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9" r:id="rId9"/>
    <p:sldId id="267" r:id="rId10"/>
    <p:sldId id="268" r:id="rId11"/>
    <p:sldId id="263" r:id="rId12"/>
    <p:sldId id="264"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88" d="100"/>
          <a:sy n="88" d="100"/>
        </p:scale>
        <p:origin x="-978"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1E4F1C1-F0CA-42FB-B4F3-A1BE2DBAFB66}" type="datetimeFigureOut">
              <a:rPr lang="en-US" smtClean="0"/>
              <a:pPr/>
              <a:t>5/11/2008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93A335-25B3-41BF-88C6-F16D30EE698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1E4F1C1-F0CA-42FB-B4F3-A1BE2DBAFB66}" type="datetimeFigureOut">
              <a:rPr lang="en-US" smtClean="0"/>
              <a:pPr/>
              <a:t>5/11/2008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93A335-25B3-41BF-88C6-F16D30EE698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1E4F1C1-F0CA-42FB-B4F3-A1BE2DBAFB66}" type="datetimeFigureOut">
              <a:rPr lang="en-US" smtClean="0"/>
              <a:pPr/>
              <a:t>5/11/2008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93A335-25B3-41BF-88C6-F16D30EE698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1E4F1C1-F0CA-42FB-B4F3-A1BE2DBAFB66}" type="datetimeFigureOut">
              <a:rPr lang="en-US" smtClean="0"/>
              <a:pPr/>
              <a:t>5/11/2008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93A335-25B3-41BF-88C6-F16D30EE698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1E4F1C1-F0CA-42FB-B4F3-A1BE2DBAFB66}" type="datetimeFigureOut">
              <a:rPr lang="en-US" smtClean="0"/>
              <a:pPr/>
              <a:t>5/11/2008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593A335-25B3-41BF-88C6-F16D30EE698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1E4F1C1-F0CA-42FB-B4F3-A1BE2DBAFB66}" type="datetimeFigureOut">
              <a:rPr lang="en-US" smtClean="0"/>
              <a:pPr/>
              <a:t>5/11/2008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593A335-25B3-41BF-88C6-F16D30EE698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E4F1C1-F0CA-42FB-B4F3-A1BE2DBAFB66}" type="datetimeFigureOut">
              <a:rPr lang="en-US" smtClean="0"/>
              <a:pPr/>
              <a:t>5/11/2008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593A335-25B3-41BF-88C6-F16D30EE698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1E4F1C1-F0CA-42FB-B4F3-A1BE2DBAFB66}" type="datetimeFigureOut">
              <a:rPr lang="en-US" smtClean="0"/>
              <a:pPr/>
              <a:t>5/11/2008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93A335-25B3-41BF-88C6-F16D30EE698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1E4F1C1-F0CA-42FB-B4F3-A1BE2DBAFB66}" type="datetimeFigureOut">
              <a:rPr lang="en-US" smtClean="0"/>
              <a:pPr/>
              <a:t>5/11/2008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93A335-25B3-41BF-88C6-F16D30EE698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1E4F1C1-F0CA-42FB-B4F3-A1BE2DBAFB66}" type="datetimeFigureOut">
              <a:rPr lang="en-US" smtClean="0"/>
              <a:pPr/>
              <a:t>5/11/2008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93A335-25B3-41BF-88C6-F16D30EE698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1E4F1C1-F0CA-42FB-B4F3-A1BE2DBAFB66}" type="datetimeFigureOut">
              <a:rPr lang="en-US" smtClean="0"/>
              <a:pPr/>
              <a:t>5/11/2008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93A335-25B3-41BF-88C6-F16D30EE698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E4F1C1-F0CA-42FB-B4F3-A1BE2DBAFB66}" type="datetimeFigureOut">
              <a:rPr lang="en-US" smtClean="0"/>
              <a:pPr/>
              <a:t>5/11/2008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93A335-25B3-41BF-88C6-F16D30EE698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Calibration and Reference Standards</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Calibration and Reference Standards</a:t>
            </a:r>
            <a:endParaRPr lang="en-GB" dirty="0"/>
          </a:p>
        </p:txBody>
      </p:sp>
      <p:sp>
        <p:nvSpPr>
          <p:cNvPr id="3" name="Content Placeholder 2"/>
          <p:cNvSpPr>
            <a:spLocks noGrp="1"/>
          </p:cNvSpPr>
          <p:nvPr>
            <p:ph idx="1"/>
          </p:nvPr>
        </p:nvSpPr>
        <p:spPr/>
        <p:txBody>
          <a:bodyPr>
            <a:normAutofit fontScale="55000" lnSpcReduction="20000"/>
          </a:bodyPr>
          <a:lstStyle/>
          <a:p>
            <a:r>
              <a:rPr lang="en-GB" dirty="0" smtClean="0"/>
              <a:t>Calibration refers to the act of evaluating and adjusting the precision and accuracy of measurement equipment.</a:t>
            </a:r>
          </a:p>
          <a:p>
            <a:r>
              <a:rPr lang="en-GB" dirty="0" smtClean="0"/>
              <a:t>In ultrasonic testing, several forms of calibration must occur. First, the electronics of the equipment must be calibrated to ensure that they are performing as designed. This operation is usually performed by the equipment manufacturer.</a:t>
            </a:r>
          </a:p>
          <a:p>
            <a:r>
              <a:rPr lang="en-GB" dirty="0" smtClean="0"/>
              <a:t>It is also usually necessary for the operator to perform a </a:t>
            </a:r>
            <a:r>
              <a:rPr lang="en-GB" i="1" dirty="0" smtClean="0"/>
              <a:t>"user calibration"</a:t>
            </a:r>
            <a:r>
              <a:rPr lang="en-GB" dirty="0" smtClean="0"/>
              <a:t> of the equipment. This is necessary because most ultrasonic equipment can be reconfigured for use in a large variety of applications.</a:t>
            </a:r>
          </a:p>
          <a:p>
            <a:pPr>
              <a:buNone/>
            </a:pPr>
            <a:endParaRPr lang="en-GB" dirty="0"/>
          </a:p>
          <a:p>
            <a:pPr marL="0" indent="14288">
              <a:buNone/>
            </a:pPr>
            <a:r>
              <a:rPr lang="en-GB" dirty="0" smtClean="0"/>
              <a:t>Therefore, the user must "calibrate" the system, i.e. the equipment settings, the transducer, and the test setup, to validate that the desired level of precision and accuracy are achieved.</a:t>
            </a:r>
          </a:p>
          <a:p>
            <a:pPr>
              <a:buNone/>
            </a:pPr>
            <a:endParaRPr lang="en-GB" dirty="0" smtClean="0"/>
          </a:p>
          <a:p>
            <a:pPr marL="0" indent="14288">
              <a:buNone/>
            </a:pPr>
            <a:r>
              <a:rPr lang="en-GB" dirty="0" smtClean="0"/>
              <a:t>The term calibration standard is usually only used when an absolute value is measured and in many cases, the standards are traceable back to standards at the National Institute for Standards and Technology.</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Calibration and Reference Standards</a:t>
            </a:r>
            <a:endParaRPr lang="en-GB" dirty="0"/>
          </a:p>
        </p:txBody>
      </p:sp>
      <p:sp>
        <p:nvSpPr>
          <p:cNvPr id="3" name="Content Placeholder 2"/>
          <p:cNvSpPr>
            <a:spLocks noGrp="1"/>
          </p:cNvSpPr>
          <p:nvPr>
            <p:ph idx="1"/>
          </p:nvPr>
        </p:nvSpPr>
        <p:spPr>
          <a:xfrm>
            <a:off x="428596" y="1285860"/>
            <a:ext cx="8258204" cy="4972071"/>
          </a:xfrm>
        </p:spPr>
        <p:txBody>
          <a:bodyPr>
            <a:normAutofit fontScale="62500" lnSpcReduction="20000"/>
          </a:bodyPr>
          <a:lstStyle/>
          <a:p>
            <a:pPr marL="0" indent="15875">
              <a:buNone/>
            </a:pPr>
            <a:r>
              <a:rPr lang="en-GB" dirty="0" smtClean="0"/>
              <a:t>In ultrasonic testing, there is a need for reference standards.  Reference Standards</a:t>
            </a:r>
          </a:p>
          <a:p>
            <a:r>
              <a:rPr lang="en-GB" dirty="0" smtClean="0"/>
              <a:t>are used to establish a general level of consistency in measurements and to help interpret and quantify the information contained in the received signal.</a:t>
            </a:r>
          </a:p>
          <a:p>
            <a:r>
              <a:rPr lang="en-GB" dirty="0" smtClean="0"/>
              <a:t>are used to validate that the equipment and the setup provide similar results from one day to the next and that similar results are produced by different systems.</a:t>
            </a:r>
          </a:p>
          <a:p>
            <a:r>
              <a:rPr lang="en-GB" dirty="0" smtClean="0"/>
              <a:t>also help the inspector to estimate the size of flaws.</a:t>
            </a:r>
          </a:p>
          <a:p>
            <a:pPr>
              <a:buNone/>
            </a:pPr>
            <a:endParaRPr lang="en-GB" dirty="0"/>
          </a:p>
          <a:p>
            <a:pPr>
              <a:buNone/>
            </a:pPr>
            <a:r>
              <a:rPr lang="en-GB" dirty="0" smtClean="0"/>
              <a:t>Example:</a:t>
            </a:r>
          </a:p>
          <a:p>
            <a:pPr indent="14288">
              <a:buNone/>
            </a:pPr>
            <a:r>
              <a:rPr lang="en-GB" dirty="0" smtClean="0"/>
              <a:t>In a pulse-echo type setup, signal strength depends on both the size of the flaw and the distance between the flaw and the transducer. An inspector can use a reference standard with an artificially induced flaw of known size and at approximately the same distance away for the transducer to produce a signal. By comparing the signal from the reference standard to that received from the actual flaw, the inspector can estimate the flaw size. </a:t>
            </a:r>
          </a:p>
          <a:p>
            <a:pPr indent="14288">
              <a:buNone/>
            </a:pPr>
            <a:endParaRPr lang="en-GB" dirty="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Calibration and Reference Standards</a:t>
            </a:r>
            <a:endParaRPr lang="en-GB" dirty="0"/>
          </a:p>
        </p:txBody>
      </p:sp>
      <p:sp>
        <p:nvSpPr>
          <p:cNvPr id="4" name="Rectangle 3"/>
          <p:cNvSpPr/>
          <p:nvPr/>
        </p:nvSpPr>
        <p:spPr>
          <a:xfrm>
            <a:off x="428596" y="1714488"/>
            <a:ext cx="8286808" cy="2246769"/>
          </a:xfrm>
          <a:prstGeom prst="rect">
            <a:avLst/>
          </a:prstGeom>
        </p:spPr>
        <p:txBody>
          <a:bodyPr wrap="square">
            <a:spAutoFit/>
          </a:bodyPr>
          <a:lstStyle/>
          <a:p>
            <a:pPr marL="358775" indent="-358775">
              <a:buFont typeface="Arial" pitchFamily="34" charset="0"/>
              <a:buChar char="•"/>
            </a:pPr>
            <a:r>
              <a:rPr lang="en-GB" sz="2800" dirty="0" smtClean="0"/>
              <a:t>There are many common calibration and reference specimen that are used in ultrasonic inspection.</a:t>
            </a:r>
          </a:p>
          <a:p>
            <a:pPr marL="358775" indent="-358775">
              <a:buFont typeface="Arial" pitchFamily="34" charset="0"/>
              <a:buChar char="•"/>
            </a:pPr>
            <a:r>
              <a:rPr lang="en-GB" sz="2800" dirty="0" smtClean="0"/>
              <a:t>Be aware that are other standards available and that specially designed standards may be required for many applications.</a:t>
            </a:r>
          </a:p>
        </p:txBody>
      </p:sp>
      <p:pic>
        <p:nvPicPr>
          <p:cNvPr id="5" name="Picture 2" descr="http://www.ndt-ed.org/EducationResources/CommunityCollege/Ultrasonics/Graphics/Image4.jpg"/>
          <p:cNvPicPr>
            <a:picLocks noChangeAspect="1" noChangeArrowheads="1"/>
          </p:cNvPicPr>
          <p:nvPr/>
        </p:nvPicPr>
        <p:blipFill>
          <a:blip r:embed="rId2"/>
          <a:srcRect/>
          <a:stretch>
            <a:fillRect/>
          </a:stretch>
        </p:blipFill>
        <p:spPr bwMode="auto">
          <a:xfrm>
            <a:off x="3786182" y="3929066"/>
            <a:ext cx="5091122" cy="2688425"/>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Calibration and Reference Standards</a:t>
            </a:r>
            <a:endParaRPr lang="en-GB" dirty="0"/>
          </a:p>
        </p:txBody>
      </p:sp>
      <p:sp>
        <p:nvSpPr>
          <p:cNvPr id="4" name="Rectangle 3"/>
          <p:cNvSpPr/>
          <p:nvPr/>
        </p:nvSpPr>
        <p:spPr>
          <a:xfrm>
            <a:off x="428596" y="1285860"/>
            <a:ext cx="8358246" cy="4154984"/>
          </a:xfrm>
          <a:prstGeom prst="rect">
            <a:avLst/>
          </a:prstGeom>
        </p:spPr>
        <p:txBody>
          <a:bodyPr wrap="square">
            <a:spAutoFit/>
          </a:bodyPr>
          <a:lstStyle/>
          <a:p>
            <a:r>
              <a:rPr lang="en-GB" sz="2400" b="1" dirty="0" smtClean="0"/>
              <a:t>Introduction to the Common Standards </a:t>
            </a:r>
            <a:endParaRPr lang="en-GB" sz="2400" dirty="0" smtClean="0"/>
          </a:p>
          <a:p>
            <a:pPr marL="358775" indent="-358775">
              <a:buFont typeface="Arial" pitchFamily="34" charset="0"/>
              <a:buChar char="•"/>
            </a:pPr>
            <a:r>
              <a:rPr lang="en-GB" sz="2400" dirty="0" smtClean="0"/>
              <a:t>Calibration and reference standards for ultrasonic testing come in many shapes and sizes.</a:t>
            </a:r>
          </a:p>
          <a:p>
            <a:pPr marL="358775" indent="-358775">
              <a:buFont typeface="Arial" pitchFamily="34" charset="0"/>
              <a:buChar char="•"/>
            </a:pPr>
            <a:r>
              <a:rPr lang="en-GB" sz="2400" dirty="0" smtClean="0"/>
              <a:t>The type of standard used is dependent on the </a:t>
            </a:r>
            <a:r>
              <a:rPr lang="en-GB" sz="2400" dirty="0" smtClean="0"/>
              <a:t>NDT </a:t>
            </a:r>
            <a:r>
              <a:rPr lang="en-GB" sz="2400" dirty="0" smtClean="0"/>
              <a:t>application and the form and shape of the object being evaluated.</a:t>
            </a:r>
          </a:p>
          <a:p>
            <a:pPr marL="358775" indent="-358775">
              <a:buFont typeface="Arial" pitchFamily="34" charset="0"/>
              <a:buChar char="•"/>
            </a:pPr>
            <a:r>
              <a:rPr lang="en-GB" sz="2400" dirty="0" smtClean="0"/>
              <a:t>The material of the reference standard should be the same as the material being inspected and the artificially induced flaw should closely resemble that of the actual flaw.</a:t>
            </a:r>
          </a:p>
          <a:p>
            <a:pPr marL="358775" indent="-358775"/>
            <a:endParaRPr lang="en-GB" sz="2400" dirty="0"/>
          </a:p>
          <a:p>
            <a:pPr marL="358775"/>
            <a:r>
              <a:rPr lang="en-GB" sz="2400" i="1" dirty="0" smtClean="0"/>
              <a:t>This second requirement is a major limitation of most standard reference samples. </a:t>
            </a:r>
            <a:endParaRPr lang="en-GB" sz="2400" i="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Calibration and Reference Standards</a:t>
            </a:r>
            <a:endParaRPr lang="en-GB" dirty="0"/>
          </a:p>
        </p:txBody>
      </p:sp>
      <p:sp>
        <p:nvSpPr>
          <p:cNvPr id="4" name="Rectangle 3"/>
          <p:cNvSpPr/>
          <p:nvPr/>
        </p:nvSpPr>
        <p:spPr>
          <a:xfrm>
            <a:off x="357158" y="1428736"/>
            <a:ext cx="7929618" cy="4893647"/>
          </a:xfrm>
          <a:prstGeom prst="rect">
            <a:avLst/>
          </a:prstGeom>
        </p:spPr>
        <p:txBody>
          <a:bodyPr wrap="square">
            <a:spAutoFit/>
          </a:bodyPr>
          <a:lstStyle/>
          <a:p>
            <a:pPr marL="358775" indent="-358775">
              <a:buFont typeface="Arial" pitchFamily="34" charset="0"/>
              <a:buChar char="•"/>
            </a:pPr>
            <a:r>
              <a:rPr lang="en-GB" sz="2400" dirty="0" smtClean="0"/>
              <a:t>Most calibration standards use drilled holes and notches that do not closely represent real flaws.</a:t>
            </a:r>
          </a:p>
          <a:p>
            <a:pPr marL="358775" indent="-358775">
              <a:buFont typeface="Arial" pitchFamily="34" charset="0"/>
              <a:buChar char="•"/>
            </a:pPr>
            <a:r>
              <a:rPr lang="en-GB" sz="2400" dirty="0" smtClean="0"/>
              <a:t>In most cases the artificially induced defects in reference standards are better reflectors of sound energy (due to their flatter and smoother surfaces) and produce indications that are larger than those that a similar sized flaw would produce.</a:t>
            </a:r>
          </a:p>
          <a:p>
            <a:pPr marL="358775" indent="-358775">
              <a:buFont typeface="Arial" pitchFamily="34" charset="0"/>
              <a:buChar char="•"/>
            </a:pPr>
            <a:r>
              <a:rPr lang="en-GB" sz="2400" dirty="0" smtClean="0"/>
              <a:t>Producing more "realistic" defects is cost prohibitive in most cases and, therefore, the inspector can only make an estimate of the flaw size.</a:t>
            </a:r>
          </a:p>
          <a:p>
            <a:pPr marL="358775" indent="-358775">
              <a:buFont typeface="Arial" pitchFamily="34" charset="0"/>
              <a:buChar char="•"/>
            </a:pPr>
            <a:r>
              <a:rPr lang="en-GB" sz="2400" dirty="0" smtClean="0"/>
              <a:t>Computer programs that allow the inspector to create computer simulated models of the part and flaw may one day lessen this limitation.</a:t>
            </a:r>
            <a:endParaRPr lang="en-GB"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Calibration and Reference Standards</a:t>
            </a:r>
            <a:endParaRPr lang="en-GB" dirty="0"/>
          </a:p>
        </p:txBody>
      </p:sp>
      <p:sp>
        <p:nvSpPr>
          <p:cNvPr id="7" name="Rectangle 6"/>
          <p:cNvSpPr/>
          <p:nvPr/>
        </p:nvSpPr>
        <p:spPr>
          <a:xfrm>
            <a:off x="500034" y="1216960"/>
            <a:ext cx="5000660" cy="5355312"/>
          </a:xfrm>
          <a:prstGeom prst="rect">
            <a:avLst/>
          </a:prstGeom>
        </p:spPr>
        <p:txBody>
          <a:bodyPr wrap="square">
            <a:spAutoFit/>
          </a:bodyPr>
          <a:lstStyle/>
          <a:p>
            <a:r>
              <a:rPr lang="en-GB" b="1" dirty="0" smtClean="0"/>
              <a:t>The IIW Type Calibration Block</a:t>
            </a:r>
          </a:p>
          <a:p>
            <a:endParaRPr lang="en-GB" b="1" dirty="0" smtClean="0"/>
          </a:p>
          <a:p>
            <a:r>
              <a:rPr lang="en-GB" dirty="0" smtClean="0"/>
              <a:t>IIW is an acronym for the International Institute of Welding. "True" IIW blocks are only made out of steel (to be precise, killed, open hearth or electric furnace, low-carbon steel in the normalized condition with a specified grain size) where IIW "type" blocks can be commercially obtained in a selection of materials.</a:t>
            </a:r>
          </a:p>
          <a:p>
            <a:endParaRPr lang="en-GB" dirty="0"/>
          </a:p>
          <a:p>
            <a:r>
              <a:rPr lang="en-GB" dirty="0" smtClean="0"/>
              <a:t>The dimensions of "true" IIW blocks are in metric units.</a:t>
            </a:r>
          </a:p>
          <a:p>
            <a:endParaRPr lang="en-GB" dirty="0" smtClean="0"/>
          </a:p>
          <a:p>
            <a:r>
              <a:rPr lang="en-GB" dirty="0" smtClean="0"/>
              <a:t>IIW "type" blocks may also include additional calibration and references features such as notches, circular </a:t>
            </a:r>
            <a:r>
              <a:rPr lang="en-GB" dirty="0" smtClean="0"/>
              <a:t>grooves</a:t>
            </a:r>
            <a:r>
              <a:rPr lang="en-GB" dirty="0" smtClean="0"/>
              <a:t>, and scales that are not specified by IIW.</a:t>
            </a:r>
          </a:p>
          <a:p>
            <a:r>
              <a:rPr lang="en-GB" dirty="0" smtClean="0"/>
              <a:t>There are two full-sized and a mini versions of the IIW type blocks.</a:t>
            </a:r>
          </a:p>
        </p:txBody>
      </p:sp>
      <p:pic>
        <p:nvPicPr>
          <p:cNvPr id="6148" name="Picture 4" descr="http://www.ndt-ed.org/EducationResources/CommunityCollege/Ultrasonics/Graphics/Image5.jpg"/>
          <p:cNvPicPr>
            <a:picLocks noChangeAspect="1" noChangeArrowheads="1"/>
          </p:cNvPicPr>
          <p:nvPr/>
        </p:nvPicPr>
        <p:blipFill>
          <a:blip r:embed="rId2"/>
          <a:srcRect/>
          <a:stretch>
            <a:fillRect/>
          </a:stretch>
        </p:blipFill>
        <p:spPr bwMode="auto">
          <a:xfrm rot="5400000">
            <a:off x="4623103" y="2734955"/>
            <a:ext cx="4755577" cy="214314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Calibration Methods</a:t>
            </a:r>
            <a:endParaRPr lang="en-GB" dirty="0"/>
          </a:p>
        </p:txBody>
      </p:sp>
      <p:sp>
        <p:nvSpPr>
          <p:cNvPr id="3" name="Content Placeholder 2"/>
          <p:cNvSpPr>
            <a:spLocks noGrp="1"/>
          </p:cNvSpPr>
          <p:nvPr>
            <p:ph idx="1"/>
          </p:nvPr>
        </p:nvSpPr>
        <p:spPr/>
        <p:txBody>
          <a:bodyPr>
            <a:normAutofit fontScale="70000" lnSpcReduction="20000"/>
          </a:bodyPr>
          <a:lstStyle/>
          <a:p>
            <a:pPr marL="0" indent="15875">
              <a:buNone/>
            </a:pPr>
            <a:r>
              <a:rPr lang="en-GB" dirty="0" smtClean="0"/>
              <a:t>In the UK the IIW block is known as The </a:t>
            </a:r>
            <a:r>
              <a:rPr lang="en-GB" dirty="0"/>
              <a:t>BS 2704 A.2 Calibration Block, </a:t>
            </a:r>
            <a:r>
              <a:rPr lang="en-GB" dirty="0" smtClean="0"/>
              <a:t>and </a:t>
            </a:r>
            <a:r>
              <a:rPr lang="en-GB" dirty="0"/>
              <a:t>can be used for the following assessments:</a:t>
            </a:r>
          </a:p>
          <a:p>
            <a:pPr>
              <a:buNone/>
            </a:pPr>
            <a:endParaRPr lang="en-GB" dirty="0" smtClean="0"/>
          </a:p>
          <a:p>
            <a:pPr marL="887413"/>
            <a:r>
              <a:rPr lang="en-GB" dirty="0" smtClean="0"/>
              <a:t>Calibration </a:t>
            </a:r>
            <a:r>
              <a:rPr lang="en-GB" dirty="0"/>
              <a:t>of the </a:t>
            </a:r>
            <a:r>
              <a:rPr lang="en-GB" dirty="0" smtClean="0"/>
              <a:t>time base </a:t>
            </a:r>
            <a:r>
              <a:rPr lang="en-GB" dirty="0"/>
              <a:t>in terms of thickness.</a:t>
            </a:r>
          </a:p>
          <a:p>
            <a:pPr marL="887413"/>
            <a:r>
              <a:rPr lang="en-GB" dirty="0" smtClean="0"/>
              <a:t>Assessment </a:t>
            </a:r>
            <a:r>
              <a:rPr lang="en-GB" dirty="0"/>
              <a:t>of dead zone.</a:t>
            </a:r>
          </a:p>
          <a:p>
            <a:pPr marL="887413"/>
            <a:r>
              <a:rPr lang="en-GB" dirty="0" smtClean="0"/>
              <a:t>Checking </a:t>
            </a:r>
            <a:r>
              <a:rPr lang="en-GB" dirty="0"/>
              <a:t>linearity of the </a:t>
            </a:r>
            <a:r>
              <a:rPr lang="en-GB" dirty="0" smtClean="0"/>
              <a:t>time base.</a:t>
            </a:r>
            <a:endParaRPr lang="en-GB" dirty="0"/>
          </a:p>
          <a:p>
            <a:pPr marL="887413"/>
            <a:r>
              <a:rPr lang="en-GB" dirty="0" smtClean="0"/>
              <a:t>Checking </a:t>
            </a:r>
            <a:r>
              <a:rPr lang="en-GB" dirty="0"/>
              <a:t>linearity of the amplifier.</a:t>
            </a:r>
          </a:p>
          <a:p>
            <a:pPr marL="887413"/>
            <a:r>
              <a:rPr lang="en-GB" dirty="0" smtClean="0"/>
              <a:t>Assessing </a:t>
            </a:r>
            <a:r>
              <a:rPr lang="en-GB" dirty="0"/>
              <a:t>overall sensitivity of probe and amplifier.</a:t>
            </a:r>
          </a:p>
          <a:p>
            <a:pPr marL="887413"/>
            <a:r>
              <a:rPr lang="en-GB" dirty="0" smtClean="0"/>
              <a:t>Checking </a:t>
            </a:r>
            <a:r>
              <a:rPr lang="en-GB" dirty="0"/>
              <a:t>resolution.</a:t>
            </a:r>
          </a:p>
          <a:p>
            <a:pPr marL="887413"/>
            <a:r>
              <a:rPr lang="en-GB" dirty="0" smtClean="0"/>
              <a:t>Determination </a:t>
            </a:r>
            <a:r>
              <a:rPr lang="en-GB" dirty="0"/>
              <a:t>of the angle of refraction.</a:t>
            </a:r>
          </a:p>
          <a:p>
            <a:pPr marL="887413"/>
            <a:r>
              <a:rPr lang="en-GB" dirty="0" smtClean="0"/>
              <a:t>Determination </a:t>
            </a:r>
            <a:r>
              <a:rPr lang="en-GB" dirty="0"/>
              <a:t>of probe index</a:t>
            </a:r>
          </a:p>
          <a:p>
            <a:pPr marL="887413"/>
            <a:r>
              <a:rPr lang="en-GB" dirty="0" smtClean="0"/>
              <a:t>Determination </a:t>
            </a:r>
            <a:r>
              <a:rPr lang="en-GB" dirty="0"/>
              <a:t>of beam characteristics.</a:t>
            </a:r>
          </a:p>
          <a:p>
            <a:pPr marL="887413"/>
            <a:r>
              <a:rPr lang="en-GB" dirty="0" smtClean="0"/>
              <a:t>Finding </a:t>
            </a:r>
            <a:r>
              <a:rPr lang="en-GB" dirty="0"/>
              <a:t>the correct zero point.</a:t>
            </a:r>
          </a:p>
          <a:p>
            <a:pPr>
              <a:buNone/>
            </a:pP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Calibration and Reference Standards</a:t>
            </a:r>
            <a:endParaRPr lang="en-GB" dirty="0"/>
          </a:p>
        </p:txBody>
      </p:sp>
      <p:sp>
        <p:nvSpPr>
          <p:cNvPr id="3" name="Content Placeholder 2"/>
          <p:cNvSpPr>
            <a:spLocks noGrp="1"/>
          </p:cNvSpPr>
          <p:nvPr>
            <p:ph idx="1"/>
          </p:nvPr>
        </p:nvSpPr>
        <p:spPr>
          <a:xfrm>
            <a:off x="571472" y="1428736"/>
            <a:ext cx="4500594" cy="5072098"/>
          </a:xfrm>
        </p:spPr>
        <p:txBody>
          <a:bodyPr>
            <a:normAutofit fontScale="70000" lnSpcReduction="20000"/>
          </a:bodyPr>
          <a:lstStyle/>
          <a:p>
            <a:pPr marL="0" indent="15875">
              <a:buNone/>
            </a:pPr>
            <a:r>
              <a:rPr lang="en-GB" dirty="0"/>
              <a:t>The A.2 block was derived from the original </a:t>
            </a:r>
            <a:r>
              <a:rPr lang="en-GB" dirty="0" smtClean="0"/>
              <a:t>Dutch Block designed </a:t>
            </a:r>
            <a:r>
              <a:rPr lang="en-GB" dirty="0"/>
              <a:t>by RTD Rotterdam and accepted by IIW as the </a:t>
            </a:r>
            <a:r>
              <a:rPr lang="en-GB" dirty="0" smtClean="0"/>
              <a:t>IIW V1 Block.</a:t>
            </a:r>
          </a:p>
          <a:p>
            <a:r>
              <a:rPr lang="en-GB" dirty="0" smtClean="0"/>
              <a:t>In </a:t>
            </a:r>
            <a:r>
              <a:rPr lang="en-GB" dirty="0"/>
              <a:t>its original form, the deep slot at the centre of </a:t>
            </a:r>
            <a:r>
              <a:rPr lang="en-GB" dirty="0" smtClean="0"/>
              <a:t>the 100 </a:t>
            </a:r>
            <a:r>
              <a:rPr lang="en-GB" dirty="0"/>
              <a:t>mm radius was a scribed line and a 25 mm radius slot </a:t>
            </a:r>
            <a:r>
              <a:rPr lang="en-GB" dirty="0" smtClean="0"/>
              <a:t>was positioned </a:t>
            </a:r>
            <a:r>
              <a:rPr lang="en-GB" dirty="0"/>
              <a:t>as shown in </a:t>
            </a:r>
            <a:r>
              <a:rPr lang="en-GB" dirty="0" smtClean="0"/>
              <a:t>the Figure.</a:t>
            </a:r>
          </a:p>
          <a:p>
            <a:r>
              <a:rPr lang="en-GB" dirty="0" smtClean="0"/>
              <a:t>This </a:t>
            </a:r>
            <a:r>
              <a:rPr lang="en-GB" dirty="0"/>
              <a:t>design is still used in </a:t>
            </a:r>
            <a:r>
              <a:rPr lang="en-GB" dirty="0" smtClean="0"/>
              <a:t>some parts </a:t>
            </a:r>
            <a:r>
              <a:rPr lang="en-GB" dirty="0"/>
              <a:t>of the world, and has the advantage that shear waves can </a:t>
            </a:r>
            <a:r>
              <a:rPr lang="en-GB" dirty="0" smtClean="0"/>
              <a:t>be calibrated </a:t>
            </a:r>
            <a:r>
              <a:rPr lang="en-GB" dirty="0"/>
              <a:t>for ranges other than multiples of 100 </a:t>
            </a:r>
            <a:r>
              <a:rPr lang="en-GB" dirty="0" smtClean="0"/>
              <a:t>mm.</a:t>
            </a:r>
          </a:p>
          <a:p>
            <a:r>
              <a:rPr lang="en-GB" dirty="0" smtClean="0"/>
              <a:t>In </a:t>
            </a:r>
            <a:r>
              <a:rPr lang="en-GB" dirty="0"/>
              <a:t>all </a:t>
            </a:r>
            <a:r>
              <a:rPr lang="en-GB" dirty="0" smtClean="0"/>
              <a:t>other respects </a:t>
            </a:r>
            <a:r>
              <a:rPr lang="en-GB" dirty="0"/>
              <a:t>it is the same as the A.2 block.</a:t>
            </a:r>
          </a:p>
          <a:p>
            <a:pPr>
              <a:buNone/>
            </a:pPr>
            <a:endParaRPr lang="en-GB" dirty="0"/>
          </a:p>
        </p:txBody>
      </p:sp>
      <p:pic>
        <p:nvPicPr>
          <p:cNvPr id="23554" name="Picture 2"/>
          <p:cNvPicPr>
            <a:picLocks noChangeAspect="1" noChangeArrowheads="1"/>
          </p:cNvPicPr>
          <p:nvPr/>
        </p:nvPicPr>
        <p:blipFill>
          <a:blip r:embed="rId2"/>
          <a:srcRect/>
          <a:stretch>
            <a:fillRect/>
          </a:stretch>
        </p:blipFill>
        <p:spPr bwMode="auto">
          <a:xfrm rot="5400000">
            <a:off x="4281497" y="2862247"/>
            <a:ext cx="5362575" cy="192405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Calibration and Reference Standards</a:t>
            </a:r>
            <a:endParaRPr lang="en-GB" dirty="0"/>
          </a:p>
        </p:txBody>
      </p:sp>
      <p:sp>
        <p:nvSpPr>
          <p:cNvPr id="3" name="Content Placeholder 2"/>
          <p:cNvSpPr>
            <a:spLocks noGrp="1"/>
          </p:cNvSpPr>
          <p:nvPr>
            <p:ph idx="1"/>
          </p:nvPr>
        </p:nvSpPr>
        <p:spPr>
          <a:xfrm>
            <a:off x="457200" y="1600200"/>
            <a:ext cx="4757742" cy="4525963"/>
          </a:xfrm>
        </p:spPr>
        <p:txBody>
          <a:bodyPr>
            <a:normAutofit/>
          </a:bodyPr>
          <a:lstStyle/>
          <a:p>
            <a:pPr marL="0" indent="15875">
              <a:buNone/>
            </a:pPr>
            <a:r>
              <a:rPr lang="en-GB" dirty="0"/>
              <a:t>The BS 2704 A.4 calibration block, also known as the </a:t>
            </a:r>
            <a:r>
              <a:rPr lang="en-GB" dirty="0" smtClean="0"/>
              <a:t>V2 block, is </a:t>
            </a:r>
            <a:r>
              <a:rPr lang="en-GB" dirty="0"/>
              <a:t>a more compact form of the </a:t>
            </a:r>
            <a:r>
              <a:rPr lang="en-GB" dirty="0" smtClean="0"/>
              <a:t>V1 block </a:t>
            </a:r>
            <a:r>
              <a:rPr lang="en-GB" dirty="0"/>
              <a:t>suitable for </a:t>
            </a:r>
            <a:r>
              <a:rPr lang="en-GB" dirty="0" smtClean="0"/>
              <a:t>site use</a:t>
            </a:r>
            <a:r>
              <a:rPr lang="en-GB" dirty="0"/>
              <a:t>, although somewhat less versatile in its functions</a:t>
            </a:r>
            <a:r>
              <a:rPr lang="en-GB" dirty="0" smtClean="0"/>
              <a:t>.</a:t>
            </a:r>
            <a:endParaRPr lang="en-GB" dirty="0"/>
          </a:p>
        </p:txBody>
      </p:sp>
      <p:pic>
        <p:nvPicPr>
          <p:cNvPr id="24578" name="Picture 2"/>
          <p:cNvPicPr>
            <a:picLocks noChangeAspect="1" noChangeArrowheads="1"/>
          </p:cNvPicPr>
          <p:nvPr/>
        </p:nvPicPr>
        <p:blipFill>
          <a:blip r:embed="rId2"/>
          <a:srcRect/>
          <a:stretch>
            <a:fillRect/>
          </a:stretch>
        </p:blipFill>
        <p:spPr bwMode="auto">
          <a:xfrm rot="5400000">
            <a:off x="4081469" y="2633647"/>
            <a:ext cx="4981575" cy="2143125"/>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Calibration and Reference Standards</a:t>
            </a:r>
            <a:endParaRPr lang="en-GB" dirty="0"/>
          </a:p>
        </p:txBody>
      </p:sp>
      <p:sp>
        <p:nvSpPr>
          <p:cNvPr id="3" name="Content Placeholder 2"/>
          <p:cNvSpPr>
            <a:spLocks noGrp="1"/>
          </p:cNvSpPr>
          <p:nvPr>
            <p:ph idx="1"/>
          </p:nvPr>
        </p:nvSpPr>
        <p:spPr>
          <a:xfrm>
            <a:off x="500034" y="1428736"/>
            <a:ext cx="4972056" cy="4900633"/>
          </a:xfrm>
        </p:spPr>
        <p:txBody>
          <a:bodyPr>
            <a:normAutofit fontScale="62500" lnSpcReduction="20000"/>
          </a:bodyPr>
          <a:lstStyle/>
          <a:p>
            <a:pPr>
              <a:buNone/>
            </a:pPr>
            <a:r>
              <a:rPr lang="en-GB" b="1" dirty="0" smtClean="0"/>
              <a:t>I.O.W. Block </a:t>
            </a:r>
          </a:p>
          <a:p>
            <a:pPr marL="0" indent="15875">
              <a:buNone/>
            </a:pPr>
            <a:r>
              <a:rPr lang="en-GB" dirty="0"/>
              <a:t>The Institute of Welding (I.O.W.) Beam Profile </a:t>
            </a:r>
            <a:r>
              <a:rPr lang="en-GB" dirty="0" smtClean="0"/>
              <a:t>calibration block </a:t>
            </a:r>
            <a:r>
              <a:rPr lang="en-GB" dirty="0"/>
              <a:t>is designed primarily for beam profile </a:t>
            </a:r>
            <a:r>
              <a:rPr lang="en-GB" dirty="0" smtClean="0"/>
              <a:t>measurement.  </a:t>
            </a:r>
          </a:p>
          <a:p>
            <a:endParaRPr lang="en-GB" dirty="0" smtClean="0"/>
          </a:p>
          <a:p>
            <a:r>
              <a:rPr lang="en-GB" dirty="0" smtClean="0"/>
              <a:t>It has four </a:t>
            </a:r>
            <a:r>
              <a:rPr lang="en-GB" dirty="0"/>
              <a:t>1.5 mm-diameter side drilled holes giving eight depths from </a:t>
            </a:r>
            <a:r>
              <a:rPr lang="en-GB" dirty="0" smtClean="0"/>
              <a:t>two scanning </a:t>
            </a:r>
            <a:r>
              <a:rPr lang="en-GB" dirty="0"/>
              <a:t>surfaces. These can be examined by direct scan for </a:t>
            </a:r>
            <a:r>
              <a:rPr lang="en-GB" dirty="0" smtClean="0"/>
              <a:t>probes of </a:t>
            </a:r>
            <a:r>
              <a:rPr lang="en-GB" dirty="0"/>
              <a:t>various angles, and at several more ranges for each probe, </a:t>
            </a:r>
            <a:r>
              <a:rPr lang="en-GB" dirty="0" smtClean="0"/>
              <a:t>using indirect </a:t>
            </a:r>
            <a:r>
              <a:rPr lang="en-GB" dirty="0"/>
              <a:t>scans by reflecting from the far surface. </a:t>
            </a:r>
          </a:p>
          <a:p>
            <a:endParaRPr lang="en-GB" dirty="0" smtClean="0"/>
          </a:p>
          <a:p>
            <a:r>
              <a:rPr lang="en-GB" dirty="0" smtClean="0"/>
              <a:t>There </a:t>
            </a:r>
            <a:r>
              <a:rPr lang="en-GB" dirty="0"/>
              <a:t>are two series </a:t>
            </a:r>
            <a:r>
              <a:rPr lang="en-GB" dirty="0" smtClean="0"/>
              <a:t>of five </a:t>
            </a:r>
            <a:r>
              <a:rPr lang="en-GB" dirty="0"/>
              <a:t>holes on an inclined axis to measure shear wave probe </a:t>
            </a:r>
            <a:r>
              <a:rPr lang="en-GB" dirty="0" smtClean="0"/>
              <a:t>resolution and </a:t>
            </a:r>
            <a:r>
              <a:rPr lang="en-GB" dirty="0"/>
              <a:t>to simulate an inclined discontinuity</a:t>
            </a:r>
            <a:r>
              <a:rPr lang="en-GB" dirty="0" smtClean="0"/>
              <a:t>.</a:t>
            </a:r>
            <a:endParaRPr lang="en-GB" dirty="0"/>
          </a:p>
        </p:txBody>
      </p:sp>
      <p:pic>
        <p:nvPicPr>
          <p:cNvPr id="20483" name="Picture 3"/>
          <p:cNvPicPr>
            <a:picLocks noChangeAspect="1" noChangeArrowheads="1"/>
          </p:cNvPicPr>
          <p:nvPr/>
        </p:nvPicPr>
        <p:blipFill>
          <a:blip r:embed="rId2"/>
          <a:srcRect/>
          <a:stretch>
            <a:fillRect/>
          </a:stretch>
        </p:blipFill>
        <p:spPr bwMode="auto">
          <a:xfrm rot="5400000">
            <a:off x="4471995" y="2528873"/>
            <a:ext cx="5238750" cy="2895600"/>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Calibration and Reference Standards</a:t>
            </a:r>
            <a:endParaRPr lang="en-GB" dirty="0"/>
          </a:p>
        </p:txBody>
      </p:sp>
      <p:sp>
        <p:nvSpPr>
          <p:cNvPr id="3" name="Content Placeholder 2"/>
          <p:cNvSpPr>
            <a:spLocks noGrp="1"/>
          </p:cNvSpPr>
          <p:nvPr>
            <p:ph idx="1"/>
          </p:nvPr>
        </p:nvSpPr>
        <p:spPr>
          <a:xfrm>
            <a:off x="457200" y="1285860"/>
            <a:ext cx="8229600" cy="2257427"/>
          </a:xfrm>
        </p:spPr>
        <p:txBody>
          <a:bodyPr>
            <a:normAutofit fontScale="77500" lnSpcReduction="20000"/>
          </a:bodyPr>
          <a:lstStyle/>
          <a:p>
            <a:pPr marL="0" indent="15875">
              <a:buNone/>
            </a:pPr>
            <a:r>
              <a:rPr lang="en-GB" b="1" dirty="0" smtClean="0"/>
              <a:t>Step and Tapered Calibration Wedges</a:t>
            </a:r>
          </a:p>
          <a:p>
            <a:pPr marL="0" indent="15875">
              <a:buNone/>
            </a:pPr>
            <a:r>
              <a:rPr lang="en-GB" dirty="0" smtClean="0"/>
              <a:t>Step and tapered calibration wedges come in a large variety of sizes and configurations. Step wedges are typically manufactured with four or five steps but custom wedge can be obtained with any number of steps. Tapered wedges have a constant taper over the desired thickness range. </a:t>
            </a:r>
          </a:p>
          <a:p>
            <a:pPr>
              <a:buNone/>
            </a:pPr>
            <a:endParaRPr lang="en-GB" dirty="0"/>
          </a:p>
        </p:txBody>
      </p:sp>
      <p:pic>
        <p:nvPicPr>
          <p:cNvPr id="21506" name="Picture 2" descr="http://www.ndt-ed.org/EducationResources/CommunityCollege/Ultrasonics/Graphics/Image14.jpg"/>
          <p:cNvPicPr>
            <a:picLocks noChangeAspect="1" noChangeArrowheads="1"/>
          </p:cNvPicPr>
          <p:nvPr/>
        </p:nvPicPr>
        <p:blipFill>
          <a:blip r:embed="rId2"/>
          <a:srcRect/>
          <a:stretch>
            <a:fillRect/>
          </a:stretch>
        </p:blipFill>
        <p:spPr bwMode="auto">
          <a:xfrm>
            <a:off x="3357554" y="3929066"/>
            <a:ext cx="4781566" cy="2409035"/>
          </a:xfrm>
          <a:prstGeom prst="rect">
            <a:avLst/>
          </a:prstGeom>
          <a:noFill/>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69</TotalTime>
  <Words>1096</Words>
  <Application>Microsoft Office PowerPoint</Application>
  <PresentationFormat>On-screen Show (4:3)</PresentationFormat>
  <Paragraphs>71</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Calibration and Reference Standards</vt:lpstr>
      <vt:lpstr>Calibration and Reference Standards</vt:lpstr>
      <vt:lpstr>Calibration and Reference Standards</vt:lpstr>
      <vt:lpstr>Calibration and Reference Standards</vt:lpstr>
      <vt:lpstr>Calibration and Reference Standards</vt:lpstr>
      <vt:lpstr>Calibration and Reference Standards</vt:lpstr>
      <vt:lpstr>Calibration and Reference Standards</vt:lpstr>
      <vt:lpstr>Calibration Methods</vt:lpstr>
      <vt:lpstr>Calibration and Reference Standards</vt:lpstr>
      <vt:lpstr>Calibration and Reference Standards</vt:lpstr>
      <vt:lpstr>Calibration and Reference Standards</vt:lpstr>
      <vt:lpstr>Calibration and Reference Standards</vt:lpstr>
    </vt:vector>
  </TitlesOfParts>
  <Company>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Calibration Methods</dc:title>
  <dc:creator> </dc:creator>
  <cp:lastModifiedBy> </cp:lastModifiedBy>
  <cp:revision>11</cp:revision>
  <dcterms:created xsi:type="dcterms:W3CDTF">2008-05-11T19:13:11Z</dcterms:created>
  <dcterms:modified xsi:type="dcterms:W3CDTF">2008-05-11T21:27:53Z</dcterms:modified>
</cp:coreProperties>
</file>