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92" r:id="rId18"/>
    <p:sldId id="274" r:id="rId19"/>
    <p:sldId id="293" r:id="rId20"/>
    <p:sldId id="298" r:id="rId21"/>
    <p:sldId id="294" r:id="rId22"/>
    <p:sldId id="295" r:id="rId23"/>
    <p:sldId id="296" r:id="rId24"/>
    <p:sldId id="297" r:id="rId25"/>
    <p:sldId id="302" r:id="rId26"/>
    <p:sldId id="318" r:id="rId27"/>
    <p:sldId id="314" r:id="rId28"/>
    <p:sldId id="299" r:id="rId29"/>
    <p:sldId id="275" r:id="rId30"/>
    <p:sldId id="280" r:id="rId31"/>
    <p:sldId id="315" r:id="rId32"/>
    <p:sldId id="317" r:id="rId33"/>
    <p:sldId id="301" r:id="rId34"/>
    <p:sldId id="300" r:id="rId35"/>
    <p:sldId id="319" r:id="rId36"/>
    <p:sldId id="27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101" d="100"/>
          <a:sy n="101" d="100"/>
        </p:scale>
        <p:origin x="65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2A1514-7D43-4396-8E42-17620773DD37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E5AE4-133F-4DC8-A965-45C312F37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31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900"/>
              <a:t>Ranges from minor bushing to severe embarrassment</a:t>
            </a:r>
          </a:p>
          <a:p>
            <a:endParaRPr lang="en-GB" sz="900"/>
          </a:p>
          <a:p>
            <a:r>
              <a:rPr lang="en-GB" sz="900"/>
              <a:t>Until recently seen as symptom of social anxiety  or part of shyness</a:t>
            </a:r>
          </a:p>
          <a:p>
            <a:endParaRPr lang="en-GB" sz="9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60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9"/>
          <p:cNvSpPr/>
          <p:nvPr/>
        </p:nvSpPr>
        <p:spPr>
          <a:xfrm>
            <a:off x="0" y="4664075"/>
            <a:ext cx="12200467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grpSp>
        <p:nvGrpSpPr>
          <p:cNvPr id="5" name="Group 1"/>
          <p:cNvGrpSpPr>
            <a:grpSpLocks/>
          </p:cNvGrpSpPr>
          <p:nvPr/>
        </p:nvGrpSpPr>
        <p:grpSpPr bwMode="auto">
          <a:xfrm>
            <a:off x="-4233" y="4953000"/>
            <a:ext cx="12196233" cy="1911350"/>
            <a:chOff x="-3765" y="4832896"/>
            <a:chExt cx="9147765" cy="2032192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/>
            </a:p>
          </p:txBody>
        </p:sp>
        <p:cxnSp>
          <p:nvCxnSpPr>
            <p:cNvPr id="10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06E9473-A65F-49A6-AEF2-228F23832B1F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ECB1E21-DB1E-469C-978A-7A2D0906FA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060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63FF0-6C93-4835-8D5C-970AE98F4025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3C05C-F91C-47C4-B127-C1FF0EA7CE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54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6"/>
          <p:cNvSpPr/>
          <p:nvPr/>
        </p:nvSpPr>
        <p:spPr>
          <a:xfrm>
            <a:off x="4849284" y="3005138"/>
            <a:ext cx="24341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5" name="Chevron 7"/>
          <p:cNvSpPr/>
          <p:nvPr/>
        </p:nvSpPr>
        <p:spPr>
          <a:xfrm>
            <a:off x="4599518" y="3005138"/>
            <a:ext cx="24553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DF4927-6F85-4FE1-BB50-808005F7CB36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1EA3E0-90AF-4DA9-A274-72D8D004FF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36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59B899-5AC5-4CF9-83C2-01FB9CFF55F2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8158E9-45A6-44A0-A218-9C2E75D0E6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29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B15C6-EB4A-4702-960E-BEBF1371FE50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21CB42-44C5-4C54-B6C2-7EEB76591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043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35E3F1-C3D7-43BD-9585-173AFAD1F2A7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A3B79F-6428-4B3A-BFC9-E44F7D6B30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75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9549-8616-40FE-8FEC-A0D3C8EA908D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74894-8B3D-4E6D-B593-A82E661E60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72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E791A5-3A4B-4434-8896-960A5E2794A7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A816EE-1D79-43F5-BDF9-EC70283CEE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59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>
            <a:spLocks/>
          </p:cNvSpPr>
          <p:nvPr/>
        </p:nvSpPr>
        <p:spPr bwMode="auto">
          <a:xfrm>
            <a:off x="666751" y="5945188"/>
            <a:ext cx="6587067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6" name="Freeform 8"/>
          <p:cNvSpPr>
            <a:spLocks/>
          </p:cNvSpPr>
          <p:nvPr/>
        </p:nvSpPr>
        <p:spPr bwMode="auto">
          <a:xfrm>
            <a:off x="647700" y="5938838"/>
            <a:ext cx="49212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7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cxnSp>
        <p:nvCxnSpPr>
          <p:cNvPr id="8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1"/>
          <p:cNvSpPr/>
          <p:nvPr/>
        </p:nvSpPr>
        <p:spPr>
          <a:xfrm>
            <a:off x="11552768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10" name="Chevron 12"/>
          <p:cNvSpPr/>
          <p:nvPr/>
        </p:nvSpPr>
        <p:spPr>
          <a:xfrm>
            <a:off x="11303001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EA2899E-46D0-4C24-9586-F1F29A3A3018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375B03E-818A-4D74-A0FD-D68D150803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84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D55D0-50A1-4C63-AE4C-C2F7D6FA4734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2BA55-9938-43A6-8564-3553513CCA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5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B93CF-80B6-4228-8A8D-363C1539F83F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8D743-F612-42E3-942E-C567E080A0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70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6751" y="5945188"/>
            <a:ext cx="6587067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700" y="5938838"/>
            <a:ext cx="49212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609600" y="1481138"/>
            <a:ext cx="10972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70433" y="6408739"/>
            <a:ext cx="2559051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396363D-12C3-41C1-BB4D-6D43FCCE9CD7}" type="datetimeFigureOut">
              <a:rPr lang="en-GB"/>
              <a:pPr>
                <a:defRPr/>
              </a:pPr>
              <a:t>17/10/2019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39884" y="6408739"/>
            <a:ext cx="3134783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484" y="6408739"/>
            <a:ext cx="488949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99A87D9-A42A-4795-8852-19640B727A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360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rofile/Melanie_Killen/publication/277575557_Social_exclusion_in_childhood_and_adolescence/links/581ce4ac08aea429b291fe75/Social-exclusion-in-childhood-and-adolescence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o.uk/url?sa=i&amp;rct=j&amp;q=&amp;esrc=s&amp;source=images&amp;cd=&amp;cad=rja&amp;uact=8&amp;ved=0CAcQjRxqFQoTCJWTstuYickCFccuGgod9bIJAg&amp;url=http://discuss.bis.gov.uk/focusonenforcement/how-the-site-works/&amp;bvm=bv.107406026,d.d2s&amp;psig=AFQjCNG-q7ZggsRg1n-imrPQceIQE2Q9bA&amp;ust=144735952231586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ubtitle 4"/>
          <p:cNvSpPr>
            <a:spLocks noGrp="1"/>
          </p:cNvSpPr>
          <p:nvPr>
            <p:ph type="subTitle" idx="1"/>
          </p:nvPr>
        </p:nvSpPr>
        <p:spPr>
          <a:xfrm>
            <a:off x="1360311" y="830970"/>
            <a:ext cx="9128655" cy="504825"/>
          </a:xfrm>
        </p:spPr>
        <p:txBody>
          <a:bodyPr/>
          <a:lstStyle/>
          <a:p>
            <a:pPr marR="0" algn="ctr"/>
            <a:r>
              <a:rPr lang="en-GB" sz="3200" dirty="0" smtClean="0"/>
              <a:t>Shyness, Embarrassment and Social Exclusion</a:t>
            </a: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36838" y="2060576"/>
            <a:ext cx="6953250" cy="270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445912" y="6333067"/>
            <a:ext cx="1140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Individual Differences across the Lifespan                                                              Dr Judith Marshall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77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481138"/>
            <a:ext cx="10972800" cy="974195"/>
          </a:xfrm>
        </p:spPr>
        <p:txBody>
          <a:bodyPr>
            <a:normAutofit fontScale="70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/>
              <a:t>Loosely associated with a range of social fears, that vary  in degree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/>
              <a:t>Impact on mental and physical health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Shyness</a:t>
            </a:r>
          </a:p>
        </p:txBody>
      </p:sp>
      <p:sp>
        <p:nvSpPr>
          <p:cNvPr id="4" name="Rectangle 3"/>
          <p:cNvSpPr/>
          <p:nvPr/>
        </p:nvSpPr>
        <p:spPr>
          <a:xfrm>
            <a:off x="6237111" y="2123721"/>
            <a:ext cx="5582356" cy="43222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Talking less, averting the eyes, using fewer facial expressions, touching oneself self-consciously</a:t>
            </a:r>
          </a:p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 smtClean="0">
                <a:solidFill>
                  <a:schemeClr val="tx1"/>
                </a:solidFill>
              </a:rPr>
              <a:t>Remembering </a:t>
            </a:r>
            <a:r>
              <a:rPr lang="en-GB" sz="1600" dirty="0">
                <a:solidFill>
                  <a:schemeClr val="tx1"/>
                </a:solidFill>
              </a:rPr>
              <a:t>negative comments and responses to oneself better than positives ones</a:t>
            </a:r>
          </a:p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Dealing ineffectively with stress by </a:t>
            </a:r>
            <a:r>
              <a:rPr lang="en-GB" sz="1600" dirty="0" smtClean="0">
                <a:solidFill>
                  <a:schemeClr val="tx1"/>
                </a:solidFill>
              </a:rPr>
              <a:t>worrying</a:t>
            </a:r>
            <a:endParaRPr lang="en-GB" sz="1600" dirty="0">
              <a:solidFill>
                <a:schemeClr val="tx1"/>
              </a:solidFill>
            </a:endParaRPr>
          </a:p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Pessimism</a:t>
            </a:r>
          </a:p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Loneliness and social isolation</a:t>
            </a:r>
          </a:p>
          <a:p>
            <a:pPr marL="678942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Abusing alcohol to relax/cope</a:t>
            </a:r>
          </a:p>
        </p:txBody>
      </p:sp>
      <p:sp>
        <p:nvSpPr>
          <p:cNvPr id="5" name="Rectangle 4"/>
          <p:cNvSpPr/>
          <p:nvPr/>
        </p:nvSpPr>
        <p:spPr>
          <a:xfrm>
            <a:off x="327377" y="2867378"/>
            <a:ext cx="5734756" cy="27093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Self-consciousness</a:t>
            </a:r>
          </a:p>
          <a:p>
            <a:pPr marL="742950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More negative thoughts about oneself</a:t>
            </a:r>
          </a:p>
          <a:p>
            <a:pPr marL="742950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Seeing oneself as awkward, unfriendly, incompetent</a:t>
            </a:r>
          </a:p>
          <a:p>
            <a:pPr marL="742950" lvl="1" indent="-285750">
              <a:lnSpc>
                <a:spcPct val="17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schemeClr val="tx1"/>
                </a:solidFill>
              </a:rPr>
              <a:t>Feeling less physically </a:t>
            </a:r>
            <a:r>
              <a:rPr lang="en-GB" sz="1600" dirty="0" smtClean="0">
                <a:solidFill>
                  <a:schemeClr val="tx1"/>
                </a:solidFill>
              </a:rPr>
              <a:t>attractive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92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481138"/>
            <a:ext cx="4769556" cy="4033484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>
                <a:effectLst/>
              </a:rPr>
              <a:t>What is shyness?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5712177" y="447261"/>
            <a:ext cx="5977467" cy="623183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r>
              <a:rPr lang="en-GB" sz="2000" dirty="0" smtClean="0">
                <a:solidFill>
                  <a:prstClr val="black"/>
                </a:solidFill>
              </a:rPr>
              <a:t>1</a:t>
            </a:r>
            <a:r>
              <a:rPr lang="en-GB" dirty="0">
                <a:solidFill>
                  <a:prstClr val="black"/>
                </a:solidFill>
              </a:rPr>
              <a:t>. Cognitive </a:t>
            </a:r>
          </a:p>
          <a:p>
            <a:pPr marL="624078" lvl="0" indent="-514350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AutoNum type="arabicPeriod"/>
              <a:defRPr/>
            </a:pPr>
            <a:endParaRPr lang="en-GB" dirty="0">
              <a:solidFill>
                <a:prstClr val="black"/>
              </a:solidFill>
            </a:endParaRP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Negative thoughts about the self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Worry and rumination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Fear of negative evaluation and looking foolish to others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Self-blaming attributions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Believing the self as weak and others strong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Negative bias around the self-concept (e.g. I am socially inadequate)</a:t>
            </a:r>
          </a:p>
          <a:p>
            <a:pPr marL="678942" lvl="1" indent="-28575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Courier New" panose="02070309020205020404" pitchFamily="49" charset="0"/>
              <a:buChar char="o"/>
              <a:defRPr/>
            </a:pPr>
            <a:r>
              <a:rPr lang="en-GB" sz="1600" dirty="0">
                <a:solidFill>
                  <a:prstClr val="black"/>
                </a:solidFill>
              </a:rPr>
              <a:t>A belief that there is a correct way of doing something that the shy person doesn’t know, or must guess</a:t>
            </a:r>
          </a:p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16844" y="1481138"/>
            <a:ext cx="4555067" cy="388902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r>
              <a:rPr lang="en-GB" sz="2000" dirty="0">
                <a:solidFill>
                  <a:prstClr val="black"/>
                </a:solidFill>
              </a:rPr>
              <a:t>Shyness may appear as </a:t>
            </a:r>
            <a:r>
              <a:rPr lang="en-GB" sz="2000" b="1" dirty="0">
                <a:solidFill>
                  <a:prstClr val="black"/>
                </a:solidFill>
              </a:rPr>
              <a:t>chronic</a:t>
            </a:r>
            <a:r>
              <a:rPr lang="en-GB" sz="2000" dirty="0">
                <a:solidFill>
                  <a:prstClr val="black"/>
                </a:solidFill>
              </a:rPr>
              <a:t> and </a:t>
            </a:r>
            <a:r>
              <a:rPr lang="en-GB" sz="2000" b="1" dirty="0">
                <a:solidFill>
                  <a:prstClr val="black"/>
                </a:solidFill>
              </a:rPr>
              <a:t>dispositional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</a:p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endParaRPr lang="en-GB" sz="2000" dirty="0">
              <a:solidFill>
                <a:prstClr val="black"/>
              </a:solidFill>
            </a:endParaRPr>
          </a:p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r>
              <a:rPr lang="en-GB" sz="2000" dirty="0">
                <a:solidFill>
                  <a:prstClr val="black"/>
                </a:solidFill>
              </a:rPr>
              <a:t>Levels of Shyness</a:t>
            </a:r>
          </a:p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endParaRPr lang="en-GB" sz="2000" dirty="0">
              <a:solidFill>
                <a:prstClr val="black"/>
              </a:solidFill>
            </a:endParaRPr>
          </a:p>
          <a:p>
            <a:pPr marL="621348" lvl="1" indent="-256032">
              <a:spcBef>
                <a:spcPts val="325"/>
              </a:spcBef>
              <a:buClr>
                <a:srgbClr val="72A376"/>
              </a:buClr>
              <a:buFont typeface="Wingdings 3"/>
              <a:buChar char=""/>
              <a:defRPr/>
            </a:pPr>
            <a:r>
              <a:rPr lang="en-GB" sz="1600" dirty="0">
                <a:solidFill>
                  <a:prstClr val="black"/>
                </a:solidFill>
              </a:rPr>
              <a:t>Crozier (2001; 2002); Henderson and Zimbardo (1997) </a:t>
            </a:r>
          </a:p>
          <a:p>
            <a:pPr marL="621348" lvl="1" indent="-256032">
              <a:spcBef>
                <a:spcPts val="325"/>
              </a:spcBef>
              <a:buClr>
                <a:srgbClr val="72A376"/>
              </a:buClr>
              <a:buFont typeface="Wingdings 3"/>
              <a:buChar char=""/>
              <a:defRPr/>
            </a:pPr>
            <a:endParaRPr lang="en-GB" sz="1600" dirty="0">
              <a:solidFill>
                <a:prstClr val="black"/>
              </a:solidFill>
            </a:endParaRPr>
          </a:p>
          <a:p>
            <a:pPr marL="621348" lvl="1" indent="-256032">
              <a:spcBef>
                <a:spcPts val="325"/>
              </a:spcBef>
              <a:buClr>
                <a:srgbClr val="72A376"/>
              </a:buClr>
              <a:buFont typeface="Wingdings 3"/>
              <a:buChar char=""/>
              <a:defRPr/>
            </a:pPr>
            <a:r>
              <a:rPr lang="en-GB" sz="1600" dirty="0">
                <a:solidFill>
                  <a:prstClr val="black"/>
                </a:solidFill>
              </a:rPr>
              <a:t>Shyness may manifest at any/all of four levels: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0040" y="518768"/>
            <a:ext cx="3195982" cy="179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92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98310" y="1334558"/>
            <a:ext cx="4967111" cy="45195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r>
              <a:rPr lang="en-GB" sz="2000" dirty="0">
                <a:solidFill>
                  <a:prstClr val="black"/>
                </a:solidFill>
              </a:rPr>
              <a:t>2. Affective</a:t>
            </a: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>
              <a:solidFill>
                <a:prstClr val="black"/>
              </a:solidFill>
            </a:endParaRP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Embarrassment or self-consciousness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Shame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Low self-esteem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Dejection or sadness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Loneliness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Depression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Anxiety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096000" y="457200"/>
            <a:ext cx="5350933" cy="53969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r>
              <a:rPr lang="en-GB" sz="2000" dirty="0" smtClean="0">
                <a:solidFill>
                  <a:prstClr val="black"/>
                </a:solidFill>
              </a:rPr>
              <a:t>3</a:t>
            </a:r>
            <a:r>
              <a:rPr lang="en-GB" sz="2000" dirty="0">
                <a:solidFill>
                  <a:prstClr val="black"/>
                </a:solidFill>
              </a:rPr>
              <a:t>. Physiological</a:t>
            </a: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>
              <a:solidFill>
                <a:prstClr val="black"/>
              </a:solidFill>
            </a:endParaRP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Racing heartbeat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Dry mouth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Trembling or shaking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Sweating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Feeling faint, dizzy, sick, nervous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Blushing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Feeling unreal or detached</a:t>
            </a:r>
          </a:p>
          <a:p>
            <a:pPr marL="621792" lvl="1" indent="-228600">
              <a:lnSpc>
                <a:spcPct val="150000"/>
              </a:lnSpc>
              <a:spcBef>
                <a:spcPts val="324"/>
              </a:spcBef>
              <a:buClr>
                <a:srgbClr val="72A376"/>
              </a:buClr>
              <a:buFont typeface="Verdana"/>
              <a:buChar char="◦"/>
              <a:defRPr/>
            </a:pPr>
            <a:r>
              <a:rPr lang="en-GB" sz="1600" dirty="0">
                <a:solidFill>
                  <a:prstClr val="black"/>
                </a:solidFill>
              </a:rPr>
              <a:t>Fear of losing control, or having a panic attack or heart attack</a:t>
            </a:r>
          </a:p>
          <a:p>
            <a:pPr marL="137160" lvl="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2000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18666" y="6119968"/>
            <a:ext cx="65136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/>
              <a:t>Crozier (2001; 2002); Henderson and Zimbardo (1997)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8310" y="626533"/>
            <a:ext cx="39324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accent6">
                    <a:lumMod val="10000"/>
                  </a:schemeClr>
                </a:solidFill>
                <a:latin typeface="+mj-lt"/>
              </a:rPr>
              <a:t>Levels of Shyness continued…</a:t>
            </a:r>
            <a:endParaRPr lang="en-GB" sz="2000" b="1" dirty="0">
              <a:solidFill>
                <a:schemeClr val="accent6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865" y="4157869"/>
            <a:ext cx="2362200" cy="1574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1904" y="530915"/>
            <a:ext cx="2257425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6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70756" y="1574800"/>
            <a:ext cx="9268178" cy="405271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8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538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>
              <a:solidFill>
                <a:prstClr val="black"/>
              </a:solidFill>
            </a:endParaRPr>
          </a:p>
          <a:p>
            <a:pPr marL="109538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2000" dirty="0" smtClean="0">
                <a:solidFill>
                  <a:prstClr val="black"/>
                </a:solidFill>
              </a:rPr>
              <a:t>4</a:t>
            </a:r>
            <a:r>
              <a:rPr lang="en-GB" sz="2000" dirty="0">
                <a:solidFill>
                  <a:prstClr val="black"/>
                </a:solidFill>
              </a:rPr>
              <a:t>. Behavioural</a:t>
            </a:r>
          </a:p>
          <a:p>
            <a:pPr marL="109538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>
              <a:solidFill>
                <a:prstClr val="black"/>
              </a:solidFill>
            </a:endParaRP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Inhibition or passivity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Averting gaze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Avoidance of fearful situations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Speaking very quietly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Little body movement/excessive body movements (e.g. nodding, smiling)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Speech faults (e.g. tongue-tied, rapid speech)</a:t>
            </a:r>
          </a:p>
          <a:p>
            <a:pPr marL="620713" lvl="1" indent="-228600" fontAlgn="base">
              <a:lnSpc>
                <a:spcPct val="150000"/>
              </a:lnSpc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1600" dirty="0">
                <a:solidFill>
                  <a:prstClr val="black"/>
                </a:solidFill>
              </a:rPr>
              <a:t>Nervous behaviour (e.g. touching own hair/face, pulling at clothes, rubbing hands)</a:t>
            </a:r>
          </a:p>
          <a:p>
            <a:pPr marL="109538" lvl="0" fontAlgn="base">
              <a:lnSpc>
                <a:spcPct val="15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700" dirty="0">
              <a:solidFill>
                <a:prstClr val="black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8550" y="636600"/>
            <a:ext cx="39324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000" b="1" dirty="0">
                <a:solidFill>
                  <a:srgbClr val="E8B7B7">
                    <a:lumMod val="10000"/>
                  </a:srgbClr>
                </a:solidFill>
                <a:latin typeface="+mj-lt"/>
              </a:rPr>
              <a:t>Levels of Shyness continued…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5576711" y="6131257"/>
            <a:ext cx="64459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/>
              <a:t>Crozier (2001; 2002); Henderson and Zimbardo (1997)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9242" y="1655363"/>
            <a:ext cx="3897878" cy="219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46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11111" y="981075"/>
            <a:ext cx="8810802" cy="4911725"/>
          </a:xfrm>
        </p:spPr>
        <p:txBody>
          <a:bodyPr>
            <a:normAutofit/>
          </a:bodyPr>
          <a:lstStyle/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None/>
              <a:defRPr/>
            </a:pPr>
            <a:endParaRPr lang="en-GB" sz="2900" dirty="0"/>
          </a:p>
          <a:p>
            <a:pPr marL="109728" indent="0" fontAlgn="auto">
              <a:spcAft>
                <a:spcPts val="0"/>
              </a:spcAft>
              <a:buNone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4623" y="489127"/>
            <a:ext cx="8229600" cy="106613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dirty="0"/>
              <a:t>State and Trait shyness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8430" y="981075"/>
            <a:ext cx="5689687" cy="55986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endParaRPr lang="en-GB" sz="800" b="1" dirty="0" smtClean="0">
              <a:solidFill>
                <a:prstClr val="black"/>
              </a:solidFill>
            </a:endParaRPr>
          </a:p>
          <a:p>
            <a:pPr marL="109728" lvl="0"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r>
              <a:rPr lang="en-GB" sz="2000" b="1" dirty="0" smtClean="0">
                <a:solidFill>
                  <a:prstClr val="black"/>
                </a:solidFill>
              </a:rPr>
              <a:t>State </a:t>
            </a:r>
            <a:r>
              <a:rPr lang="en-GB" sz="2000" b="1" dirty="0">
                <a:solidFill>
                  <a:prstClr val="black"/>
                </a:solidFill>
              </a:rPr>
              <a:t>shyness</a:t>
            </a:r>
          </a:p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endParaRPr lang="en-GB" dirty="0">
              <a:solidFill>
                <a:prstClr val="black"/>
              </a:solidFill>
            </a:endParaRPr>
          </a:p>
          <a:p>
            <a:pPr marL="395478" lvl="0" indent="-28575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Interplay of processes between the cognitive, affective, behavioural and physiological levels of experience</a:t>
            </a:r>
          </a:p>
          <a:p>
            <a:pPr marL="395478" lvl="0" indent="-28575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Withdrawal from or avoidance of the situation </a:t>
            </a:r>
          </a:p>
          <a:p>
            <a:pPr marL="365760" lvl="0" indent="-256032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endParaRPr lang="en-GB" dirty="0">
              <a:solidFill>
                <a:prstClr val="black"/>
              </a:solidFill>
            </a:endParaRPr>
          </a:p>
          <a:p>
            <a:pPr marL="109728" lvl="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defRPr/>
            </a:pPr>
            <a:r>
              <a:rPr lang="en-GB" dirty="0">
                <a:solidFill>
                  <a:prstClr val="black"/>
                </a:solidFill>
              </a:rPr>
              <a:t>Buss (1980):  </a:t>
            </a:r>
          </a:p>
          <a:p>
            <a:pPr marL="395478" lvl="0" indent="-28575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The experience of shyness emerges when a person is placed in a position of uncertainty or a situation that focuses attention on </a:t>
            </a:r>
            <a:r>
              <a:rPr lang="en-GB" dirty="0" smtClean="0">
                <a:solidFill>
                  <a:prstClr val="black"/>
                </a:solidFill>
              </a:rPr>
              <a:t>them</a:t>
            </a:r>
          </a:p>
          <a:p>
            <a:pPr marL="395478" lvl="0" indent="-285750">
              <a:lnSpc>
                <a:spcPct val="150000"/>
              </a:lnSpc>
              <a:spcBef>
                <a:spcPts val="400"/>
              </a:spcBef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defRPr/>
            </a:pPr>
            <a:r>
              <a:rPr lang="en-GB" dirty="0" smtClean="0">
                <a:solidFill>
                  <a:prstClr val="black"/>
                </a:solidFill>
              </a:rPr>
              <a:t>The </a:t>
            </a:r>
            <a:r>
              <a:rPr lang="en-GB" dirty="0">
                <a:solidFill>
                  <a:prstClr val="black"/>
                </a:solidFill>
              </a:rPr>
              <a:t>compounding variable of trait shyness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113" y="1555257"/>
            <a:ext cx="5136444" cy="42472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>
              <a:defRPr/>
            </a:pPr>
            <a:r>
              <a:rPr lang="en-GB" sz="2000" b="1" dirty="0">
                <a:solidFill>
                  <a:prstClr val="black"/>
                </a:solidFill>
              </a:rPr>
              <a:t>Trait shyness</a:t>
            </a:r>
          </a:p>
          <a:p>
            <a:pPr marL="109728" lvl="0">
              <a:defRPr/>
            </a:pPr>
            <a:endParaRPr lang="en-GB" sz="1600" dirty="0">
              <a:solidFill>
                <a:prstClr val="black"/>
              </a:solidFill>
            </a:endParaRPr>
          </a:p>
          <a:p>
            <a:pPr marL="365760" lvl="0" indent="-256032">
              <a:lnSpc>
                <a:spcPct val="150000"/>
              </a:lnSpc>
              <a:buFont typeface="Wingdings 3"/>
              <a:buChar char=""/>
              <a:defRPr/>
            </a:pPr>
            <a:r>
              <a:rPr lang="en-GB" dirty="0">
                <a:solidFill>
                  <a:prstClr val="black"/>
                </a:solidFill>
              </a:rPr>
              <a:t>Relatively stable and may reflect a genetic predisposition toward inhibition and excessive anxiety</a:t>
            </a:r>
          </a:p>
          <a:p>
            <a:pPr marL="365760" lvl="0" indent="-256032">
              <a:lnSpc>
                <a:spcPct val="150000"/>
              </a:lnSpc>
              <a:buFont typeface="Wingdings 3"/>
              <a:buChar char=""/>
              <a:defRPr/>
            </a:pPr>
            <a:endParaRPr lang="en-GB" dirty="0">
              <a:solidFill>
                <a:prstClr val="black"/>
              </a:solidFill>
            </a:endParaRPr>
          </a:p>
          <a:p>
            <a:pPr marL="365760" lvl="0" indent="-256032">
              <a:lnSpc>
                <a:spcPct val="150000"/>
              </a:lnSpc>
              <a:buFont typeface="Wingdings 3"/>
              <a:buChar char=""/>
              <a:defRPr/>
            </a:pPr>
            <a:r>
              <a:rPr lang="en-GB" dirty="0">
                <a:solidFill>
                  <a:prstClr val="black"/>
                </a:solidFill>
              </a:rPr>
              <a:t>OR – it might emerge as a trait due to problems in development, especially during adolescence when a person’s trying to establish a sense of  identity</a:t>
            </a:r>
          </a:p>
        </p:txBody>
      </p:sp>
    </p:spTree>
    <p:extLst>
      <p:ext uri="{BB962C8B-B14F-4D97-AF65-F5344CB8AC3E}">
        <p14:creationId xmlns:p14="http://schemas.microsoft.com/office/powerpoint/2010/main" val="234625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Shyness and </a:t>
            </a:r>
            <a:r>
              <a:rPr lang="en-GB" sz="2800" dirty="0" smtClean="0"/>
              <a:t>Personality</a:t>
            </a:r>
            <a:endParaRPr lang="en-GB" sz="2800" dirty="0"/>
          </a:p>
        </p:txBody>
      </p:sp>
      <p:sp>
        <p:nvSpPr>
          <p:cNvPr id="2" name="Rectangle 1"/>
          <p:cNvSpPr/>
          <p:nvPr/>
        </p:nvSpPr>
        <p:spPr>
          <a:xfrm>
            <a:off x="609600" y="1417638"/>
            <a:ext cx="10972800" cy="169959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 smtClean="0">
              <a:solidFill>
                <a:schemeClr val="tx1"/>
              </a:solidFill>
            </a:endParaRPr>
          </a:p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Are </a:t>
            </a:r>
            <a:r>
              <a:rPr lang="en-GB" sz="2000" dirty="0">
                <a:solidFill>
                  <a:schemeClr val="tx1"/>
                </a:solidFill>
              </a:rPr>
              <a:t>shyness and </a:t>
            </a:r>
            <a:r>
              <a:rPr lang="en-GB" sz="2000" dirty="0" smtClean="0">
                <a:solidFill>
                  <a:schemeClr val="tx1"/>
                </a:solidFill>
              </a:rPr>
              <a:t>introversion </a:t>
            </a:r>
            <a:r>
              <a:rPr lang="en-GB" sz="2000" dirty="0">
                <a:solidFill>
                  <a:schemeClr val="tx1"/>
                </a:solidFill>
              </a:rPr>
              <a:t>the </a:t>
            </a:r>
            <a:r>
              <a:rPr lang="en-GB" sz="2000" dirty="0" smtClean="0">
                <a:solidFill>
                  <a:schemeClr val="tx1"/>
                </a:solidFill>
              </a:rPr>
              <a:t>same?</a:t>
            </a:r>
          </a:p>
          <a:p>
            <a:pPr algn="ctr"/>
            <a:endParaRPr lang="en-GB" sz="2000" dirty="0">
              <a:solidFill>
                <a:schemeClr val="tx1"/>
              </a:solidFill>
            </a:endParaRPr>
          </a:p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No.</a:t>
            </a:r>
            <a:endParaRPr lang="en-GB" sz="2000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3210754"/>
            <a:ext cx="10972800" cy="268722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Introverts </a:t>
            </a:r>
            <a:r>
              <a:rPr lang="en-GB" sz="2000" dirty="0">
                <a:solidFill>
                  <a:schemeClr val="tx1"/>
                </a:solidFill>
              </a:rPr>
              <a:t>generally like their own company, but do not all avoid social situations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Some extroverts are actually privately shy </a:t>
            </a:r>
          </a:p>
          <a:p>
            <a:pPr lvl="1"/>
            <a:r>
              <a:rPr lang="en-GB" sz="1600" dirty="0">
                <a:solidFill>
                  <a:schemeClr val="tx1"/>
                </a:solidFill>
              </a:rPr>
              <a:t>– may have the social skills to ‘carry it off’ (Zimbardo and Henderson, 1997), so have less fear of ‘being found out’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An individual may be shy, but remain sociable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4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6018" y="3757199"/>
            <a:ext cx="10972800" cy="4525962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06600" y="26670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Shyness, genetics and behavioural inhibition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496957" y="1620078"/>
            <a:ext cx="11052313" cy="9939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760" lvl="0" indent="-256032">
              <a:spcBef>
                <a:spcPts val="400"/>
              </a:spcBef>
              <a:buClr>
                <a:srgbClr val="72A376"/>
              </a:buClr>
              <a:buSzPct val="68000"/>
              <a:buFont typeface="Wingdings 3"/>
              <a:buChar char=""/>
              <a:defRPr/>
            </a:pPr>
            <a:r>
              <a:rPr lang="en-GB" sz="2000">
                <a:solidFill>
                  <a:prstClr val="black"/>
                </a:solidFill>
              </a:rPr>
              <a:t>Behavioural inhibition – thought to emerge from child’s reactions to a perceived threat when confronted with a experiences that elicit shyness</a:t>
            </a:r>
            <a:endParaRPr lang="en-GB" sz="20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96957" y="2961862"/>
            <a:ext cx="3339548" cy="28500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fontAlgn="auto">
              <a:spcAft>
                <a:spcPts val="0"/>
              </a:spcAft>
              <a:defRPr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109728" fontAlgn="auto">
              <a:spcAft>
                <a:spcPts val="0"/>
              </a:spcAft>
              <a:defRPr/>
            </a:pPr>
            <a:r>
              <a:rPr lang="en-GB" dirty="0" err="1" smtClean="0">
                <a:solidFill>
                  <a:schemeClr val="tx1"/>
                </a:solidFill>
              </a:rPr>
              <a:t>Kagan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(1994b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  <a:r>
              <a:rPr lang="en-GB" dirty="0">
                <a:solidFill>
                  <a:schemeClr val="tx1"/>
                </a:solidFill>
              </a:rPr>
              <a:t> suggests</a:t>
            </a:r>
            <a:endParaRPr lang="en-GB" dirty="0" smtClean="0">
              <a:solidFill>
                <a:schemeClr val="tx1"/>
              </a:solidFill>
            </a:endParaRPr>
          </a:p>
          <a:p>
            <a:pPr marL="109728"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>a </a:t>
            </a:r>
            <a:r>
              <a:rPr lang="en-GB" dirty="0">
                <a:solidFill>
                  <a:schemeClr val="tx1"/>
                </a:solidFill>
              </a:rPr>
              <a:t>biological basis for shyness 	</a:t>
            </a:r>
            <a:endParaRPr lang="en-GB" dirty="0" smtClean="0">
              <a:solidFill>
                <a:schemeClr val="tx1"/>
              </a:solidFill>
            </a:endParaRPr>
          </a:p>
          <a:p>
            <a:pPr marL="109728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</a:endParaRPr>
          </a:p>
          <a:p>
            <a:pPr marL="109728"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>Amygdala </a:t>
            </a:r>
            <a:r>
              <a:rPr lang="en-GB" dirty="0">
                <a:solidFill>
                  <a:schemeClr val="tx1"/>
                </a:solidFill>
              </a:rPr>
              <a:t>– fear and </a:t>
            </a:r>
            <a:r>
              <a:rPr lang="en-GB" dirty="0" smtClean="0">
                <a:solidFill>
                  <a:schemeClr val="tx1"/>
                </a:solidFill>
              </a:rPr>
              <a:t>aggression</a:t>
            </a:r>
          </a:p>
          <a:p>
            <a:pPr marL="109728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</a:endParaRPr>
          </a:p>
          <a:p>
            <a:pPr marL="109728" indent="0" fontAlgn="auto">
              <a:spcAft>
                <a:spcPts val="0"/>
              </a:spcAft>
              <a:buNone/>
              <a:defRPr/>
            </a:pPr>
            <a:r>
              <a:rPr lang="en-GB" dirty="0" smtClean="0">
                <a:solidFill>
                  <a:schemeClr val="tx1"/>
                </a:solidFill>
              </a:rPr>
              <a:t>Hippocampus </a:t>
            </a:r>
            <a:r>
              <a:rPr lang="en-GB" dirty="0">
                <a:solidFill>
                  <a:schemeClr val="tx1"/>
                </a:solidFill>
              </a:rPr>
              <a:t>-  long-term memory</a:t>
            </a:r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94313" y="2961862"/>
            <a:ext cx="3548270" cy="285004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fontAlgn="auto">
              <a:spcAft>
                <a:spcPts val="0"/>
              </a:spcAft>
              <a:defRPr/>
            </a:pPr>
            <a:endParaRPr lang="en-GB" dirty="0" smtClean="0"/>
          </a:p>
          <a:p>
            <a:pPr marL="109728" fontAlgn="auto">
              <a:spcAft>
                <a:spcPts val="0"/>
              </a:spcAft>
              <a:defRPr/>
            </a:pPr>
            <a:endParaRPr lang="en-GB" dirty="0" smtClean="0">
              <a:solidFill>
                <a:schemeClr val="tx1"/>
              </a:solidFill>
            </a:endParaRPr>
          </a:p>
          <a:p>
            <a:pPr marL="109728"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>Children </a:t>
            </a:r>
            <a:r>
              <a:rPr lang="en-GB" dirty="0">
                <a:solidFill>
                  <a:schemeClr val="tx1"/>
                </a:solidFill>
              </a:rPr>
              <a:t>with behavioural </a:t>
            </a:r>
            <a:r>
              <a:rPr lang="en-GB" dirty="0" smtClean="0">
                <a:solidFill>
                  <a:schemeClr val="tx1"/>
                </a:solidFill>
              </a:rPr>
              <a:t>inhibition may </a:t>
            </a:r>
            <a:r>
              <a:rPr lang="en-GB" dirty="0">
                <a:solidFill>
                  <a:schemeClr val="tx1"/>
                </a:solidFill>
              </a:rPr>
              <a:t>have overstimulated fear </a:t>
            </a:r>
            <a:r>
              <a:rPr lang="en-GB" dirty="0" smtClean="0">
                <a:solidFill>
                  <a:schemeClr val="tx1"/>
                </a:solidFill>
              </a:rPr>
              <a:t>responses</a:t>
            </a:r>
          </a:p>
          <a:p>
            <a:pPr marL="109728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</a:endParaRP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</a:endParaRPr>
          </a:p>
          <a:p>
            <a:pPr marL="164592">
              <a:spcBef>
                <a:spcPts val="324"/>
              </a:spcBef>
              <a:defRPr/>
            </a:pPr>
            <a:r>
              <a:rPr lang="en-GB" dirty="0" smtClean="0">
                <a:solidFill>
                  <a:schemeClr val="tx1"/>
                </a:solidFill>
              </a:rPr>
              <a:t>Fight </a:t>
            </a:r>
            <a:r>
              <a:rPr lang="en-GB" dirty="0">
                <a:solidFill>
                  <a:schemeClr val="tx1"/>
                </a:solidFill>
              </a:rPr>
              <a:t>or flight response</a:t>
            </a:r>
          </a:p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8100391" y="2961863"/>
            <a:ext cx="3448879" cy="285004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Shyness is related to heart-rate variability </a:t>
            </a:r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r"/>
            <a:r>
              <a:rPr lang="en-GB" sz="1600" dirty="0" smtClean="0">
                <a:solidFill>
                  <a:schemeClr val="tx1"/>
                </a:solidFill>
              </a:rPr>
              <a:t>(</a:t>
            </a:r>
            <a:r>
              <a:rPr lang="en-GB" sz="1600" dirty="0">
                <a:solidFill>
                  <a:schemeClr val="tx1"/>
                </a:solidFill>
              </a:rPr>
              <a:t>Davidson and Rickman, 1999)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0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06600" y="26670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Fearful and self-conscious shyness</a:t>
            </a:r>
          </a:p>
        </p:txBody>
      </p:sp>
      <p:sp>
        <p:nvSpPr>
          <p:cNvPr id="2" name="Rectangle 1"/>
          <p:cNvSpPr/>
          <p:nvPr/>
        </p:nvSpPr>
        <p:spPr>
          <a:xfrm>
            <a:off x="1115391" y="1409700"/>
            <a:ext cx="10012017" cy="45339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2000" dirty="0" smtClean="0">
                <a:solidFill>
                  <a:prstClr val="black"/>
                </a:solidFill>
              </a:rPr>
              <a:t>Age </a:t>
            </a:r>
            <a:r>
              <a:rPr lang="en-GB" sz="2000" dirty="0">
                <a:solidFill>
                  <a:prstClr val="black"/>
                </a:solidFill>
              </a:rPr>
              <a:t>differences: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>
              <a:solidFill>
                <a:prstClr val="black"/>
              </a:solidFill>
            </a:endParaRPr>
          </a:p>
          <a:p>
            <a:pPr marL="163513" indent="-228600" fontAlgn="base"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2000" dirty="0">
                <a:solidFill>
                  <a:prstClr val="black"/>
                </a:solidFill>
              </a:rPr>
              <a:t>Children less likely to suffer presentation anxieties</a:t>
            </a:r>
          </a:p>
          <a:p>
            <a:pPr marL="163513" indent="-228600" fontAlgn="base"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2000" dirty="0">
                <a:solidFill>
                  <a:prstClr val="black"/>
                </a:solidFill>
              </a:rPr>
              <a:t>Levels of cognitive, emotional and social awareness not yet developed</a:t>
            </a:r>
          </a:p>
          <a:p>
            <a:pPr marL="163513" indent="-228600" fontAlgn="base"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2000" dirty="0">
                <a:solidFill>
                  <a:prstClr val="black"/>
                </a:solidFill>
              </a:rPr>
              <a:t>More likely to experience </a:t>
            </a:r>
            <a:r>
              <a:rPr lang="en-GB" sz="2000" b="1" dirty="0">
                <a:solidFill>
                  <a:prstClr val="black"/>
                </a:solidFill>
              </a:rPr>
              <a:t>fearful shyness</a:t>
            </a:r>
          </a:p>
          <a:p>
            <a:pPr marL="620713" lvl="1" indent="-228600" fontAlgn="base"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endParaRPr lang="en-GB" sz="2000" dirty="0">
              <a:solidFill>
                <a:prstClr val="black"/>
              </a:solidFill>
            </a:endParaRPr>
          </a:p>
          <a:p>
            <a:pPr marL="163513" indent="-228600" fontAlgn="base">
              <a:spcBef>
                <a:spcPts val="325"/>
              </a:spcBef>
              <a:spcAft>
                <a:spcPct val="0"/>
              </a:spcAft>
              <a:buClr>
                <a:srgbClr val="72A376"/>
              </a:buClr>
              <a:buFont typeface="Verdana" pitchFamily="34" charset="0"/>
              <a:buChar char="◦"/>
            </a:pPr>
            <a:r>
              <a:rPr lang="en-GB" sz="2000" b="1" dirty="0">
                <a:solidFill>
                  <a:prstClr val="black"/>
                </a:solidFill>
              </a:rPr>
              <a:t>Self-conscious shyness </a:t>
            </a:r>
            <a:r>
              <a:rPr lang="en-GB" sz="2000" dirty="0">
                <a:solidFill>
                  <a:prstClr val="black"/>
                </a:solidFill>
              </a:rPr>
              <a:t>emerges when a child develops a theory of mind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2000" dirty="0">
                <a:solidFill>
                  <a:prstClr val="black"/>
                </a:solidFill>
              </a:rPr>
              <a:t>A person can have one or both forms of shyness </a:t>
            </a:r>
            <a:r>
              <a:rPr lang="en-GB" sz="2000" dirty="0" smtClean="0">
                <a:solidFill>
                  <a:prstClr val="black"/>
                </a:solidFill>
              </a:rPr>
              <a:t>       </a:t>
            </a:r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dirty="0">
                <a:solidFill>
                  <a:prstClr val="black"/>
                </a:solidFill>
              </a:rPr>
              <a:t>Crozier, 2000)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16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7444" y="1517788"/>
            <a:ext cx="2996425" cy="173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72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>
                <a:effectLst/>
              </a:rPr>
              <a:t>Embarrassment</a:t>
            </a:r>
          </a:p>
        </p:txBody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000" dirty="0"/>
          </a:p>
          <a:p>
            <a:pPr lvl="1"/>
            <a:endParaRPr lang="en-GB" sz="1800" dirty="0" smtClean="0"/>
          </a:p>
          <a:p>
            <a:pPr lvl="1"/>
            <a:endParaRPr lang="en-GB" sz="1800" dirty="0"/>
          </a:p>
          <a:p>
            <a:pPr lvl="1"/>
            <a:endParaRPr lang="en-GB" sz="1800" dirty="0" smtClean="0"/>
          </a:p>
          <a:p>
            <a:pPr lvl="1"/>
            <a:endParaRPr lang="en-GB" sz="1800" dirty="0"/>
          </a:p>
          <a:p>
            <a:pPr lvl="1"/>
            <a:endParaRPr lang="en-GB" sz="1800" dirty="0"/>
          </a:p>
          <a:p>
            <a:pPr lvl="1"/>
            <a:endParaRPr lang="en-GB" sz="1800" dirty="0"/>
          </a:p>
        </p:txBody>
      </p:sp>
      <p:sp>
        <p:nvSpPr>
          <p:cNvPr id="2" name="Rectangle 1"/>
          <p:cNvSpPr/>
          <p:nvPr/>
        </p:nvSpPr>
        <p:spPr>
          <a:xfrm>
            <a:off x="1381496" y="1481138"/>
            <a:ext cx="9429008" cy="13084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800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Now </a:t>
            </a:r>
            <a:r>
              <a:rPr lang="en-GB" sz="2000" dirty="0">
                <a:solidFill>
                  <a:prstClr val="black"/>
                </a:solidFill>
              </a:rPr>
              <a:t>researched as an independent construct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Four theories of embarrassment</a:t>
            </a:r>
            <a:endParaRPr lang="en-GB" sz="2000" dirty="0">
              <a:solidFill>
                <a:prstClr val="black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83869" y="3436421"/>
            <a:ext cx="35744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Dramaturgic </a:t>
            </a:r>
            <a:r>
              <a:rPr lang="en-GB" dirty="0">
                <a:solidFill>
                  <a:schemeClr val="tx1"/>
                </a:solidFill>
              </a:rPr>
              <a:t>model</a:t>
            </a:r>
          </a:p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531429" y="5045198"/>
            <a:ext cx="3040083" cy="9144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Situational </a:t>
            </a:r>
            <a:r>
              <a:rPr lang="en-GB" dirty="0">
                <a:solidFill>
                  <a:schemeClr val="tx1"/>
                </a:solidFill>
              </a:rPr>
              <a:t>self-esteem</a:t>
            </a:r>
          </a:p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146959" y="5045198"/>
            <a:ext cx="2838203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Social </a:t>
            </a:r>
            <a:r>
              <a:rPr lang="en-GB" dirty="0">
                <a:solidFill>
                  <a:schemeClr val="tx1"/>
                </a:solidFill>
              </a:rPr>
              <a:t>evaluation model</a:t>
            </a:r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887194" y="3434571"/>
            <a:ext cx="379218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Personal </a:t>
            </a:r>
            <a:r>
              <a:rPr lang="en-GB" dirty="0">
                <a:solidFill>
                  <a:schemeClr val="tx1"/>
                </a:solidFill>
              </a:rPr>
              <a:t>standards model</a:t>
            </a:r>
          </a:p>
          <a:p>
            <a:pPr algn="ctr"/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4184072" y="2776976"/>
            <a:ext cx="1949533" cy="9671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2" idx="2"/>
          </p:cNvCxnSpPr>
          <p:nvPr/>
        </p:nvCxnSpPr>
        <p:spPr>
          <a:xfrm>
            <a:off x="6096000" y="2789547"/>
            <a:ext cx="1737756" cy="9545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4667003" y="2789547"/>
            <a:ext cx="1428997" cy="22081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6117771" y="2853047"/>
            <a:ext cx="1747652" cy="21446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96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>
                <a:effectLst/>
              </a:rPr>
              <a:t>The dramaturgic model </a:t>
            </a:r>
            <a:r>
              <a:rPr lang="en-GB" sz="1800" dirty="0">
                <a:effectLst/>
              </a:rPr>
              <a:t>(Silver, </a:t>
            </a:r>
            <a:r>
              <a:rPr lang="en-GB" sz="1800" dirty="0" err="1">
                <a:effectLst/>
              </a:rPr>
              <a:t>Sabini</a:t>
            </a:r>
            <a:r>
              <a:rPr lang="en-GB" sz="1800" dirty="0">
                <a:effectLst/>
              </a:rPr>
              <a:t> and Parrott, 1987)</a:t>
            </a:r>
          </a:p>
        </p:txBody>
      </p:sp>
      <p:sp>
        <p:nvSpPr>
          <p:cNvPr id="552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000" dirty="0"/>
          </a:p>
          <a:p>
            <a:endParaRPr lang="en-GB" sz="2000" dirty="0"/>
          </a:p>
        </p:txBody>
      </p:sp>
      <p:sp>
        <p:nvSpPr>
          <p:cNvPr id="2" name="Rectangle 1"/>
          <p:cNvSpPr/>
          <p:nvPr/>
        </p:nvSpPr>
        <p:spPr>
          <a:xfrm>
            <a:off x="268356" y="1417638"/>
            <a:ext cx="5734879" cy="42513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1002">
            <a:schemeClr val="l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Embarrassment follows a poor performance 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Cannot </a:t>
            </a:r>
            <a:r>
              <a:rPr lang="en-GB" sz="2000" dirty="0">
                <a:solidFill>
                  <a:schemeClr val="tx1"/>
                </a:solidFill>
              </a:rPr>
              <a:t>calmly and gracefully </a:t>
            </a:r>
            <a:r>
              <a:rPr lang="en-GB" sz="2000" dirty="0" smtClean="0">
                <a:solidFill>
                  <a:schemeClr val="tx1"/>
                </a:solidFill>
              </a:rPr>
              <a:t>continue</a:t>
            </a:r>
          </a:p>
          <a:p>
            <a:pPr lvl="1"/>
            <a:endParaRPr lang="en-GB" sz="2000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Agitation and aversive </a:t>
            </a:r>
            <a:r>
              <a:rPr lang="en-GB" sz="2000" dirty="0" smtClean="0">
                <a:solidFill>
                  <a:schemeClr val="tx1"/>
                </a:solidFill>
              </a:rPr>
              <a:t>arousal</a:t>
            </a:r>
          </a:p>
          <a:p>
            <a:pPr lvl="1"/>
            <a:endParaRPr lang="en-GB" sz="2000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Feelings of awkwardness, stupidity and immobilisation</a:t>
            </a:r>
          </a:p>
          <a:p>
            <a:pPr lvl="1"/>
            <a:endParaRPr lang="en-GB" sz="2000" dirty="0" smtClean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52322" y="1437725"/>
            <a:ext cx="5675243" cy="42312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Concern for public image </a:t>
            </a:r>
            <a:r>
              <a:rPr lang="en-GB" sz="2000" b="1" i="1" dirty="0">
                <a:solidFill>
                  <a:prstClr val="black"/>
                </a:solidFill>
              </a:rPr>
              <a:t>accompanies</a:t>
            </a:r>
            <a:r>
              <a:rPr lang="en-GB" sz="2000" dirty="0">
                <a:solidFill>
                  <a:prstClr val="black"/>
                </a:solidFill>
              </a:rPr>
              <a:t> embarrassment – it is not causal</a:t>
            </a: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Caused by individual’s belief that they cannot perform </a:t>
            </a:r>
            <a:endParaRPr lang="en-GB" sz="2000" dirty="0" smtClean="0">
              <a:solidFill>
                <a:prstClr val="black"/>
              </a:solidFill>
            </a:endParaRPr>
          </a:p>
          <a:p>
            <a:pPr lvl="0"/>
            <a:r>
              <a:rPr lang="en-GB" sz="2000" dirty="0" smtClean="0">
                <a:solidFill>
                  <a:prstClr val="black"/>
                </a:solidFill>
              </a:rPr>
              <a:t>    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 </a:t>
            </a:r>
            <a:r>
              <a:rPr lang="en-GB" sz="2000" dirty="0" smtClean="0">
                <a:solidFill>
                  <a:prstClr val="black"/>
                </a:solidFill>
              </a:rPr>
              <a:t>   (</a:t>
            </a:r>
            <a:r>
              <a:rPr lang="en-GB" sz="2000" dirty="0">
                <a:solidFill>
                  <a:prstClr val="black"/>
                </a:solidFill>
              </a:rPr>
              <a:t>cannot ‘act a ‘part’/’role’)</a:t>
            </a:r>
          </a:p>
        </p:txBody>
      </p:sp>
    </p:spTree>
    <p:extLst>
      <p:ext uri="{BB962C8B-B14F-4D97-AF65-F5344CB8AC3E}">
        <p14:creationId xmlns:p14="http://schemas.microsoft.com/office/powerpoint/2010/main" val="224954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>
                <a:effectLst/>
              </a:rPr>
              <a:t>The social evaluation model </a:t>
            </a:r>
            <a:r>
              <a:rPr lang="en-GB" sz="1800" dirty="0">
                <a:effectLst/>
              </a:rPr>
              <a:t>(</a:t>
            </a:r>
            <a:r>
              <a:rPr lang="en-GB" sz="1800" dirty="0" err="1">
                <a:effectLst/>
              </a:rPr>
              <a:t>Edelmann</a:t>
            </a:r>
            <a:r>
              <a:rPr lang="en-GB" sz="1800" dirty="0">
                <a:effectLst/>
              </a:rPr>
              <a:t>, 1987)</a:t>
            </a:r>
          </a:p>
        </p:txBody>
      </p:sp>
      <p:sp>
        <p:nvSpPr>
          <p:cNvPr id="2" name="Rectangle 1"/>
          <p:cNvSpPr/>
          <p:nvPr/>
        </p:nvSpPr>
        <p:spPr>
          <a:xfrm>
            <a:off x="1066799" y="1429513"/>
            <a:ext cx="10323443" cy="442768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Contrast </a:t>
            </a:r>
            <a:r>
              <a:rPr lang="en-GB" sz="2000" dirty="0">
                <a:solidFill>
                  <a:schemeClr val="tx1"/>
                </a:solidFill>
              </a:rPr>
              <a:t>to dramaturgic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It is the concern for what others think of us that is the basis of embarrassment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Feelings of being at a loss are merely the result of embarrassment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Individuals simply want to avoid negative evaluations of others - </a:t>
            </a:r>
            <a:r>
              <a:rPr lang="en-GB" sz="2000" dirty="0" smtClean="0">
                <a:solidFill>
                  <a:schemeClr val="tx1"/>
                </a:solidFill>
              </a:rPr>
              <a:t>judgements </a:t>
            </a:r>
            <a:r>
              <a:rPr lang="en-GB" sz="2000" dirty="0">
                <a:solidFill>
                  <a:schemeClr val="tx1"/>
                </a:solidFill>
              </a:rPr>
              <a:t>that they performed poorly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But do people still feel embarrassment in failure even when they’re not bothered about impressing the people watching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51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>
                <a:effectLst/>
              </a:rPr>
              <a:t>Situational </a:t>
            </a:r>
            <a:r>
              <a:rPr lang="en-GB" sz="2800" dirty="0" smtClean="0">
                <a:effectLst/>
              </a:rPr>
              <a:t>Self-esteem</a:t>
            </a:r>
            <a:endParaRPr lang="en-GB" sz="2800" dirty="0">
              <a:effectLst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09600" y="1302843"/>
            <a:ext cx="6184505" cy="23050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Negative </a:t>
            </a:r>
            <a:r>
              <a:rPr lang="en-GB" sz="2000" dirty="0"/>
              <a:t>evaluations set in  motion the further events that actually cause embarrassment  </a:t>
            </a:r>
            <a:r>
              <a:rPr lang="en-GB" sz="1600" dirty="0"/>
              <a:t>(Miller, 1996)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basic cause for embarrassment is a temporary loss of self-esteem that results from public </a:t>
            </a:r>
            <a:r>
              <a:rPr lang="en-GB" sz="2000" dirty="0" smtClean="0"/>
              <a:t>failure  </a:t>
            </a:r>
            <a:r>
              <a:rPr lang="en-GB" sz="1600" dirty="0" smtClean="0"/>
              <a:t>(</a:t>
            </a:r>
            <a:r>
              <a:rPr lang="en-GB" sz="1600" dirty="0"/>
              <a:t>Modigliani, 1971)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170583" y="4001812"/>
            <a:ext cx="5009321" cy="22200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Negative </a:t>
            </a:r>
            <a:r>
              <a:rPr lang="en-GB" sz="2000" dirty="0">
                <a:solidFill>
                  <a:schemeClr val="tx1"/>
                </a:solidFill>
              </a:rPr>
              <a:t>self-evaluations </a:t>
            </a:r>
            <a:r>
              <a:rPr lang="en-GB" sz="2000" dirty="0" smtClean="0">
                <a:solidFill>
                  <a:schemeClr val="tx1"/>
                </a:solidFill>
              </a:rPr>
              <a:t>alone do </a:t>
            </a:r>
            <a:r>
              <a:rPr lang="en-GB" sz="2000" dirty="0">
                <a:solidFill>
                  <a:schemeClr val="tx1"/>
                </a:solidFill>
              </a:rPr>
              <a:t>not cause </a:t>
            </a:r>
            <a:r>
              <a:rPr lang="en-GB" sz="2000" dirty="0" smtClean="0">
                <a:solidFill>
                  <a:schemeClr val="tx1"/>
                </a:solidFill>
              </a:rPr>
              <a:t>embarrassment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They are the trigger that allows individual to judge </a:t>
            </a:r>
            <a:r>
              <a:rPr lang="en-GB" b="1" i="1" dirty="0">
                <a:solidFill>
                  <a:schemeClr val="tx1"/>
                </a:solidFill>
              </a:rPr>
              <a:t>themselves</a:t>
            </a:r>
            <a:r>
              <a:rPr lang="en-GB" dirty="0">
                <a:solidFill>
                  <a:schemeClr val="tx1"/>
                </a:solidFill>
              </a:rPr>
              <a:t> poorly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517833" y="846138"/>
            <a:ext cx="3399183" cy="537575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So – it is our own opinions of ourselves and how we perform in faulty situations that are the cause of embarrassment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But – both low and high-self esteem individuals still feel embarrassment if others think they have performed poorly 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sz="1600" dirty="0" smtClean="0">
                <a:solidFill>
                  <a:schemeClr val="tx1"/>
                </a:solidFill>
              </a:rPr>
              <a:t>(</a:t>
            </a:r>
            <a:r>
              <a:rPr lang="en-GB" sz="1600" dirty="0">
                <a:solidFill>
                  <a:schemeClr val="tx1"/>
                </a:solidFill>
              </a:rPr>
              <a:t>Miller, 1996)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22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>
                <a:effectLst/>
              </a:rPr>
              <a:t>The personal standard model </a:t>
            </a:r>
            <a:r>
              <a:rPr lang="en-GB" sz="1800" dirty="0">
                <a:effectLst/>
              </a:rPr>
              <a:t>(Babcock, 1998)</a:t>
            </a:r>
            <a:endParaRPr lang="en-GB" sz="2800" dirty="0">
              <a:effectLst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88416" y="1417638"/>
            <a:ext cx="10078453" cy="22002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dk1"/>
          </a:lnRef>
          <a:fillRef idx="1002">
            <a:schemeClr val="lt2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Embarrassment </a:t>
            </a:r>
            <a:r>
              <a:rPr lang="en-GB" sz="2000" dirty="0"/>
              <a:t>results when we realise that we’ve failed in the standards of </a:t>
            </a:r>
            <a:endParaRPr lang="en-GB" sz="2000" dirty="0" smtClean="0"/>
          </a:p>
          <a:p>
            <a:pPr>
              <a:lnSpc>
                <a:spcPct val="80000"/>
              </a:lnSpc>
            </a:pPr>
            <a:r>
              <a:rPr lang="en-GB" sz="2000" dirty="0" smtClean="0"/>
              <a:t>     behaviour </a:t>
            </a:r>
            <a:r>
              <a:rPr lang="en-GB" sz="2000" dirty="0"/>
              <a:t>that we’ve set ourselves</a:t>
            </a:r>
          </a:p>
          <a:p>
            <a:pPr>
              <a:lnSpc>
                <a:spcPct val="80000"/>
              </a:lnSpc>
            </a:pPr>
            <a:endParaRPr lang="en-GB" sz="2000" dirty="0"/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Argues that the situation itself is not the cause of embarrassment</a:t>
            </a:r>
          </a:p>
          <a:p>
            <a:pPr>
              <a:lnSpc>
                <a:spcPct val="80000"/>
              </a:lnSpc>
            </a:pPr>
            <a:endParaRPr lang="en-GB" sz="2000" dirty="0"/>
          </a:p>
          <a:p>
            <a:pPr marL="742950" lvl="1" indent="-285750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If you are happy to behave outrageously or fail spectacularly, then you will not feel embarrassment</a:t>
            </a:r>
          </a:p>
          <a:p>
            <a:pPr lvl="1">
              <a:lnSpc>
                <a:spcPct val="80000"/>
              </a:lnSpc>
            </a:pPr>
            <a:endParaRPr lang="en-GB" sz="2000" dirty="0"/>
          </a:p>
          <a:p>
            <a:pPr algn="ctr"/>
            <a:endParaRPr lang="en-GB" sz="2000" dirty="0"/>
          </a:p>
        </p:txBody>
      </p:sp>
      <p:sp>
        <p:nvSpPr>
          <p:cNvPr id="3" name="Rectangle 2"/>
          <p:cNvSpPr/>
          <p:nvPr/>
        </p:nvSpPr>
        <p:spPr>
          <a:xfrm>
            <a:off x="3061253" y="3816626"/>
            <a:ext cx="8438320" cy="226612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lnSpc>
                <a:spcPct val="80000"/>
              </a:lnSpc>
            </a:pPr>
            <a:r>
              <a:rPr lang="en-GB" sz="2000" dirty="0">
                <a:solidFill>
                  <a:prstClr val="black"/>
                </a:solidFill>
              </a:rPr>
              <a:t>But </a:t>
            </a:r>
          </a:p>
          <a:p>
            <a:pPr lvl="0">
              <a:lnSpc>
                <a:spcPct val="80000"/>
              </a:lnSpc>
            </a:pPr>
            <a:endParaRPr lang="en-GB" sz="2000" dirty="0">
              <a:solidFill>
                <a:prstClr val="black"/>
              </a:solidFill>
            </a:endParaRPr>
          </a:p>
          <a:p>
            <a:pPr marL="800100" lvl="1" indent="-342900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prstClr val="black"/>
                </a:solidFill>
              </a:rPr>
              <a:t>When we are alone we don’t feel embarrassment if we fail </a:t>
            </a:r>
          </a:p>
          <a:p>
            <a:pPr marL="800100" lvl="1" indent="-342900">
              <a:lnSpc>
                <a:spcPct val="80000"/>
              </a:lnSpc>
              <a:buFont typeface="Courier New" panose="02070309020205020404" pitchFamily="49" charset="0"/>
              <a:buChar char="o"/>
            </a:pPr>
            <a:endParaRPr lang="en-GB" sz="2000" dirty="0">
              <a:solidFill>
                <a:prstClr val="black"/>
              </a:solidFill>
            </a:endParaRPr>
          </a:p>
          <a:p>
            <a:pPr marL="800100" lvl="1" indent="-342900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prstClr val="black"/>
                </a:solidFill>
              </a:rPr>
              <a:t>We may feel we’ve done well, but feel embarrassed at the response of others</a:t>
            </a:r>
          </a:p>
          <a:p>
            <a:pPr lvl="0">
              <a:lnSpc>
                <a:spcPct val="80000"/>
              </a:lnSpc>
            </a:pPr>
            <a:endParaRPr lang="en-GB" sz="2000" dirty="0">
              <a:solidFill>
                <a:prstClr val="black"/>
              </a:solidFill>
            </a:endParaRPr>
          </a:p>
          <a:p>
            <a:pPr lvl="0" algn="r">
              <a:lnSpc>
                <a:spcPct val="80000"/>
              </a:lnSpc>
            </a:pPr>
            <a:r>
              <a:rPr lang="en-GB" sz="2000" dirty="0">
                <a:solidFill>
                  <a:prstClr val="black"/>
                </a:solidFill>
              </a:rPr>
              <a:t>	</a:t>
            </a:r>
            <a:r>
              <a:rPr lang="en-GB" sz="1600" dirty="0">
                <a:solidFill>
                  <a:prstClr val="black"/>
                </a:solidFill>
              </a:rPr>
              <a:t>(Miller, 1996)</a:t>
            </a:r>
          </a:p>
        </p:txBody>
      </p:sp>
    </p:spTree>
    <p:extLst>
      <p:ext uri="{BB962C8B-B14F-4D97-AF65-F5344CB8AC3E}">
        <p14:creationId xmlns:p14="http://schemas.microsoft.com/office/powerpoint/2010/main" val="146205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 dirty="0" smtClean="0">
                <a:effectLst/>
              </a:rPr>
              <a:t>Consideration of embarrassment models</a:t>
            </a:r>
            <a:endParaRPr lang="en-GB" sz="2800" dirty="0">
              <a:effectLst/>
            </a:endParaRPr>
          </a:p>
        </p:txBody>
      </p:sp>
      <p:sp>
        <p:nvSpPr>
          <p:cNvPr id="59395" name="Rectangle 3"/>
          <p:cNvSpPr>
            <a:spLocks noGrp="1"/>
          </p:cNvSpPr>
          <p:nvPr>
            <p:ph type="body" idx="1"/>
          </p:nvPr>
        </p:nvSpPr>
        <p:spPr>
          <a:xfrm>
            <a:off x="457199" y="1417638"/>
            <a:ext cx="10900612" cy="5322303"/>
          </a:xfrm>
        </p:spPr>
        <p:txBody>
          <a:bodyPr/>
          <a:lstStyle/>
          <a:p>
            <a:pPr marL="109537" indent="0">
              <a:lnSpc>
                <a:spcPct val="90000"/>
              </a:lnSpc>
              <a:buNone/>
            </a:pPr>
            <a:r>
              <a:rPr lang="en-GB" sz="2000" dirty="0" smtClean="0"/>
              <a:t>Miller (1996) - the models overlap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lvl="1">
              <a:lnSpc>
                <a:spcPct val="90000"/>
              </a:lnSpc>
            </a:pPr>
            <a:endParaRPr lang="en-GB" sz="1800" i="1" dirty="0" smtClean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lvl="1">
              <a:lnSpc>
                <a:spcPct val="90000"/>
              </a:lnSpc>
            </a:pPr>
            <a:endParaRPr lang="en-GB" sz="1800" i="1" dirty="0" smtClean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lvl="1">
              <a:lnSpc>
                <a:spcPct val="90000"/>
              </a:lnSpc>
            </a:pPr>
            <a:endParaRPr lang="en-GB" sz="1800" i="1" dirty="0" smtClean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lvl="1">
              <a:lnSpc>
                <a:spcPct val="90000"/>
              </a:lnSpc>
            </a:pPr>
            <a:endParaRPr lang="en-GB" sz="1800" i="1" dirty="0" smtClean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lvl="1">
              <a:lnSpc>
                <a:spcPct val="90000"/>
              </a:lnSpc>
            </a:pPr>
            <a:endParaRPr lang="en-GB" sz="1800" i="1" dirty="0" smtClean="0"/>
          </a:p>
          <a:p>
            <a:pPr lvl="1">
              <a:lnSpc>
                <a:spcPct val="90000"/>
              </a:lnSpc>
            </a:pPr>
            <a:endParaRPr lang="en-GB" sz="1800" i="1" dirty="0"/>
          </a:p>
          <a:p>
            <a:pPr marL="109537" indent="0">
              <a:lnSpc>
                <a:spcPct val="90000"/>
              </a:lnSpc>
              <a:buNone/>
            </a:pPr>
            <a:endParaRPr lang="en-GB" sz="2000" dirty="0" smtClean="0"/>
          </a:p>
          <a:p>
            <a:pPr marL="109537" indent="0">
              <a:lnSpc>
                <a:spcPct val="90000"/>
              </a:lnSpc>
              <a:buNone/>
            </a:pPr>
            <a:endParaRPr lang="en-GB" sz="800" dirty="0" smtClean="0"/>
          </a:p>
        </p:txBody>
      </p:sp>
      <p:sp>
        <p:nvSpPr>
          <p:cNvPr id="7" name="Rectangle 6"/>
          <p:cNvSpPr/>
          <p:nvPr/>
        </p:nvSpPr>
        <p:spPr>
          <a:xfrm>
            <a:off x="457199" y="2077140"/>
            <a:ext cx="4776537" cy="14601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8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1"/>
                </a:solidFill>
              </a:rPr>
              <a:t>Different </a:t>
            </a:r>
            <a:r>
              <a:rPr lang="en-GB" dirty="0">
                <a:solidFill>
                  <a:schemeClr val="tx1"/>
                </a:solidFill>
              </a:rPr>
              <a:t>situations can cause embarrassment resulting in not knowing how to respond …….   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(</a:t>
            </a:r>
            <a:r>
              <a:rPr lang="en-GB" i="1" dirty="0">
                <a:solidFill>
                  <a:schemeClr val="tx1"/>
                </a:solidFill>
              </a:rPr>
              <a:t>dramaturgic model)</a:t>
            </a:r>
          </a:p>
          <a:p>
            <a:pPr algn="ctr"/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326732" y="3342925"/>
            <a:ext cx="4824663" cy="11309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lnSpc>
                <a:spcPct val="90000"/>
              </a:lnSpc>
            </a:pPr>
            <a:endParaRPr lang="en-GB" i="1" dirty="0"/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</a:rPr>
              <a:t>That may involve the fear of unwanted social evaluations…… 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(</a:t>
            </a:r>
            <a:r>
              <a:rPr lang="en-GB" i="1" dirty="0">
                <a:solidFill>
                  <a:schemeClr val="tx1"/>
                </a:solidFill>
              </a:rPr>
              <a:t>social evaluation model)</a:t>
            </a:r>
          </a:p>
          <a:p>
            <a:pPr algn="ctr"/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409198" y="4343484"/>
            <a:ext cx="4981074" cy="11112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endParaRPr lang="en-GB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1"/>
                </a:solidFill>
              </a:rPr>
              <a:t>That </a:t>
            </a:r>
            <a:r>
              <a:rPr lang="en-GB" dirty="0">
                <a:solidFill>
                  <a:schemeClr val="tx1"/>
                </a:solidFill>
              </a:rPr>
              <a:t>may affect your self-esteem…… </a:t>
            </a:r>
            <a:r>
              <a:rPr lang="en-GB" i="1" dirty="0">
                <a:solidFill>
                  <a:schemeClr val="tx1"/>
                </a:solidFill>
              </a:rPr>
              <a:t>(situational self-esteem model)</a:t>
            </a:r>
          </a:p>
          <a:p>
            <a:pPr algn="ctr"/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7327231" y="5307917"/>
            <a:ext cx="4716379" cy="12816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That </a:t>
            </a:r>
            <a:r>
              <a:rPr lang="en-GB" dirty="0">
                <a:solidFill>
                  <a:schemeClr val="tx1"/>
                </a:solidFill>
              </a:rPr>
              <a:t>may result in the realisation that you have let yourself down 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i="1" dirty="0" smtClean="0">
                <a:solidFill>
                  <a:schemeClr val="tx1"/>
                </a:solidFill>
              </a:rPr>
              <a:t>(</a:t>
            </a:r>
            <a:r>
              <a:rPr lang="en-GB" i="1" dirty="0">
                <a:solidFill>
                  <a:schemeClr val="tx1"/>
                </a:solidFill>
              </a:rPr>
              <a:t>personal standards model)</a:t>
            </a:r>
          </a:p>
          <a:p>
            <a:pPr algn="ctr"/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8580522" y="1073652"/>
            <a:ext cx="3001878" cy="263207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So – embarrassment may </a:t>
            </a:r>
            <a:r>
              <a:rPr lang="en-GB" sz="2000" dirty="0" smtClean="0">
                <a:solidFill>
                  <a:schemeClr val="tx1"/>
                </a:solidFill>
              </a:rPr>
              <a:t>involve </a:t>
            </a:r>
            <a:r>
              <a:rPr lang="en-GB" sz="2000" dirty="0">
                <a:solidFill>
                  <a:schemeClr val="tx1"/>
                </a:solidFill>
              </a:rPr>
              <a:t>all four </a:t>
            </a:r>
            <a:r>
              <a:rPr lang="en-GB" sz="2000" dirty="0" smtClean="0">
                <a:solidFill>
                  <a:schemeClr val="tx1"/>
                </a:solidFill>
              </a:rPr>
              <a:t>explanations</a:t>
            </a:r>
            <a:endParaRPr lang="en-GB" sz="2000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7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09601" y="1063125"/>
            <a:ext cx="10972800" cy="144378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Dramaturgic </a:t>
            </a:r>
            <a:r>
              <a:rPr lang="en-GB" sz="2000" dirty="0">
                <a:solidFill>
                  <a:prstClr val="black"/>
                </a:solidFill>
              </a:rPr>
              <a:t>and Situation Self-esteem models provide the strongest explanations for embarrassment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9601" y="3043989"/>
            <a:ext cx="10972800" cy="2358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>
                <a:solidFill>
                  <a:prstClr val="black"/>
                </a:solidFill>
              </a:rPr>
              <a:t>Awkward situations do tend to cause embarrassment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>
                <a:solidFill>
                  <a:prstClr val="black"/>
                </a:solidFill>
              </a:rPr>
              <a:t>But can’t cause embarrassment without creating unwanted social evaluations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>
                <a:solidFill>
                  <a:prstClr val="black"/>
                </a:solidFill>
              </a:rPr>
              <a:t>So - Negative evaluations are at the core of embarrassment</a:t>
            </a:r>
          </a:p>
        </p:txBody>
      </p:sp>
    </p:spTree>
    <p:extLst>
      <p:ext uri="{BB962C8B-B14F-4D97-AF65-F5344CB8AC3E}">
        <p14:creationId xmlns:p14="http://schemas.microsoft.com/office/powerpoint/2010/main" val="360455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444997" y="585279"/>
            <a:ext cx="32681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>
                <a:solidFill>
                  <a:srgbClr val="292934"/>
                </a:solidFill>
                <a:cs typeface="Arial" charset="0"/>
              </a:rPr>
              <a:t>10 MINUTES!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0929" y="1354720"/>
            <a:ext cx="7596274" cy="4560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exclusion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2887682"/>
            <a:ext cx="10109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609600" y="1546745"/>
            <a:ext cx="5328357" cy="165154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r>
              <a:rPr lang="en-GB" sz="2000" b="1" dirty="0" smtClean="0">
                <a:solidFill>
                  <a:schemeClr val="tx1"/>
                </a:solidFill>
              </a:rPr>
              <a:t>Social </a:t>
            </a:r>
            <a:r>
              <a:rPr lang="en-GB" sz="2000" b="1" dirty="0">
                <a:solidFill>
                  <a:schemeClr val="tx1"/>
                </a:solidFill>
              </a:rPr>
              <a:t>isolation</a:t>
            </a:r>
            <a:r>
              <a:rPr lang="en-GB" sz="2000" dirty="0">
                <a:solidFill>
                  <a:schemeClr val="tx1"/>
                </a:solidFill>
              </a:rPr>
              <a:t>: the phenomenon of non-participation (of an individual or group) in a society’s mainstream institutions.  May be voluntary or involuntary.</a:t>
            </a:r>
          </a:p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318954" y="1546744"/>
            <a:ext cx="5187245" cy="16515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r>
              <a:rPr lang="en-GB" sz="2000" b="1" dirty="0">
                <a:solidFill>
                  <a:schemeClr val="tx1"/>
                </a:solidFill>
              </a:rPr>
              <a:t>Social exclusion</a:t>
            </a:r>
            <a:r>
              <a:rPr lang="en-GB" sz="2000" dirty="0">
                <a:solidFill>
                  <a:schemeClr val="tx1"/>
                </a:solidFill>
              </a:rPr>
              <a:t>: the subset of cases in which social isolation occurs for reasons that are beyond the control of those subject to it. </a:t>
            </a:r>
            <a:endParaRPr lang="en-GB" sz="2000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2421" y="3401874"/>
            <a:ext cx="10893778" cy="24401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Social </a:t>
            </a:r>
            <a:r>
              <a:rPr lang="en-GB" sz="2000" dirty="0">
                <a:solidFill>
                  <a:schemeClr val="tx1"/>
                </a:solidFill>
              </a:rPr>
              <a:t>exclusion affects those who are unable to participate in the institutions patronised by the majority and the benefits of its rights and privileges. </a:t>
            </a: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Being </a:t>
            </a:r>
            <a:r>
              <a:rPr lang="en-GB" sz="2000" dirty="0">
                <a:solidFill>
                  <a:schemeClr val="tx1"/>
                </a:solidFill>
              </a:rPr>
              <a:t>kept apart from others physically or emotionally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	</a:t>
            </a: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Also - </a:t>
            </a:r>
            <a:r>
              <a:rPr lang="en-GB" sz="2000" dirty="0">
                <a:solidFill>
                  <a:schemeClr val="tx1"/>
                </a:solidFill>
              </a:rPr>
              <a:t>exclusion of the majority by a minority who are in a position to opt out </a:t>
            </a:r>
            <a:r>
              <a:rPr lang="en-GB" sz="2000" dirty="0" smtClean="0">
                <a:solidFill>
                  <a:schemeClr val="tx1"/>
                </a:solidFill>
              </a:rPr>
              <a:t>of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    the mainstream institutions   e.g. </a:t>
            </a:r>
            <a:r>
              <a:rPr lang="en-GB" sz="2000" dirty="0">
                <a:solidFill>
                  <a:schemeClr val="tx1"/>
                </a:solidFill>
              </a:rPr>
              <a:t>‘gated community’.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5933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exclusion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1491016"/>
            <a:ext cx="10713156" cy="431711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2000" dirty="0">
                <a:solidFill>
                  <a:prstClr val="black"/>
                </a:solidFill>
              </a:rPr>
              <a:t>Social exclusion is a violation of the demands of social </a:t>
            </a:r>
            <a:r>
              <a:rPr lang="en-GB" sz="2000" dirty="0" smtClean="0">
                <a:solidFill>
                  <a:prstClr val="black"/>
                </a:solidFill>
              </a:rPr>
              <a:t>justice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2000" dirty="0">
              <a:solidFill>
                <a:prstClr val="black"/>
              </a:solidFill>
            </a:endParaRP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It conflicts with equality of opportunity </a:t>
            </a: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It is associated with an inability to participate effectively in politics. </a:t>
            </a: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It undermines social solidarity. </a:t>
            </a:r>
          </a:p>
          <a:p>
            <a:pPr marL="452437" lvl="0" indent="-34290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2000" dirty="0">
                <a:solidFill>
                  <a:prstClr val="black"/>
                </a:solidFill>
              </a:rPr>
              <a:t>Voluntary social isolation has the same effect, but is less likely to have such adverse consequences. </a:t>
            </a:r>
          </a:p>
        </p:txBody>
      </p:sp>
    </p:spTree>
    <p:extLst>
      <p:ext uri="{BB962C8B-B14F-4D97-AF65-F5344CB8AC3E}">
        <p14:creationId xmlns:p14="http://schemas.microsoft.com/office/powerpoint/2010/main" val="248429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599" y="1481138"/>
            <a:ext cx="11091333" cy="4525962"/>
          </a:xfrm>
        </p:spPr>
        <p:txBody>
          <a:bodyPr/>
          <a:lstStyle/>
          <a:p>
            <a:endParaRPr lang="en-GB" sz="2000" dirty="0" smtClean="0">
              <a:hlinkClick r:id="rId2"/>
            </a:endParaRPr>
          </a:p>
          <a:p>
            <a:pPr marL="109537" indent="0">
              <a:buNone/>
            </a:pPr>
            <a:r>
              <a:rPr lang="en-GB" sz="2000" dirty="0"/>
              <a:t>Riva, P., Eck, J. (Eds.) (2016). Social Exclusion: Psychological Approaches to Understanding and Reducing Its Impact.  Springer Nature: Switzerland.</a:t>
            </a:r>
          </a:p>
          <a:p>
            <a:endParaRPr lang="en-GB" sz="2000" dirty="0">
              <a:hlinkClick r:id="rId2"/>
            </a:endParaRPr>
          </a:p>
          <a:p>
            <a:pPr marL="109537" indent="0">
              <a:buNone/>
            </a:pPr>
            <a:r>
              <a:rPr lang="en-GB" sz="1600" dirty="0" smtClean="0">
                <a:solidFill>
                  <a:srgbClr val="0070C0"/>
                </a:solidFill>
                <a:hlinkClick r:id="rId2"/>
              </a:rPr>
              <a:t>https</a:t>
            </a:r>
            <a:r>
              <a:rPr lang="en-GB" sz="1600" dirty="0">
                <a:solidFill>
                  <a:srgbClr val="0070C0"/>
                </a:solidFill>
                <a:hlinkClick r:id="rId2"/>
              </a:rPr>
              <a:t>://www.researchgate.net/profile/Melanie_Killen/publication/277575557_Social_exclusion_in_childhood_and_adolescence/links/581ce4ac08aea429b291fe75/Social-exclusion-in-childhood-and-adolescence.pdf</a:t>
            </a: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book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180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Human need for social connections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499533" y="1320800"/>
            <a:ext cx="11192934" cy="216182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Humans evolved to forge and maintain social connections with others </a:t>
            </a:r>
            <a:r>
              <a:rPr lang="en-GB" sz="2000" dirty="0" smtClean="0">
                <a:solidFill>
                  <a:schemeClr val="tx1"/>
                </a:solidFill>
              </a:rPr>
              <a:t>to </a:t>
            </a:r>
            <a:r>
              <a:rPr lang="en-GB" sz="2000" dirty="0">
                <a:solidFill>
                  <a:schemeClr val="tx1"/>
                </a:solidFill>
              </a:rPr>
              <a:t>obtain survival and reproductive </a:t>
            </a:r>
            <a:r>
              <a:rPr lang="en-GB" sz="2000" dirty="0" smtClean="0">
                <a:solidFill>
                  <a:schemeClr val="tx1"/>
                </a:solidFill>
              </a:rPr>
              <a:t>advantages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Sensitive </a:t>
            </a:r>
            <a:r>
              <a:rPr lang="en-GB" sz="2000" dirty="0">
                <a:solidFill>
                  <a:schemeClr val="tx1"/>
                </a:solidFill>
              </a:rPr>
              <a:t>to any cue that signals threat to these connections 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r"/>
            <a:endParaRPr lang="en-GB" sz="2000" dirty="0" smtClean="0">
              <a:solidFill>
                <a:schemeClr val="tx1"/>
              </a:solidFill>
            </a:endParaRPr>
          </a:p>
          <a:p>
            <a:pPr algn="r"/>
            <a:r>
              <a:rPr lang="en-GB" sz="1600" dirty="0" smtClean="0">
                <a:solidFill>
                  <a:schemeClr val="tx1"/>
                </a:solidFill>
              </a:rPr>
              <a:t>(</a:t>
            </a:r>
            <a:r>
              <a:rPr lang="en-GB" sz="1600" dirty="0">
                <a:solidFill>
                  <a:schemeClr val="tx1"/>
                </a:solidFill>
              </a:rPr>
              <a:t>e.g., Lieberman, 2013 ; MacDonald &amp; Leary, 2005 ; </a:t>
            </a:r>
            <a:r>
              <a:rPr lang="en-GB" sz="1600" dirty="0" err="1">
                <a:solidFill>
                  <a:schemeClr val="tx1"/>
                </a:solidFill>
              </a:rPr>
              <a:t>Wesselmann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Nairne</a:t>
            </a:r>
            <a:r>
              <a:rPr lang="en-GB" sz="1600" dirty="0">
                <a:solidFill>
                  <a:schemeClr val="tx1"/>
                </a:solidFill>
              </a:rPr>
              <a:t>, &amp; Williams, 2012 ).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771443" y="3680177"/>
            <a:ext cx="5921024" cy="263595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Humans </a:t>
            </a:r>
            <a:r>
              <a:rPr lang="en-GB" sz="2000" dirty="0">
                <a:solidFill>
                  <a:schemeClr val="tx1"/>
                </a:solidFill>
              </a:rPr>
              <a:t>have this central focus on social </a:t>
            </a:r>
            <a:r>
              <a:rPr lang="en-GB" sz="2000" dirty="0" smtClean="0">
                <a:solidFill>
                  <a:schemeClr val="tx1"/>
                </a:solidFill>
              </a:rPr>
              <a:t>connections, so they </a:t>
            </a:r>
            <a:r>
              <a:rPr lang="en-GB" sz="2000" dirty="0">
                <a:solidFill>
                  <a:schemeClr val="tx1"/>
                </a:solidFill>
              </a:rPr>
              <a:t>e</a:t>
            </a:r>
            <a:r>
              <a:rPr lang="en-GB" sz="2000" dirty="0" smtClean="0">
                <a:solidFill>
                  <a:schemeClr val="tx1"/>
                </a:solidFill>
              </a:rPr>
              <a:t>xperience </a:t>
            </a:r>
            <a:r>
              <a:rPr lang="en-GB" sz="2000" dirty="0">
                <a:solidFill>
                  <a:schemeClr val="tx1"/>
                </a:solidFill>
              </a:rPr>
              <a:t>both negative psychological and physical outcomes when these connections are threatened or </a:t>
            </a:r>
            <a:r>
              <a:rPr lang="en-GB" sz="2000" dirty="0" smtClean="0">
                <a:solidFill>
                  <a:schemeClr val="tx1"/>
                </a:solidFill>
              </a:rPr>
              <a:t>severed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pPr algn="r"/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(MacDonald &amp; Jensen-Campbell, 2011 ). </a:t>
            </a:r>
          </a:p>
          <a:p>
            <a:pPr algn="ctr"/>
            <a:endParaRPr lang="en-GB" sz="2000" dirty="0"/>
          </a:p>
          <a:p>
            <a:pPr algn="ctr"/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4444" y="3680176"/>
            <a:ext cx="3832578" cy="249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5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00" y="2110135"/>
            <a:ext cx="5016877" cy="17317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4500" y="604839"/>
            <a:ext cx="10972800" cy="11430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Social Pain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6039555" y="784578"/>
            <a:ext cx="5725059" cy="31100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Individuals </a:t>
            </a:r>
            <a:r>
              <a:rPr lang="en-GB" sz="2000" dirty="0">
                <a:solidFill>
                  <a:prstClr val="black"/>
                </a:solidFill>
              </a:rPr>
              <a:t>literally experience social </a:t>
            </a:r>
            <a:r>
              <a:rPr lang="en-GB" sz="2000" dirty="0" smtClean="0">
                <a:solidFill>
                  <a:prstClr val="black"/>
                </a:solidFill>
              </a:rPr>
              <a:t>pain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Exhibited </a:t>
            </a:r>
            <a:r>
              <a:rPr lang="en-GB" sz="2000" dirty="0">
                <a:solidFill>
                  <a:prstClr val="black"/>
                </a:solidFill>
              </a:rPr>
              <a:t>in both phenomenological and neurological pain measures 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109537" lvl="0" algn="r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dirty="0">
                <a:solidFill>
                  <a:prstClr val="black"/>
                </a:solidFill>
              </a:rPr>
              <a:t>Chen, Williams, Fitness, &amp; Newton, 2008 ; </a:t>
            </a:r>
            <a:r>
              <a:rPr lang="en-GB" sz="1600" dirty="0" err="1">
                <a:solidFill>
                  <a:prstClr val="black"/>
                </a:solidFill>
              </a:rPr>
              <a:t>Eisenberger</a:t>
            </a:r>
            <a:r>
              <a:rPr lang="en-GB" sz="1600" dirty="0">
                <a:solidFill>
                  <a:prstClr val="black"/>
                </a:solidFill>
              </a:rPr>
              <a:t>, Lieberman, &amp; Williams, 2003 ).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650703" y="4204228"/>
            <a:ext cx="11113911" cy="16603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Various </a:t>
            </a:r>
            <a:r>
              <a:rPr lang="en-GB" sz="2000" dirty="0">
                <a:solidFill>
                  <a:prstClr val="black"/>
                </a:solidFill>
              </a:rPr>
              <a:t>social experiences </a:t>
            </a:r>
            <a:r>
              <a:rPr lang="en-GB" sz="2000" dirty="0" smtClean="0">
                <a:solidFill>
                  <a:prstClr val="black"/>
                </a:solidFill>
              </a:rPr>
              <a:t>can </a:t>
            </a:r>
            <a:r>
              <a:rPr lang="en-GB" sz="2000" dirty="0">
                <a:solidFill>
                  <a:prstClr val="black"/>
                </a:solidFill>
              </a:rPr>
              <a:t>communicate real (or perceived) threat to social connections. 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sz="2000" dirty="0" smtClean="0">
                <a:solidFill>
                  <a:prstClr val="black"/>
                </a:solidFill>
              </a:rPr>
              <a:t>Many are </a:t>
            </a:r>
            <a:r>
              <a:rPr lang="en-GB" sz="2000" dirty="0">
                <a:solidFill>
                  <a:prstClr val="black"/>
                </a:solidFill>
              </a:rPr>
              <a:t>subtle, ambiguous, and sometimes unintentional 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109537" lvl="0" algn="r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dirty="0" err="1">
                <a:solidFill>
                  <a:prstClr val="black"/>
                </a:solidFill>
              </a:rPr>
              <a:t>Banki</a:t>
            </a:r>
            <a:r>
              <a:rPr lang="en-GB" sz="1600" dirty="0">
                <a:solidFill>
                  <a:prstClr val="black"/>
                </a:solidFill>
              </a:rPr>
              <a:t>, 2012 ; Kerr &amp; Levine, 2008 ; Richman &amp; Leary, 2009 ).</a:t>
            </a:r>
          </a:p>
        </p:txBody>
      </p:sp>
    </p:spTree>
    <p:extLst>
      <p:ext uri="{BB962C8B-B14F-4D97-AF65-F5344CB8AC3E}">
        <p14:creationId xmlns:p14="http://schemas.microsoft.com/office/powerpoint/2010/main" val="335489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Two core experiences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1580443" y="3048001"/>
            <a:ext cx="5040489" cy="298591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Rejection</a:t>
            </a:r>
          </a:p>
          <a:p>
            <a:pPr lvl="1" algn="ctr"/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-Direct </a:t>
            </a:r>
            <a:r>
              <a:rPr lang="en-GB" dirty="0">
                <a:solidFill>
                  <a:schemeClr val="tx1"/>
                </a:solidFill>
              </a:rPr>
              <a:t>negative attention </a:t>
            </a:r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Dehumanizing language </a:t>
            </a:r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Discrimination &amp; stigmatization </a:t>
            </a:r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Hurtful laughter </a:t>
            </a:r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-Micro-aggressions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-Micro-assaults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-Micro-insults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-Micro-invalidations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795912" y="3048001"/>
            <a:ext cx="5046133" cy="298591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Ostracism</a:t>
            </a: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-Being </a:t>
            </a:r>
            <a:r>
              <a:rPr lang="en-GB" dirty="0">
                <a:solidFill>
                  <a:schemeClr val="tx1"/>
                </a:solidFill>
              </a:rPr>
              <a:t>ignored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-Averted eye gaze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-Being forgotten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-Information exclusion </a:t>
            </a:r>
            <a:endParaRPr lang="en-GB" dirty="0" smtClean="0">
              <a:solidFill>
                <a:schemeClr val="tx1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Language exclusion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-Biased language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-Linguistic ostracism</a:t>
            </a:r>
          </a:p>
          <a:p>
            <a:pPr lvl="2"/>
            <a:r>
              <a:rPr lang="en-GB" dirty="0">
                <a:solidFill>
                  <a:schemeClr val="tx1"/>
                </a:solidFill>
              </a:rPr>
              <a:t>-Uncomfortable </a:t>
            </a:r>
            <a:r>
              <a:rPr lang="en-GB" dirty="0" smtClean="0">
                <a:solidFill>
                  <a:schemeClr val="tx1"/>
                </a:solidFill>
              </a:rPr>
              <a:t>silence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80443" y="1318684"/>
            <a:ext cx="10261602" cy="155998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b="1" dirty="0" smtClean="0">
              <a:solidFill>
                <a:schemeClr val="tx1"/>
              </a:solidFill>
            </a:endParaRPr>
          </a:p>
          <a:p>
            <a:r>
              <a:rPr lang="en-GB" sz="2000" b="1" dirty="0" smtClean="0">
                <a:solidFill>
                  <a:schemeClr val="tx1"/>
                </a:solidFill>
              </a:rPr>
              <a:t>Rejection</a:t>
            </a:r>
            <a:r>
              <a:rPr lang="en-GB" sz="2000" dirty="0">
                <a:solidFill>
                  <a:schemeClr val="tx1"/>
                </a:solidFill>
              </a:rPr>
              <a:t>: explicitly told or implied that one is not wanted in a social </a:t>
            </a:r>
            <a:r>
              <a:rPr lang="en-GB" sz="2000" dirty="0" smtClean="0">
                <a:solidFill>
                  <a:schemeClr val="tx1"/>
                </a:solidFill>
              </a:rPr>
              <a:t>relationship</a:t>
            </a:r>
          </a:p>
          <a:p>
            <a:r>
              <a:rPr lang="en-GB" sz="2000" dirty="0">
                <a:solidFill>
                  <a:schemeClr val="tx1"/>
                </a:solidFill>
              </a:rPr>
              <a:t>	</a:t>
            </a:r>
            <a:r>
              <a:rPr lang="en-GB" sz="2000" dirty="0" smtClean="0">
                <a:solidFill>
                  <a:schemeClr val="tx1"/>
                </a:solidFill>
              </a:rPr>
              <a:t>                </a:t>
            </a:r>
            <a:r>
              <a:rPr lang="en-GB" sz="1600" dirty="0">
                <a:solidFill>
                  <a:schemeClr val="tx1"/>
                </a:solidFill>
              </a:rPr>
              <a:t>(</a:t>
            </a:r>
            <a:r>
              <a:rPr lang="en-GB" sz="1600" dirty="0" err="1">
                <a:solidFill>
                  <a:schemeClr val="tx1"/>
                </a:solidFill>
              </a:rPr>
              <a:t>Blackhart</a:t>
            </a:r>
            <a:r>
              <a:rPr lang="en-GB" sz="1600" dirty="0">
                <a:solidFill>
                  <a:schemeClr val="tx1"/>
                </a:solidFill>
              </a:rPr>
              <a:t>, Knowles, Nelson, &amp; </a:t>
            </a:r>
            <a:r>
              <a:rPr lang="en-GB" sz="1600" dirty="0" err="1">
                <a:solidFill>
                  <a:schemeClr val="tx1"/>
                </a:solidFill>
              </a:rPr>
              <a:t>Baumeister</a:t>
            </a:r>
            <a:r>
              <a:rPr lang="en-GB" sz="1600" dirty="0">
                <a:solidFill>
                  <a:schemeClr val="tx1"/>
                </a:solidFill>
              </a:rPr>
              <a:t>, 2009 ; Williams, 2007 </a:t>
            </a:r>
            <a:r>
              <a:rPr lang="en-GB" sz="1600" dirty="0" smtClean="0">
                <a:solidFill>
                  <a:schemeClr val="tx1"/>
                </a:solidFill>
              </a:rPr>
              <a:t>)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Ostracism</a:t>
            </a:r>
            <a:r>
              <a:rPr lang="en-GB" sz="2000" dirty="0">
                <a:solidFill>
                  <a:schemeClr val="tx1"/>
                </a:solidFill>
              </a:rPr>
              <a:t>: being ignored by an individual or group </a:t>
            </a:r>
            <a:r>
              <a:rPr lang="en-GB" sz="2000" dirty="0" smtClean="0">
                <a:solidFill>
                  <a:schemeClr val="tx1"/>
                </a:solidFill>
              </a:rPr>
              <a:t>   </a:t>
            </a:r>
            <a:r>
              <a:rPr lang="en-GB" sz="1600" dirty="0" smtClean="0">
                <a:solidFill>
                  <a:schemeClr val="tx1"/>
                </a:solidFill>
              </a:rPr>
              <a:t>(</a:t>
            </a:r>
            <a:r>
              <a:rPr lang="en-GB" sz="1600" dirty="0">
                <a:solidFill>
                  <a:schemeClr val="tx1"/>
                </a:solidFill>
              </a:rPr>
              <a:t>Williams, 2007 ).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58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Typical Negative Psychological Outcomes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654755" y="1337733"/>
            <a:ext cx="6999112" cy="45663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Short-term exclusion </a:t>
            </a:r>
            <a:endParaRPr lang="en-GB" b="1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Anti-social intentions &amp; </a:t>
            </a:r>
            <a:r>
              <a:rPr lang="en-GB" dirty="0" smtClean="0">
                <a:solidFill>
                  <a:schemeClr val="tx1"/>
                </a:solidFill>
              </a:rPr>
              <a:t>behaviours 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Basic need threat 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      (</a:t>
            </a:r>
            <a:r>
              <a:rPr lang="en-GB" dirty="0">
                <a:solidFill>
                  <a:schemeClr val="tx1"/>
                </a:solidFill>
              </a:rPr>
              <a:t>belonging, control, meaningful existence, self-esteem)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                                                      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Dehumanization </a:t>
            </a:r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Negative affect (e.g., anger, humiliation, sadness, shame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Neurological pain &amp; “hurt feelings” </a:t>
            </a:r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Perceived ostracism (i.e., feeling ignored &amp; excluded) </a:t>
            </a:r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Relational devaluation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7840133" y="1337733"/>
            <a:ext cx="4126089" cy="301413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 smtClean="0"/>
          </a:p>
          <a:p>
            <a:pPr algn="ctr"/>
            <a:r>
              <a:rPr lang="en-GB" b="1" dirty="0" smtClean="0">
                <a:solidFill>
                  <a:schemeClr val="tx1"/>
                </a:solidFill>
              </a:rPr>
              <a:t>Long-term exclusion</a:t>
            </a:r>
          </a:p>
          <a:p>
            <a:pPr algn="ctr"/>
            <a:r>
              <a:rPr lang="en-GB" b="1" dirty="0" smtClean="0">
                <a:solidFill>
                  <a:schemeClr val="tx1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Alienation 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Depression 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Helplessness 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Meaninglessness</a:t>
            </a:r>
          </a:p>
          <a:p>
            <a:pPr lvl="1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585748" y="5615001"/>
            <a:ext cx="2933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Wesselmann</a:t>
            </a:r>
            <a:r>
              <a:rPr lang="en-GB" dirty="0" smtClean="0"/>
              <a:t> et al (2016)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98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50499" y="593791"/>
            <a:ext cx="10972800" cy="4525962"/>
          </a:xfrm>
        </p:spPr>
        <p:txBody>
          <a:bodyPr/>
          <a:lstStyle/>
          <a:p>
            <a:pPr marL="109537" indent="0">
              <a:buNone/>
            </a:pPr>
            <a:endParaRPr lang="en-GB" sz="2000" dirty="0"/>
          </a:p>
          <a:p>
            <a:pPr marL="109537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Neurological findings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11209" y="1368896"/>
            <a:ext cx="11373189" cy="9468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Relatively </a:t>
            </a:r>
            <a:r>
              <a:rPr lang="en-GB" dirty="0">
                <a:solidFill>
                  <a:schemeClr val="tx1"/>
                </a:solidFill>
              </a:rPr>
              <a:t>few experiments focusing upon behavioural evidence of rejection sensitivity in adolescence. </a:t>
            </a:r>
          </a:p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11208" y="2465190"/>
            <a:ext cx="6600995" cy="34032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Sebastian et </a:t>
            </a:r>
            <a:r>
              <a:rPr lang="en-GB" dirty="0" smtClean="0">
                <a:solidFill>
                  <a:prstClr val="black"/>
                </a:solidFill>
              </a:rPr>
              <a:t>al. </a:t>
            </a:r>
            <a:r>
              <a:rPr lang="en-GB" dirty="0">
                <a:solidFill>
                  <a:prstClr val="black"/>
                </a:solidFill>
              </a:rPr>
              <a:t>(2010)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8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Neural development underlies commonly observed adolescent phenomena such as susceptibility to peer influence and sensitivity to peer rejection.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8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Directly compared the affective consequences of an experimental ostracism manipulation (</a:t>
            </a:r>
            <a:r>
              <a:rPr lang="en-GB" dirty="0" err="1">
                <a:solidFill>
                  <a:prstClr val="black"/>
                </a:solidFill>
              </a:rPr>
              <a:t>Cyberball</a:t>
            </a:r>
            <a:r>
              <a:rPr lang="en-GB" dirty="0">
                <a:solidFill>
                  <a:prstClr val="black"/>
                </a:solidFill>
              </a:rPr>
              <a:t>) in female adolescents and adults.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7277324" y="2465190"/>
            <a:ext cx="4507073" cy="42148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The ostracism condition led </a:t>
            </a:r>
            <a:r>
              <a:rPr lang="en-GB" dirty="0" smtClean="0">
                <a:solidFill>
                  <a:prstClr val="black"/>
                </a:solidFill>
              </a:rPr>
              <a:t>to…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Significantly </a:t>
            </a:r>
            <a:r>
              <a:rPr lang="en-GB" dirty="0">
                <a:solidFill>
                  <a:prstClr val="black"/>
                </a:solidFill>
              </a:rPr>
              <a:t>greater affective consequences in the adolescents compared with adults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Suggests </a:t>
            </a:r>
            <a:r>
              <a:rPr lang="en-GB" dirty="0">
                <a:solidFill>
                  <a:prstClr val="black"/>
                </a:solidFill>
              </a:rPr>
              <a:t>that the ability to regulate distress resulting from ostracism continues to develop between adolescence and adulthood.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07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Childhood and Adolescence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85127" y="1314788"/>
            <a:ext cx="9712118" cy="46044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Will, van Lier, Crone &amp; </a:t>
            </a:r>
            <a:r>
              <a:rPr lang="en-GB" dirty="0" err="1">
                <a:solidFill>
                  <a:prstClr val="black"/>
                </a:solidFill>
              </a:rPr>
              <a:t>Güroğlu</a:t>
            </a:r>
            <a:r>
              <a:rPr lang="en-GB" dirty="0">
                <a:solidFill>
                  <a:prstClr val="black"/>
                </a:solidFill>
              </a:rPr>
              <a:t> (2016) 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‘Chronic Childhood Peer Rejection is Associated with Heightened Neural Responses to Social Exclusion During Adolescence’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Found: 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Chronic childhood peer rejection is associated with heightened neural responses to social exclusion during adolescence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This has implications for understanding the processes through which peer rejection may lead to adverse effects on mental health over time.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97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Biological findings: body temperature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12111" y="1331068"/>
            <a:ext cx="11494928" cy="23644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Being ostracized or excluded, even briefly and by strangers, is painful and threatens fundamental needs. </a:t>
            </a: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sz="800" dirty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Excluded individuals perceive the room as cooler and that they desire warmer drinks. (</a:t>
            </a:r>
            <a:r>
              <a:rPr lang="en-GB" dirty="0" err="1">
                <a:solidFill>
                  <a:prstClr val="black"/>
                </a:solidFill>
              </a:rPr>
              <a:t>Zhong</a:t>
            </a:r>
            <a:r>
              <a:rPr lang="en-GB" dirty="0">
                <a:solidFill>
                  <a:prstClr val="black"/>
                </a:solidFill>
              </a:rPr>
              <a:t> and </a:t>
            </a:r>
            <a:r>
              <a:rPr lang="en-GB" dirty="0" err="1">
                <a:solidFill>
                  <a:prstClr val="black"/>
                </a:solidFill>
              </a:rPr>
              <a:t>Leonardelli</a:t>
            </a:r>
            <a:r>
              <a:rPr lang="en-GB" dirty="0">
                <a:solidFill>
                  <a:prstClr val="black"/>
                </a:solidFill>
              </a:rPr>
              <a:t>, 2008) </a:t>
            </a: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sz="800" dirty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Theory within embodiment.  People use metaphorical associations to understand social exclusion (Landau, Meier, &amp; Keefer, 2010).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12111" y="3933542"/>
            <a:ext cx="5469267" cy="221295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r>
              <a:rPr lang="en-GB" dirty="0" err="1" smtClean="0">
                <a:solidFill>
                  <a:schemeClr val="tx1"/>
                </a:solidFill>
              </a:rPr>
              <a:t>Ilzerman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et al. (2012) suggest </a:t>
            </a:r>
            <a:r>
              <a:rPr lang="en-GB" dirty="0">
                <a:solidFill>
                  <a:prstClr val="black"/>
                </a:solidFill>
              </a:rPr>
              <a:t>that people feel colder because they </a:t>
            </a:r>
            <a:r>
              <a:rPr lang="en-GB" b="1" dirty="0">
                <a:solidFill>
                  <a:prstClr val="black"/>
                </a:solidFill>
              </a:rPr>
              <a:t>are</a:t>
            </a:r>
            <a:r>
              <a:rPr lang="en-GB" dirty="0">
                <a:solidFill>
                  <a:prstClr val="black"/>
                </a:solidFill>
              </a:rPr>
              <a:t> colder. </a:t>
            </a: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Findings support </a:t>
            </a:r>
            <a:r>
              <a:rPr lang="en-GB" dirty="0">
                <a:solidFill>
                  <a:prstClr val="black"/>
                </a:solidFill>
              </a:rPr>
              <a:t>the idea that more complex metaphorical understandings of social relations are </a:t>
            </a:r>
            <a:r>
              <a:rPr lang="en-GB" dirty="0" err="1">
                <a:solidFill>
                  <a:prstClr val="black"/>
                </a:solidFill>
              </a:rPr>
              <a:t>scaffolded</a:t>
            </a:r>
            <a:r>
              <a:rPr lang="en-GB" dirty="0">
                <a:solidFill>
                  <a:prstClr val="black"/>
                </a:solidFill>
              </a:rPr>
              <a:t> onto literal changes in bodily </a:t>
            </a:r>
            <a:r>
              <a:rPr lang="en-GB" dirty="0" smtClean="0">
                <a:solidFill>
                  <a:prstClr val="black"/>
                </a:solidFill>
              </a:rPr>
              <a:t>temperature</a:t>
            </a: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081573" y="3933543"/>
            <a:ext cx="5875966" cy="27432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 smtClean="0">
              <a:solidFill>
                <a:prstClr val="black"/>
              </a:solidFill>
            </a:endParaRP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Study </a:t>
            </a:r>
            <a:r>
              <a:rPr lang="en-GB" dirty="0">
                <a:solidFill>
                  <a:prstClr val="black"/>
                </a:solidFill>
              </a:rPr>
              <a:t>1: Being excluded in an online ball tossing game leads to lowering of finger temperatures</a:t>
            </a: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Study 2: Negative affect typically experienced after such social exclusion was alleviated by holding a cup of warm tea </a:t>
            </a: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285750" lvl="0" indent="-285750">
              <a:buClr>
                <a:srgbClr val="72A376"/>
              </a:buClr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Supports concept of interaction between body and social relations</a:t>
            </a:r>
          </a:p>
          <a:p>
            <a:pPr lvl="0" algn="ctr"/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92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8085" y="1363483"/>
            <a:ext cx="5322277" cy="47451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Baumeister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Twenge</a:t>
            </a:r>
            <a:r>
              <a:rPr lang="en-GB" dirty="0">
                <a:solidFill>
                  <a:schemeClr val="tx1"/>
                </a:solidFill>
              </a:rPr>
              <a:t> &amp; </a:t>
            </a:r>
            <a:r>
              <a:rPr lang="en-GB" dirty="0" err="1">
                <a:solidFill>
                  <a:schemeClr val="tx1"/>
                </a:solidFill>
              </a:rPr>
              <a:t>Nuss</a:t>
            </a:r>
            <a:r>
              <a:rPr lang="en-GB" dirty="0">
                <a:solidFill>
                  <a:schemeClr val="tx1"/>
                </a:solidFill>
              </a:rPr>
              <a:t> (2002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 smtClean="0">
                <a:solidFill>
                  <a:prstClr val="black"/>
                </a:solidFill>
              </a:rPr>
              <a:t>Three </a:t>
            </a:r>
            <a:r>
              <a:rPr lang="en-GB" dirty="0">
                <a:solidFill>
                  <a:prstClr val="black"/>
                </a:solidFill>
              </a:rPr>
              <a:t>studies: Effects of randomly assigned messages of social exclusion.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All </a:t>
            </a:r>
            <a:r>
              <a:rPr lang="en-GB" dirty="0">
                <a:solidFill>
                  <a:prstClr val="black"/>
                </a:solidFill>
              </a:rPr>
              <a:t>studies: </a:t>
            </a: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 smtClean="0">
                <a:solidFill>
                  <a:prstClr val="black"/>
                </a:solidFill>
              </a:rPr>
              <a:t>Significant </a:t>
            </a:r>
            <a:r>
              <a:rPr lang="en-GB" dirty="0">
                <a:solidFill>
                  <a:prstClr val="black"/>
                </a:solidFill>
              </a:rPr>
              <a:t>and large decrements in intelligent thought </a:t>
            </a: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 smtClean="0">
                <a:solidFill>
                  <a:prstClr val="black"/>
                </a:solidFill>
              </a:rPr>
              <a:t>Including </a:t>
            </a:r>
            <a:r>
              <a:rPr lang="en-GB" dirty="0">
                <a:solidFill>
                  <a:prstClr val="black"/>
                </a:solidFill>
              </a:rPr>
              <a:t>IQ and Graduate Record Examination test </a:t>
            </a:r>
            <a:r>
              <a:rPr lang="en-GB" dirty="0" smtClean="0">
                <a:solidFill>
                  <a:prstClr val="black"/>
                </a:solidFill>
              </a:rPr>
              <a:t>performance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 smtClean="0">
                <a:solidFill>
                  <a:prstClr val="black"/>
                </a:solidFill>
              </a:rPr>
              <a:t>Found </a:t>
            </a:r>
            <a:r>
              <a:rPr lang="en-GB" dirty="0">
                <a:solidFill>
                  <a:prstClr val="black"/>
                </a:solidFill>
              </a:rPr>
              <a:t>among people told they were likely to end up alone in life. </a:t>
            </a:r>
          </a:p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005822" y="274638"/>
            <a:ext cx="5838093" cy="344247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A decline in cognitive performance </a:t>
            </a:r>
            <a:r>
              <a:rPr lang="en-GB" dirty="0" smtClean="0">
                <a:solidFill>
                  <a:prstClr val="black"/>
                </a:solidFill>
              </a:rPr>
              <a:t>was found in: </a:t>
            </a: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Complex cognitive tasks such as effortful logic and </a:t>
            </a:r>
            <a:r>
              <a:rPr lang="en-GB" dirty="0" smtClean="0">
                <a:solidFill>
                  <a:prstClr val="black"/>
                </a:solidFill>
              </a:rPr>
              <a:t>reasoning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Simple information processing remained intact despite the social exclusion. </a:t>
            </a: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The cognitive impairments appeared to involve reductions in both speed (effort) and accuracy. </a:t>
            </a:r>
          </a:p>
        </p:txBody>
      </p:sp>
      <p:sp>
        <p:nvSpPr>
          <p:cNvPr id="6" name="Rectangle 5"/>
          <p:cNvSpPr/>
          <p:nvPr/>
        </p:nvSpPr>
        <p:spPr>
          <a:xfrm>
            <a:off x="5957127" y="4193254"/>
            <a:ext cx="5946305" cy="23860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The effects were specific to social exclusion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Predictions of future non-social misfortunes (accidents and injuries) </a:t>
            </a:r>
            <a:r>
              <a:rPr lang="en-GB" dirty="0" smtClean="0">
                <a:solidFill>
                  <a:prstClr val="black"/>
                </a:solidFill>
              </a:rPr>
              <a:t>- performed well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Not affected by mood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8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8360" y="135390"/>
            <a:ext cx="10972800" cy="1143000"/>
          </a:xfrm>
        </p:spPr>
        <p:txBody>
          <a:bodyPr/>
          <a:lstStyle/>
          <a:p>
            <a:r>
              <a:rPr lang="en-GB" dirty="0">
                <a:solidFill>
                  <a:srgbClr val="676A55"/>
                </a:solidFill>
              </a:rPr>
              <a:t>Cognitive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6282" y="1184934"/>
            <a:ext cx="11356956" cy="162860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 smtClean="0">
              <a:solidFill>
                <a:schemeClr val="tx1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dirty="0">
              <a:solidFill>
                <a:schemeClr val="tx1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err="1" smtClean="0">
                <a:solidFill>
                  <a:schemeClr val="tx1"/>
                </a:solidFill>
              </a:rPr>
              <a:t>DeWall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Maner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Rouby</a:t>
            </a:r>
            <a:r>
              <a:rPr lang="en-GB" dirty="0" smtClean="0">
                <a:solidFill>
                  <a:schemeClr val="tx1"/>
                </a:solidFill>
              </a:rPr>
              <a:t> (2009): </a:t>
            </a:r>
            <a:r>
              <a:rPr lang="en-GB" dirty="0" smtClean="0">
                <a:solidFill>
                  <a:prstClr val="black"/>
                </a:solidFill>
              </a:rPr>
              <a:t>Examined </a:t>
            </a:r>
            <a:r>
              <a:rPr lang="en-GB" dirty="0">
                <a:solidFill>
                  <a:prstClr val="black"/>
                </a:solidFill>
              </a:rPr>
              <a:t>basic, early-in-the-cognitive-stream consequences of exclusion. </a:t>
            </a:r>
            <a:endParaRPr lang="en-GB" dirty="0" smtClean="0">
              <a:solidFill>
                <a:prstClr val="black"/>
              </a:solidFill>
            </a:endParaRP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8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Across 4 </a:t>
            </a:r>
            <a:r>
              <a:rPr lang="en-GB" dirty="0" smtClean="0">
                <a:solidFill>
                  <a:prstClr val="black"/>
                </a:solidFill>
              </a:rPr>
              <a:t>experiments: Threat </a:t>
            </a:r>
            <a:r>
              <a:rPr lang="en-GB" dirty="0">
                <a:solidFill>
                  <a:prstClr val="black"/>
                </a:solidFill>
              </a:rPr>
              <a:t>of exclusion increased selective attention to smiling faces </a:t>
            </a:r>
            <a:endParaRPr lang="en-GB" dirty="0" smtClean="0">
              <a:solidFill>
                <a:prstClr val="black"/>
              </a:solidFill>
            </a:endParaRPr>
          </a:p>
          <a:p>
            <a:pPr marL="566737" lvl="1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- became attuned </a:t>
            </a:r>
            <a:r>
              <a:rPr lang="en-GB" dirty="0">
                <a:solidFill>
                  <a:prstClr val="black"/>
                </a:solidFill>
              </a:rPr>
              <a:t>to signs of social acceptance. 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46281" y="2937984"/>
            <a:ext cx="11535507" cy="17950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Compared with non-excluded participants, participants who experienced the threat of </a:t>
            </a:r>
            <a:r>
              <a:rPr lang="en-GB" dirty="0" smtClean="0">
                <a:solidFill>
                  <a:prstClr val="black"/>
                </a:solidFill>
              </a:rPr>
              <a:t>exclusion:</a:t>
            </a:r>
            <a:endParaRPr lang="en-GB" dirty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Were </a:t>
            </a:r>
            <a:r>
              <a:rPr lang="en-GB" dirty="0">
                <a:solidFill>
                  <a:prstClr val="black"/>
                </a:solidFill>
              </a:rPr>
              <a:t>faster to identify smiling faces within a “crowd” of discrepant faces </a:t>
            </a: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Fixated </a:t>
            </a:r>
            <a:r>
              <a:rPr lang="en-GB" dirty="0">
                <a:solidFill>
                  <a:prstClr val="black"/>
                </a:solidFill>
              </a:rPr>
              <a:t>more of their attention on smiling faces in eye-tracking tasks </a:t>
            </a: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Slower </a:t>
            </a:r>
            <a:r>
              <a:rPr lang="en-GB" dirty="0">
                <a:solidFill>
                  <a:prstClr val="black"/>
                </a:solidFill>
              </a:rPr>
              <a:t>to disengage their attention from smiling faces in a visual cueing experiment </a:t>
            </a:r>
          </a:p>
        </p:txBody>
      </p:sp>
      <p:sp>
        <p:nvSpPr>
          <p:cNvPr id="6" name="Rectangle 5"/>
          <p:cNvSpPr/>
          <p:nvPr/>
        </p:nvSpPr>
        <p:spPr>
          <a:xfrm>
            <a:off x="3100303" y="4935790"/>
            <a:ext cx="8781486" cy="16110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These attentional ‘</a:t>
            </a:r>
            <a:r>
              <a:rPr lang="en-GB" dirty="0" err="1">
                <a:solidFill>
                  <a:prstClr val="black"/>
                </a:solidFill>
              </a:rPr>
              <a:t>attunements</a:t>
            </a:r>
            <a:r>
              <a:rPr lang="en-GB" dirty="0">
                <a:solidFill>
                  <a:prstClr val="black"/>
                </a:solidFill>
              </a:rPr>
              <a:t>’ </a:t>
            </a:r>
            <a:r>
              <a:rPr lang="en-GB" dirty="0" smtClean="0">
                <a:solidFill>
                  <a:prstClr val="black"/>
                </a:solidFill>
              </a:rPr>
              <a:t>- </a:t>
            </a:r>
            <a:r>
              <a:rPr lang="en-GB" dirty="0">
                <a:solidFill>
                  <a:prstClr val="black"/>
                </a:solidFill>
              </a:rPr>
              <a:t>specific to positive, social targets.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Not to faces conveying social disapproval </a:t>
            </a:r>
            <a:r>
              <a:rPr lang="en-GB" dirty="0" smtClean="0">
                <a:solidFill>
                  <a:prstClr val="black"/>
                </a:solidFill>
              </a:rPr>
              <a:t>/ positive </a:t>
            </a:r>
            <a:r>
              <a:rPr lang="en-GB" dirty="0">
                <a:solidFill>
                  <a:prstClr val="black"/>
                </a:solidFill>
              </a:rPr>
              <a:t>non-social images. 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r>
              <a:rPr lang="en-GB" dirty="0">
                <a:solidFill>
                  <a:prstClr val="black"/>
                </a:solidFill>
              </a:rPr>
              <a:t>The threat of social exclusion motivates people to connect with sources of acceptance</a:t>
            </a:r>
          </a:p>
        </p:txBody>
      </p:sp>
      <p:sp>
        <p:nvSpPr>
          <p:cNvPr id="7" name="Bent Arrow 6"/>
          <p:cNvSpPr/>
          <p:nvPr/>
        </p:nvSpPr>
        <p:spPr>
          <a:xfrm flipV="1">
            <a:off x="1612374" y="4966976"/>
            <a:ext cx="1244450" cy="990150"/>
          </a:xfrm>
          <a:prstGeom prst="bentArrow">
            <a:avLst>
              <a:gd name="adj1" fmla="val 25000"/>
              <a:gd name="adj2" fmla="val 24664"/>
              <a:gd name="adj3" fmla="val 25000"/>
              <a:gd name="adj4" fmla="val 19151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11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676A55"/>
                </a:solidFill>
              </a:rPr>
              <a:t>Cognitive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1379716"/>
            <a:ext cx="3657600" cy="43988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prstClr val="black"/>
              </a:solidFill>
            </a:endParaRPr>
          </a:p>
          <a:p>
            <a:endParaRPr lang="en-GB" sz="1600" dirty="0">
              <a:solidFill>
                <a:prstClr val="black"/>
              </a:solidFill>
            </a:endParaRPr>
          </a:p>
          <a:p>
            <a:r>
              <a:rPr lang="en-GB" b="1" dirty="0" smtClean="0">
                <a:solidFill>
                  <a:prstClr val="black"/>
                </a:solidFill>
              </a:rPr>
              <a:t>Hypothesised: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Socially </a:t>
            </a:r>
            <a:r>
              <a:rPr lang="en-GB" dirty="0">
                <a:solidFill>
                  <a:prstClr val="black"/>
                </a:solidFill>
              </a:rPr>
              <a:t>excluded individuals enter a defensive state of cognitive </a:t>
            </a:r>
            <a:r>
              <a:rPr lang="en-GB" dirty="0" smtClean="0">
                <a:solidFill>
                  <a:prstClr val="black"/>
                </a:solidFill>
              </a:rPr>
              <a:t>deconstruction.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This avoids: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Meaningful thought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Emotion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Self-awareness</a:t>
            </a:r>
          </a:p>
          <a:p>
            <a:endParaRPr lang="en-GB" sz="800" dirty="0" smtClean="0">
              <a:solidFill>
                <a:prstClr val="black"/>
              </a:solidFill>
            </a:endParaRPr>
          </a:p>
          <a:p>
            <a:endParaRPr lang="en-GB" dirty="0" smtClean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Characterized by: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Lethargy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Altered </a:t>
            </a:r>
            <a:r>
              <a:rPr lang="en-GB" dirty="0">
                <a:solidFill>
                  <a:prstClr val="black"/>
                </a:solidFill>
              </a:rPr>
              <a:t>time flow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</a:p>
          <a:p>
            <a:endParaRPr lang="en-GB" sz="1600" dirty="0">
              <a:solidFill>
                <a:prstClr val="black"/>
              </a:solidFill>
            </a:endParaRPr>
          </a:p>
          <a:p>
            <a:endParaRPr lang="en-GB" sz="1600" dirty="0" smtClean="0">
              <a:solidFill>
                <a:prstClr val="black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755962" y="1287735"/>
            <a:ext cx="7158291" cy="527538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b="1" dirty="0" smtClean="0">
                <a:solidFill>
                  <a:prstClr val="black"/>
                </a:solidFill>
              </a:rPr>
              <a:t>Findings: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Social </a:t>
            </a:r>
            <a:r>
              <a:rPr lang="en-GB" dirty="0">
                <a:solidFill>
                  <a:prstClr val="black"/>
                </a:solidFill>
              </a:rPr>
              <a:t>rejection led </a:t>
            </a:r>
            <a:r>
              <a:rPr lang="en-GB" dirty="0" smtClean="0">
                <a:solidFill>
                  <a:prstClr val="black"/>
                </a:solidFill>
              </a:rPr>
              <a:t>to:</a:t>
            </a: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An </a:t>
            </a:r>
            <a:r>
              <a:rPr lang="en-GB" dirty="0">
                <a:solidFill>
                  <a:prstClr val="black"/>
                </a:solidFill>
              </a:rPr>
              <a:t>overestimation of time </a:t>
            </a:r>
            <a:r>
              <a:rPr lang="en-GB" dirty="0" smtClean="0">
                <a:solidFill>
                  <a:prstClr val="black"/>
                </a:solidFill>
              </a:rPr>
              <a:t>intervals</a:t>
            </a: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A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dirty="0">
                <a:solidFill>
                  <a:prstClr val="black"/>
                </a:solidFill>
              </a:rPr>
              <a:t>focus on the present rather than the </a:t>
            </a:r>
            <a:r>
              <a:rPr lang="en-GB" dirty="0" smtClean="0">
                <a:solidFill>
                  <a:prstClr val="black"/>
                </a:solidFill>
              </a:rPr>
              <a:t>future</a:t>
            </a: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A </a:t>
            </a:r>
            <a:r>
              <a:rPr lang="en-GB" dirty="0">
                <a:solidFill>
                  <a:prstClr val="black"/>
                </a:solidFill>
              </a:rPr>
              <a:t>failure to delay gratification </a:t>
            </a:r>
            <a:endParaRPr lang="en-GB" dirty="0" smtClean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A likelihood to </a:t>
            </a:r>
            <a:r>
              <a:rPr lang="en-GB" dirty="0">
                <a:solidFill>
                  <a:prstClr val="black"/>
                </a:solidFill>
              </a:rPr>
              <a:t>agree that “Life is meaningless” </a:t>
            </a:r>
            <a:endParaRPr lang="en-GB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Excluded participants:</a:t>
            </a: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Wrote </a:t>
            </a:r>
            <a:r>
              <a:rPr lang="en-GB" dirty="0">
                <a:solidFill>
                  <a:prstClr val="black"/>
                </a:solidFill>
              </a:rPr>
              <a:t>fewer words and displayed slower reaction times </a:t>
            </a:r>
            <a:endParaRPr lang="en-GB" dirty="0" smtClean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Chose </a:t>
            </a:r>
            <a:r>
              <a:rPr lang="en-GB" dirty="0">
                <a:solidFill>
                  <a:prstClr val="black"/>
                </a:solidFill>
              </a:rPr>
              <a:t>fewer emotion words in an implicit emotion task </a:t>
            </a:r>
            <a:endParaRPr lang="en-GB" dirty="0" smtClean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Tried </a:t>
            </a:r>
            <a:r>
              <a:rPr lang="en-GB" dirty="0">
                <a:solidFill>
                  <a:prstClr val="black"/>
                </a:solidFill>
              </a:rPr>
              <a:t>to escape from self-awareness by facing away from a </a:t>
            </a:r>
            <a:r>
              <a:rPr lang="en-GB" dirty="0" smtClean="0">
                <a:solidFill>
                  <a:prstClr val="black"/>
                </a:solidFill>
              </a:rPr>
              <a:t>mirror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313260" y="586427"/>
            <a:ext cx="6600994" cy="5194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Twenge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Catenese</a:t>
            </a:r>
            <a:r>
              <a:rPr lang="en-GB" dirty="0">
                <a:solidFill>
                  <a:schemeClr val="tx1"/>
                </a:solidFill>
              </a:rPr>
              <a:t> and </a:t>
            </a:r>
            <a:r>
              <a:rPr lang="en-GB" dirty="0" err="1">
                <a:solidFill>
                  <a:schemeClr val="tx1"/>
                </a:solidFill>
              </a:rPr>
              <a:t>Baumeister</a:t>
            </a:r>
            <a:r>
              <a:rPr lang="en-GB" dirty="0">
                <a:solidFill>
                  <a:schemeClr val="tx1"/>
                </a:solidFill>
              </a:rPr>
              <a:t> (2003)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80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Cognition and Social Interaction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11015" y="1374305"/>
            <a:ext cx="11670774" cy="147710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DeWall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Twenge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Gitter</a:t>
            </a:r>
            <a:r>
              <a:rPr lang="en-GB" dirty="0">
                <a:solidFill>
                  <a:schemeClr val="tx1"/>
                </a:solidFill>
              </a:rPr>
              <a:t> &amp; </a:t>
            </a:r>
            <a:r>
              <a:rPr lang="en-GB" dirty="0" err="1">
                <a:solidFill>
                  <a:schemeClr val="tx1"/>
                </a:solidFill>
              </a:rPr>
              <a:t>Baumeister</a:t>
            </a:r>
            <a:r>
              <a:rPr lang="en-GB" dirty="0">
                <a:solidFill>
                  <a:schemeClr val="tx1"/>
                </a:solidFill>
              </a:rPr>
              <a:t> (2009</a:t>
            </a:r>
            <a:r>
              <a:rPr lang="en-GB" dirty="0" smtClean="0">
                <a:solidFill>
                  <a:schemeClr val="tx1"/>
                </a:solidFill>
              </a:rPr>
              <a:t>): No e</a:t>
            </a:r>
            <a:r>
              <a:rPr lang="en-GB" dirty="0" smtClean="0">
                <a:solidFill>
                  <a:prstClr val="black"/>
                </a:solidFill>
              </a:rPr>
              <a:t>xplanation </a:t>
            </a:r>
            <a:r>
              <a:rPr lang="en-GB" dirty="0">
                <a:solidFill>
                  <a:prstClr val="black"/>
                </a:solidFill>
              </a:rPr>
              <a:t>of why social rejection causes aggression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</a:p>
          <a:p>
            <a:endParaRPr lang="en-GB" dirty="0" smtClean="0">
              <a:solidFill>
                <a:prstClr val="black"/>
              </a:solidFill>
            </a:endParaRPr>
          </a:p>
          <a:p>
            <a:r>
              <a:rPr lang="en-GB" b="1" dirty="0" smtClean="0">
                <a:solidFill>
                  <a:prstClr val="black"/>
                </a:solidFill>
              </a:rPr>
              <a:t>Hypothesis: </a:t>
            </a:r>
            <a:r>
              <a:rPr lang="en-GB" dirty="0" smtClean="0">
                <a:solidFill>
                  <a:prstClr val="black"/>
                </a:solidFill>
              </a:rPr>
              <a:t>Social </a:t>
            </a:r>
            <a:r>
              <a:rPr lang="en-GB" dirty="0">
                <a:solidFill>
                  <a:prstClr val="black"/>
                </a:solidFill>
              </a:rPr>
              <a:t>exclusion increases the inclination to perceive neutral information as </a:t>
            </a:r>
            <a:r>
              <a:rPr lang="en-GB" dirty="0" smtClean="0">
                <a:solidFill>
                  <a:prstClr val="black"/>
                </a:solidFill>
              </a:rPr>
              <a:t>hostile, which </a:t>
            </a:r>
          </a:p>
          <a:p>
            <a:pPr marL="566737" lvl="1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           has </a:t>
            </a:r>
            <a:r>
              <a:rPr lang="en-GB" dirty="0">
                <a:solidFill>
                  <a:prstClr val="black"/>
                </a:solidFill>
              </a:rPr>
              <a:t>implications for aggression. </a:t>
            </a:r>
          </a:p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1015" y="2975856"/>
            <a:ext cx="6362926" cy="32409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800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b="1" dirty="0" smtClean="0">
                <a:solidFill>
                  <a:prstClr val="black"/>
                </a:solidFill>
              </a:rPr>
              <a:t>Findings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8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Compared </a:t>
            </a:r>
            <a:r>
              <a:rPr lang="en-GB" dirty="0">
                <a:solidFill>
                  <a:prstClr val="black"/>
                </a:solidFill>
              </a:rPr>
              <a:t>to control participants, socially excluded participants were more likely to</a:t>
            </a:r>
            <a:r>
              <a:rPr lang="en-GB" dirty="0" smtClean="0">
                <a:solidFill>
                  <a:prstClr val="black"/>
                </a:solidFill>
              </a:rPr>
              <a:t>:</a:t>
            </a:r>
          </a:p>
          <a:p>
            <a:pPr marL="365125" lvl="0" indent="-255588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</a:pPr>
            <a:endParaRPr lang="en-GB" sz="800" dirty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Rate aggressive and ambiguous words as </a:t>
            </a:r>
            <a:r>
              <a:rPr lang="en-GB" dirty="0" smtClean="0">
                <a:solidFill>
                  <a:prstClr val="black"/>
                </a:solidFill>
              </a:rPr>
              <a:t>similar</a:t>
            </a: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sz="800" dirty="0" smtClean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Complete </a:t>
            </a:r>
            <a:r>
              <a:rPr lang="en-GB" dirty="0">
                <a:solidFill>
                  <a:prstClr val="black"/>
                </a:solidFill>
              </a:rPr>
              <a:t>word fragments with aggressive words </a:t>
            </a:r>
            <a:endParaRPr lang="en-GB" dirty="0" smtClean="0">
              <a:solidFill>
                <a:prstClr val="black"/>
              </a:solidFill>
            </a:endParaRPr>
          </a:p>
          <a:p>
            <a:pPr marL="280987" indent="-1714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sz="800" dirty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Rate </a:t>
            </a:r>
            <a:r>
              <a:rPr lang="en-GB" dirty="0">
                <a:solidFill>
                  <a:prstClr val="black"/>
                </a:solidFill>
              </a:rPr>
              <a:t>the ambiguous actions of another person </a:t>
            </a:r>
            <a:r>
              <a:rPr lang="en-GB" dirty="0" smtClean="0">
                <a:solidFill>
                  <a:prstClr val="black"/>
                </a:solidFill>
              </a:rPr>
              <a:t>as hostile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720029" y="2975857"/>
            <a:ext cx="5161760" cy="324098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Hostile </a:t>
            </a:r>
            <a:r>
              <a:rPr lang="en-GB" dirty="0">
                <a:solidFill>
                  <a:prstClr val="black"/>
                </a:solidFill>
              </a:rPr>
              <a:t>cognitive bias among excluded people was related to their aggressive treatment </a:t>
            </a:r>
            <a:r>
              <a:rPr lang="en-GB" dirty="0" smtClean="0">
                <a:solidFill>
                  <a:prstClr val="black"/>
                </a:solidFill>
              </a:rPr>
              <a:t>of:</a:t>
            </a:r>
          </a:p>
          <a:p>
            <a:pPr marL="109537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Others </a:t>
            </a:r>
            <a:r>
              <a:rPr lang="en-GB" dirty="0">
                <a:solidFill>
                  <a:prstClr val="black"/>
                </a:solidFill>
              </a:rPr>
              <a:t>not involved in the exclusion experience </a:t>
            </a:r>
            <a:endParaRPr lang="en-GB" dirty="0" smtClean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395287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Others </a:t>
            </a:r>
            <a:r>
              <a:rPr lang="en-GB" dirty="0">
                <a:solidFill>
                  <a:prstClr val="black"/>
                </a:solidFill>
              </a:rPr>
              <a:t>with whom participants had no previous contact 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52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5155" y="474757"/>
            <a:ext cx="10972800" cy="1316168"/>
          </a:xfrm>
        </p:spPr>
        <p:txBody>
          <a:bodyPr/>
          <a:lstStyle/>
          <a:p>
            <a:pPr marL="109537" indent="0">
              <a:buNone/>
            </a:pPr>
            <a:r>
              <a:rPr lang="en-GB" sz="4100" b="1" dirty="0" smtClean="0">
                <a:solidFill>
                  <a:srgbClr val="676A55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Social </a:t>
            </a:r>
            <a:r>
              <a:rPr lang="en-GB" sz="4100" b="1" dirty="0">
                <a:solidFill>
                  <a:srgbClr val="676A55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aspects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1709766"/>
            <a:ext cx="10972800" cy="400388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indent="0">
              <a:buNone/>
            </a:pPr>
            <a:r>
              <a:rPr lang="en-GB" sz="1800" b="0" dirty="0" err="1">
                <a:solidFill>
                  <a:schemeClr val="tx1"/>
                </a:solidFill>
              </a:rPr>
              <a:t>Braza</a:t>
            </a:r>
            <a:r>
              <a:rPr lang="en-GB" sz="1800" b="0" dirty="0">
                <a:solidFill>
                  <a:schemeClr val="tx1"/>
                </a:solidFill>
              </a:rPr>
              <a:t>, </a:t>
            </a:r>
            <a:r>
              <a:rPr lang="en-GB" sz="1800" b="0" dirty="0" err="1">
                <a:solidFill>
                  <a:schemeClr val="tx1"/>
                </a:solidFill>
              </a:rPr>
              <a:t>Azurmendi</a:t>
            </a:r>
            <a:r>
              <a:rPr lang="en-GB" sz="1800" b="0" dirty="0">
                <a:solidFill>
                  <a:schemeClr val="tx1"/>
                </a:solidFill>
              </a:rPr>
              <a:t> &amp; Munoz, (2009</a:t>
            </a:r>
            <a:r>
              <a:rPr lang="en-GB" sz="1800" b="0" dirty="0" smtClean="0">
                <a:solidFill>
                  <a:schemeClr val="tx1"/>
                </a:solidFill>
              </a:rPr>
              <a:t>)</a:t>
            </a:r>
            <a:br>
              <a:rPr lang="en-GB" sz="1800" b="0" dirty="0" smtClean="0">
                <a:solidFill>
                  <a:schemeClr val="tx1"/>
                </a:solidFill>
              </a:rPr>
            </a:br>
            <a:endParaRPr lang="en-GB" sz="1800" b="0" dirty="0" smtClean="0">
              <a:solidFill>
                <a:schemeClr val="tx1"/>
              </a:solidFill>
            </a:endParaRPr>
          </a:p>
          <a:p>
            <a:pPr marL="109537" indent="0">
              <a:buNone/>
            </a:pPr>
            <a:endParaRPr lang="en-GB" sz="1800" b="0" dirty="0" smtClean="0">
              <a:solidFill>
                <a:schemeClr val="tx1"/>
              </a:solidFill>
            </a:endParaRPr>
          </a:p>
          <a:p>
            <a:pPr marL="109537" indent="0">
              <a:buNone/>
            </a:pPr>
            <a:r>
              <a:rPr lang="en-GB" sz="1800" b="0" dirty="0" smtClean="0">
                <a:solidFill>
                  <a:schemeClr val="tx1"/>
                </a:solidFill>
              </a:rPr>
              <a:t>98 </a:t>
            </a:r>
            <a:r>
              <a:rPr lang="en-GB" sz="1800" b="0" dirty="0">
                <a:solidFill>
                  <a:schemeClr val="tx1"/>
                </a:solidFill>
              </a:rPr>
              <a:t>five-year-old children (43 boys and 55 girls; mean age 5 years 3 months for boys and girls</a:t>
            </a:r>
          </a:p>
          <a:p>
            <a:pPr marL="109537" indent="0">
              <a:buNone/>
            </a:pPr>
            <a:endParaRPr lang="en-GB" sz="1800" b="0" dirty="0">
              <a:solidFill>
                <a:schemeClr val="tx1"/>
              </a:solidFill>
            </a:endParaRPr>
          </a:p>
          <a:p>
            <a:pPr lvl="1"/>
            <a:r>
              <a:rPr lang="en-GB" sz="1800" b="0" dirty="0" smtClean="0">
                <a:solidFill>
                  <a:schemeClr val="tx1"/>
                </a:solidFill>
              </a:rPr>
              <a:t>  Examined </a:t>
            </a:r>
            <a:r>
              <a:rPr lang="en-GB" sz="1800" b="0" dirty="0">
                <a:solidFill>
                  <a:schemeClr val="tx1"/>
                </a:solidFill>
              </a:rPr>
              <a:t>the effects of social intelligence, empathy, verbal ability and appearance–reality </a:t>
            </a:r>
            <a:r>
              <a:rPr lang="en-GB" sz="1800" b="0" dirty="0" smtClean="0">
                <a:solidFill>
                  <a:schemeClr val="tx1"/>
                </a:solidFill>
              </a:rPr>
              <a:t> </a:t>
            </a:r>
            <a:br>
              <a:rPr lang="en-GB" sz="1800" b="0" dirty="0" smtClean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 </a:t>
            </a:r>
            <a:r>
              <a:rPr lang="en-GB" sz="1800" b="0" dirty="0" smtClean="0">
                <a:solidFill>
                  <a:schemeClr val="tx1"/>
                </a:solidFill>
              </a:rPr>
              <a:t> distinction </a:t>
            </a:r>
            <a:r>
              <a:rPr lang="en-GB" sz="1800" b="0" dirty="0">
                <a:solidFill>
                  <a:schemeClr val="tx1"/>
                </a:solidFill>
              </a:rPr>
              <a:t>on the level of peer </a:t>
            </a:r>
            <a:r>
              <a:rPr lang="en-GB" sz="1800" b="0" dirty="0" smtClean="0">
                <a:solidFill>
                  <a:schemeClr val="tx1"/>
                </a:solidFill>
              </a:rPr>
              <a:t>acceptance</a:t>
            </a:r>
            <a:br>
              <a:rPr lang="en-GB" sz="1800" b="0" dirty="0" smtClean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/>
            </a: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 smtClean="0">
                <a:solidFill>
                  <a:schemeClr val="tx1"/>
                </a:solidFill>
              </a:rPr>
              <a:t>  Also moderating </a:t>
            </a:r>
            <a:r>
              <a:rPr lang="en-GB" sz="1800" b="0" dirty="0">
                <a:solidFill>
                  <a:schemeClr val="tx1"/>
                </a:solidFill>
              </a:rPr>
              <a:t>role of </a:t>
            </a:r>
            <a:r>
              <a:rPr lang="en-GB" sz="1800" b="0" dirty="0" smtClean="0">
                <a:solidFill>
                  <a:schemeClr val="tx1"/>
                </a:solidFill>
              </a:rPr>
              <a:t>gender…</a:t>
            </a:r>
            <a:endParaRPr lang="en-GB" sz="18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81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</a:t>
            </a:r>
            <a:r>
              <a:rPr lang="en-GB" dirty="0" smtClean="0"/>
              <a:t>aspects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91661" y="1352661"/>
            <a:ext cx="10808677" cy="52645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b="1" dirty="0" smtClean="0">
                <a:solidFill>
                  <a:prstClr val="black"/>
                </a:solidFill>
              </a:rPr>
              <a:t>Findings</a:t>
            </a:r>
            <a:r>
              <a:rPr lang="en-GB" dirty="0" smtClean="0">
                <a:solidFill>
                  <a:prstClr val="black"/>
                </a:solidFill>
              </a:rPr>
              <a:t>: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 smtClean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prstClr val="black"/>
                </a:solidFill>
              </a:rPr>
              <a:t>Main </a:t>
            </a:r>
            <a:r>
              <a:rPr lang="en-GB" dirty="0">
                <a:solidFill>
                  <a:prstClr val="black"/>
                </a:solidFill>
              </a:rPr>
              <a:t>effect of social intelligence on peer acceptance</a:t>
            </a: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/>
                </a:solidFill>
              </a:rPr>
              <a:t>Effects that were moderated by gender: </a:t>
            </a:r>
            <a:endParaRPr lang="en-GB" dirty="0" smtClean="0">
              <a:solidFill>
                <a:prstClr val="black"/>
              </a:solidFill>
            </a:endParaRPr>
          </a:p>
          <a:p>
            <a:pPr marL="395287" lvl="0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A </a:t>
            </a:r>
            <a:r>
              <a:rPr lang="en-GB" dirty="0">
                <a:solidFill>
                  <a:prstClr val="black"/>
                </a:solidFill>
              </a:rPr>
              <a:t>significant and positive effect of verbal ability on social acceptance was found for boys; </a:t>
            </a:r>
            <a:endParaRPr lang="en-GB" dirty="0" smtClean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Appearance–reality </a:t>
            </a:r>
            <a:r>
              <a:rPr lang="en-GB" dirty="0">
                <a:solidFill>
                  <a:prstClr val="black"/>
                </a:solidFill>
              </a:rPr>
              <a:t>distinction was found to have a positive effect social acceptance in the case of girls; </a:t>
            </a:r>
            <a:endParaRPr lang="en-GB" dirty="0" smtClean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</a:endParaRPr>
          </a:p>
          <a:p>
            <a:pPr marL="852487" lvl="1" indent="-28575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And </a:t>
            </a:r>
            <a:r>
              <a:rPr lang="en-GB" dirty="0">
                <a:solidFill>
                  <a:prstClr val="black"/>
                </a:solidFill>
              </a:rPr>
              <a:t>although empathy had a significant positive effect on social acceptance for both boys and girls, this effect was more pronounced among boys. 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Results </a:t>
            </a:r>
            <a:r>
              <a:rPr lang="en-GB" dirty="0">
                <a:solidFill>
                  <a:prstClr val="black"/>
                </a:solidFill>
              </a:rPr>
              <a:t>suggest that abilities promoting peer acceptance are different for boys and girls. </a:t>
            </a:r>
          </a:p>
        </p:txBody>
      </p:sp>
    </p:spTree>
    <p:extLst>
      <p:ext uri="{BB962C8B-B14F-4D97-AF65-F5344CB8AC3E}">
        <p14:creationId xmlns:p14="http://schemas.microsoft.com/office/powerpoint/2010/main" val="314241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4939924"/>
            <a:ext cx="10972800" cy="1067176"/>
          </a:xfrm>
        </p:spPr>
        <p:txBody>
          <a:bodyPr/>
          <a:lstStyle/>
          <a:p>
            <a:pPr marL="109537" indent="0">
              <a:buNone/>
            </a:pPr>
            <a:endParaRPr lang="en-GB" sz="18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Emotional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1298556"/>
            <a:ext cx="10253184" cy="28243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 smtClean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sz="800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Is </a:t>
            </a:r>
            <a:r>
              <a:rPr lang="en-GB" dirty="0">
                <a:solidFill>
                  <a:prstClr val="black"/>
                </a:solidFill>
              </a:rPr>
              <a:t>emotion a separate issue?  Cognition and Emotion</a:t>
            </a:r>
            <a:r>
              <a:rPr lang="en-GB" dirty="0" smtClean="0">
                <a:solidFill>
                  <a:prstClr val="black"/>
                </a:solidFill>
              </a:rPr>
              <a:t>?  Social and Emotional issues?</a:t>
            </a: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Does emotion play a part in cognitive effects</a:t>
            </a:r>
            <a:r>
              <a:rPr lang="en-GB" dirty="0" smtClean="0">
                <a:solidFill>
                  <a:prstClr val="black"/>
                </a:solidFill>
              </a:rPr>
              <a:t>? Social behaviours?</a:t>
            </a: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>
                <a:solidFill>
                  <a:prstClr val="black"/>
                </a:solidFill>
              </a:rPr>
              <a:t>Is social exclusion an emotional or a cognitive phenomena.  Or both combined</a:t>
            </a:r>
            <a:r>
              <a:rPr lang="en-GB" dirty="0" smtClean="0">
                <a:solidFill>
                  <a:prstClr val="black"/>
                </a:solidFill>
              </a:rPr>
              <a:t>?</a:t>
            </a: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r>
              <a:rPr lang="en-GB" dirty="0" smtClean="0">
                <a:solidFill>
                  <a:prstClr val="black"/>
                </a:solidFill>
              </a:rPr>
              <a:t>Influences on social interactions?</a:t>
            </a: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  <a:p>
            <a:pPr marL="109537" lvl="0" fontAlgn="base"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9600" y="4328521"/>
            <a:ext cx="10253184" cy="153121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Ginette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et al. (2009). Rejection Elicits Emotional Reactions but Neither Causes Immediate Distress nor Lowers Self-Esteem: A Meta-Analytic Review of 192 Studies on Social Exclusion. </a:t>
            </a:r>
            <a:r>
              <a:rPr lang="en-GB" i="1" dirty="0">
                <a:solidFill>
                  <a:schemeClr val="tx1"/>
                </a:solidFill>
              </a:rPr>
              <a:t>Personality and Social Psychology Review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93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Seminar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11598" y="1693534"/>
            <a:ext cx="10377628" cy="411750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Consider</a:t>
            </a:r>
            <a:r>
              <a:rPr lang="en-GB" sz="2000" dirty="0">
                <a:solidFill>
                  <a:schemeClr val="tx1"/>
                </a:solidFill>
              </a:rPr>
              <a:t>…</a:t>
            </a:r>
            <a:endParaRPr lang="en-GB" sz="2000" dirty="0" smtClean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schemeClr val="tx1"/>
                </a:solidFill>
              </a:rPr>
              <a:t>Characteristics of socially excluded children (Correlation? Causality?)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schemeClr val="tx1"/>
                </a:solidFill>
              </a:rPr>
              <a:t>Reduction of social exclusion?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schemeClr val="tx1"/>
                </a:solidFill>
              </a:rPr>
              <a:t>Buffering?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schemeClr val="tx1"/>
                </a:solidFill>
              </a:rPr>
              <a:t>Interventions?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23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>
                <a:effectLst/>
              </a:rPr>
              <a:t>Questions?</a:t>
            </a:r>
          </a:p>
        </p:txBody>
      </p:sp>
      <p:pic>
        <p:nvPicPr>
          <p:cNvPr id="62471" name="Picture 7" descr="iStock_000018605634Small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8257" y="1020588"/>
            <a:ext cx="6196012" cy="4975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2620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5674</TotalTime>
  <Words>2579</Words>
  <Application>Microsoft Office PowerPoint</Application>
  <PresentationFormat>Widescreen</PresentationFormat>
  <Paragraphs>544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Arial</vt:lpstr>
      <vt:lpstr>Calibri</vt:lpstr>
      <vt:lpstr>Courier New</vt:lpstr>
      <vt:lpstr>Lucida Sans Unicode</vt:lpstr>
      <vt:lpstr>Verdana</vt:lpstr>
      <vt:lpstr>Wingdings</vt:lpstr>
      <vt:lpstr>Wingdings 2</vt:lpstr>
      <vt:lpstr>Wingdings 3</vt:lpstr>
      <vt:lpstr>Concourse</vt:lpstr>
      <vt:lpstr>PowerPoint Presentation</vt:lpstr>
      <vt:lpstr>Shyness</vt:lpstr>
      <vt:lpstr>What is shyness?</vt:lpstr>
      <vt:lpstr>PowerPoint Presentation</vt:lpstr>
      <vt:lpstr>PowerPoint Presentation</vt:lpstr>
      <vt:lpstr>State and Trait shyness </vt:lpstr>
      <vt:lpstr>Shyness and Personality</vt:lpstr>
      <vt:lpstr>Shyness, genetics and behavioural inhibition</vt:lpstr>
      <vt:lpstr>Fearful and self-conscious shyness</vt:lpstr>
      <vt:lpstr>Embarrassment</vt:lpstr>
      <vt:lpstr>The dramaturgic model (Silver, Sabini and Parrott, 1987)</vt:lpstr>
      <vt:lpstr>The social evaluation model (Edelmann, 1987)</vt:lpstr>
      <vt:lpstr>Situational Self-esteem</vt:lpstr>
      <vt:lpstr>The personal standard model (Babcock, 1998)</vt:lpstr>
      <vt:lpstr>Consideration of embarrassment models</vt:lpstr>
      <vt:lpstr>PowerPoint Presentation</vt:lpstr>
      <vt:lpstr>PowerPoint Presentation</vt:lpstr>
      <vt:lpstr>Social exclusion</vt:lpstr>
      <vt:lpstr>Social exclusion</vt:lpstr>
      <vt:lpstr>Useful book online</vt:lpstr>
      <vt:lpstr>Human need for social connections</vt:lpstr>
      <vt:lpstr>Social Pain</vt:lpstr>
      <vt:lpstr>Two core experiences </vt:lpstr>
      <vt:lpstr>Typical Negative Psychological Outcomes</vt:lpstr>
      <vt:lpstr>Neurological findings</vt:lpstr>
      <vt:lpstr>Childhood and Adolescence</vt:lpstr>
      <vt:lpstr>Biological findings: body temperature</vt:lpstr>
      <vt:lpstr>Cognitive effects</vt:lpstr>
      <vt:lpstr>Cognitive effects</vt:lpstr>
      <vt:lpstr>Cognitive effects</vt:lpstr>
      <vt:lpstr>Cognition and Social Interaction</vt:lpstr>
      <vt:lpstr>Braza, Azurmendi &amp; Munoz, (2009)   98 five-year-old children (43 boys and 55 girls; mean age 5 years 3 months for boys and girls    Examined the effects of social intelligence, empathy, verbal ability and appearance–reality     distinction on the level of peer acceptance    Also moderating role of gender…</vt:lpstr>
      <vt:lpstr>Social aspects</vt:lpstr>
      <vt:lpstr>Emotional effects</vt:lpstr>
      <vt:lpstr>Seminar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Judith Marshall</dc:creator>
  <cp:lastModifiedBy>Judith Marshall</cp:lastModifiedBy>
  <cp:revision>69</cp:revision>
  <dcterms:created xsi:type="dcterms:W3CDTF">2019-08-23T11:00:44Z</dcterms:created>
  <dcterms:modified xsi:type="dcterms:W3CDTF">2019-10-17T15:19:19Z</dcterms:modified>
</cp:coreProperties>
</file>