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risa Belushi (2440189)" userId="861883a2-cdc2-4e4f-b0d5-44c3fc43d14d" providerId="ADAL" clId="{586CFC9B-EE38-4BB1-9AE4-8553D9E6459D}"/>
    <pc:docChg chg="custSel addSld modSld">
      <pc:chgData name="Jorisa Belushi (2440189)" userId="861883a2-cdc2-4e4f-b0d5-44c3fc43d14d" providerId="ADAL" clId="{586CFC9B-EE38-4BB1-9AE4-8553D9E6459D}" dt="2026-03-16T02:40:33.968" v="124" actId="20577"/>
      <pc:docMkLst>
        <pc:docMk/>
      </pc:docMkLst>
      <pc:sldChg chg="modSp mod">
        <pc:chgData name="Jorisa Belushi (2440189)" userId="861883a2-cdc2-4e4f-b0d5-44c3fc43d14d" providerId="ADAL" clId="{586CFC9B-EE38-4BB1-9AE4-8553D9E6459D}" dt="2026-03-16T02:40:33.968" v="124" actId="20577"/>
        <pc:sldMkLst>
          <pc:docMk/>
          <pc:sldMk cId="2305460428" sldId="257"/>
        </pc:sldMkLst>
        <pc:spChg chg="mod">
          <ac:chgData name="Jorisa Belushi (2440189)" userId="861883a2-cdc2-4e4f-b0d5-44c3fc43d14d" providerId="ADAL" clId="{586CFC9B-EE38-4BB1-9AE4-8553D9E6459D}" dt="2026-03-16T02:40:33.968" v="124" actId="20577"/>
          <ac:spMkLst>
            <pc:docMk/>
            <pc:sldMk cId="2305460428" sldId="257"/>
            <ac:spMk id="3" creationId="{305D8D82-93D0-9328-0B61-F170FE233DB5}"/>
          </ac:spMkLst>
        </pc:spChg>
      </pc:sldChg>
      <pc:sldChg chg="modSp mod">
        <pc:chgData name="Jorisa Belushi (2440189)" userId="861883a2-cdc2-4e4f-b0d5-44c3fc43d14d" providerId="ADAL" clId="{586CFC9B-EE38-4BB1-9AE4-8553D9E6459D}" dt="2026-03-16T02:40:09.010" v="77" actId="1076"/>
        <pc:sldMkLst>
          <pc:docMk/>
          <pc:sldMk cId="3363577252" sldId="258"/>
        </pc:sldMkLst>
        <pc:spChg chg="mod">
          <ac:chgData name="Jorisa Belushi (2440189)" userId="861883a2-cdc2-4e4f-b0d5-44c3fc43d14d" providerId="ADAL" clId="{586CFC9B-EE38-4BB1-9AE4-8553D9E6459D}" dt="2026-03-16T02:40:09.010" v="77" actId="1076"/>
          <ac:spMkLst>
            <pc:docMk/>
            <pc:sldMk cId="3363577252" sldId="258"/>
            <ac:spMk id="3" creationId="{4A7CC173-A1CE-4C69-3814-4718B0A9254C}"/>
          </ac:spMkLst>
        </pc:spChg>
      </pc:sldChg>
      <pc:sldChg chg="modSp mod">
        <pc:chgData name="Jorisa Belushi (2440189)" userId="861883a2-cdc2-4e4f-b0d5-44c3fc43d14d" providerId="ADAL" clId="{586CFC9B-EE38-4BB1-9AE4-8553D9E6459D}" dt="2026-03-16T02:40:05.696" v="76" actId="1076"/>
        <pc:sldMkLst>
          <pc:docMk/>
          <pc:sldMk cId="3219749314" sldId="259"/>
        </pc:sldMkLst>
        <pc:spChg chg="mod">
          <ac:chgData name="Jorisa Belushi (2440189)" userId="861883a2-cdc2-4e4f-b0d5-44c3fc43d14d" providerId="ADAL" clId="{586CFC9B-EE38-4BB1-9AE4-8553D9E6459D}" dt="2026-03-16T02:40:05.696" v="76" actId="1076"/>
          <ac:spMkLst>
            <pc:docMk/>
            <pc:sldMk cId="3219749314" sldId="259"/>
            <ac:spMk id="3" creationId="{5531EF62-8C36-003E-D2F0-3004C0CF558B}"/>
          </ac:spMkLst>
        </pc:spChg>
      </pc:sldChg>
      <pc:sldChg chg="modSp mod">
        <pc:chgData name="Jorisa Belushi (2440189)" userId="861883a2-cdc2-4e4f-b0d5-44c3fc43d14d" providerId="ADAL" clId="{586CFC9B-EE38-4BB1-9AE4-8553D9E6459D}" dt="2026-03-16T02:39:48.196" v="73" actId="1076"/>
        <pc:sldMkLst>
          <pc:docMk/>
          <pc:sldMk cId="3911344581" sldId="260"/>
        </pc:sldMkLst>
        <pc:spChg chg="mod">
          <ac:chgData name="Jorisa Belushi (2440189)" userId="861883a2-cdc2-4e4f-b0d5-44c3fc43d14d" providerId="ADAL" clId="{586CFC9B-EE38-4BB1-9AE4-8553D9E6459D}" dt="2026-03-16T02:39:48.196" v="73" actId="1076"/>
          <ac:spMkLst>
            <pc:docMk/>
            <pc:sldMk cId="3911344581" sldId="260"/>
            <ac:spMk id="3" creationId="{09C72975-D244-016D-A987-D70E45A1E507}"/>
          </ac:spMkLst>
        </pc:spChg>
      </pc:sldChg>
      <pc:sldChg chg="modSp mod">
        <pc:chgData name="Jorisa Belushi (2440189)" userId="861883a2-cdc2-4e4f-b0d5-44c3fc43d14d" providerId="ADAL" clId="{586CFC9B-EE38-4BB1-9AE4-8553D9E6459D}" dt="2026-03-16T02:39:53.660" v="74" actId="1076"/>
        <pc:sldMkLst>
          <pc:docMk/>
          <pc:sldMk cId="3700159636" sldId="262"/>
        </pc:sldMkLst>
        <pc:spChg chg="mod">
          <ac:chgData name="Jorisa Belushi (2440189)" userId="861883a2-cdc2-4e4f-b0d5-44c3fc43d14d" providerId="ADAL" clId="{586CFC9B-EE38-4BB1-9AE4-8553D9E6459D}" dt="2026-03-16T02:39:53.660" v="74" actId="1076"/>
          <ac:spMkLst>
            <pc:docMk/>
            <pc:sldMk cId="3700159636" sldId="262"/>
            <ac:spMk id="4" creationId="{5D640750-3502-B162-98F0-B90C93827BE7}"/>
          </ac:spMkLst>
        </pc:spChg>
      </pc:sldChg>
      <pc:sldChg chg="addSp delSp modSp mod">
        <pc:chgData name="Jorisa Belushi (2440189)" userId="861883a2-cdc2-4e4f-b0d5-44c3fc43d14d" providerId="ADAL" clId="{586CFC9B-EE38-4BB1-9AE4-8553D9E6459D}" dt="2026-03-16T02:39:56.345" v="75" actId="1076"/>
        <pc:sldMkLst>
          <pc:docMk/>
          <pc:sldMk cId="3332075795" sldId="263"/>
        </pc:sldMkLst>
        <pc:spChg chg="add del">
          <ac:chgData name="Jorisa Belushi (2440189)" userId="861883a2-cdc2-4e4f-b0d5-44c3fc43d14d" providerId="ADAL" clId="{586CFC9B-EE38-4BB1-9AE4-8553D9E6459D}" dt="2026-03-16T02:27:04.732" v="37" actId="21"/>
          <ac:spMkLst>
            <pc:docMk/>
            <pc:sldMk cId="3332075795" sldId="263"/>
            <ac:spMk id="6" creationId="{4C14B482-8A4E-1F3A-B202-9949EBF37EC4}"/>
          </ac:spMkLst>
        </pc:spChg>
        <pc:spChg chg="add mod">
          <ac:chgData name="Jorisa Belushi (2440189)" userId="861883a2-cdc2-4e4f-b0d5-44c3fc43d14d" providerId="ADAL" clId="{586CFC9B-EE38-4BB1-9AE4-8553D9E6459D}" dt="2026-03-16T02:39:56.345" v="75" actId="1076"/>
          <ac:spMkLst>
            <pc:docMk/>
            <pc:sldMk cId="3332075795" sldId="263"/>
            <ac:spMk id="7" creationId="{3094436B-AAAF-E234-B9FC-47716BEDC4BA}"/>
          </ac:spMkLst>
        </pc:spChg>
      </pc:sldChg>
      <pc:sldChg chg="addSp delSp modSp new mod setBg">
        <pc:chgData name="Jorisa Belushi (2440189)" userId="861883a2-cdc2-4e4f-b0d5-44c3fc43d14d" providerId="ADAL" clId="{586CFC9B-EE38-4BB1-9AE4-8553D9E6459D}" dt="2026-03-16T02:39:42.314" v="72" actId="1076"/>
        <pc:sldMkLst>
          <pc:docMk/>
          <pc:sldMk cId="4238560441" sldId="265"/>
        </pc:sldMkLst>
        <pc:spChg chg="mod">
          <ac:chgData name="Jorisa Belushi (2440189)" userId="861883a2-cdc2-4e4f-b0d5-44c3fc43d14d" providerId="ADAL" clId="{586CFC9B-EE38-4BB1-9AE4-8553D9E6459D}" dt="2026-03-16T02:20:57.578" v="20" actId="20577"/>
          <ac:spMkLst>
            <pc:docMk/>
            <pc:sldMk cId="4238560441" sldId="265"/>
            <ac:spMk id="2" creationId="{8F9EAF9F-FE4C-1F0A-1C7F-8A37C0A48F9B}"/>
          </ac:spMkLst>
        </pc:spChg>
        <pc:spChg chg="del">
          <ac:chgData name="Jorisa Belushi (2440189)" userId="861883a2-cdc2-4e4f-b0d5-44c3fc43d14d" providerId="ADAL" clId="{586CFC9B-EE38-4BB1-9AE4-8553D9E6459D}" dt="2026-03-16T02:20:51.321" v="7" actId="26606"/>
          <ac:spMkLst>
            <pc:docMk/>
            <pc:sldMk cId="4238560441" sldId="265"/>
            <ac:spMk id="3" creationId="{B2062F53-61FC-93FB-4CBF-733808E35911}"/>
          </ac:spMkLst>
        </pc:spChg>
        <pc:spChg chg="add mod">
          <ac:chgData name="Jorisa Belushi (2440189)" userId="861883a2-cdc2-4e4f-b0d5-44c3fc43d14d" providerId="ADAL" clId="{586CFC9B-EE38-4BB1-9AE4-8553D9E6459D}" dt="2026-03-16T02:39:42.314" v="72" actId="1076"/>
          <ac:spMkLst>
            <pc:docMk/>
            <pc:sldMk cId="4238560441" sldId="265"/>
            <ac:spMk id="4" creationId="{A2A054EC-6FE3-57B7-F381-C7FAE649E093}"/>
          </ac:spMkLst>
        </pc:spChg>
        <pc:spChg chg="add">
          <ac:chgData name="Jorisa Belushi (2440189)" userId="861883a2-cdc2-4e4f-b0d5-44c3fc43d14d" providerId="ADAL" clId="{586CFC9B-EE38-4BB1-9AE4-8553D9E6459D}" dt="2026-03-16T02:20:51.321" v="7" actId="26606"/>
          <ac:spMkLst>
            <pc:docMk/>
            <pc:sldMk cId="4238560441" sldId="265"/>
            <ac:spMk id="8" creationId="{C7D023E4-8DE1-436E-9847-ED6A4B4B04FD}"/>
          </ac:spMkLst>
        </pc:spChg>
        <pc:spChg chg="add">
          <ac:chgData name="Jorisa Belushi (2440189)" userId="861883a2-cdc2-4e4f-b0d5-44c3fc43d14d" providerId="ADAL" clId="{586CFC9B-EE38-4BB1-9AE4-8553D9E6459D}" dt="2026-03-16T02:20:51.321" v="7" actId="26606"/>
          <ac:spMkLst>
            <pc:docMk/>
            <pc:sldMk cId="4238560441" sldId="265"/>
            <ac:spMk id="10" creationId="{63C1F321-BB96-4700-B3CE-1A6156067F44}"/>
          </ac:spMkLst>
        </pc:spChg>
        <pc:grpChg chg="add">
          <ac:chgData name="Jorisa Belushi (2440189)" userId="861883a2-cdc2-4e4f-b0d5-44c3fc43d14d" providerId="ADAL" clId="{586CFC9B-EE38-4BB1-9AE4-8553D9E6459D}" dt="2026-03-16T02:20:51.321" v="7" actId="26606"/>
          <ac:grpSpMkLst>
            <pc:docMk/>
            <pc:sldMk cId="4238560441" sldId="265"/>
            <ac:grpSpMk id="12" creationId="{3FA1AD64-F15F-417D-956C-B2C211FC905E}"/>
          </ac:grpSpMkLst>
        </pc:grpChg>
        <pc:grpChg chg="add">
          <ac:chgData name="Jorisa Belushi (2440189)" userId="861883a2-cdc2-4e4f-b0d5-44c3fc43d14d" providerId="ADAL" clId="{586CFC9B-EE38-4BB1-9AE4-8553D9E6459D}" dt="2026-03-16T02:20:51.321" v="7" actId="26606"/>
          <ac:grpSpMkLst>
            <pc:docMk/>
            <pc:sldMk cId="4238560441" sldId="265"/>
            <ac:grpSpMk id="16" creationId="{43F5E015-E085-4624-B431-B42414448684}"/>
          </ac:grpSpMkLst>
        </pc:gr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49189-B421-E701-F184-18F272F2EB9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7704222-E666-1E7D-6D24-B4533D0C64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C81FA0C-6D47-A4D2-4F8D-4EDE63034998}"/>
              </a:ext>
            </a:extLst>
          </p:cNvPr>
          <p:cNvSpPr>
            <a:spLocks noGrp="1"/>
          </p:cNvSpPr>
          <p:nvPr>
            <p:ph type="dt" sz="half" idx="10"/>
          </p:nvPr>
        </p:nvSpPr>
        <p:spPr/>
        <p:txBody>
          <a:bodyPr/>
          <a:lstStyle/>
          <a:p>
            <a:fld id="{FEA6E81A-8246-FD41-A295-EF02F5C8C8C6}" type="datetimeFigureOut">
              <a:rPr lang="en-US" smtClean="0"/>
              <a:t>3/15/26</a:t>
            </a:fld>
            <a:endParaRPr lang="en-US"/>
          </a:p>
        </p:txBody>
      </p:sp>
      <p:sp>
        <p:nvSpPr>
          <p:cNvPr id="5" name="Footer Placeholder 4">
            <a:extLst>
              <a:ext uri="{FF2B5EF4-FFF2-40B4-BE49-F238E27FC236}">
                <a16:creationId xmlns:a16="http://schemas.microsoft.com/office/drawing/2014/main" id="{22698917-AF21-DA6A-12A7-C5354FA985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00F44D-1508-CB1B-0B19-85940FD69144}"/>
              </a:ext>
            </a:extLst>
          </p:cNvPr>
          <p:cNvSpPr>
            <a:spLocks noGrp="1"/>
          </p:cNvSpPr>
          <p:nvPr>
            <p:ph type="sldNum" sz="quarter" idx="12"/>
          </p:nvPr>
        </p:nvSpPr>
        <p:spPr/>
        <p:txBody>
          <a:bodyPr/>
          <a:lstStyle/>
          <a:p>
            <a:fld id="{B6551E45-EDDC-8D4A-928B-266C384B448E}" type="slidenum">
              <a:rPr lang="en-US" smtClean="0"/>
              <a:t>‹#›</a:t>
            </a:fld>
            <a:endParaRPr lang="en-US"/>
          </a:p>
        </p:txBody>
      </p:sp>
    </p:spTree>
    <p:extLst>
      <p:ext uri="{BB962C8B-B14F-4D97-AF65-F5344CB8AC3E}">
        <p14:creationId xmlns:p14="http://schemas.microsoft.com/office/powerpoint/2010/main" val="153695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BD2CE-8AC5-07B4-6EC5-6A609502350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9B64152-89A5-484A-BF22-E1C80E15E9A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9EFB898-1BD8-292F-8887-1CB8E7DBB495}"/>
              </a:ext>
            </a:extLst>
          </p:cNvPr>
          <p:cNvSpPr>
            <a:spLocks noGrp="1"/>
          </p:cNvSpPr>
          <p:nvPr>
            <p:ph type="dt" sz="half" idx="10"/>
          </p:nvPr>
        </p:nvSpPr>
        <p:spPr/>
        <p:txBody>
          <a:bodyPr/>
          <a:lstStyle/>
          <a:p>
            <a:fld id="{FEA6E81A-8246-FD41-A295-EF02F5C8C8C6}" type="datetimeFigureOut">
              <a:rPr lang="en-US" smtClean="0"/>
              <a:t>3/15/26</a:t>
            </a:fld>
            <a:endParaRPr lang="en-US"/>
          </a:p>
        </p:txBody>
      </p:sp>
      <p:sp>
        <p:nvSpPr>
          <p:cNvPr id="5" name="Footer Placeholder 4">
            <a:extLst>
              <a:ext uri="{FF2B5EF4-FFF2-40B4-BE49-F238E27FC236}">
                <a16:creationId xmlns:a16="http://schemas.microsoft.com/office/drawing/2014/main" id="{42B7973D-FA41-DF40-3C21-27204C5235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0EA2AF-8EEF-5528-B9C7-23D31395CFF2}"/>
              </a:ext>
            </a:extLst>
          </p:cNvPr>
          <p:cNvSpPr>
            <a:spLocks noGrp="1"/>
          </p:cNvSpPr>
          <p:nvPr>
            <p:ph type="sldNum" sz="quarter" idx="12"/>
          </p:nvPr>
        </p:nvSpPr>
        <p:spPr/>
        <p:txBody>
          <a:bodyPr/>
          <a:lstStyle/>
          <a:p>
            <a:fld id="{B6551E45-EDDC-8D4A-928B-266C384B448E}" type="slidenum">
              <a:rPr lang="en-US" smtClean="0"/>
              <a:t>‹#›</a:t>
            </a:fld>
            <a:endParaRPr lang="en-US"/>
          </a:p>
        </p:txBody>
      </p:sp>
    </p:spTree>
    <p:extLst>
      <p:ext uri="{BB962C8B-B14F-4D97-AF65-F5344CB8AC3E}">
        <p14:creationId xmlns:p14="http://schemas.microsoft.com/office/powerpoint/2010/main" val="2629188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0FDDC-812F-570E-F189-776EB2715BD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0DA2E75-20C3-4955-6A4A-765B8F966ED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DC5B20-8A12-9228-2945-6F42CAC7A9D3}"/>
              </a:ext>
            </a:extLst>
          </p:cNvPr>
          <p:cNvSpPr>
            <a:spLocks noGrp="1"/>
          </p:cNvSpPr>
          <p:nvPr>
            <p:ph type="dt" sz="half" idx="10"/>
          </p:nvPr>
        </p:nvSpPr>
        <p:spPr/>
        <p:txBody>
          <a:bodyPr/>
          <a:lstStyle/>
          <a:p>
            <a:fld id="{FEA6E81A-8246-FD41-A295-EF02F5C8C8C6}" type="datetimeFigureOut">
              <a:rPr lang="en-US" smtClean="0"/>
              <a:t>3/15/26</a:t>
            </a:fld>
            <a:endParaRPr lang="en-US"/>
          </a:p>
        </p:txBody>
      </p:sp>
      <p:sp>
        <p:nvSpPr>
          <p:cNvPr id="5" name="Footer Placeholder 4">
            <a:extLst>
              <a:ext uri="{FF2B5EF4-FFF2-40B4-BE49-F238E27FC236}">
                <a16:creationId xmlns:a16="http://schemas.microsoft.com/office/drawing/2014/main" id="{8494F908-BFCB-333A-5B12-2AD15F81F5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79EA0C-E592-25B0-E0CF-1E545CE1CE8F}"/>
              </a:ext>
            </a:extLst>
          </p:cNvPr>
          <p:cNvSpPr>
            <a:spLocks noGrp="1"/>
          </p:cNvSpPr>
          <p:nvPr>
            <p:ph type="sldNum" sz="quarter" idx="12"/>
          </p:nvPr>
        </p:nvSpPr>
        <p:spPr/>
        <p:txBody>
          <a:bodyPr/>
          <a:lstStyle/>
          <a:p>
            <a:fld id="{B6551E45-EDDC-8D4A-928B-266C384B448E}" type="slidenum">
              <a:rPr lang="en-US" smtClean="0"/>
              <a:t>‹#›</a:t>
            </a:fld>
            <a:endParaRPr lang="en-US"/>
          </a:p>
        </p:txBody>
      </p:sp>
    </p:spTree>
    <p:extLst>
      <p:ext uri="{BB962C8B-B14F-4D97-AF65-F5344CB8AC3E}">
        <p14:creationId xmlns:p14="http://schemas.microsoft.com/office/powerpoint/2010/main" val="17198701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2348E-6B16-738B-BC87-97523C8A006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3B34AE6-C8F7-27AD-BDE7-10A45718568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2FC8A51-09A4-3A02-5BD9-F03E821F4FD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BBA703C-6283-382C-62B3-BAA0616A0937}"/>
              </a:ext>
            </a:extLst>
          </p:cNvPr>
          <p:cNvSpPr>
            <a:spLocks noGrp="1"/>
          </p:cNvSpPr>
          <p:nvPr>
            <p:ph type="dt" sz="half" idx="10"/>
          </p:nvPr>
        </p:nvSpPr>
        <p:spPr/>
        <p:txBody>
          <a:bodyPr/>
          <a:lstStyle/>
          <a:p>
            <a:fld id="{FEA6E81A-8246-FD41-A295-EF02F5C8C8C6}" type="datetimeFigureOut">
              <a:rPr lang="en-US" smtClean="0"/>
              <a:t>3/15/26</a:t>
            </a:fld>
            <a:endParaRPr lang="en-US"/>
          </a:p>
        </p:txBody>
      </p:sp>
      <p:sp>
        <p:nvSpPr>
          <p:cNvPr id="6" name="Footer Placeholder 5">
            <a:extLst>
              <a:ext uri="{FF2B5EF4-FFF2-40B4-BE49-F238E27FC236}">
                <a16:creationId xmlns:a16="http://schemas.microsoft.com/office/drawing/2014/main" id="{0CF03467-58BD-CEDD-E056-13BCD4C1F1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4734B5-0DDE-7DC7-42DB-501E7EA43D8D}"/>
              </a:ext>
            </a:extLst>
          </p:cNvPr>
          <p:cNvSpPr>
            <a:spLocks noGrp="1"/>
          </p:cNvSpPr>
          <p:nvPr>
            <p:ph type="sldNum" sz="quarter" idx="12"/>
          </p:nvPr>
        </p:nvSpPr>
        <p:spPr/>
        <p:txBody>
          <a:bodyPr/>
          <a:lstStyle/>
          <a:p>
            <a:fld id="{B6551E45-EDDC-8D4A-928B-266C384B448E}" type="slidenum">
              <a:rPr lang="en-US" smtClean="0"/>
              <a:t>‹#›</a:t>
            </a:fld>
            <a:endParaRPr lang="en-US"/>
          </a:p>
        </p:txBody>
      </p:sp>
    </p:spTree>
    <p:extLst>
      <p:ext uri="{BB962C8B-B14F-4D97-AF65-F5344CB8AC3E}">
        <p14:creationId xmlns:p14="http://schemas.microsoft.com/office/powerpoint/2010/main" val="3017853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4A776-54C6-4F72-DFDD-C859250B2FB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7AD5A2D-510C-C891-7CFB-15743994A9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0E36B09-8988-B2E9-791D-339D42E4FB5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33E302F-7EC8-C2DC-FEE6-4EDF32DDFAB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7D89FF3-469A-A34A-2027-C8B7D45B5A5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6F88A93-8049-6739-66FF-155C1451208B}"/>
              </a:ext>
            </a:extLst>
          </p:cNvPr>
          <p:cNvSpPr>
            <a:spLocks noGrp="1"/>
          </p:cNvSpPr>
          <p:nvPr>
            <p:ph type="dt" sz="half" idx="10"/>
          </p:nvPr>
        </p:nvSpPr>
        <p:spPr/>
        <p:txBody>
          <a:bodyPr/>
          <a:lstStyle/>
          <a:p>
            <a:fld id="{FEA6E81A-8246-FD41-A295-EF02F5C8C8C6}" type="datetimeFigureOut">
              <a:rPr lang="en-US" smtClean="0"/>
              <a:t>3/15/26</a:t>
            </a:fld>
            <a:endParaRPr lang="en-US"/>
          </a:p>
        </p:txBody>
      </p:sp>
      <p:sp>
        <p:nvSpPr>
          <p:cNvPr id="8" name="Footer Placeholder 7">
            <a:extLst>
              <a:ext uri="{FF2B5EF4-FFF2-40B4-BE49-F238E27FC236}">
                <a16:creationId xmlns:a16="http://schemas.microsoft.com/office/drawing/2014/main" id="{D1C756C0-8E90-5EF6-166B-427F0D28FFD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4B387E6-DE6A-17FE-667C-CE1DFECB16BC}"/>
              </a:ext>
            </a:extLst>
          </p:cNvPr>
          <p:cNvSpPr>
            <a:spLocks noGrp="1"/>
          </p:cNvSpPr>
          <p:nvPr>
            <p:ph type="sldNum" sz="quarter" idx="12"/>
          </p:nvPr>
        </p:nvSpPr>
        <p:spPr/>
        <p:txBody>
          <a:bodyPr/>
          <a:lstStyle/>
          <a:p>
            <a:fld id="{B6551E45-EDDC-8D4A-928B-266C384B448E}" type="slidenum">
              <a:rPr lang="en-US" smtClean="0"/>
              <a:t>‹#›</a:t>
            </a:fld>
            <a:endParaRPr lang="en-US"/>
          </a:p>
        </p:txBody>
      </p:sp>
    </p:spTree>
    <p:extLst>
      <p:ext uri="{BB962C8B-B14F-4D97-AF65-F5344CB8AC3E}">
        <p14:creationId xmlns:p14="http://schemas.microsoft.com/office/powerpoint/2010/main" val="482642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F5546-E0C7-84B2-4C83-A30BC473D3A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339A5E6-7462-C88F-4269-102C6B9FF294}"/>
              </a:ext>
            </a:extLst>
          </p:cNvPr>
          <p:cNvSpPr>
            <a:spLocks noGrp="1"/>
          </p:cNvSpPr>
          <p:nvPr>
            <p:ph type="dt" sz="half" idx="10"/>
          </p:nvPr>
        </p:nvSpPr>
        <p:spPr/>
        <p:txBody>
          <a:bodyPr/>
          <a:lstStyle/>
          <a:p>
            <a:fld id="{FEA6E81A-8246-FD41-A295-EF02F5C8C8C6}" type="datetimeFigureOut">
              <a:rPr lang="en-US" smtClean="0"/>
              <a:t>3/15/26</a:t>
            </a:fld>
            <a:endParaRPr lang="en-US"/>
          </a:p>
        </p:txBody>
      </p:sp>
      <p:sp>
        <p:nvSpPr>
          <p:cNvPr id="4" name="Footer Placeholder 3">
            <a:extLst>
              <a:ext uri="{FF2B5EF4-FFF2-40B4-BE49-F238E27FC236}">
                <a16:creationId xmlns:a16="http://schemas.microsoft.com/office/drawing/2014/main" id="{FFB86D38-A858-3704-A0C6-8EED958E068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9C60AA5-57C8-EEF6-ACD5-463C1442020C}"/>
              </a:ext>
            </a:extLst>
          </p:cNvPr>
          <p:cNvSpPr>
            <a:spLocks noGrp="1"/>
          </p:cNvSpPr>
          <p:nvPr>
            <p:ph type="sldNum" sz="quarter" idx="12"/>
          </p:nvPr>
        </p:nvSpPr>
        <p:spPr/>
        <p:txBody>
          <a:bodyPr/>
          <a:lstStyle/>
          <a:p>
            <a:fld id="{B6551E45-EDDC-8D4A-928B-266C384B448E}" type="slidenum">
              <a:rPr lang="en-US" smtClean="0"/>
              <a:t>‹#›</a:t>
            </a:fld>
            <a:endParaRPr lang="en-US"/>
          </a:p>
        </p:txBody>
      </p:sp>
    </p:spTree>
    <p:extLst>
      <p:ext uri="{BB962C8B-B14F-4D97-AF65-F5344CB8AC3E}">
        <p14:creationId xmlns:p14="http://schemas.microsoft.com/office/powerpoint/2010/main" val="1157947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4F01F7-34DC-958F-5862-A94893C86DA1}"/>
              </a:ext>
            </a:extLst>
          </p:cNvPr>
          <p:cNvSpPr>
            <a:spLocks noGrp="1"/>
          </p:cNvSpPr>
          <p:nvPr>
            <p:ph type="dt" sz="half" idx="10"/>
          </p:nvPr>
        </p:nvSpPr>
        <p:spPr/>
        <p:txBody>
          <a:bodyPr/>
          <a:lstStyle/>
          <a:p>
            <a:fld id="{FEA6E81A-8246-FD41-A295-EF02F5C8C8C6}" type="datetimeFigureOut">
              <a:rPr lang="en-US" smtClean="0"/>
              <a:t>3/15/26</a:t>
            </a:fld>
            <a:endParaRPr lang="en-US"/>
          </a:p>
        </p:txBody>
      </p:sp>
      <p:sp>
        <p:nvSpPr>
          <p:cNvPr id="3" name="Footer Placeholder 2">
            <a:extLst>
              <a:ext uri="{FF2B5EF4-FFF2-40B4-BE49-F238E27FC236}">
                <a16:creationId xmlns:a16="http://schemas.microsoft.com/office/drawing/2014/main" id="{5A8D8308-3035-CA2F-DAD7-D393D75D89A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65F0F78-B0AB-6858-BA0F-2A2A1F13565A}"/>
              </a:ext>
            </a:extLst>
          </p:cNvPr>
          <p:cNvSpPr>
            <a:spLocks noGrp="1"/>
          </p:cNvSpPr>
          <p:nvPr>
            <p:ph type="sldNum" sz="quarter" idx="12"/>
          </p:nvPr>
        </p:nvSpPr>
        <p:spPr/>
        <p:txBody>
          <a:bodyPr/>
          <a:lstStyle/>
          <a:p>
            <a:fld id="{B6551E45-EDDC-8D4A-928B-266C384B448E}" type="slidenum">
              <a:rPr lang="en-US" smtClean="0"/>
              <a:t>‹#›</a:t>
            </a:fld>
            <a:endParaRPr lang="en-US"/>
          </a:p>
        </p:txBody>
      </p:sp>
    </p:spTree>
    <p:extLst>
      <p:ext uri="{BB962C8B-B14F-4D97-AF65-F5344CB8AC3E}">
        <p14:creationId xmlns:p14="http://schemas.microsoft.com/office/powerpoint/2010/main" val="935821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2D15D-256E-F101-BABC-B0AD8C6F492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5F7161D-028B-65F9-8D83-2250C71A183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0FB7E83-0EBE-220C-C1A9-837CB8EE07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ACE80C1-625C-9425-8FAD-1C38BAC8B669}"/>
              </a:ext>
            </a:extLst>
          </p:cNvPr>
          <p:cNvSpPr>
            <a:spLocks noGrp="1"/>
          </p:cNvSpPr>
          <p:nvPr>
            <p:ph type="dt" sz="half" idx="10"/>
          </p:nvPr>
        </p:nvSpPr>
        <p:spPr/>
        <p:txBody>
          <a:bodyPr/>
          <a:lstStyle/>
          <a:p>
            <a:fld id="{FEA6E81A-8246-FD41-A295-EF02F5C8C8C6}" type="datetimeFigureOut">
              <a:rPr lang="en-US" smtClean="0"/>
              <a:t>3/15/26</a:t>
            </a:fld>
            <a:endParaRPr lang="en-US"/>
          </a:p>
        </p:txBody>
      </p:sp>
      <p:sp>
        <p:nvSpPr>
          <p:cNvPr id="6" name="Footer Placeholder 5">
            <a:extLst>
              <a:ext uri="{FF2B5EF4-FFF2-40B4-BE49-F238E27FC236}">
                <a16:creationId xmlns:a16="http://schemas.microsoft.com/office/drawing/2014/main" id="{64EF9680-7F09-37B0-2554-AB9779D8FF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ECE68-96AA-200E-F2EC-CD24B1DE7381}"/>
              </a:ext>
            </a:extLst>
          </p:cNvPr>
          <p:cNvSpPr>
            <a:spLocks noGrp="1"/>
          </p:cNvSpPr>
          <p:nvPr>
            <p:ph type="sldNum" sz="quarter" idx="12"/>
          </p:nvPr>
        </p:nvSpPr>
        <p:spPr/>
        <p:txBody>
          <a:bodyPr/>
          <a:lstStyle/>
          <a:p>
            <a:fld id="{B6551E45-EDDC-8D4A-928B-266C384B448E}" type="slidenum">
              <a:rPr lang="en-US" smtClean="0"/>
              <a:t>‹#›</a:t>
            </a:fld>
            <a:endParaRPr lang="en-US"/>
          </a:p>
        </p:txBody>
      </p:sp>
    </p:spTree>
    <p:extLst>
      <p:ext uri="{BB962C8B-B14F-4D97-AF65-F5344CB8AC3E}">
        <p14:creationId xmlns:p14="http://schemas.microsoft.com/office/powerpoint/2010/main" val="722889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8FD54-DC74-154D-D7D7-F9D6A07FDDD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71E8BC6-04E9-5BEC-E02E-1391A03396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9EAC8D6-9CE7-A5EB-5084-670405B535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4A4147C-0A62-102C-51C9-2AB98EEA46BE}"/>
              </a:ext>
            </a:extLst>
          </p:cNvPr>
          <p:cNvSpPr>
            <a:spLocks noGrp="1"/>
          </p:cNvSpPr>
          <p:nvPr>
            <p:ph type="dt" sz="half" idx="10"/>
          </p:nvPr>
        </p:nvSpPr>
        <p:spPr/>
        <p:txBody>
          <a:bodyPr/>
          <a:lstStyle/>
          <a:p>
            <a:fld id="{FEA6E81A-8246-FD41-A295-EF02F5C8C8C6}" type="datetimeFigureOut">
              <a:rPr lang="en-US" smtClean="0"/>
              <a:t>3/15/26</a:t>
            </a:fld>
            <a:endParaRPr lang="en-US"/>
          </a:p>
        </p:txBody>
      </p:sp>
      <p:sp>
        <p:nvSpPr>
          <p:cNvPr id="6" name="Footer Placeholder 5">
            <a:extLst>
              <a:ext uri="{FF2B5EF4-FFF2-40B4-BE49-F238E27FC236}">
                <a16:creationId xmlns:a16="http://schemas.microsoft.com/office/drawing/2014/main" id="{88A78D99-450B-B6C4-D089-CD9C5A66BD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6BE2D4-CB72-3C5D-578D-245348C40F95}"/>
              </a:ext>
            </a:extLst>
          </p:cNvPr>
          <p:cNvSpPr>
            <a:spLocks noGrp="1"/>
          </p:cNvSpPr>
          <p:nvPr>
            <p:ph type="sldNum" sz="quarter" idx="12"/>
          </p:nvPr>
        </p:nvSpPr>
        <p:spPr/>
        <p:txBody>
          <a:bodyPr/>
          <a:lstStyle/>
          <a:p>
            <a:fld id="{B6551E45-EDDC-8D4A-928B-266C384B448E}" type="slidenum">
              <a:rPr lang="en-US" smtClean="0"/>
              <a:t>‹#›</a:t>
            </a:fld>
            <a:endParaRPr lang="en-US"/>
          </a:p>
        </p:txBody>
      </p:sp>
    </p:spTree>
    <p:extLst>
      <p:ext uri="{BB962C8B-B14F-4D97-AF65-F5344CB8AC3E}">
        <p14:creationId xmlns:p14="http://schemas.microsoft.com/office/powerpoint/2010/main" val="4111907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5EE36-81A5-5995-7BDD-D5894338576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EF1251C-E24A-FC48-1B0F-7F6134D94D3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E833ADE-1DF9-78E5-816F-4CD29EEDDAB7}"/>
              </a:ext>
            </a:extLst>
          </p:cNvPr>
          <p:cNvSpPr>
            <a:spLocks noGrp="1"/>
          </p:cNvSpPr>
          <p:nvPr>
            <p:ph type="dt" sz="half" idx="10"/>
          </p:nvPr>
        </p:nvSpPr>
        <p:spPr/>
        <p:txBody>
          <a:bodyPr/>
          <a:lstStyle/>
          <a:p>
            <a:fld id="{FEA6E81A-8246-FD41-A295-EF02F5C8C8C6}" type="datetimeFigureOut">
              <a:rPr lang="en-US" smtClean="0"/>
              <a:t>3/15/26</a:t>
            </a:fld>
            <a:endParaRPr lang="en-US"/>
          </a:p>
        </p:txBody>
      </p:sp>
      <p:sp>
        <p:nvSpPr>
          <p:cNvPr id="5" name="Footer Placeholder 4">
            <a:extLst>
              <a:ext uri="{FF2B5EF4-FFF2-40B4-BE49-F238E27FC236}">
                <a16:creationId xmlns:a16="http://schemas.microsoft.com/office/drawing/2014/main" id="{A110F7C9-EA35-CF16-9175-DDFDD76C9C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245655-8713-699D-6C0D-1CEA4CE4FFBA}"/>
              </a:ext>
            </a:extLst>
          </p:cNvPr>
          <p:cNvSpPr>
            <a:spLocks noGrp="1"/>
          </p:cNvSpPr>
          <p:nvPr>
            <p:ph type="sldNum" sz="quarter" idx="12"/>
          </p:nvPr>
        </p:nvSpPr>
        <p:spPr/>
        <p:txBody>
          <a:bodyPr/>
          <a:lstStyle/>
          <a:p>
            <a:fld id="{B6551E45-EDDC-8D4A-928B-266C384B448E}" type="slidenum">
              <a:rPr lang="en-US" smtClean="0"/>
              <a:t>‹#›</a:t>
            </a:fld>
            <a:endParaRPr lang="en-US"/>
          </a:p>
        </p:txBody>
      </p:sp>
    </p:spTree>
    <p:extLst>
      <p:ext uri="{BB962C8B-B14F-4D97-AF65-F5344CB8AC3E}">
        <p14:creationId xmlns:p14="http://schemas.microsoft.com/office/powerpoint/2010/main" val="3076255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4CB134-BE91-451D-A6ED-FE674A0192D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E932EEA-2741-5788-928A-CCD3019769F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9DA6E91-75A0-C81F-5CBF-81053DE8E938}"/>
              </a:ext>
            </a:extLst>
          </p:cNvPr>
          <p:cNvSpPr>
            <a:spLocks noGrp="1"/>
          </p:cNvSpPr>
          <p:nvPr>
            <p:ph type="dt" sz="half" idx="10"/>
          </p:nvPr>
        </p:nvSpPr>
        <p:spPr/>
        <p:txBody>
          <a:bodyPr/>
          <a:lstStyle/>
          <a:p>
            <a:fld id="{FEA6E81A-8246-FD41-A295-EF02F5C8C8C6}" type="datetimeFigureOut">
              <a:rPr lang="en-US" smtClean="0"/>
              <a:t>3/15/26</a:t>
            </a:fld>
            <a:endParaRPr lang="en-US"/>
          </a:p>
        </p:txBody>
      </p:sp>
      <p:sp>
        <p:nvSpPr>
          <p:cNvPr id="5" name="Footer Placeholder 4">
            <a:extLst>
              <a:ext uri="{FF2B5EF4-FFF2-40B4-BE49-F238E27FC236}">
                <a16:creationId xmlns:a16="http://schemas.microsoft.com/office/drawing/2014/main" id="{CF28CAA8-1A2C-013D-038D-F9B6ED95E4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9869E3-5F92-2855-BB0C-AE404E4DC392}"/>
              </a:ext>
            </a:extLst>
          </p:cNvPr>
          <p:cNvSpPr>
            <a:spLocks noGrp="1"/>
          </p:cNvSpPr>
          <p:nvPr>
            <p:ph type="sldNum" sz="quarter" idx="12"/>
          </p:nvPr>
        </p:nvSpPr>
        <p:spPr/>
        <p:txBody>
          <a:bodyPr/>
          <a:lstStyle/>
          <a:p>
            <a:fld id="{B6551E45-EDDC-8D4A-928B-266C384B448E}" type="slidenum">
              <a:rPr lang="en-US" smtClean="0"/>
              <a:t>‹#›</a:t>
            </a:fld>
            <a:endParaRPr lang="en-US"/>
          </a:p>
        </p:txBody>
      </p:sp>
    </p:spTree>
    <p:extLst>
      <p:ext uri="{BB962C8B-B14F-4D97-AF65-F5344CB8AC3E}">
        <p14:creationId xmlns:p14="http://schemas.microsoft.com/office/powerpoint/2010/main" val="2510767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2028F1-F7E5-39B0-0F01-5FFF5F6FB9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9DA8C5D-8762-ADF8-DFF3-C6DAD192F0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A90A2AC-181D-0932-E76C-6CBBA42BE7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EA6E81A-8246-FD41-A295-EF02F5C8C8C6}" type="datetimeFigureOut">
              <a:rPr lang="en-US" smtClean="0"/>
              <a:t>3/15/26</a:t>
            </a:fld>
            <a:endParaRPr lang="en-US"/>
          </a:p>
        </p:txBody>
      </p:sp>
      <p:sp>
        <p:nvSpPr>
          <p:cNvPr id="5" name="Footer Placeholder 4">
            <a:extLst>
              <a:ext uri="{FF2B5EF4-FFF2-40B4-BE49-F238E27FC236}">
                <a16:creationId xmlns:a16="http://schemas.microsoft.com/office/drawing/2014/main" id="{0F903117-BCA7-EED8-6CD6-4132C48668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4DA71E6D-335B-1FAF-349F-180F5DC779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6551E45-EDDC-8D4A-928B-266C384B448E}" type="slidenum">
              <a:rPr lang="en-US" smtClean="0"/>
              <a:t>‹#›</a:t>
            </a:fld>
            <a:endParaRPr lang="en-US"/>
          </a:p>
        </p:txBody>
      </p:sp>
    </p:spTree>
    <p:extLst>
      <p:ext uri="{BB962C8B-B14F-4D97-AF65-F5344CB8AC3E}">
        <p14:creationId xmlns:p14="http://schemas.microsoft.com/office/powerpoint/2010/main" val="10269919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C55585D-6F5E-86BD-883A-B1FABE5CF6A1}"/>
              </a:ext>
            </a:extLst>
          </p:cNvPr>
          <p:cNvSpPr>
            <a:spLocks noGrp="1"/>
          </p:cNvSpPr>
          <p:nvPr>
            <p:ph type="subTitle" idx="1"/>
          </p:nvPr>
        </p:nvSpPr>
        <p:spPr>
          <a:xfrm>
            <a:off x="0" y="3092130"/>
            <a:ext cx="12192000" cy="2696307"/>
          </a:xfrm>
        </p:spPr>
        <p:txBody>
          <a:bodyPr>
            <a:normAutofit fontScale="92500" lnSpcReduction="20000"/>
          </a:bodyPr>
          <a:lstStyle/>
          <a:p>
            <a:r>
              <a:rPr lang="en-GB" dirty="0"/>
              <a:t>Module Title: Psychology in Health and Social Care </a:t>
            </a:r>
          </a:p>
          <a:p>
            <a:r>
              <a:rPr lang="en-GB" dirty="0"/>
              <a:t>Module Number: LCHS4010</a:t>
            </a:r>
          </a:p>
          <a:p>
            <a:r>
              <a:rPr lang="en-GB" dirty="0"/>
              <a:t>Assignment No: 1</a:t>
            </a:r>
          </a:p>
          <a:p>
            <a:r>
              <a:rPr lang="en-GB" dirty="0"/>
              <a:t>Student Name: Jorisa Belushi</a:t>
            </a:r>
          </a:p>
          <a:p>
            <a:r>
              <a:rPr lang="en-GB" dirty="0"/>
              <a:t>Student ID: 2440189</a:t>
            </a:r>
          </a:p>
          <a:p>
            <a:r>
              <a:rPr lang="en-GB" dirty="0"/>
              <a:t>Lecture’s Name: Shepard </a:t>
            </a:r>
          </a:p>
          <a:p>
            <a:r>
              <a:rPr lang="en-GB"/>
              <a:t>.</a:t>
            </a:r>
            <a:endParaRPr lang="en-US" dirty="0"/>
          </a:p>
        </p:txBody>
      </p:sp>
    </p:spTree>
    <p:extLst>
      <p:ext uri="{BB962C8B-B14F-4D97-AF65-F5344CB8AC3E}">
        <p14:creationId xmlns:p14="http://schemas.microsoft.com/office/powerpoint/2010/main" val="11485058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7DE60F4-96F9-FC1D-B194-2C1B351616E0}"/>
              </a:ext>
            </a:extLst>
          </p:cNvPr>
          <p:cNvSpPr>
            <a:spLocks noGrp="1"/>
          </p:cNvSpPr>
          <p:nvPr>
            <p:ph type="title"/>
          </p:nvPr>
        </p:nvSpPr>
        <p:spPr>
          <a:xfrm>
            <a:off x="843340" y="827857"/>
            <a:ext cx="5129600" cy="5340097"/>
          </a:xfrm>
        </p:spPr>
        <p:txBody>
          <a:bodyPr anchor="ctr">
            <a:normAutofit/>
          </a:bodyPr>
          <a:lstStyle/>
          <a:p>
            <a:r>
              <a:rPr lang="en-GB" sz="4800">
                <a:solidFill>
                  <a:schemeClr val="bg1"/>
                </a:solidFill>
              </a:rPr>
              <a:t>Aims</a:t>
            </a:r>
            <a:endParaRPr lang="en-US" sz="4800">
              <a:solidFill>
                <a:schemeClr val="bg1"/>
              </a:solidFill>
            </a:endParaRPr>
          </a:p>
        </p:txBody>
      </p:sp>
      <p:sp>
        <p:nvSpPr>
          <p:cNvPr id="3" name="Content Placeholder 2">
            <a:extLst>
              <a:ext uri="{FF2B5EF4-FFF2-40B4-BE49-F238E27FC236}">
                <a16:creationId xmlns:a16="http://schemas.microsoft.com/office/drawing/2014/main" id="{305D8D82-93D0-9328-0B61-F170FE233DB5}"/>
              </a:ext>
            </a:extLst>
          </p:cNvPr>
          <p:cNvSpPr>
            <a:spLocks noGrp="1"/>
          </p:cNvSpPr>
          <p:nvPr>
            <p:ph idx="1"/>
          </p:nvPr>
        </p:nvSpPr>
        <p:spPr>
          <a:xfrm>
            <a:off x="6464410" y="841247"/>
            <a:ext cx="5699944" cy="5805987"/>
          </a:xfrm>
        </p:spPr>
        <p:txBody>
          <a:bodyPr anchor="ctr">
            <a:normAutofit/>
          </a:bodyPr>
          <a:lstStyle/>
          <a:p>
            <a:r>
              <a:rPr lang="en-GB" sz="1800" dirty="0">
                <a:solidFill>
                  <a:schemeClr val="tx2"/>
                </a:solidFill>
              </a:rPr>
              <a:t>Understanding who Bowlby is</a:t>
            </a:r>
          </a:p>
          <a:p>
            <a:r>
              <a:rPr lang="en-GB" sz="1800" dirty="0">
                <a:solidFill>
                  <a:schemeClr val="tx2"/>
                </a:solidFill>
              </a:rPr>
              <a:t>What his theory was </a:t>
            </a:r>
          </a:p>
          <a:p>
            <a:r>
              <a:rPr lang="en-GB" sz="1800" dirty="0">
                <a:solidFill>
                  <a:schemeClr val="tx2"/>
                </a:solidFill>
              </a:rPr>
              <a:t>How Bowlby theory relate to </a:t>
            </a:r>
            <a:r>
              <a:rPr lang="en-GB" sz="1800" dirty="0" err="1">
                <a:solidFill>
                  <a:schemeClr val="tx2"/>
                </a:solidFill>
              </a:rPr>
              <a:t>Jennys</a:t>
            </a:r>
            <a:r>
              <a:rPr lang="en-GB" sz="1800" dirty="0">
                <a:solidFill>
                  <a:schemeClr val="tx2"/>
                </a:solidFill>
              </a:rPr>
              <a:t> theory </a:t>
            </a:r>
          </a:p>
          <a:p>
            <a:r>
              <a:rPr lang="en-GB" sz="1800" dirty="0">
                <a:solidFill>
                  <a:schemeClr val="tx2"/>
                </a:solidFill>
              </a:rPr>
              <a:t>Strategies to help </a:t>
            </a:r>
            <a:r>
              <a:rPr lang="en-GB" sz="1800" dirty="0" err="1">
                <a:solidFill>
                  <a:schemeClr val="tx2"/>
                </a:solidFill>
              </a:rPr>
              <a:t>Jennys</a:t>
            </a:r>
            <a:r>
              <a:rPr lang="en-GB" sz="1800" dirty="0">
                <a:solidFill>
                  <a:schemeClr val="tx2"/>
                </a:solidFill>
              </a:rPr>
              <a:t> situation </a:t>
            </a:r>
          </a:p>
          <a:p>
            <a:r>
              <a:rPr lang="en-GB" sz="1800" dirty="0">
                <a:solidFill>
                  <a:schemeClr val="tx2"/>
                </a:solidFill>
              </a:rPr>
              <a:t>Strengths and weaknesses of </a:t>
            </a:r>
            <a:r>
              <a:rPr lang="en-GB" sz="1800">
                <a:solidFill>
                  <a:schemeClr val="tx2"/>
                </a:solidFill>
              </a:rPr>
              <a:t>attachment theory </a:t>
            </a:r>
          </a:p>
          <a:p>
            <a:pPr marL="0" indent="0">
              <a:buNone/>
            </a:pPr>
            <a:endParaRPr lang="en-GB" sz="1800" dirty="0">
              <a:solidFill>
                <a:schemeClr val="tx2"/>
              </a:solidFill>
            </a:endParaRPr>
          </a:p>
        </p:txBody>
      </p:sp>
    </p:spTree>
    <p:extLst>
      <p:ext uri="{BB962C8B-B14F-4D97-AF65-F5344CB8AC3E}">
        <p14:creationId xmlns:p14="http://schemas.microsoft.com/office/powerpoint/2010/main" val="2305460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46"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9" name="Group 48">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50"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3" name="Group 52">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4" name="Freeform: Shape 53">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5" name="Freeform: Shape 54">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7" name="Freeform: Shape 56">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58">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BD7D866-3B94-6623-435B-BC4731E09447}"/>
              </a:ext>
            </a:extLst>
          </p:cNvPr>
          <p:cNvSpPr>
            <a:spLocks noGrp="1"/>
          </p:cNvSpPr>
          <p:nvPr>
            <p:ph type="title"/>
          </p:nvPr>
        </p:nvSpPr>
        <p:spPr>
          <a:xfrm>
            <a:off x="1014984" y="891712"/>
            <a:ext cx="5309616" cy="5160789"/>
          </a:xfrm>
        </p:spPr>
        <p:txBody>
          <a:bodyPr anchor="ctr">
            <a:normAutofit/>
          </a:bodyPr>
          <a:lstStyle/>
          <a:p>
            <a:r>
              <a:rPr lang="en-GB" sz="4800">
                <a:solidFill>
                  <a:schemeClr val="bg1"/>
                </a:solidFill>
              </a:rPr>
              <a:t>Attachment Theory </a:t>
            </a:r>
            <a:endParaRPr lang="en-US" sz="4800">
              <a:solidFill>
                <a:schemeClr val="bg1"/>
              </a:solidFill>
            </a:endParaRPr>
          </a:p>
        </p:txBody>
      </p:sp>
      <p:sp>
        <p:nvSpPr>
          <p:cNvPr id="3" name="Content Placeholder 2">
            <a:extLst>
              <a:ext uri="{FF2B5EF4-FFF2-40B4-BE49-F238E27FC236}">
                <a16:creationId xmlns:a16="http://schemas.microsoft.com/office/drawing/2014/main" id="{4A7CC173-A1CE-4C69-3814-4718B0A9254C}"/>
              </a:ext>
            </a:extLst>
          </p:cNvPr>
          <p:cNvSpPr>
            <a:spLocks noGrp="1"/>
          </p:cNvSpPr>
          <p:nvPr>
            <p:ph idx="1"/>
          </p:nvPr>
        </p:nvSpPr>
        <p:spPr>
          <a:xfrm>
            <a:off x="6091626" y="1637220"/>
            <a:ext cx="5041873" cy="5325599"/>
          </a:xfrm>
        </p:spPr>
        <p:txBody>
          <a:bodyPr anchor="ctr">
            <a:normAutofit/>
          </a:bodyPr>
          <a:lstStyle/>
          <a:p>
            <a:r>
              <a:rPr lang="en-GB" sz="1800">
                <a:solidFill>
                  <a:schemeClr val="bg1"/>
                </a:solidFill>
              </a:rPr>
              <a:t>John Bowlby proposed this theory </a:t>
            </a:r>
          </a:p>
          <a:p>
            <a:r>
              <a:rPr lang="en-GB" sz="1800">
                <a:solidFill>
                  <a:schemeClr val="bg1"/>
                </a:solidFill>
              </a:rPr>
              <a:t>It highlights the importance of early emotional connections. </a:t>
            </a:r>
          </a:p>
          <a:p>
            <a:r>
              <a:rPr lang="en-GB" sz="1800">
                <a:solidFill>
                  <a:schemeClr val="bg1"/>
                </a:solidFill>
              </a:rPr>
              <a:t>Bowlby believed these bonds were crucial for survival. </a:t>
            </a:r>
          </a:p>
          <a:p>
            <a:r>
              <a:rPr lang="en-GB" sz="1800">
                <a:solidFill>
                  <a:schemeClr val="bg1"/>
                </a:solidFill>
              </a:rPr>
              <a:t>They also aid a persons emotional growth.</a:t>
            </a:r>
          </a:p>
          <a:p>
            <a:r>
              <a:rPr lang="en-GB" sz="1800">
                <a:solidFill>
                  <a:schemeClr val="bg1"/>
                </a:solidFill>
              </a:rPr>
              <a:t>These strong ties makes people feel secure.</a:t>
            </a:r>
          </a:p>
          <a:p>
            <a:r>
              <a:rPr lang="en-GB" sz="1800">
                <a:solidFill>
                  <a:schemeClr val="bg1"/>
                </a:solidFill>
              </a:rPr>
              <a:t>This safety allows us to explore the world confidently</a:t>
            </a:r>
          </a:p>
          <a:p>
            <a:pPr marL="0" indent="0">
              <a:buNone/>
            </a:pPr>
            <a:r>
              <a:rPr lang="en-GB" sz="1800" b="0" i="0">
                <a:solidFill>
                  <a:schemeClr val="bg1"/>
                </a:solidFill>
                <a:effectLst/>
                <a:latin typeface="Times New Roman" panose="02020603050405020304" pitchFamily="18" charset="0"/>
              </a:rPr>
              <a:t>(McLeod, 2025)</a:t>
            </a:r>
            <a:endParaRPr lang="en-GB" sz="1800">
              <a:solidFill>
                <a:schemeClr val="bg1"/>
              </a:solidFill>
            </a:endParaRPr>
          </a:p>
          <a:p>
            <a:endParaRPr lang="en-GB" sz="1800">
              <a:solidFill>
                <a:schemeClr val="bg1"/>
              </a:solidFill>
            </a:endParaRPr>
          </a:p>
          <a:p>
            <a:endParaRPr lang="en-US" sz="1800">
              <a:solidFill>
                <a:schemeClr val="bg1"/>
              </a:solidFill>
            </a:endParaRPr>
          </a:p>
        </p:txBody>
      </p:sp>
    </p:spTree>
    <p:extLst>
      <p:ext uri="{BB962C8B-B14F-4D97-AF65-F5344CB8AC3E}">
        <p14:creationId xmlns:p14="http://schemas.microsoft.com/office/powerpoint/2010/main" val="3363577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4"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7" name="Group 26">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8"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1" name="Group 3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2" name="Freeform: Shape 3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20D824A-F2D9-8668-7593-46A05C6E479A}"/>
              </a:ext>
            </a:extLst>
          </p:cNvPr>
          <p:cNvSpPr>
            <a:spLocks noGrp="1"/>
          </p:cNvSpPr>
          <p:nvPr>
            <p:ph type="title"/>
          </p:nvPr>
        </p:nvSpPr>
        <p:spPr>
          <a:xfrm>
            <a:off x="1010610" y="1343767"/>
            <a:ext cx="5081016" cy="4544958"/>
          </a:xfrm>
        </p:spPr>
        <p:txBody>
          <a:bodyPr anchor="ctr">
            <a:normAutofit/>
          </a:bodyPr>
          <a:lstStyle/>
          <a:p>
            <a:r>
              <a:rPr lang="en-GB" sz="4800" dirty="0">
                <a:solidFill>
                  <a:schemeClr val="bg1"/>
                </a:solidFill>
              </a:rPr>
              <a:t>Attachment theory – Jenny’s situation </a:t>
            </a:r>
            <a:endParaRPr lang="en-US" sz="4800" dirty="0">
              <a:solidFill>
                <a:schemeClr val="bg1"/>
              </a:solidFill>
            </a:endParaRPr>
          </a:p>
        </p:txBody>
      </p:sp>
      <p:sp>
        <p:nvSpPr>
          <p:cNvPr id="3" name="Content Placeholder 2">
            <a:extLst>
              <a:ext uri="{FF2B5EF4-FFF2-40B4-BE49-F238E27FC236}">
                <a16:creationId xmlns:a16="http://schemas.microsoft.com/office/drawing/2014/main" id="{5531EF62-8C36-003E-D2F0-3004C0CF558B}"/>
              </a:ext>
            </a:extLst>
          </p:cNvPr>
          <p:cNvSpPr>
            <a:spLocks noGrp="1"/>
          </p:cNvSpPr>
          <p:nvPr>
            <p:ph idx="1"/>
          </p:nvPr>
        </p:nvSpPr>
        <p:spPr>
          <a:xfrm>
            <a:off x="6282566" y="1083871"/>
            <a:ext cx="5122990" cy="5387288"/>
          </a:xfrm>
        </p:spPr>
        <p:txBody>
          <a:bodyPr anchor="ctr">
            <a:normAutofit/>
          </a:bodyPr>
          <a:lstStyle/>
          <a:p>
            <a:pPr marL="0" indent="0">
              <a:buNone/>
            </a:pPr>
            <a:r>
              <a:rPr lang="en-GB" sz="1800" dirty="0">
                <a:solidFill>
                  <a:schemeClr val="bg1"/>
                </a:solidFill>
              </a:rPr>
              <a:t>Jenny situation:</a:t>
            </a:r>
          </a:p>
          <a:p>
            <a:r>
              <a:rPr lang="en-GB" sz="1800" dirty="0">
                <a:solidFill>
                  <a:schemeClr val="bg1"/>
                </a:solidFill>
              </a:rPr>
              <a:t>16 year old </a:t>
            </a:r>
          </a:p>
          <a:p>
            <a:r>
              <a:rPr lang="en-GB" sz="1800" dirty="0">
                <a:solidFill>
                  <a:schemeClr val="bg1"/>
                </a:solidFill>
              </a:rPr>
              <a:t>Full time career for mum after her dad past away  </a:t>
            </a:r>
          </a:p>
          <a:p>
            <a:r>
              <a:rPr lang="en-GB" sz="1800" dirty="0">
                <a:solidFill>
                  <a:schemeClr val="bg1"/>
                </a:solidFill>
              </a:rPr>
              <a:t>Responsible for Cooking, cleaning and shopping </a:t>
            </a:r>
          </a:p>
          <a:p>
            <a:pPr marL="0" indent="0">
              <a:buNone/>
            </a:pPr>
            <a:endParaRPr lang="en-GB" sz="1800" dirty="0">
              <a:solidFill>
                <a:schemeClr val="bg1"/>
              </a:solidFill>
            </a:endParaRPr>
          </a:p>
          <a:p>
            <a:pPr marL="0" indent="0">
              <a:buNone/>
            </a:pPr>
            <a:r>
              <a:rPr lang="en-GB" sz="1800" dirty="0">
                <a:solidFill>
                  <a:schemeClr val="bg1"/>
                </a:solidFill>
              </a:rPr>
              <a:t>How attachment theory relates to Jenny:</a:t>
            </a:r>
          </a:p>
          <a:p>
            <a:r>
              <a:rPr lang="en-GB" sz="1800" dirty="0">
                <a:solidFill>
                  <a:schemeClr val="bg1"/>
                </a:solidFill>
              </a:rPr>
              <a:t>Jenny will need more people to support her (Adults like teachers, social workers, or mentors)</a:t>
            </a:r>
          </a:p>
          <a:p>
            <a:r>
              <a:rPr lang="en-GB" sz="1800" dirty="0">
                <a:solidFill>
                  <a:schemeClr val="bg1"/>
                </a:solidFill>
              </a:rPr>
              <a:t> They can help Jenny feel safe again. </a:t>
            </a:r>
          </a:p>
          <a:p>
            <a:r>
              <a:rPr lang="en-GB" sz="1800" dirty="0">
                <a:solidFill>
                  <a:schemeClr val="bg1"/>
                </a:solidFill>
              </a:rPr>
              <a:t>She can also learn to feel calm and steady. Jenny will need more people to support her. </a:t>
            </a:r>
          </a:p>
        </p:txBody>
      </p:sp>
    </p:spTree>
    <p:extLst>
      <p:ext uri="{BB962C8B-B14F-4D97-AF65-F5344CB8AC3E}">
        <p14:creationId xmlns:p14="http://schemas.microsoft.com/office/powerpoint/2010/main" val="3219749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2" name="Group 3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3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6" name="Group 3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7" name="Freeform: Shape 3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09B3E59-0B43-E7E1-9FDD-2D2CA7FA2E31}"/>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Strategies to help Jenny </a:t>
            </a:r>
            <a:endParaRPr lang="en-US" sz="4800">
              <a:solidFill>
                <a:schemeClr val="bg1"/>
              </a:solidFill>
            </a:endParaRPr>
          </a:p>
        </p:txBody>
      </p:sp>
      <p:sp>
        <p:nvSpPr>
          <p:cNvPr id="3" name="Content Placeholder 2">
            <a:extLst>
              <a:ext uri="{FF2B5EF4-FFF2-40B4-BE49-F238E27FC236}">
                <a16:creationId xmlns:a16="http://schemas.microsoft.com/office/drawing/2014/main" id="{09C72975-D244-016D-A987-D70E45A1E507}"/>
              </a:ext>
            </a:extLst>
          </p:cNvPr>
          <p:cNvSpPr>
            <a:spLocks noGrp="1"/>
          </p:cNvSpPr>
          <p:nvPr>
            <p:ph idx="1"/>
          </p:nvPr>
        </p:nvSpPr>
        <p:spPr>
          <a:xfrm>
            <a:off x="6382287" y="372496"/>
            <a:ext cx="5506901" cy="6016753"/>
          </a:xfrm>
        </p:spPr>
        <p:txBody>
          <a:bodyPr anchor="ctr">
            <a:normAutofit/>
          </a:bodyPr>
          <a:lstStyle/>
          <a:p>
            <a:r>
              <a:rPr lang="en-US" sz="1800">
                <a:solidFill>
                  <a:schemeClr val="tx2"/>
                </a:solidFill>
              </a:rPr>
              <a:t>Jenny needs a strong group of people around her. Other trusted adults are important too.</a:t>
            </a:r>
            <a:endParaRPr lang="en-GB" sz="1800">
              <a:solidFill>
                <a:schemeClr val="tx2"/>
              </a:solidFill>
            </a:endParaRPr>
          </a:p>
          <a:p>
            <a:r>
              <a:rPr lang="en-US" sz="1800">
                <a:solidFill>
                  <a:schemeClr val="tx2"/>
                </a:solidFill>
              </a:rPr>
              <a:t> These people can offer her secure relationships. </a:t>
            </a:r>
            <a:endParaRPr lang="en-GB" sz="1800">
              <a:solidFill>
                <a:schemeClr val="tx2"/>
              </a:solidFill>
            </a:endParaRPr>
          </a:p>
          <a:p>
            <a:r>
              <a:rPr lang="en-US" sz="1800">
                <a:solidFill>
                  <a:schemeClr val="tx2"/>
                </a:solidFill>
              </a:rPr>
              <a:t>She can get help from programs for young carers. These programs offer emotional support. They also give practical help.</a:t>
            </a:r>
            <a:endParaRPr lang="en-GB" sz="1800">
              <a:solidFill>
                <a:schemeClr val="tx2"/>
              </a:solidFill>
            </a:endParaRPr>
          </a:p>
          <a:p>
            <a:r>
              <a:rPr lang="en-US" sz="1800">
                <a:solidFill>
                  <a:schemeClr val="tx2"/>
                </a:solidFill>
              </a:rPr>
              <a:t>Local services can help Jenny's mother. These services offer home care. They can also help her with mobility.</a:t>
            </a:r>
            <a:endParaRPr lang="en-GB" sz="1800">
              <a:solidFill>
                <a:schemeClr val="tx2"/>
              </a:solidFill>
            </a:endParaRPr>
          </a:p>
          <a:p>
            <a:r>
              <a:rPr lang="en-US" sz="1800">
                <a:solidFill>
                  <a:schemeClr val="tx2"/>
                </a:solidFill>
              </a:rPr>
              <a:t> She can then focus on her studies.</a:t>
            </a:r>
            <a:endParaRPr lang="en-US" sz="1800" dirty="0">
              <a:solidFill>
                <a:schemeClr val="tx2"/>
              </a:solidFill>
            </a:endParaRPr>
          </a:p>
        </p:txBody>
      </p:sp>
    </p:spTree>
    <p:extLst>
      <p:ext uri="{BB962C8B-B14F-4D97-AF65-F5344CB8AC3E}">
        <p14:creationId xmlns:p14="http://schemas.microsoft.com/office/powerpoint/2010/main" val="3911344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8" name="Group 3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9" name="Freeform: Shape 3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D366936B-6393-31E6-8C3F-A468D816B48A}"/>
              </a:ext>
            </a:extLst>
          </p:cNvPr>
          <p:cNvSpPr>
            <a:spLocks noGrp="1"/>
          </p:cNvSpPr>
          <p:nvPr>
            <p:ph type="title"/>
          </p:nvPr>
        </p:nvSpPr>
        <p:spPr>
          <a:xfrm>
            <a:off x="683610" y="980141"/>
            <a:ext cx="5283644" cy="5035528"/>
          </a:xfrm>
        </p:spPr>
        <p:txBody>
          <a:bodyPr anchor="ctr">
            <a:normAutofit/>
          </a:bodyPr>
          <a:lstStyle/>
          <a:p>
            <a:r>
              <a:rPr lang="en-GB" sz="3700">
                <a:solidFill>
                  <a:schemeClr val="bg1"/>
                </a:solidFill>
              </a:rPr>
              <a:t>Biological/environmental factors </a:t>
            </a:r>
            <a:endParaRPr lang="en-US" sz="3700">
              <a:solidFill>
                <a:schemeClr val="bg1"/>
              </a:solidFill>
            </a:endParaRPr>
          </a:p>
        </p:txBody>
      </p:sp>
      <p:sp>
        <p:nvSpPr>
          <p:cNvPr id="3" name="Content Placeholder 2">
            <a:extLst>
              <a:ext uri="{FF2B5EF4-FFF2-40B4-BE49-F238E27FC236}">
                <a16:creationId xmlns:a16="http://schemas.microsoft.com/office/drawing/2014/main" id="{A3E32460-3816-6134-59C2-877353FDC643}"/>
              </a:ext>
            </a:extLst>
          </p:cNvPr>
          <p:cNvSpPr>
            <a:spLocks noGrp="1"/>
          </p:cNvSpPr>
          <p:nvPr>
            <p:ph idx="1"/>
          </p:nvPr>
        </p:nvSpPr>
        <p:spPr>
          <a:xfrm>
            <a:off x="5415912" y="1037878"/>
            <a:ext cx="6083805" cy="5273788"/>
          </a:xfrm>
        </p:spPr>
        <p:txBody>
          <a:bodyPr anchor="ctr">
            <a:normAutofit lnSpcReduction="10000"/>
          </a:bodyPr>
          <a:lstStyle/>
          <a:p>
            <a:pPr marL="0" indent="0">
              <a:buNone/>
            </a:pPr>
            <a:r>
              <a:rPr lang="en-US" sz="1800" dirty="0">
                <a:solidFill>
                  <a:schemeClr val="bg1"/>
                </a:solidFill>
              </a:rPr>
              <a:t>Biological Factors</a:t>
            </a:r>
            <a:endParaRPr lang="en-GB" sz="1800" dirty="0">
              <a:solidFill>
                <a:schemeClr val="bg1"/>
              </a:solidFill>
            </a:endParaRPr>
          </a:p>
          <a:p>
            <a:r>
              <a:rPr lang="en-US" sz="1800" dirty="0">
                <a:solidFill>
                  <a:schemeClr val="bg1"/>
                </a:solidFill>
              </a:rPr>
              <a:t> During this stage, her body and brain development may influence her emotions and behavior. </a:t>
            </a:r>
            <a:endParaRPr lang="en-GB" sz="1800" dirty="0">
              <a:solidFill>
                <a:schemeClr val="bg1"/>
              </a:solidFill>
            </a:endParaRPr>
          </a:p>
          <a:p>
            <a:r>
              <a:rPr lang="en-US" sz="1800" dirty="0">
                <a:solidFill>
                  <a:schemeClr val="bg1"/>
                </a:solidFill>
              </a:rPr>
              <a:t>Jenny has lost her father, and this could influence her mental health. Jenny might experience anxiety, depression, or sad moods due to the stress resulting from the death of her father</a:t>
            </a:r>
            <a:endParaRPr lang="en-GB" sz="1800" dirty="0">
              <a:solidFill>
                <a:schemeClr val="bg1"/>
              </a:solidFill>
            </a:endParaRPr>
          </a:p>
          <a:p>
            <a:r>
              <a:rPr lang="en-US" sz="1800" dirty="0">
                <a:solidFill>
                  <a:schemeClr val="bg1"/>
                </a:solidFill>
              </a:rPr>
              <a:t>.Biological changes in Jenny’s body might make her emotionally sensitive during this stage in her psychological development.</a:t>
            </a:r>
            <a:endParaRPr lang="en-GB" sz="1800" dirty="0">
              <a:solidFill>
                <a:schemeClr val="bg1"/>
              </a:solidFill>
            </a:endParaRPr>
          </a:p>
          <a:p>
            <a:pPr marL="0" indent="0">
              <a:buNone/>
            </a:pPr>
            <a:r>
              <a:rPr lang="en-GB" sz="1800" dirty="0">
                <a:solidFill>
                  <a:schemeClr val="bg1"/>
                </a:solidFill>
              </a:rPr>
              <a:t>Environmental Factors</a:t>
            </a:r>
          </a:p>
          <a:p>
            <a:r>
              <a:rPr lang="en-GB" sz="1800" dirty="0">
                <a:solidFill>
                  <a:schemeClr val="bg1"/>
                </a:solidFill>
              </a:rPr>
              <a:t>The loss of her father is a significant event in life that may result in grief, distress, and feelings of insecurity.</a:t>
            </a:r>
          </a:p>
          <a:p>
            <a:r>
              <a:rPr lang="en-GB" sz="1800" dirty="0">
                <a:solidFill>
                  <a:schemeClr val="bg1"/>
                </a:solidFill>
              </a:rPr>
              <a:t> Jenny may be required to assist in taking care of her mother because of her mobility and memory issues, which may be stressful and pressuring.</a:t>
            </a:r>
          </a:p>
          <a:p>
            <a:r>
              <a:rPr lang="en-GB" sz="1800" dirty="0">
                <a:solidFill>
                  <a:schemeClr val="bg1"/>
                </a:solidFill>
              </a:rPr>
              <a:t>Growing up in a home where one parent has health problems may impact Jenny’s feelings of security and emotional support.</a:t>
            </a:r>
          </a:p>
          <a:p>
            <a:pPr marL="0" indent="0">
              <a:buNone/>
            </a:pPr>
            <a:endParaRPr lang="en-US" sz="1800" dirty="0">
              <a:solidFill>
                <a:schemeClr val="bg1"/>
              </a:solidFill>
            </a:endParaRPr>
          </a:p>
        </p:txBody>
      </p:sp>
    </p:spTree>
    <p:extLst>
      <p:ext uri="{BB962C8B-B14F-4D97-AF65-F5344CB8AC3E}">
        <p14:creationId xmlns:p14="http://schemas.microsoft.com/office/powerpoint/2010/main" val="1693911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63C1F321-BB96-4700-B3CE-1A6156067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3FA1AD64-F15F-417D-956C-B2C211FC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13" name="Color">
              <a:extLst>
                <a:ext uri="{FF2B5EF4-FFF2-40B4-BE49-F238E27FC236}">
                  <a16:creationId xmlns:a16="http://schemas.microsoft.com/office/drawing/2014/main" id="{5F3C79B0-E0DE-407E-B550-3FDEB67B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A1A2DFA8-F321-4204-9B31-A3713BC652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6598FB5-4F33-75F2-B41C-8F73286D08B9}"/>
              </a:ext>
            </a:extLst>
          </p:cNvPr>
          <p:cNvSpPr>
            <a:spLocks noGrp="1"/>
          </p:cNvSpPr>
          <p:nvPr>
            <p:ph type="title"/>
          </p:nvPr>
        </p:nvSpPr>
        <p:spPr>
          <a:xfrm>
            <a:off x="789708" y="841664"/>
            <a:ext cx="4874661" cy="5156800"/>
          </a:xfrm>
        </p:spPr>
        <p:txBody>
          <a:bodyPr vert="horz" lIns="91440" tIns="45720" rIns="91440" bIns="45720" rtlCol="0" anchor="ctr">
            <a:normAutofit/>
          </a:bodyPr>
          <a:lstStyle/>
          <a:p>
            <a:r>
              <a:rPr lang="en-US" sz="4800" kern="1200">
                <a:solidFill>
                  <a:schemeClr val="bg1"/>
                </a:solidFill>
                <a:latin typeface="+mj-lt"/>
                <a:ea typeface="+mj-ea"/>
                <a:cs typeface="+mj-cs"/>
              </a:rPr>
              <a:t>Strengths of attachment theory </a:t>
            </a:r>
          </a:p>
        </p:txBody>
      </p:sp>
      <p:sp>
        <p:nvSpPr>
          <p:cNvPr id="4" name="Content Placeholder 2">
            <a:extLst>
              <a:ext uri="{FF2B5EF4-FFF2-40B4-BE49-F238E27FC236}">
                <a16:creationId xmlns:a16="http://schemas.microsoft.com/office/drawing/2014/main" id="{5D640750-3502-B162-98F0-B90C93827BE7}"/>
              </a:ext>
            </a:extLst>
          </p:cNvPr>
          <p:cNvSpPr>
            <a:spLocks noGrp="1"/>
          </p:cNvSpPr>
          <p:nvPr>
            <p:ph idx="1"/>
          </p:nvPr>
        </p:nvSpPr>
        <p:spPr>
          <a:xfrm>
            <a:off x="6425656" y="411687"/>
            <a:ext cx="5506901" cy="6016753"/>
          </a:xfrm>
        </p:spPr>
        <p:txBody>
          <a:bodyPr anchor="ctr">
            <a:normAutofit/>
          </a:bodyPr>
          <a:lstStyle/>
          <a:p>
            <a:r>
              <a:rPr lang="en-GB" sz="1800" dirty="0">
                <a:solidFill>
                  <a:schemeClr val="tx2"/>
                </a:solidFill>
              </a:rPr>
              <a:t>This study offered conclusive proof of the impact of early care-giving relationships on the emotional development of children (Ainsworth et al., 1978).</a:t>
            </a:r>
          </a:p>
          <a:p>
            <a:r>
              <a:rPr lang="en-GB" sz="1800" dirty="0">
                <a:solidFill>
                  <a:schemeClr val="tx2"/>
                </a:solidFill>
              </a:rPr>
              <a:t>Bowlby proposed that a strong early attachment provides a secure base for children to use as a platform to explore the world (Bowlby, 1988).</a:t>
            </a:r>
          </a:p>
          <a:p>
            <a:r>
              <a:rPr lang="en-GB" sz="1800" dirty="0">
                <a:solidFill>
                  <a:schemeClr val="tx2"/>
                </a:solidFill>
              </a:rPr>
              <a:t>Attachment theory explains the impact of loss, separation, or unpredictable care-giving on the emotional development of a young person.	</a:t>
            </a:r>
          </a:p>
          <a:p>
            <a:r>
              <a:rPr lang="en-GB" sz="1800" dirty="0">
                <a:solidFill>
                  <a:schemeClr val="tx2"/>
                </a:solidFill>
              </a:rPr>
              <a:t>Attachment theory is applied in psychology, education, and social work to assist professionals in understanding the emotional needs of children.</a:t>
            </a:r>
          </a:p>
        </p:txBody>
      </p:sp>
    </p:spTree>
    <p:extLst>
      <p:ext uri="{BB962C8B-B14F-4D97-AF65-F5344CB8AC3E}">
        <p14:creationId xmlns:p14="http://schemas.microsoft.com/office/powerpoint/2010/main" val="3700159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 name="Group 29">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1"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5"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8" name="Group 3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9" name="Freeform: Shape 3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C5DA6C1-8EB7-7F2E-A7EC-6BC08FF6A72A}"/>
              </a:ext>
            </a:extLst>
          </p:cNvPr>
          <p:cNvSpPr>
            <a:spLocks noGrp="1"/>
          </p:cNvSpPr>
          <p:nvPr>
            <p:ph type="title"/>
          </p:nvPr>
        </p:nvSpPr>
        <p:spPr>
          <a:xfrm>
            <a:off x="1012644" y="841664"/>
            <a:ext cx="5155073" cy="5156800"/>
          </a:xfrm>
        </p:spPr>
        <p:txBody>
          <a:bodyPr vert="horz" lIns="91440" tIns="45720" rIns="91440" bIns="45720" rtlCol="0" anchor="ctr">
            <a:normAutofit/>
          </a:bodyPr>
          <a:lstStyle/>
          <a:p>
            <a:r>
              <a:rPr lang="en-US" sz="4800" kern="1200">
                <a:solidFill>
                  <a:schemeClr val="bg1"/>
                </a:solidFill>
                <a:latin typeface="+mj-lt"/>
                <a:ea typeface="+mj-ea"/>
                <a:cs typeface="+mj-cs"/>
              </a:rPr>
              <a:t>Weaknesses of attachment theory </a:t>
            </a:r>
          </a:p>
        </p:txBody>
      </p:sp>
      <p:sp>
        <p:nvSpPr>
          <p:cNvPr id="7" name="TextBox 6">
            <a:extLst>
              <a:ext uri="{FF2B5EF4-FFF2-40B4-BE49-F238E27FC236}">
                <a16:creationId xmlns:a16="http://schemas.microsoft.com/office/drawing/2014/main" id="{3094436B-AAAF-E234-B9FC-47716BEDC4BA}"/>
              </a:ext>
            </a:extLst>
          </p:cNvPr>
          <p:cNvSpPr txBox="1"/>
          <p:nvPr/>
        </p:nvSpPr>
        <p:spPr>
          <a:xfrm>
            <a:off x="6167717" y="1976635"/>
            <a:ext cx="5155073" cy="3416320"/>
          </a:xfrm>
          <a:prstGeom prst="rect">
            <a:avLst/>
          </a:prstGeom>
          <a:noFill/>
        </p:spPr>
        <p:txBody>
          <a:bodyPr wrap="square" rtlCol="0">
            <a:spAutoFit/>
          </a:bodyPr>
          <a:lstStyle/>
          <a:p>
            <a:pPr marL="285750" indent="-285750" algn="l">
              <a:buFont typeface="Arial" panose="020B0604020202020204" pitchFamily="34" charset="0"/>
              <a:buChar char="•"/>
            </a:pPr>
            <a:r>
              <a:rPr lang="en-US" dirty="0">
                <a:solidFill>
                  <a:schemeClr val="bg1"/>
                </a:solidFill>
              </a:rPr>
              <a:t>social environments and relationships can also influence development, meaning early attachment does not completely determine outcomes (Rutter, 1995).</a:t>
            </a:r>
            <a:endParaRPr lang="en-GB" dirty="0">
              <a:solidFill>
                <a:schemeClr val="bg1"/>
              </a:solidFill>
            </a:endParaRPr>
          </a:p>
          <a:p>
            <a:pPr marL="285750" indent="-285750" algn="l">
              <a:buFont typeface="Arial" panose="020B0604020202020204" pitchFamily="34" charset="0"/>
              <a:buChar char="•"/>
            </a:pPr>
            <a:r>
              <a:rPr lang="en-US" dirty="0">
                <a:solidFill>
                  <a:schemeClr val="bg1"/>
                </a:solidFill>
              </a:rPr>
              <a:t>Attachment behaviors may differ in other cultures, meaning the theory may not apply universally (van IJzendoorn &amp; </a:t>
            </a:r>
            <a:r>
              <a:rPr lang="en-US" dirty="0" err="1">
                <a:solidFill>
                  <a:schemeClr val="bg1"/>
                </a:solidFill>
              </a:rPr>
              <a:t>Kroonenberg</a:t>
            </a:r>
            <a:r>
              <a:rPr lang="en-US" dirty="0">
                <a:solidFill>
                  <a:schemeClr val="bg1"/>
                </a:solidFill>
              </a:rPr>
              <a:t>, 1988).</a:t>
            </a:r>
            <a:endParaRPr lang="en-GB" dirty="0">
              <a:solidFill>
                <a:schemeClr val="bg1"/>
              </a:solidFill>
            </a:endParaRPr>
          </a:p>
          <a:p>
            <a:pPr marL="285750" indent="-285750" algn="l">
              <a:buFont typeface="Arial" panose="020B0604020202020204" pitchFamily="34" charset="0"/>
              <a:buChar char="•"/>
            </a:pPr>
            <a:r>
              <a:rPr lang="en-US" dirty="0">
                <a:solidFill>
                  <a:schemeClr val="bg1"/>
                </a:solidFill>
              </a:rPr>
              <a:t>Critics argue that children can form strong attachments with multiple caregivers, such as fathers, grandparents, or other family members (Rutter, 1995).</a:t>
            </a:r>
          </a:p>
        </p:txBody>
      </p:sp>
    </p:spTree>
    <p:extLst>
      <p:ext uri="{BB962C8B-B14F-4D97-AF65-F5344CB8AC3E}">
        <p14:creationId xmlns:p14="http://schemas.microsoft.com/office/powerpoint/2010/main" val="3332075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D3BE6133-5DD8-6E55-D115-926ECF3840EC}"/>
              </a:ext>
            </a:extLst>
          </p:cNvPr>
          <p:cNvSpPr>
            <a:spLocks noGrp="1"/>
          </p:cNvSpPr>
          <p:nvPr>
            <p:ph type="title"/>
          </p:nvPr>
        </p:nvSpPr>
        <p:spPr>
          <a:xfrm>
            <a:off x="1014984" y="891712"/>
            <a:ext cx="5309616" cy="5160789"/>
          </a:xfrm>
        </p:spPr>
        <p:txBody>
          <a:bodyPr anchor="ctr">
            <a:normAutofit/>
          </a:bodyPr>
          <a:lstStyle/>
          <a:p>
            <a:r>
              <a:rPr lang="en-GB" sz="4800">
                <a:solidFill>
                  <a:schemeClr val="bg1"/>
                </a:solidFill>
              </a:rPr>
              <a:t>Conclusion</a:t>
            </a:r>
            <a:endParaRPr lang="en-US" sz="4800">
              <a:solidFill>
                <a:schemeClr val="bg1"/>
              </a:solidFill>
            </a:endParaRPr>
          </a:p>
        </p:txBody>
      </p:sp>
      <p:sp>
        <p:nvSpPr>
          <p:cNvPr id="3" name="Content Placeholder 2">
            <a:extLst>
              <a:ext uri="{FF2B5EF4-FFF2-40B4-BE49-F238E27FC236}">
                <a16:creationId xmlns:a16="http://schemas.microsoft.com/office/drawing/2014/main" id="{3F2EEAE0-4969-06D7-6916-450F968ACE8C}"/>
              </a:ext>
            </a:extLst>
          </p:cNvPr>
          <p:cNvSpPr>
            <a:spLocks noGrp="1"/>
          </p:cNvSpPr>
          <p:nvPr>
            <p:ph idx="1"/>
          </p:nvPr>
        </p:nvSpPr>
        <p:spPr>
          <a:xfrm>
            <a:off x="6412302" y="891713"/>
            <a:ext cx="4584882" cy="5160790"/>
          </a:xfrm>
        </p:spPr>
        <p:txBody>
          <a:bodyPr anchor="ctr">
            <a:normAutofit/>
          </a:bodyPr>
          <a:lstStyle/>
          <a:p>
            <a:endParaRPr lang="en-US" sz="1800">
              <a:solidFill>
                <a:schemeClr val="bg1"/>
              </a:solidFill>
            </a:endParaRPr>
          </a:p>
        </p:txBody>
      </p:sp>
    </p:spTree>
    <p:extLst>
      <p:ext uri="{BB962C8B-B14F-4D97-AF65-F5344CB8AC3E}">
        <p14:creationId xmlns:p14="http://schemas.microsoft.com/office/powerpoint/2010/main" val="1682482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63C1F321-BB96-4700-B3CE-1A6156067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3FA1AD64-F15F-417D-956C-B2C211FC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13" name="Color">
              <a:extLst>
                <a:ext uri="{FF2B5EF4-FFF2-40B4-BE49-F238E27FC236}">
                  <a16:creationId xmlns:a16="http://schemas.microsoft.com/office/drawing/2014/main" id="{5F3C79B0-E0DE-407E-B550-3FDEB67B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A1A2DFA8-F321-4204-9B31-A3713BC652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F9EAF9F-FE4C-1F0A-1C7F-8A37C0A48F9B}"/>
              </a:ext>
            </a:extLst>
          </p:cNvPr>
          <p:cNvSpPr>
            <a:spLocks noGrp="1"/>
          </p:cNvSpPr>
          <p:nvPr>
            <p:ph type="title"/>
          </p:nvPr>
        </p:nvSpPr>
        <p:spPr>
          <a:xfrm>
            <a:off x="789708" y="841664"/>
            <a:ext cx="4874661" cy="5156800"/>
          </a:xfrm>
        </p:spPr>
        <p:txBody>
          <a:bodyPr vert="horz" lIns="91440" tIns="45720" rIns="91440" bIns="45720" rtlCol="0" anchor="ctr">
            <a:normAutofit/>
          </a:bodyPr>
          <a:lstStyle/>
          <a:p>
            <a:r>
              <a:rPr lang="en-GB" sz="4800" kern="1200" dirty="0">
                <a:solidFill>
                  <a:schemeClr val="bg1"/>
                </a:solidFill>
                <a:latin typeface="+mj-lt"/>
                <a:ea typeface="+mj-ea"/>
                <a:cs typeface="+mj-cs"/>
              </a:rPr>
              <a:t>Referencing </a:t>
            </a:r>
            <a:endParaRPr lang="en-US" sz="4800" kern="1200" dirty="0">
              <a:solidFill>
                <a:schemeClr val="bg1"/>
              </a:solidFill>
              <a:latin typeface="+mj-lt"/>
              <a:ea typeface="+mj-ea"/>
              <a:cs typeface="+mj-cs"/>
            </a:endParaRPr>
          </a:p>
        </p:txBody>
      </p:sp>
      <p:sp>
        <p:nvSpPr>
          <p:cNvPr id="4" name="TextBox 3">
            <a:extLst>
              <a:ext uri="{FF2B5EF4-FFF2-40B4-BE49-F238E27FC236}">
                <a16:creationId xmlns:a16="http://schemas.microsoft.com/office/drawing/2014/main" id="{A2A054EC-6FE3-57B7-F381-C7FAE649E093}"/>
              </a:ext>
            </a:extLst>
          </p:cNvPr>
          <p:cNvSpPr txBox="1"/>
          <p:nvPr/>
        </p:nvSpPr>
        <p:spPr>
          <a:xfrm>
            <a:off x="6451026" y="1688346"/>
            <a:ext cx="5499102" cy="4247317"/>
          </a:xfrm>
          <a:prstGeom prst="rect">
            <a:avLst/>
          </a:prstGeom>
          <a:noFill/>
        </p:spPr>
        <p:txBody>
          <a:bodyPr wrap="square" rtlCol="0">
            <a:spAutoFit/>
          </a:bodyPr>
          <a:lstStyle/>
          <a:p>
            <a:pPr marL="285750" indent="-285750">
              <a:buFont typeface="Arial" panose="020B0604020202020204" pitchFamily="34" charset="0"/>
              <a:buChar char="•"/>
            </a:pPr>
            <a:r>
              <a:rPr lang="en-GB" dirty="0"/>
              <a:t>Ainsworth, M. D. S., </a:t>
            </a:r>
            <a:r>
              <a:rPr lang="en-GB" dirty="0" err="1"/>
              <a:t>Blehar</a:t>
            </a:r>
            <a:r>
              <a:rPr lang="en-GB" dirty="0"/>
              <a:t>, M. C., Waters, E., &amp; Wall, S. (1978). Patterns of Attachment: A Psychological Study of the Strange Situation. Hillsdale, NJ: </a:t>
            </a:r>
            <a:r>
              <a:rPr lang="en-GB" dirty="0" err="1"/>
              <a:t>Erlbaum</a:t>
            </a:r>
            <a:r>
              <a:rPr lang="en-GB" dirty="0"/>
              <a:t>.</a:t>
            </a:r>
          </a:p>
          <a:p>
            <a:pPr marL="285750" indent="-285750">
              <a:buFont typeface="Arial" panose="020B0604020202020204" pitchFamily="34" charset="0"/>
              <a:buChar char="•"/>
            </a:pPr>
            <a:r>
              <a:rPr lang="en-GB" dirty="0"/>
              <a:t>Bowlby, J. (1988). A Secure Base: Parent-Child Attachment and Healthy Human Development. New York: Basic Books.</a:t>
            </a:r>
          </a:p>
          <a:p>
            <a:pPr marL="285750" indent="-285750">
              <a:buFont typeface="Arial" panose="020B0604020202020204" pitchFamily="34" charset="0"/>
              <a:buChar char="•"/>
            </a:pPr>
            <a:r>
              <a:rPr lang="en-GB" dirty="0"/>
              <a:t>Rutter, M. (1995). Clinical Implications of Attachment Concepts. Journal of Child Psychology and Psychiatry.</a:t>
            </a:r>
          </a:p>
          <a:p>
            <a:pPr marL="285750" indent="-285750">
              <a:buFont typeface="Arial" panose="020B0604020202020204" pitchFamily="34" charset="0"/>
              <a:buChar char="•"/>
            </a:pPr>
            <a:r>
              <a:rPr lang="en-GB" dirty="0"/>
              <a:t>van IJzendoorn, M. H., &amp; </a:t>
            </a:r>
            <a:r>
              <a:rPr lang="en-GB" dirty="0" err="1"/>
              <a:t>Kroonenberg</a:t>
            </a:r>
            <a:r>
              <a:rPr lang="en-GB" dirty="0"/>
              <a:t>, P. M. (1988). Cross-cultural patterns of attachment. Journal of Cross-Cultural Psychology.</a:t>
            </a:r>
          </a:p>
          <a:p>
            <a:pPr marL="285750" indent="-285750">
              <a:buFont typeface="Arial" panose="020B0604020202020204" pitchFamily="34" charset="0"/>
              <a:buChar char="•"/>
            </a:pPr>
            <a:endParaRPr lang="en-GB" dirty="0"/>
          </a:p>
          <a:p>
            <a:pPr marL="285750" indent="-285750" algn="l">
              <a:buFont typeface="Arial" panose="020B0604020202020204" pitchFamily="34" charset="0"/>
              <a:buChar char="•"/>
            </a:pPr>
            <a:endParaRPr lang="en-US" dirty="0"/>
          </a:p>
        </p:txBody>
      </p:sp>
    </p:spTree>
    <p:extLst>
      <p:ext uri="{BB962C8B-B14F-4D97-AF65-F5344CB8AC3E}">
        <p14:creationId xmlns:p14="http://schemas.microsoft.com/office/powerpoint/2010/main" val="42385604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Aims</vt:lpstr>
      <vt:lpstr>Attachment Theory </vt:lpstr>
      <vt:lpstr>Attachment theory – Jenny’s situation </vt:lpstr>
      <vt:lpstr>Strategies to help Jenny </vt:lpstr>
      <vt:lpstr>Biological/environmental factors </vt:lpstr>
      <vt:lpstr>Strengths of attachment theory </vt:lpstr>
      <vt:lpstr>Weaknesses of attachment theory </vt:lpstr>
      <vt:lpstr>Conclusion</vt:lpstr>
      <vt:lpstr>Referencing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Jorisa Belushi (2440189)</dc:creator>
  <cp:lastModifiedBy>Jorisa Belushi (2440189)</cp:lastModifiedBy>
  <cp:revision>3</cp:revision>
  <dcterms:created xsi:type="dcterms:W3CDTF">2026-02-27T15:03:47Z</dcterms:created>
  <dcterms:modified xsi:type="dcterms:W3CDTF">2026-03-16T02:40:40Z</dcterms:modified>
</cp:coreProperties>
</file>