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46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13" Type="http://schemas.openxmlformats.org/officeDocument/2006/relationships/image" Target="../media/image12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svg"/><Relationship Id="rId2" Type="http://schemas.openxmlformats.org/officeDocument/2006/relationships/hyperlink" Target="https://www.bankofengland.co.uk/monetary-policy" TargetMode="External"/><Relationship Id="rId1" Type="http://schemas.openxmlformats.org/officeDocument/2006/relationships/hyperlink" Target="https://www.bankofengland.co.uk/explainers/how-is-the-bank-of-england-independent-of-the-government" TargetMode="External"/><Relationship Id="rId6" Type="http://schemas.openxmlformats.org/officeDocument/2006/relationships/image" Target="../media/image5.sv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svg"/><Relationship Id="rId4" Type="http://schemas.openxmlformats.org/officeDocument/2006/relationships/image" Target="../media/image3.svg"/><Relationship Id="rId9" Type="http://schemas.openxmlformats.org/officeDocument/2006/relationships/image" Target="../media/image8.png"/><Relationship Id="rId14" Type="http://schemas.openxmlformats.org/officeDocument/2006/relationships/image" Target="../media/image13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8.png"/><Relationship Id="rId7" Type="http://schemas.openxmlformats.org/officeDocument/2006/relationships/image" Target="../media/image18.png"/><Relationship Id="rId12" Type="http://schemas.openxmlformats.org/officeDocument/2006/relationships/image" Target="../media/image3.sv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7.svg"/><Relationship Id="rId11" Type="http://schemas.openxmlformats.org/officeDocument/2006/relationships/image" Target="../media/image2.pn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9.svg"/><Relationship Id="rId9" Type="http://schemas.openxmlformats.org/officeDocument/2006/relationships/image" Target="../media/image20.pn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4" Type="http://schemas.openxmlformats.org/officeDocument/2006/relationships/image" Target="../media/image2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13" Type="http://schemas.openxmlformats.org/officeDocument/2006/relationships/image" Target="../media/image12.png"/><Relationship Id="rId3" Type="http://schemas.openxmlformats.org/officeDocument/2006/relationships/hyperlink" Target="https://www.bankofengland.co.uk/explainers/how-is-the-bank-of-england-independent-of-the-government" TargetMode="External"/><Relationship Id="rId7" Type="http://schemas.openxmlformats.org/officeDocument/2006/relationships/image" Target="../media/image6.png"/><Relationship Id="rId12" Type="http://schemas.openxmlformats.org/officeDocument/2006/relationships/image" Target="../media/image11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hyperlink" Target="https://www.bankofengland.co.uk/monetary-policy" TargetMode="External"/><Relationship Id="rId11" Type="http://schemas.openxmlformats.org/officeDocument/2006/relationships/image" Target="../media/image10.png"/><Relationship Id="rId5" Type="http://schemas.openxmlformats.org/officeDocument/2006/relationships/image" Target="../media/image5.svg"/><Relationship Id="rId10" Type="http://schemas.openxmlformats.org/officeDocument/2006/relationships/image" Target="../media/image9.svg"/><Relationship Id="rId4" Type="http://schemas.openxmlformats.org/officeDocument/2006/relationships/image" Target="../media/image4.png"/><Relationship Id="rId9" Type="http://schemas.openxmlformats.org/officeDocument/2006/relationships/image" Target="../media/image8.png"/><Relationship Id="rId14" Type="http://schemas.openxmlformats.org/officeDocument/2006/relationships/image" Target="../media/image13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8.png"/><Relationship Id="rId7" Type="http://schemas.openxmlformats.org/officeDocument/2006/relationships/image" Target="../media/image18.png"/><Relationship Id="rId12" Type="http://schemas.openxmlformats.org/officeDocument/2006/relationships/image" Target="../media/image3.sv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7.svg"/><Relationship Id="rId11" Type="http://schemas.openxmlformats.org/officeDocument/2006/relationships/image" Target="../media/image2.pn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9.svg"/><Relationship Id="rId9" Type="http://schemas.openxmlformats.org/officeDocument/2006/relationships/image" Target="../media/image20.pn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54EFFDA-1CA8-44AD-B4CC-0C2105A9A798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2CCBEFAF-12C5-487F-ADB7-28B2CF437F43}">
      <dgm:prSet/>
      <dgm:spPr/>
      <dgm:t>
        <a:bodyPr/>
        <a:lstStyle/>
        <a:p>
          <a:pPr>
            <a:defRPr cap="all"/>
          </a:pPr>
          <a:r>
            <a:rPr lang="en-US"/>
            <a:t>Definition: </a:t>
          </a:r>
          <a:r>
            <a:rPr lang="en-GB" b="0" i="0"/>
            <a:t>Monetary policy is action that a country's </a:t>
          </a:r>
          <a:r>
            <a:rPr lang="en-GB" b="1" i="0">
              <a:hlinkClick xmlns:r="http://schemas.openxmlformats.org/officeDocument/2006/relationships" r:id="rId1"/>
            </a:rPr>
            <a:t>central bank</a:t>
          </a:r>
          <a:r>
            <a:rPr lang="en-GB" b="0" i="0"/>
            <a:t> or government can take to influence how much money is in the economy and how much it costs to borrow. (BOE, 2025) </a:t>
          </a:r>
          <a:endParaRPr lang="en-US"/>
        </a:p>
      </dgm:t>
    </dgm:pt>
    <dgm:pt modelId="{54B4701D-21DC-494E-961E-4488212DC4A1}" type="parTrans" cxnId="{B1384EDD-6030-4E63-BF94-984999A1797B}">
      <dgm:prSet/>
      <dgm:spPr/>
      <dgm:t>
        <a:bodyPr/>
        <a:lstStyle/>
        <a:p>
          <a:endParaRPr lang="en-US"/>
        </a:p>
      </dgm:t>
    </dgm:pt>
    <dgm:pt modelId="{DFB26537-9487-4E48-946E-052778BB554F}" type="sibTrans" cxnId="{B1384EDD-6030-4E63-BF94-984999A1797B}">
      <dgm:prSet/>
      <dgm:spPr/>
      <dgm:t>
        <a:bodyPr/>
        <a:lstStyle/>
        <a:p>
          <a:endParaRPr lang="en-US"/>
        </a:p>
      </dgm:t>
    </dgm:pt>
    <dgm:pt modelId="{07D20FC3-A585-45F2-B932-5EEE1A4B39C7}">
      <dgm:prSet/>
      <dgm:spPr/>
      <dgm:t>
        <a:bodyPr/>
        <a:lstStyle/>
        <a:p>
          <a:pPr>
            <a:defRPr cap="all"/>
          </a:pPr>
          <a:r>
            <a:rPr lang="en-US">
              <a:hlinkClick xmlns:r="http://schemas.openxmlformats.org/officeDocument/2006/relationships" r:id="rId2"/>
            </a:rPr>
            <a:t>https://www.bankofengland.co.uk/monetary-policy#:~:text=Monetary%20policy%20is%20action%20that,much%20it%20costs%20to%20borrow</a:t>
          </a:r>
          <a:r>
            <a:rPr lang="en-US"/>
            <a:t>.</a:t>
          </a:r>
        </a:p>
      </dgm:t>
    </dgm:pt>
    <dgm:pt modelId="{034E90A6-A7CC-4897-B3A2-FBD48C3665F3}" type="parTrans" cxnId="{FC5B3BEC-2C10-480E-B12D-3128D40BD25A}">
      <dgm:prSet/>
      <dgm:spPr/>
      <dgm:t>
        <a:bodyPr/>
        <a:lstStyle/>
        <a:p>
          <a:endParaRPr lang="en-US"/>
        </a:p>
      </dgm:t>
    </dgm:pt>
    <dgm:pt modelId="{0F4E1AA4-3168-4881-8720-A2DEDA8401BC}" type="sibTrans" cxnId="{FC5B3BEC-2C10-480E-B12D-3128D40BD25A}">
      <dgm:prSet/>
      <dgm:spPr/>
      <dgm:t>
        <a:bodyPr/>
        <a:lstStyle/>
        <a:p>
          <a:endParaRPr lang="en-US"/>
        </a:p>
      </dgm:t>
    </dgm:pt>
    <dgm:pt modelId="{88E2FA9C-95C9-4D2F-9385-6F43CFDA4369}">
      <dgm:prSet/>
      <dgm:spPr/>
      <dgm:t>
        <a:bodyPr/>
        <a:lstStyle/>
        <a:p>
          <a:pPr>
            <a:defRPr cap="all"/>
          </a:pPr>
          <a:r>
            <a:rPr lang="en-US"/>
            <a:t>Monetary policy can be used to achieve the following objectives </a:t>
          </a:r>
        </a:p>
      </dgm:t>
    </dgm:pt>
    <dgm:pt modelId="{6B240714-BDB3-4C47-9940-209262FCDEB1}" type="parTrans" cxnId="{1BA04AF4-B43D-4A93-AF1D-49D9BD55BCF9}">
      <dgm:prSet/>
      <dgm:spPr/>
      <dgm:t>
        <a:bodyPr/>
        <a:lstStyle/>
        <a:p>
          <a:endParaRPr lang="en-US"/>
        </a:p>
      </dgm:t>
    </dgm:pt>
    <dgm:pt modelId="{3AD602E7-2CB7-4473-9F1C-EA1DA9282A68}" type="sibTrans" cxnId="{1BA04AF4-B43D-4A93-AF1D-49D9BD55BCF9}">
      <dgm:prSet/>
      <dgm:spPr/>
      <dgm:t>
        <a:bodyPr/>
        <a:lstStyle/>
        <a:p>
          <a:endParaRPr lang="en-US"/>
        </a:p>
      </dgm:t>
    </dgm:pt>
    <dgm:pt modelId="{7C030B81-6C99-41F1-A292-F281E00993BA}">
      <dgm:prSet/>
      <dgm:spPr/>
      <dgm:t>
        <a:bodyPr/>
        <a:lstStyle/>
        <a:p>
          <a:pPr>
            <a:defRPr cap="all"/>
          </a:pPr>
          <a:r>
            <a:rPr lang="en-US" dirty="0"/>
            <a:t>Inflation, the balance of trade, full </a:t>
          </a:r>
          <a:r>
            <a:rPr lang="en-US"/>
            <a:t>eMployment</a:t>
          </a:r>
          <a:r>
            <a:rPr lang="en-US" dirty="0"/>
            <a:t> and real economic growth. 	</a:t>
          </a:r>
        </a:p>
      </dgm:t>
    </dgm:pt>
    <dgm:pt modelId="{D589E343-B30A-4A34-9438-476CB4C1D508}" type="parTrans" cxnId="{BEC72117-A61C-4556-950F-DA34CF2A421C}">
      <dgm:prSet/>
      <dgm:spPr/>
      <dgm:t>
        <a:bodyPr/>
        <a:lstStyle/>
        <a:p>
          <a:endParaRPr lang="en-US"/>
        </a:p>
      </dgm:t>
    </dgm:pt>
    <dgm:pt modelId="{7089394C-CE6F-46A0-A982-EAA653A39651}" type="sibTrans" cxnId="{BEC72117-A61C-4556-950F-DA34CF2A421C}">
      <dgm:prSet/>
      <dgm:spPr/>
      <dgm:t>
        <a:bodyPr/>
        <a:lstStyle/>
        <a:p>
          <a:endParaRPr lang="en-US"/>
        </a:p>
      </dgm:t>
    </dgm:pt>
    <dgm:pt modelId="{51EE9756-7E4D-4FDA-B99B-BCCDA192A661}">
      <dgm:prSet/>
      <dgm:spPr/>
      <dgm:t>
        <a:bodyPr/>
        <a:lstStyle/>
        <a:p>
          <a:pPr>
            <a:defRPr cap="all"/>
          </a:pPr>
          <a:r>
            <a:rPr lang="en-US"/>
            <a:t>The Bank of England uses the following tools to control inflation </a:t>
          </a:r>
        </a:p>
      </dgm:t>
    </dgm:pt>
    <dgm:pt modelId="{A6352E69-4B63-4B6A-958F-E3BCF1C3E680}" type="parTrans" cxnId="{7566077B-9FDE-409F-B7F4-B1BF6774119A}">
      <dgm:prSet/>
      <dgm:spPr/>
      <dgm:t>
        <a:bodyPr/>
        <a:lstStyle/>
        <a:p>
          <a:endParaRPr lang="en-US"/>
        </a:p>
      </dgm:t>
    </dgm:pt>
    <dgm:pt modelId="{31C11AEC-6EBD-4AD3-AFE5-2A732597105E}" type="sibTrans" cxnId="{7566077B-9FDE-409F-B7F4-B1BF6774119A}">
      <dgm:prSet/>
      <dgm:spPr/>
      <dgm:t>
        <a:bodyPr/>
        <a:lstStyle/>
        <a:p>
          <a:endParaRPr lang="en-US"/>
        </a:p>
      </dgm:t>
    </dgm:pt>
    <dgm:pt modelId="{52353D93-35A8-44FA-AFD8-53018A55C9FE}">
      <dgm:prSet/>
      <dgm:spPr/>
      <dgm:t>
        <a:bodyPr/>
        <a:lstStyle/>
        <a:p>
          <a:pPr>
            <a:defRPr cap="all"/>
          </a:pPr>
          <a:r>
            <a:rPr lang="en-US"/>
            <a:t>(1) The Bank Rate (2) Quantitative Easing </a:t>
          </a:r>
        </a:p>
      </dgm:t>
    </dgm:pt>
    <dgm:pt modelId="{0748ED07-C1DE-45C2-9EB8-FCEA9B51228C}" type="parTrans" cxnId="{AFC71959-2F70-4E49-A483-3C88DFB23CF5}">
      <dgm:prSet/>
      <dgm:spPr/>
      <dgm:t>
        <a:bodyPr/>
        <a:lstStyle/>
        <a:p>
          <a:endParaRPr lang="en-US"/>
        </a:p>
      </dgm:t>
    </dgm:pt>
    <dgm:pt modelId="{FB6B43C3-880B-49D5-B3E5-27C33643091E}" type="sibTrans" cxnId="{AFC71959-2F70-4E49-A483-3C88DFB23CF5}">
      <dgm:prSet/>
      <dgm:spPr/>
      <dgm:t>
        <a:bodyPr/>
        <a:lstStyle/>
        <a:p>
          <a:endParaRPr lang="en-US"/>
        </a:p>
      </dgm:t>
    </dgm:pt>
    <dgm:pt modelId="{AC63EED2-09E7-43B1-858C-7AFC2AE3D9E1}" type="pres">
      <dgm:prSet presAssocID="{354EFFDA-1CA8-44AD-B4CC-0C2105A9A798}" presName="root" presStyleCnt="0">
        <dgm:presLayoutVars>
          <dgm:dir/>
          <dgm:resizeHandles val="exact"/>
        </dgm:presLayoutVars>
      </dgm:prSet>
      <dgm:spPr/>
    </dgm:pt>
    <dgm:pt modelId="{EC500377-C77F-4A9A-8E9E-21B7D6C32749}" type="pres">
      <dgm:prSet presAssocID="{2CCBEFAF-12C5-487F-ADB7-28B2CF437F43}" presName="compNode" presStyleCnt="0"/>
      <dgm:spPr/>
    </dgm:pt>
    <dgm:pt modelId="{1BE727A6-2EFF-4C86-90BC-BE2AFEF34BF7}" type="pres">
      <dgm:prSet presAssocID="{2CCBEFAF-12C5-487F-ADB7-28B2CF437F43}" presName="iconBgRect" presStyleLbl="bgShp" presStyleIdx="0" presStyleCnt="6"/>
      <dgm:spPr/>
    </dgm:pt>
    <dgm:pt modelId="{679EFF3E-7525-4007-9774-976A9E68FDFD}" type="pres">
      <dgm:prSet presAssocID="{2CCBEFAF-12C5-487F-ADB7-28B2CF437F43}" presName="iconRect" presStyleLbl="node1" presStyleIdx="0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4D2E4FF8-1819-40D3-8FB6-83F2193E76F4}" type="pres">
      <dgm:prSet presAssocID="{2CCBEFAF-12C5-487F-ADB7-28B2CF437F43}" presName="spaceRect" presStyleCnt="0"/>
      <dgm:spPr/>
    </dgm:pt>
    <dgm:pt modelId="{6BC2A77B-A8A7-45B3-9587-46CB2820F753}" type="pres">
      <dgm:prSet presAssocID="{2CCBEFAF-12C5-487F-ADB7-28B2CF437F43}" presName="textRect" presStyleLbl="revTx" presStyleIdx="0" presStyleCnt="6">
        <dgm:presLayoutVars>
          <dgm:chMax val="1"/>
          <dgm:chPref val="1"/>
        </dgm:presLayoutVars>
      </dgm:prSet>
      <dgm:spPr/>
    </dgm:pt>
    <dgm:pt modelId="{51C39AF7-36F3-4FC4-A155-4381187DD90A}" type="pres">
      <dgm:prSet presAssocID="{DFB26537-9487-4E48-946E-052778BB554F}" presName="sibTrans" presStyleCnt="0"/>
      <dgm:spPr/>
    </dgm:pt>
    <dgm:pt modelId="{D184AA72-1530-42D3-9EA4-F4EA5371A9F6}" type="pres">
      <dgm:prSet presAssocID="{07D20FC3-A585-45F2-B932-5EEE1A4B39C7}" presName="compNode" presStyleCnt="0"/>
      <dgm:spPr/>
    </dgm:pt>
    <dgm:pt modelId="{0B178ED8-293E-461A-BF74-9BADB0B807D7}" type="pres">
      <dgm:prSet presAssocID="{07D20FC3-A585-45F2-B932-5EEE1A4B39C7}" presName="iconBgRect" presStyleLbl="bgShp" presStyleIdx="1" presStyleCnt="6"/>
      <dgm:spPr/>
    </dgm:pt>
    <dgm:pt modelId="{02B030A9-3EDB-466A-9C91-4C004614C51B}" type="pres">
      <dgm:prSet presAssocID="{07D20FC3-A585-45F2-B932-5EEE1A4B39C7}" presName="iconRect" presStyleLbl="node1" presStyleIdx="1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me"/>
        </a:ext>
      </dgm:extLst>
    </dgm:pt>
    <dgm:pt modelId="{D4E56E88-4C78-4571-A3CD-F16756D75AAB}" type="pres">
      <dgm:prSet presAssocID="{07D20FC3-A585-45F2-B932-5EEE1A4B39C7}" presName="spaceRect" presStyleCnt="0"/>
      <dgm:spPr/>
    </dgm:pt>
    <dgm:pt modelId="{FBBA3FF5-BD31-4ADB-A32C-6C1F0E430E2A}" type="pres">
      <dgm:prSet presAssocID="{07D20FC3-A585-45F2-B932-5EEE1A4B39C7}" presName="textRect" presStyleLbl="revTx" presStyleIdx="1" presStyleCnt="6">
        <dgm:presLayoutVars>
          <dgm:chMax val="1"/>
          <dgm:chPref val="1"/>
        </dgm:presLayoutVars>
      </dgm:prSet>
      <dgm:spPr/>
    </dgm:pt>
    <dgm:pt modelId="{3B63B2C1-85A1-4C4B-AD17-185638C399A0}" type="pres">
      <dgm:prSet presAssocID="{0F4E1AA4-3168-4881-8720-A2DEDA8401BC}" presName="sibTrans" presStyleCnt="0"/>
      <dgm:spPr/>
    </dgm:pt>
    <dgm:pt modelId="{3C44DC93-E441-4D08-9158-60F52DAB7950}" type="pres">
      <dgm:prSet presAssocID="{88E2FA9C-95C9-4D2F-9385-6F43CFDA4369}" presName="compNode" presStyleCnt="0"/>
      <dgm:spPr/>
    </dgm:pt>
    <dgm:pt modelId="{E557D190-E6BB-4461-9AFB-537F837FE499}" type="pres">
      <dgm:prSet presAssocID="{88E2FA9C-95C9-4D2F-9385-6F43CFDA4369}" presName="iconBgRect" presStyleLbl="bgShp" presStyleIdx="2" presStyleCnt="6"/>
      <dgm:spPr/>
    </dgm:pt>
    <dgm:pt modelId="{FEE0CCB1-7B8C-4540-9546-7DFA5FCC76F6}" type="pres">
      <dgm:prSet presAssocID="{88E2FA9C-95C9-4D2F-9385-6F43CFDA4369}" presName="iconRect" presStyleLbl="node1" presStyleIdx="2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BC0AEC53-ED31-4E93-9BF7-9F5FC2B5B947}" type="pres">
      <dgm:prSet presAssocID="{88E2FA9C-95C9-4D2F-9385-6F43CFDA4369}" presName="spaceRect" presStyleCnt="0"/>
      <dgm:spPr/>
    </dgm:pt>
    <dgm:pt modelId="{5192BF94-A43F-495A-8938-D277E70A5B93}" type="pres">
      <dgm:prSet presAssocID="{88E2FA9C-95C9-4D2F-9385-6F43CFDA4369}" presName="textRect" presStyleLbl="revTx" presStyleIdx="2" presStyleCnt="6">
        <dgm:presLayoutVars>
          <dgm:chMax val="1"/>
          <dgm:chPref val="1"/>
        </dgm:presLayoutVars>
      </dgm:prSet>
      <dgm:spPr/>
    </dgm:pt>
    <dgm:pt modelId="{BE81D268-887E-4B4E-AED1-2FDEF08C787C}" type="pres">
      <dgm:prSet presAssocID="{3AD602E7-2CB7-4473-9F1C-EA1DA9282A68}" presName="sibTrans" presStyleCnt="0"/>
      <dgm:spPr/>
    </dgm:pt>
    <dgm:pt modelId="{2107189D-7EB9-4ADB-AB52-ACE63E781DD2}" type="pres">
      <dgm:prSet presAssocID="{7C030B81-6C99-41F1-A292-F281E00993BA}" presName="compNode" presStyleCnt="0"/>
      <dgm:spPr/>
    </dgm:pt>
    <dgm:pt modelId="{2910578C-9E3D-4F17-849D-3DFCF388D950}" type="pres">
      <dgm:prSet presAssocID="{7C030B81-6C99-41F1-A292-F281E00993BA}" presName="iconBgRect" presStyleLbl="bgShp" presStyleIdx="3" presStyleCnt="6"/>
      <dgm:spPr/>
    </dgm:pt>
    <dgm:pt modelId="{F6B8D330-02D7-4ACE-9D77-620179F5912D}" type="pres">
      <dgm:prSet presAssocID="{7C030B81-6C99-41F1-A292-F281E00993BA}" presName="iconRect" presStyleLbl="node1" presStyleIdx="3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062266A5-AB0D-4488-9CF5-8A6DBB02E198}" type="pres">
      <dgm:prSet presAssocID="{7C030B81-6C99-41F1-A292-F281E00993BA}" presName="spaceRect" presStyleCnt="0"/>
      <dgm:spPr/>
    </dgm:pt>
    <dgm:pt modelId="{6BC0BECC-11B0-4C98-81BA-895B595C0529}" type="pres">
      <dgm:prSet presAssocID="{7C030B81-6C99-41F1-A292-F281E00993BA}" presName="textRect" presStyleLbl="revTx" presStyleIdx="3" presStyleCnt="6">
        <dgm:presLayoutVars>
          <dgm:chMax val="1"/>
          <dgm:chPref val="1"/>
        </dgm:presLayoutVars>
      </dgm:prSet>
      <dgm:spPr/>
    </dgm:pt>
    <dgm:pt modelId="{2EB92743-B0AC-40A7-BDEE-3FA10B968A23}" type="pres">
      <dgm:prSet presAssocID="{7089394C-CE6F-46A0-A982-EAA653A39651}" presName="sibTrans" presStyleCnt="0"/>
      <dgm:spPr/>
    </dgm:pt>
    <dgm:pt modelId="{95D0F475-2122-47B9-BAFF-3B961B317860}" type="pres">
      <dgm:prSet presAssocID="{51EE9756-7E4D-4FDA-B99B-BCCDA192A661}" presName="compNode" presStyleCnt="0"/>
      <dgm:spPr/>
    </dgm:pt>
    <dgm:pt modelId="{8C9E17EC-F592-4B32-8F89-A6C88A70A40F}" type="pres">
      <dgm:prSet presAssocID="{51EE9756-7E4D-4FDA-B99B-BCCDA192A661}" presName="iconBgRect" presStyleLbl="bgShp" presStyleIdx="4" presStyleCnt="6"/>
      <dgm:spPr/>
    </dgm:pt>
    <dgm:pt modelId="{B88D5789-8A33-4C4C-9383-5E74A47BD5BC}" type="pres">
      <dgm:prSet presAssocID="{51EE9756-7E4D-4FDA-B99B-BCCDA192A661}" presName="iconRect" presStyleLbl="node1" presStyleIdx="4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B47FCEA6-6C9A-4C6C-ABC6-37E5749D9B40}" type="pres">
      <dgm:prSet presAssocID="{51EE9756-7E4D-4FDA-B99B-BCCDA192A661}" presName="spaceRect" presStyleCnt="0"/>
      <dgm:spPr/>
    </dgm:pt>
    <dgm:pt modelId="{C948F520-1803-48EA-BC4D-76B04E1F0B15}" type="pres">
      <dgm:prSet presAssocID="{51EE9756-7E4D-4FDA-B99B-BCCDA192A661}" presName="textRect" presStyleLbl="revTx" presStyleIdx="4" presStyleCnt="6">
        <dgm:presLayoutVars>
          <dgm:chMax val="1"/>
          <dgm:chPref val="1"/>
        </dgm:presLayoutVars>
      </dgm:prSet>
      <dgm:spPr/>
    </dgm:pt>
    <dgm:pt modelId="{EC797C96-1695-4927-8508-7D9AF6A9BAA7}" type="pres">
      <dgm:prSet presAssocID="{31C11AEC-6EBD-4AD3-AFE5-2A732597105E}" presName="sibTrans" presStyleCnt="0"/>
      <dgm:spPr/>
    </dgm:pt>
    <dgm:pt modelId="{CA9E9E06-09AC-4928-AF29-EB942B663537}" type="pres">
      <dgm:prSet presAssocID="{52353D93-35A8-44FA-AFD8-53018A55C9FE}" presName="compNode" presStyleCnt="0"/>
      <dgm:spPr/>
    </dgm:pt>
    <dgm:pt modelId="{87911032-27DB-4F0D-A0E0-AB5E0F15B5EC}" type="pres">
      <dgm:prSet presAssocID="{52353D93-35A8-44FA-AFD8-53018A55C9FE}" presName="iconBgRect" presStyleLbl="bgShp" presStyleIdx="5" presStyleCnt="6"/>
      <dgm:spPr/>
    </dgm:pt>
    <dgm:pt modelId="{1A2E9BED-C424-4094-B558-4F6D8DCA9BE2}" type="pres">
      <dgm:prSet presAssocID="{52353D93-35A8-44FA-AFD8-53018A55C9FE}" presName="iconRect" presStyleLbl="node1" presStyleIdx="5" presStyleCnt="6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15127190-C69D-4BF0-A8E5-6EAED40AC90C}" type="pres">
      <dgm:prSet presAssocID="{52353D93-35A8-44FA-AFD8-53018A55C9FE}" presName="spaceRect" presStyleCnt="0"/>
      <dgm:spPr/>
    </dgm:pt>
    <dgm:pt modelId="{23782650-980A-4B6F-B31C-742A4C46AB08}" type="pres">
      <dgm:prSet presAssocID="{52353D93-35A8-44FA-AFD8-53018A55C9FE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0B50F010-3C20-407B-8A0F-306D8B3ADEAA}" type="presOf" srcId="{2CCBEFAF-12C5-487F-ADB7-28B2CF437F43}" destId="{6BC2A77B-A8A7-45B3-9587-46CB2820F753}" srcOrd="0" destOrd="0" presId="urn:microsoft.com/office/officeart/2018/5/layout/IconCircleLabelList"/>
    <dgm:cxn modelId="{BEC72117-A61C-4556-950F-DA34CF2A421C}" srcId="{354EFFDA-1CA8-44AD-B4CC-0C2105A9A798}" destId="{7C030B81-6C99-41F1-A292-F281E00993BA}" srcOrd="3" destOrd="0" parTransId="{D589E343-B30A-4A34-9438-476CB4C1D508}" sibTransId="{7089394C-CE6F-46A0-A982-EAA653A39651}"/>
    <dgm:cxn modelId="{AEF1285E-8BF6-4421-8F29-CBEACFED625E}" type="presOf" srcId="{51EE9756-7E4D-4FDA-B99B-BCCDA192A661}" destId="{C948F520-1803-48EA-BC4D-76B04E1F0B15}" srcOrd="0" destOrd="0" presId="urn:microsoft.com/office/officeart/2018/5/layout/IconCircleLabelList"/>
    <dgm:cxn modelId="{34507C45-8C31-482A-A852-5CDB6D7848FA}" type="presOf" srcId="{7C030B81-6C99-41F1-A292-F281E00993BA}" destId="{6BC0BECC-11B0-4C98-81BA-895B595C0529}" srcOrd="0" destOrd="0" presId="urn:microsoft.com/office/officeart/2018/5/layout/IconCircleLabelList"/>
    <dgm:cxn modelId="{A4D8DE57-BC4A-47A2-97E1-DDAF554BB846}" type="presOf" srcId="{52353D93-35A8-44FA-AFD8-53018A55C9FE}" destId="{23782650-980A-4B6F-B31C-742A4C46AB08}" srcOrd="0" destOrd="0" presId="urn:microsoft.com/office/officeart/2018/5/layout/IconCircleLabelList"/>
    <dgm:cxn modelId="{AFC71959-2F70-4E49-A483-3C88DFB23CF5}" srcId="{354EFFDA-1CA8-44AD-B4CC-0C2105A9A798}" destId="{52353D93-35A8-44FA-AFD8-53018A55C9FE}" srcOrd="5" destOrd="0" parTransId="{0748ED07-C1DE-45C2-9EB8-FCEA9B51228C}" sibTransId="{FB6B43C3-880B-49D5-B3E5-27C33643091E}"/>
    <dgm:cxn modelId="{7566077B-9FDE-409F-B7F4-B1BF6774119A}" srcId="{354EFFDA-1CA8-44AD-B4CC-0C2105A9A798}" destId="{51EE9756-7E4D-4FDA-B99B-BCCDA192A661}" srcOrd="4" destOrd="0" parTransId="{A6352E69-4B63-4B6A-958F-E3BCF1C3E680}" sibTransId="{31C11AEC-6EBD-4AD3-AFE5-2A732597105E}"/>
    <dgm:cxn modelId="{39835B9E-84EE-4A58-9B64-8E726EFD0F9A}" type="presOf" srcId="{88E2FA9C-95C9-4D2F-9385-6F43CFDA4369}" destId="{5192BF94-A43F-495A-8938-D277E70A5B93}" srcOrd="0" destOrd="0" presId="urn:microsoft.com/office/officeart/2018/5/layout/IconCircleLabelList"/>
    <dgm:cxn modelId="{E3AAA0B4-9DC2-4921-B6A9-2DB5AFF207F6}" type="presOf" srcId="{354EFFDA-1CA8-44AD-B4CC-0C2105A9A798}" destId="{AC63EED2-09E7-43B1-858C-7AFC2AE3D9E1}" srcOrd="0" destOrd="0" presId="urn:microsoft.com/office/officeart/2018/5/layout/IconCircleLabelList"/>
    <dgm:cxn modelId="{0FCFBCCE-161B-4075-8D4C-115F33F3E010}" type="presOf" srcId="{07D20FC3-A585-45F2-B932-5EEE1A4B39C7}" destId="{FBBA3FF5-BD31-4ADB-A32C-6C1F0E430E2A}" srcOrd="0" destOrd="0" presId="urn:microsoft.com/office/officeart/2018/5/layout/IconCircleLabelList"/>
    <dgm:cxn modelId="{B1384EDD-6030-4E63-BF94-984999A1797B}" srcId="{354EFFDA-1CA8-44AD-B4CC-0C2105A9A798}" destId="{2CCBEFAF-12C5-487F-ADB7-28B2CF437F43}" srcOrd="0" destOrd="0" parTransId="{54B4701D-21DC-494E-961E-4488212DC4A1}" sibTransId="{DFB26537-9487-4E48-946E-052778BB554F}"/>
    <dgm:cxn modelId="{FC5B3BEC-2C10-480E-B12D-3128D40BD25A}" srcId="{354EFFDA-1CA8-44AD-B4CC-0C2105A9A798}" destId="{07D20FC3-A585-45F2-B932-5EEE1A4B39C7}" srcOrd="1" destOrd="0" parTransId="{034E90A6-A7CC-4897-B3A2-FBD48C3665F3}" sibTransId="{0F4E1AA4-3168-4881-8720-A2DEDA8401BC}"/>
    <dgm:cxn modelId="{1BA04AF4-B43D-4A93-AF1D-49D9BD55BCF9}" srcId="{354EFFDA-1CA8-44AD-B4CC-0C2105A9A798}" destId="{88E2FA9C-95C9-4D2F-9385-6F43CFDA4369}" srcOrd="2" destOrd="0" parTransId="{6B240714-BDB3-4C47-9940-209262FCDEB1}" sibTransId="{3AD602E7-2CB7-4473-9F1C-EA1DA9282A68}"/>
    <dgm:cxn modelId="{147C2989-64BD-427C-AA39-199BC1BD3D53}" type="presParOf" srcId="{AC63EED2-09E7-43B1-858C-7AFC2AE3D9E1}" destId="{EC500377-C77F-4A9A-8E9E-21B7D6C32749}" srcOrd="0" destOrd="0" presId="urn:microsoft.com/office/officeart/2018/5/layout/IconCircleLabelList"/>
    <dgm:cxn modelId="{9F23E997-6AD2-4797-91B9-7D25975AE7D4}" type="presParOf" srcId="{EC500377-C77F-4A9A-8E9E-21B7D6C32749}" destId="{1BE727A6-2EFF-4C86-90BC-BE2AFEF34BF7}" srcOrd="0" destOrd="0" presId="urn:microsoft.com/office/officeart/2018/5/layout/IconCircleLabelList"/>
    <dgm:cxn modelId="{4773CBA2-C0E8-4D5D-AF05-CDC32B65FAEA}" type="presParOf" srcId="{EC500377-C77F-4A9A-8E9E-21B7D6C32749}" destId="{679EFF3E-7525-4007-9774-976A9E68FDFD}" srcOrd="1" destOrd="0" presId="urn:microsoft.com/office/officeart/2018/5/layout/IconCircleLabelList"/>
    <dgm:cxn modelId="{958FB59D-63BC-4075-99F4-F82B18C9CB8F}" type="presParOf" srcId="{EC500377-C77F-4A9A-8E9E-21B7D6C32749}" destId="{4D2E4FF8-1819-40D3-8FB6-83F2193E76F4}" srcOrd="2" destOrd="0" presId="urn:microsoft.com/office/officeart/2018/5/layout/IconCircleLabelList"/>
    <dgm:cxn modelId="{232FB647-606F-406F-B4ED-C85B2F94FE47}" type="presParOf" srcId="{EC500377-C77F-4A9A-8E9E-21B7D6C32749}" destId="{6BC2A77B-A8A7-45B3-9587-46CB2820F753}" srcOrd="3" destOrd="0" presId="urn:microsoft.com/office/officeart/2018/5/layout/IconCircleLabelList"/>
    <dgm:cxn modelId="{94B8ABC6-3C78-405C-B661-EC990D12D9ED}" type="presParOf" srcId="{AC63EED2-09E7-43B1-858C-7AFC2AE3D9E1}" destId="{51C39AF7-36F3-4FC4-A155-4381187DD90A}" srcOrd="1" destOrd="0" presId="urn:microsoft.com/office/officeart/2018/5/layout/IconCircleLabelList"/>
    <dgm:cxn modelId="{3D796F01-73AF-442D-B702-93AED558F45E}" type="presParOf" srcId="{AC63EED2-09E7-43B1-858C-7AFC2AE3D9E1}" destId="{D184AA72-1530-42D3-9EA4-F4EA5371A9F6}" srcOrd="2" destOrd="0" presId="urn:microsoft.com/office/officeart/2018/5/layout/IconCircleLabelList"/>
    <dgm:cxn modelId="{8A96C507-D155-4AB9-A9FA-F65389B602AD}" type="presParOf" srcId="{D184AA72-1530-42D3-9EA4-F4EA5371A9F6}" destId="{0B178ED8-293E-461A-BF74-9BADB0B807D7}" srcOrd="0" destOrd="0" presId="urn:microsoft.com/office/officeart/2018/5/layout/IconCircleLabelList"/>
    <dgm:cxn modelId="{EB6E0B57-A271-481B-9AA0-8729FB49014A}" type="presParOf" srcId="{D184AA72-1530-42D3-9EA4-F4EA5371A9F6}" destId="{02B030A9-3EDB-466A-9C91-4C004614C51B}" srcOrd="1" destOrd="0" presId="urn:microsoft.com/office/officeart/2018/5/layout/IconCircleLabelList"/>
    <dgm:cxn modelId="{379E0FD9-C533-454D-8052-66CD5ADF14DC}" type="presParOf" srcId="{D184AA72-1530-42D3-9EA4-F4EA5371A9F6}" destId="{D4E56E88-4C78-4571-A3CD-F16756D75AAB}" srcOrd="2" destOrd="0" presId="urn:microsoft.com/office/officeart/2018/5/layout/IconCircleLabelList"/>
    <dgm:cxn modelId="{227AF19B-4CF8-41A9-B5AB-D1DF0C4C444D}" type="presParOf" srcId="{D184AA72-1530-42D3-9EA4-F4EA5371A9F6}" destId="{FBBA3FF5-BD31-4ADB-A32C-6C1F0E430E2A}" srcOrd="3" destOrd="0" presId="urn:microsoft.com/office/officeart/2018/5/layout/IconCircleLabelList"/>
    <dgm:cxn modelId="{0FCC4682-181B-4D0C-BE60-080D4D4D1456}" type="presParOf" srcId="{AC63EED2-09E7-43B1-858C-7AFC2AE3D9E1}" destId="{3B63B2C1-85A1-4C4B-AD17-185638C399A0}" srcOrd="3" destOrd="0" presId="urn:microsoft.com/office/officeart/2018/5/layout/IconCircleLabelList"/>
    <dgm:cxn modelId="{044E683B-9A88-4A82-A048-7F4383F6132E}" type="presParOf" srcId="{AC63EED2-09E7-43B1-858C-7AFC2AE3D9E1}" destId="{3C44DC93-E441-4D08-9158-60F52DAB7950}" srcOrd="4" destOrd="0" presId="urn:microsoft.com/office/officeart/2018/5/layout/IconCircleLabelList"/>
    <dgm:cxn modelId="{C4C0EE94-27EB-4F11-9AEA-F7AE0C74AA99}" type="presParOf" srcId="{3C44DC93-E441-4D08-9158-60F52DAB7950}" destId="{E557D190-E6BB-4461-9AFB-537F837FE499}" srcOrd="0" destOrd="0" presId="urn:microsoft.com/office/officeart/2018/5/layout/IconCircleLabelList"/>
    <dgm:cxn modelId="{6CC3C7C4-461A-4668-BCE8-2C11D7AE4DD6}" type="presParOf" srcId="{3C44DC93-E441-4D08-9158-60F52DAB7950}" destId="{FEE0CCB1-7B8C-4540-9546-7DFA5FCC76F6}" srcOrd="1" destOrd="0" presId="urn:microsoft.com/office/officeart/2018/5/layout/IconCircleLabelList"/>
    <dgm:cxn modelId="{2CA737E5-B4C3-43B7-BF2F-766A833CFAEF}" type="presParOf" srcId="{3C44DC93-E441-4D08-9158-60F52DAB7950}" destId="{BC0AEC53-ED31-4E93-9BF7-9F5FC2B5B947}" srcOrd="2" destOrd="0" presId="urn:microsoft.com/office/officeart/2018/5/layout/IconCircleLabelList"/>
    <dgm:cxn modelId="{8CA21E0E-55C4-4AA2-AEC9-D5E77820D98D}" type="presParOf" srcId="{3C44DC93-E441-4D08-9158-60F52DAB7950}" destId="{5192BF94-A43F-495A-8938-D277E70A5B93}" srcOrd="3" destOrd="0" presId="urn:microsoft.com/office/officeart/2018/5/layout/IconCircleLabelList"/>
    <dgm:cxn modelId="{F0DA1B35-C022-4D75-9186-C97E794C1397}" type="presParOf" srcId="{AC63EED2-09E7-43B1-858C-7AFC2AE3D9E1}" destId="{BE81D268-887E-4B4E-AED1-2FDEF08C787C}" srcOrd="5" destOrd="0" presId="urn:microsoft.com/office/officeart/2018/5/layout/IconCircleLabelList"/>
    <dgm:cxn modelId="{BE84CFE8-F4A6-4008-BA0D-6BCC85A2052E}" type="presParOf" srcId="{AC63EED2-09E7-43B1-858C-7AFC2AE3D9E1}" destId="{2107189D-7EB9-4ADB-AB52-ACE63E781DD2}" srcOrd="6" destOrd="0" presId="urn:microsoft.com/office/officeart/2018/5/layout/IconCircleLabelList"/>
    <dgm:cxn modelId="{0D3034E5-F5C0-4580-A6D2-F4ECDFC4FAD6}" type="presParOf" srcId="{2107189D-7EB9-4ADB-AB52-ACE63E781DD2}" destId="{2910578C-9E3D-4F17-849D-3DFCF388D950}" srcOrd="0" destOrd="0" presId="urn:microsoft.com/office/officeart/2018/5/layout/IconCircleLabelList"/>
    <dgm:cxn modelId="{F8C502B1-E1E9-4E5A-A8A8-0F6D83E280E4}" type="presParOf" srcId="{2107189D-7EB9-4ADB-AB52-ACE63E781DD2}" destId="{F6B8D330-02D7-4ACE-9D77-620179F5912D}" srcOrd="1" destOrd="0" presId="urn:microsoft.com/office/officeart/2018/5/layout/IconCircleLabelList"/>
    <dgm:cxn modelId="{8909FFD9-CAF3-4BCF-86C9-A49CEDD5B304}" type="presParOf" srcId="{2107189D-7EB9-4ADB-AB52-ACE63E781DD2}" destId="{062266A5-AB0D-4488-9CF5-8A6DBB02E198}" srcOrd="2" destOrd="0" presId="urn:microsoft.com/office/officeart/2018/5/layout/IconCircleLabelList"/>
    <dgm:cxn modelId="{DA624797-6C37-4778-9DF7-522EC7F49425}" type="presParOf" srcId="{2107189D-7EB9-4ADB-AB52-ACE63E781DD2}" destId="{6BC0BECC-11B0-4C98-81BA-895B595C0529}" srcOrd="3" destOrd="0" presId="urn:microsoft.com/office/officeart/2018/5/layout/IconCircleLabelList"/>
    <dgm:cxn modelId="{AB1506DC-D3D1-48D3-9B2C-A8FDE242F4A8}" type="presParOf" srcId="{AC63EED2-09E7-43B1-858C-7AFC2AE3D9E1}" destId="{2EB92743-B0AC-40A7-BDEE-3FA10B968A23}" srcOrd="7" destOrd="0" presId="urn:microsoft.com/office/officeart/2018/5/layout/IconCircleLabelList"/>
    <dgm:cxn modelId="{00B6C15A-2D12-4B49-AAEC-C0E6AC7BDDA7}" type="presParOf" srcId="{AC63EED2-09E7-43B1-858C-7AFC2AE3D9E1}" destId="{95D0F475-2122-47B9-BAFF-3B961B317860}" srcOrd="8" destOrd="0" presId="urn:microsoft.com/office/officeart/2018/5/layout/IconCircleLabelList"/>
    <dgm:cxn modelId="{D09A9F38-AAFE-43F6-9EBB-FF402821CDA2}" type="presParOf" srcId="{95D0F475-2122-47B9-BAFF-3B961B317860}" destId="{8C9E17EC-F592-4B32-8F89-A6C88A70A40F}" srcOrd="0" destOrd="0" presId="urn:microsoft.com/office/officeart/2018/5/layout/IconCircleLabelList"/>
    <dgm:cxn modelId="{AA02830D-188B-467E-B770-06F9F9F56117}" type="presParOf" srcId="{95D0F475-2122-47B9-BAFF-3B961B317860}" destId="{B88D5789-8A33-4C4C-9383-5E74A47BD5BC}" srcOrd="1" destOrd="0" presId="urn:microsoft.com/office/officeart/2018/5/layout/IconCircleLabelList"/>
    <dgm:cxn modelId="{411DDC5B-9651-4AFB-BA4F-4E7A904A7486}" type="presParOf" srcId="{95D0F475-2122-47B9-BAFF-3B961B317860}" destId="{B47FCEA6-6C9A-4C6C-ABC6-37E5749D9B40}" srcOrd="2" destOrd="0" presId="urn:microsoft.com/office/officeart/2018/5/layout/IconCircleLabelList"/>
    <dgm:cxn modelId="{CE61F214-3D63-45BD-9A57-DE945476C93E}" type="presParOf" srcId="{95D0F475-2122-47B9-BAFF-3B961B317860}" destId="{C948F520-1803-48EA-BC4D-76B04E1F0B15}" srcOrd="3" destOrd="0" presId="urn:microsoft.com/office/officeart/2018/5/layout/IconCircleLabelList"/>
    <dgm:cxn modelId="{6A229F5D-C25B-44A5-AA59-0EE936235844}" type="presParOf" srcId="{AC63EED2-09E7-43B1-858C-7AFC2AE3D9E1}" destId="{EC797C96-1695-4927-8508-7D9AF6A9BAA7}" srcOrd="9" destOrd="0" presId="urn:microsoft.com/office/officeart/2018/5/layout/IconCircleLabelList"/>
    <dgm:cxn modelId="{1DB41218-84D4-415A-875A-A18ED6486D7C}" type="presParOf" srcId="{AC63EED2-09E7-43B1-858C-7AFC2AE3D9E1}" destId="{CA9E9E06-09AC-4928-AF29-EB942B663537}" srcOrd="10" destOrd="0" presId="urn:microsoft.com/office/officeart/2018/5/layout/IconCircleLabelList"/>
    <dgm:cxn modelId="{BF2B8280-0929-49CA-AEDA-88BC70E4810A}" type="presParOf" srcId="{CA9E9E06-09AC-4928-AF29-EB942B663537}" destId="{87911032-27DB-4F0D-A0E0-AB5E0F15B5EC}" srcOrd="0" destOrd="0" presId="urn:microsoft.com/office/officeart/2018/5/layout/IconCircleLabelList"/>
    <dgm:cxn modelId="{5DCF8342-8951-466F-BEE5-463AC1F71546}" type="presParOf" srcId="{CA9E9E06-09AC-4928-AF29-EB942B663537}" destId="{1A2E9BED-C424-4094-B558-4F6D8DCA9BE2}" srcOrd="1" destOrd="0" presId="urn:microsoft.com/office/officeart/2018/5/layout/IconCircleLabelList"/>
    <dgm:cxn modelId="{132D5C67-5684-4024-9291-E71F16F36E3A}" type="presParOf" srcId="{CA9E9E06-09AC-4928-AF29-EB942B663537}" destId="{15127190-C69D-4BF0-A8E5-6EAED40AC90C}" srcOrd="2" destOrd="0" presId="urn:microsoft.com/office/officeart/2018/5/layout/IconCircleLabelList"/>
    <dgm:cxn modelId="{AF264F64-1066-4623-ABB8-F8E13FF3BF03}" type="presParOf" srcId="{CA9E9E06-09AC-4928-AF29-EB942B663537}" destId="{23782650-980A-4B6F-B31C-742A4C46AB0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DB1E003-4B6D-45C5-9156-12F7DFAA7BDF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A902F2A2-0298-479F-AA98-4F360AC061B7}">
      <dgm:prSet/>
      <dgm:spPr/>
      <dgm:t>
        <a:bodyPr/>
        <a:lstStyle/>
        <a:p>
          <a:r>
            <a:rPr lang="en-US"/>
            <a:t>Increasing interest rats increases the cost of borrowing. This affects individuals and businesses. </a:t>
          </a:r>
        </a:p>
      </dgm:t>
    </dgm:pt>
    <dgm:pt modelId="{0DE47E57-2BAF-43A3-A8E1-E1AFBF645349}" type="parTrans" cxnId="{369D6ED9-3AD9-4AF9-84A7-5A32362DF57B}">
      <dgm:prSet/>
      <dgm:spPr/>
      <dgm:t>
        <a:bodyPr/>
        <a:lstStyle/>
        <a:p>
          <a:endParaRPr lang="en-US"/>
        </a:p>
      </dgm:t>
    </dgm:pt>
    <dgm:pt modelId="{EE382EBE-2C81-4461-AE6A-6118B296B898}" type="sibTrans" cxnId="{369D6ED9-3AD9-4AF9-84A7-5A32362DF57B}">
      <dgm:prSet/>
      <dgm:spPr/>
      <dgm:t>
        <a:bodyPr/>
        <a:lstStyle/>
        <a:p>
          <a:endParaRPr lang="en-US"/>
        </a:p>
      </dgm:t>
    </dgm:pt>
    <dgm:pt modelId="{42B49F54-39DE-4458-BB9B-64C8B1B9B0AA}">
      <dgm:prSet/>
      <dgm:spPr/>
      <dgm:t>
        <a:bodyPr/>
        <a:lstStyle/>
        <a:p>
          <a:r>
            <a:rPr lang="en-US"/>
            <a:t>If business perceive these increases in interest rates s permanent then the level of investment falls. </a:t>
          </a:r>
        </a:p>
      </dgm:t>
    </dgm:pt>
    <dgm:pt modelId="{28773006-E10E-4BDC-8CE1-76DC063C9EA4}" type="parTrans" cxnId="{F311E796-C066-4BDF-B994-BFD6F12F75D3}">
      <dgm:prSet/>
      <dgm:spPr/>
      <dgm:t>
        <a:bodyPr/>
        <a:lstStyle/>
        <a:p>
          <a:endParaRPr lang="en-US"/>
        </a:p>
      </dgm:t>
    </dgm:pt>
    <dgm:pt modelId="{B786B5EF-77DB-4694-8EC6-78FFF931BA1B}" type="sibTrans" cxnId="{F311E796-C066-4BDF-B994-BFD6F12F75D3}">
      <dgm:prSet/>
      <dgm:spPr/>
      <dgm:t>
        <a:bodyPr/>
        <a:lstStyle/>
        <a:p>
          <a:endParaRPr lang="en-US"/>
        </a:p>
      </dgm:t>
    </dgm:pt>
    <dgm:pt modelId="{8B4DA7C3-7D59-4DC3-BFC5-B2742A9E7320}">
      <dgm:prSet/>
      <dgm:spPr/>
      <dgm:t>
        <a:bodyPr/>
        <a:lstStyle/>
        <a:p>
          <a:r>
            <a:rPr lang="en-US"/>
            <a:t>Corporate profits will fall , companies reduce stock /inventory </a:t>
          </a:r>
        </a:p>
      </dgm:t>
    </dgm:pt>
    <dgm:pt modelId="{8C707271-AEA8-44F7-904C-683EC82CE9C0}" type="parTrans" cxnId="{048BDB2B-1ECC-4F0C-989D-685A1A93780F}">
      <dgm:prSet/>
      <dgm:spPr/>
      <dgm:t>
        <a:bodyPr/>
        <a:lstStyle/>
        <a:p>
          <a:endParaRPr lang="en-US"/>
        </a:p>
      </dgm:t>
    </dgm:pt>
    <dgm:pt modelId="{818B485D-F451-49A5-ABDB-EF031FBC50B4}" type="sibTrans" cxnId="{048BDB2B-1ECC-4F0C-989D-685A1A93780F}">
      <dgm:prSet/>
      <dgm:spPr/>
      <dgm:t>
        <a:bodyPr/>
        <a:lstStyle/>
        <a:p>
          <a:endParaRPr lang="en-US"/>
        </a:p>
      </dgm:t>
    </dgm:pt>
    <dgm:pt modelId="{7FFCC6BF-9047-4F00-96FE-967B855BEFD3}">
      <dgm:prSet/>
      <dgm:spPr/>
      <dgm:t>
        <a:bodyPr/>
        <a:lstStyle/>
        <a:p>
          <a:r>
            <a:rPr lang="en-US"/>
            <a:t>High interest rates raise the price. Costs of imports are high and this discourages the buying of imports. </a:t>
          </a:r>
        </a:p>
      </dgm:t>
    </dgm:pt>
    <dgm:pt modelId="{C8892993-A24F-4601-A244-C183B4579F63}" type="parTrans" cxnId="{083D3224-CF33-4D77-BE0E-8BB1172D5435}">
      <dgm:prSet/>
      <dgm:spPr/>
      <dgm:t>
        <a:bodyPr/>
        <a:lstStyle/>
        <a:p>
          <a:endParaRPr lang="en-US"/>
        </a:p>
      </dgm:t>
    </dgm:pt>
    <dgm:pt modelId="{B96F7346-C295-4A79-B491-EE5C489A44F7}" type="sibTrans" cxnId="{083D3224-CF33-4D77-BE0E-8BB1172D5435}">
      <dgm:prSet/>
      <dgm:spPr/>
      <dgm:t>
        <a:bodyPr/>
        <a:lstStyle/>
        <a:p>
          <a:endParaRPr lang="en-US"/>
        </a:p>
      </dgm:t>
    </dgm:pt>
    <dgm:pt modelId="{ABAAEFDD-6E04-454D-8893-3A224D0F25FF}">
      <dgm:prSet/>
      <dgm:spPr/>
      <dgm:t>
        <a:bodyPr/>
        <a:lstStyle/>
        <a:p>
          <a:r>
            <a:rPr lang="en-US"/>
            <a:t>IT ay protect the balance of payments and prevent/reduce import- cost inflation. </a:t>
          </a:r>
        </a:p>
      </dgm:t>
    </dgm:pt>
    <dgm:pt modelId="{025C1800-EDF4-401D-85C6-B981F7AC0EC2}" type="parTrans" cxnId="{9674D263-274C-459E-A534-2D97DFB0499E}">
      <dgm:prSet/>
      <dgm:spPr/>
      <dgm:t>
        <a:bodyPr/>
        <a:lstStyle/>
        <a:p>
          <a:endParaRPr lang="en-US"/>
        </a:p>
      </dgm:t>
    </dgm:pt>
    <dgm:pt modelId="{DF2870F9-6CFE-4733-9ADC-E903DCE5C5FA}" type="sibTrans" cxnId="{9674D263-274C-459E-A534-2D97DFB0499E}">
      <dgm:prSet/>
      <dgm:spPr/>
      <dgm:t>
        <a:bodyPr/>
        <a:lstStyle/>
        <a:p>
          <a:endParaRPr lang="en-US"/>
        </a:p>
      </dgm:t>
    </dgm:pt>
    <dgm:pt modelId="{602113DE-3F9F-4196-8AC4-4A1D217F087A}">
      <dgm:prSet/>
      <dgm:spPr/>
      <dgm:t>
        <a:bodyPr/>
        <a:lstStyle/>
        <a:p>
          <a:r>
            <a:rPr lang="en-US"/>
            <a:t>High interest rates attract investment capital into the UK and these cpatal inflows assist in funding the deficit on balance of payments </a:t>
          </a:r>
        </a:p>
      </dgm:t>
    </dgm:pt>
    <dgm:pt modelId="{F59FB481-A00B-4059-A535-482AC606613E}" type="parTrans" cxnId="{9B246635-4D7F-4E5C-86AE-5F3FEACBF5DF}">
      <dgm:prSet/>
      <dgm:spPr/>
      <dgm:t>
        <a:bodyPr/>
        <a:lstStyle/>
        <a:p>
          <a:endParaRPr lang="en-US"/>
        </a:p>
      </dgm:t>
    </dgm:pt>
    <dgm:pt modelId="{676A4492-A55A-435C-9220-39D8E7F5B7D3}" type="sibTrans" cxnId="{9B246635-4D7F-4E5C-86AE-5F3FEACBF5DF}">
      <dgm:prSet/>
      <dgm:spPr/>
      <dgm:t>
        <a:bodyPr/>
        <a:lstStyle/>
        <a:p>
          <a:endParaRPr lang="en-US"/>
        </a:p>
      </dgm:t>
    </dgm:pt>
    <dgm:pt modelId="{A06C63EC-B2D3-497E-B6FD-9D60560CE2F0}" type="pres">
      <dgm:prSet presAssocID="{4DB1E003-4B6D-45C5-9156-12F7DFAA7BDF}" presName="root" presStyleCnt="0">
        <dgm:presLayoutVars>
          <dgm:dir/>
          <dgm:resizeHandles val="exact"/>
        </dgm:presLayoutVars>
      </dgm:prSet>
      <dgm:spPr/>
    </dgm:pt>
    <dgm:pt modelId="{880A55CA-4601-4637-8E63-A5A54B11F9C6}" type="pres">
      <dgm:prSet presAssocID="{4DB1E003-4B6D-45C5-9156-12F7DFAA7BDF}" presName="container" presStyleCnt="0">
        <dgm:presLayoutVars>
          <dgm:dir/>
          <dgm:resizeHandles val="exact"/>
        </dgm:presLayoutVars>
      </dgm:prSet>
      <dgm:spPr/>
    </dgm:pt>
    <dgm:pt modelId="{568FC844-4FDB-46F5-AF07-9539226F5893}" type="pres">
      <dgm:prSet presAssocID="{A902F2A2-0298-479F-AA98-4F360AC061B7}" presName="compNode" presStyleCnt="0"/>
      <dgm:spPr/>
    </dgm:pt>
    <dgm:pt modelId="{DE4BBB09-0BFA-49E0-9562-9931EA9864DF}" type="pres">
      <dgm:prSet presAssocID="{A902F2A2-0298-479F-AA98-4F360AC061B7}" presName="iconBgRect" presStyleLbl="bgShp" presStyleIdx="0" presStyleCnt="6"/>
      <dgm:spPr/>
    </dgm:pt>
    <dgm:pt modelId="{1EF9A7AE-DEB9-4C67-9AAF-F7E00373F929}" type="pres">
      <dgm:prSet presAssocID="{A902F2A2-0298-479F-AA98-4F360AC061B7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t"/>
        </a:ext>
      </dgm:extLst>
    </dgm:pt>
    <dgm:pt modelId="{4FD4D8C9-B3F8-457A-8647-263FA0F7E141}" type="pres">
      <dgm:prSet presAssocID="{A902F2A2-0298-479F-AA98-4F360AC061B7}" presName="spaceRect" presStyleCnt="0"/>
      <dgm:spPr/>
    </dgm:pt>
    <dgm:pt modelId="{AD6C9A4C-07A2-43F0-9AD8-4AAEB73B6130}" type="pres">
      <dgm:prSet presAssocID="{A902F2A2-0298-479F-AA98-4F360AC061B7}" presName="textRect" presStyleLbl="revTx" presStyleIdx="0" presStyleCnt="6">
        <dgm:presLayoutVars>
          <dgm:chMax val="1"/>
          <dgm:chPref val="1"/>
        </dgm:presLayoutVars>
      </dgm:prSet>
      <dgm:spPr/>
    </dgm:pt>
    <dgm:pt modelId="{7671064F-FB18-4971-A915-DF384250DF32}" type="pres">
      <dgm:prSet presAssocID="{EE382EBE-2C81-4461-AE6A-6118B296B898}" presName="sibTrans" presStyleLbl="sibTrans2D1" presStyleIdx="0" presStyleCnt="0"/>
      <dgm:spPr/>
    </dgm:pt>
    <dgm:pt modelId="{8DC57944-4683-47D1-8744-B530377BC18A}" type="pres">
      <dgm:prSet presAssocID="{42B49F54-39DE-4458-BB9B-64C8B1B9B0AA}" presName="compNode" presStyleCnt="0"/>
      <dgm:spPr/>
    </dgm:pt>
    <dgm:pt modelId="{3C0A96C8-D2C1-401C-BF78-B5680ACC8C88}" type="pres">
      <dgm:prSet presAssocID="{42B49F54-39DE-4458-BB9B-64C8B1B9B0AA}" presName="iconBgRect" presStyleLbl="bgShp" presStyleIdx="1" presStyleCnt="6"/>
      <dgm:spPr/>
    </dgm:pt>
    <dgm:pt modelId="{8AB53D39-1207-49A5-8972-5DDE4EC53E13}" type="pres">
      <dgm:prSet presAssocID="{42B49F54-39DE-4458-BB9B-64C8B1B9B0AA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992FB4B5-90DD-4B04-B620-2957B9C4A9FC}" type="pres">
      <dgm:prSet presAssocID="{42B49F54-39DE-4458-BB9B-64C8B1B9B0AA}" presName="spaceRect" presStyleCnt="0"/>
      <dgm:spPr/>
    </dgm:pt>
    <dgm:pt modelId="{55E73D46-D280-498D-B360-BD75A498202C}" type="pres">
      <dgm:prSet presAssocID="{42B49F54-39DE-4458-BB9B-64C8B1B9B0AA}" presName="textRect" presStyleLbl="revTx" presStyleIdx="1" presStyleCnt="6">
        <dgm:presLayoutVars>
          <dgm:chMax val="1"/>
          <dgm:chPref val="1"/>
        </dgm:presLayoutVars>
      </dgm:prSet>
      <dgm:spPr/>
    </dgm:pt>
    <dgm:pt modelId="{91D3D752-3D66-450E-8901-FA44BE138CC0}" type="pres">
      <dgm:prSet presAssocID="{B786B5EF-77DB-4694-8EC6-78FFF931BA1B}" presName="sibTrans" presStyleLbl="sibTrans2D1" presStyleIdx="0" presStyleCnt="0"/>
      <dgm:spPr/>
    </dgm:pt>
    <dgm:pt modelId="{774E3199-5A29-423C-A7E6-B0567177987B}" type="pres">
      <dgm:prSet presAssocID="{8B4DA7C3-7D59-4DC3-BFC5-B2742A9E7320}" presName="compNode" presStyleCnt="0"/>
      <dgm:spPr/>
    </dgm:pt>
    <dgm:pt modelId="{89B647CF-DFE0-4842-B2DF-DAA50D6E0B5D}" type="pres">
      <dgm:prSet presAssocID="{8B4DA7C3-7D59-4DC3-BFC5-B2742A9E7320}" presName="iconBgRect" presStyleLbl="bgShp" presStyleIdx="2" presStyleCnt="6"/>
      <dgm:spPr/>
    </dgm:pt>
    <dgm:pt modelId="{BF6AA76D-DF33-4EED-AA65-333C63C5032F}" type="pres">
      <dgm:prSet presAssocID="{8B4DA7C3-7D59-4DC3-BFC5-B2742A9E7320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2FE247AD-ED78-4018-93A2-8AA8958132C7}" type="pres">
      <dgm:prSet presAssocID="{8B4DA7C3-7D59-4DC3-BFC5-B2742A9E7320}" presName="spaceRect" presStyleCnt="0"/>
      <dgm:spPr/>
    </dgm:pt>
    <dgm:pt modelId="{FFB622F8-C045-4472-962C-0A9EA3A8447E}" type="pres">
      <dgm:prSet presAssocID="{8B4DA7C3-7D59-4DC3-BFC5-B2742A9E7320}" presName="textRect" presStyleLbl="revTx" presStyleIdx="2" presStyleCnt="6">
        <dgm:presLayoutVars>
          <dgm:chMax val="1"/>
          <dgm:chPref val="1"/>
        </dgm:presLayoutVars>
      </dgm:prSet>
      <dgm:spPr/>
    </dgm:pt>
    <dgm:pt modelId="{C66455EF-3A7D-4FE8-BE01-5ACA43AA73D1}" type="pres">
      <dgm:prSet presAssocID="{818B485D-F451-49A5-ABDB-EF031FBC50B4}" presName="sibTrans" presStyleLbl="sibTrans2D1" presStyleIdx="0" presStyleCnt="0"/>
      <dgm:spPr/>
    </dgm:pt>
    <dgm:pt modelId="{C94258AB-74C4-46E8-A85F-E1AFE7AFE9FA}" type="pres">
      <dgm:prSet presAssocID="{7FFCC6BF-9047-4F00-96FE-967B855BEFD3}" presName="compNode" presStyleCnt="0"/>
      <dgm:spPr/>
    </dgm:pt>
    <dgm:pt modelId="{B11103C4-F99F-44EC-862E-22BF9B6E2514}" type="pres">
      <dgm:prSet presAssocID="{7FFCC6BF-9047-4F00-96FE-967B855BEFD3}" presName="iconBgRect" presStyleLbl="bgShp" presStyleIdx="3" presStyleCnt="6"/>
      <dgm:spPr/>
    </dgm:pt>
    <dgm:pt modelId="{8897D92D-30F1-425E-9500-0367D4A2FF24}" type="pres">
      <dgm:prSet presAssocID="{7FFCC6BF-9047-4F00-96FE-967B855BEFD3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ble"/>
        </a:ext>
      </dgm:extLst>
    </dgm:pt>
    <dgm:pt modelId="{90D7B0C7-FB60-4889-B052-CF42DEC4DC69}" type="pres">
      <dgm:prSet presAssocID="{7FFCC6BF-9047-4F00-96FE-967B855BEFD3}" presName="spaceRect" presStyleCnt="0"/>
      <dgm:spPr/>
    </dgm:pt>
    <dgm:pt modelId="{BC17FA37-93E4-4DCA-BEC5-613365DB97D5}" type="pres">
      <dgm:prSet presAssocID="{7FFCC6BF-9047-4F00-96FE-967B855BEFD3}" presName="textRect" presStyleLbl="revTx" presStyleIdx="3" presStyleCnt="6">
        <dgm:presLayoutVars>
          <dgm:chMax val="1"/>
          <dgm:chPref val="1"/>
        </dgm:presLayoutVars>
      </dgm:prSet>
      <dgm:spPr/>
    </dgm:pt>
    <dgm:pt modelId="{79BD7B56-A46D-4AC5-A9BE-D2CD6746351F}" type="pres">
      <dgm:prSet presAssocID="{B96F7346-C295-4A79-B491-EE5C489A44F7}" presName="sibTrans" presStyleLbl="sibTrans2D1" presStyleIdx="0" presStyleCnt="0"/>
      <dgm:spPr/>
    </dgm:pt>
    <dgm:pt modelId="{BA83415C-6AA0-4982-8A02-955CCFA2842E}" type="pres">
      <dgm:prSet presAssocID="{ABAAEFDD-6E04-454D-8893-3A224D0F25FF}" presName="compNode" presStyleCnt="0"/>
      <dgm:spPr/>
    </dgm:pt>
    <dgm:pt modelId="{6DB849F0-5F2C-4521-BE6F-516BFD881518}" type="pres">
      <dgm:prSet presAssocID="{ABAAEFDD-6E04-454D-8893-3A224D0F25FF}" presName="iconBgRect" presStyleLbl="bgShp" presStyleIdx="4" presStyleCnt="6"/>
      <dgm:spPr/>
    </dgm:pt>
    <dgm:pt modelId="{6EB9A6B5-84D1-4C43-AE17-117B4A2ED424}" type="pres">
      <dgm:prSet presAssocID="{ABAAEFDD-6E04-454D-8893-3A224D0F25FF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94C5268C-8BC6-4F5F-9FF5-CB792630BC1A}" type="pres">
      <dgm:prSet presAssocID="{ABAAEFDD-6E04-454D-8893-3A224D0F25FF}" presName="spaceRect" presStyleCnt="0"/>
      <dgm:spPr/>
    </dgm:pt>
    <dgm:pt modelId="{E8E19C86-0C6B-4477-8DBC-43C8DB1105F6}" type="pres">
      <dgm:prSet presAssocID="{ABAAEFDD-6E04-454D-8893-3A224D0F25FF}" presName="textRect" presStyleLbl="revTx" presStyleIdx="4" presStyleCnt="6">
        <dgm:presLayoutVars>
          <dgm:chMax val="1"/>
          <dgm:chPref val="1"/>
        </dgm:presLayoutVars>
      </dgm:prSet>
      <dgm:spPr/>
    </dgm:pt>
    <dgm:pt modelId="{9E4B8980-8F9C-4741-BCFB-9F6752416C14}" type="pres">
      <dgm:prSet presAssocID="{DF2870F9-6CFE-4733-9ADC-E903DCE5C5FA}" presName="sibTrans" presStyleLbl="sibTrans2D1" presStyleIdx="0" presStyleCnt="0"/>
      <dgm:spPr/>
    </dgm:pt>
    <dgm:pt modelId="{D04B58E9-001F-48E3-83F0-2F2118019CBA}" type="pres">
      <dgm:prSet presAssocID="{602113DE-3F9F-4196-8AC4-4A1D217F087A}" presName="compNode" presStyleCnt="0"/>
      <dgm:spPr/>
    </dgm:pt>
    <dgm:pt modelId="{785CF576-194E-4343-AD07-AD367676A7B2}" type="pres">
      <dgm:prSet presAssocID="{602113DE-3F9F-4196-8AC4-4A1D217F087A}" presName="iconBgRect" presStyleLbl="bgShp" presStyleIdx="5" presStyleCnt="6"/>
      <dgm:spPr/>
    </dgm:pt>
    <dgm:pt modelId="{3936A34A-9C71-4EB9-A980-F9D8AA4612CF}" type="pres">
      <dgm:prSet presAssocID="{602113DE-3F9F-4196-8AC4-4A1D217F087A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2325BB0B-D5C3-41AF-911E-311A114BA74A}" type="pres">
      <dgm:prSet presAssocID="{602113DE-3F9F-4196-8AC4-4A1D217F087A}" presName="spaceRect" presStyleCnt="0"/>
      <dgm:spPr/>
    </dgm:pt>
    <dgm:pt modelId="{851188DF-8C49-4F1D-9EDD-B362E9705D8B}" type="pres">
      <dgm:prSet presAssocID="{602113DE-3F9F-4196-8AC4-4A1D217F087A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083D3224-CF33-4D77-BE0E-8BB1172D5435}" srcId="{4DB1E003-4B6D-45C5-9156-12F7DFAA7BDF}" destId="{7FFCC6BF-9047-4F00-96FE-967B855BEFD3}" srcOrd="3" destOrd="0" parTransId="{C8892993-A24F-4601-A244-C183B4579F63}" sibTransId="{B96F7346-C295-4A79-B491-EE5C489A44F7}"/>
    <dgm:cxn modelId="{CFE8072A-5609-4D26-8438-8505104ACF99}" type="presOf" srcId="{818B485D-F451-49A5-ABDB-EF031FBC50B4}" destId="{C66455EF-3A7D-4FE8-BE01-5ACA43AA73D1}" srcOrd="0" destOrd="0" presId="urn:microsoft.com/office/officeart/2018/2/layout/IconCircleList"/>
    <dgm:cxn modelId="{048BDB2B-1ECC-4F0C-989D-685A1A93780F}" srcId="{4DB1E003-4B6D-45C5-9156-12F7DFAA7BDF}" destId="{8B4DA7C3-7D59-4DC3-BFC5-B2742A9E7320}" srcOrd="2" destOrd="0" parTransId="{8C707271-AEA8-44F7-904C-683EC82CE9C0}" sibTransId="{818B485D-F451-49A5-ABDB-EF031FBC50B4}"/>
    <dgm:cxn modelId="{9B246635-4D7F-4E5C-86AE-5F3FEACBF5DF}" srcId="{4DB1E003-4B6D-45C5-9156-12F7DFAA7BDF}" destId="{602113DE-3F9F-4196-8AC4-4A1D217F087A}" srcOrd="5" destOrd="0" parTransId="{F59FB481-A00B-4059-A535-482AC606613E}" sibTransId="{676A4492-A55A-435C-9220-39D8E7F5B7D3}"/>
    <dgm:cxn modelId="{9674D263-274C-459E-A534-2D97DFB0499E}" srcId="{4DB1E003-4B6D-45C5-9156-12F7DFAA7BDF}" destId="{ABAAEFDD-6E04-454D-8893-3A224D0F25FF}" srcOrd="4" destOrd="0" parTransId="{025C1800-EDF4-401D-85C6-B981F7AC0EC2}" sibTransId="{DF2870F9-6CFE-4733-9ADC-E903DCE5C5FA}"/>
    <dgm:cxn modelId="{6409D982-7EAC-47F0-93C0-0B5A1DFC17DB}" type="presOf" srcId="{4DB1E003-4B6D-45C5-9156-12F7DFAA7BDF}" destId="{A06C63EC-B2D3-497E-B6FD-9D60560CE2F0}" srcOrd="0" destOrd="0" presId="urn:microsoft.com/office/officeart/2018/2/layout/IconCircleList"/>
    <dgm:cxn modelId="{2034E68C-1DBB-4D5D-B45B-29AEF536D86F}" type="presOf" srcId="{602113DE-3F9F-4196-8AC4-4A1D217F087A}" destId="{851188DF-8C49-4F1D-9EDD-B362E9705D8B}" srcOrd="0" destOrd="0" presId="urn:microsoft.com/office/officeart/2018/2/layout/IconCircleList"/>
    <dgm:cxn modelId="{F311E796-C066-4BDF-B994-BFD6F12F75D3}" srcId="{4DB1E003-4B6D-45C5-9156-12F7DFAA7BDF}" destId="{42B49F54-39DE-4458-BB9B-64C8B1B9B0AA}" srcOrd="1" destOrd="0" parTransId="{28773006-E10E-4BDC-8CE1-76DC063C9EA4}" sibTransId="{B786B5EF-77DB-4694-8EC6-78FFF931BA1B}"/>
    <dgm:cxn modelId="{7CBA249B-3E71-42BD-B65D-4139B199AAE2}" type="presOf" srcId="{DF2870F9-6CFE-4733-9ADC-E903DCE5C5FA}" destId="{9E4B8980-8F9C-4741-BCFB-9F6752416C14}" srcOrd="0" destOrd="0" presId="urn:microsoft.com/office/officeart/2018/2/layout/IconCircleList"/>
    <dgm:cxn modelId="{363C19A6-FD16-486F-86A4-40D0C8B1FE65}" type="presOf" srcId="{B786B5EF-77DB-4694-8EC6-78FFF931BA1B}" destId="{91D3D752-3D66-450E-8901-FA44BE138CC0}" srcOrd="0" destOrd="0" presId="urn:microsoft.com/office/officeart/2018/2/layout/IconCircleList"/>
    <dgm:cxn modelId="{2D6215B2-9AC6-4961-A892-50ED3C0087A9}" type="presOf" srcId="{42B49F54-39DE-4458-BB9B-64C8B1B9B0AA}" destId="{55E73D46-D280-498D-B360-BD75A498202C}" srcOrd="0" destOrd="0" presId="urn:microsoft.com/office/officeart/2018/2/layout/IconCircleList"/>
    <dgm:cxn modelId="{D81B31BF-96EF-420C-A1CA-8754432E5495}" type="presOf" srcId="{B96F7346-C295-4A79-B491-EE5C489A44F7}" destId="{79BD7B56-A46D-4AC5-A9BE-D2CD6746351F}" srcOrd="0" destOrd="0" presId="urn:microsoft.com/office/officeart/2018/2/layout/IconCircleList"/>
    <dgm:cxn modelId="{CC1645C2-DC49-4ADD-80F1-22B8E551C374}" type="presOf" srcId="{7FFCC6BF-9047-4F00-96FE-967B855BEFD3}" destId="{BC17FA37-93E4-4DCA-BEC5-613365DB97D5}" srcOrd="0" destOrd="0" presId="urn:microsoft.com/office/officeart/2018/2/layout/IconCircleList"/>
    <dgm:cxn modelId="{F71360C8-C6DD-4481-960F-4DCBAEB74B78}" type="presOf" srcId="{EE382EBE-2C81-4461-AE6A-6118B296B898}" destId="{7671064F-FB18-4971-A915-DF384250DF32}" srcOrd="0" destOrd="0" presId="urn:microsoft.com/office/officeart/2018/2/layout/IconCircleList"/>
    <dgm:cxn modelId="{369D6ED9-3AD9-4AF9-84A7-5A32362DF57B}" srcId="{4DB1E003-4B6D-45C5-9156-12F7DFAA7BDF}" destId="{A902F2A2-0298-479F-AA98-4F360AC061B7}" srcOrd="0" destOrd="0" parTransId="{0DE47E57-2BAF-43A3-A8E1-E1AFBF645349}" sibTransId="{EE382EBE-2C81-4461-AE6A-6118B296B898}"/>
    <dgm:cxn modelId="{63314FDC-0BDC-4AA1-805B-641FA56E5D4B}" type="presOf" srcId="{8B4DA7C3-7D59-4DC3-BFC5-B2742A9E7320}" destId="{FFB622F8-C045-4472-962C-0A9EA3A8447E}" srcOrd="0" destOrd="0" presId="urn:microsoft.com/office/officeart/2018/2/layout/IconCircleList"/>
    <dgm:cxn modelId="{F7FD90EC-733B-4C37-B950-B7A99D8B75EE}" type="presOf" srcId="{A902F2A2-0298-479F-AA98-4F360AC061B7}" destId="{AD6C9A4C-07A2-43F0-9AD8-4AAEB73B6130}" srcOrd="0" destOrd="0" presId="urn:microsoft.com/office/officeart/2018/2/layout/IconCircleList"/>
    <dgm:cxn modelId="{21CC13F0-6658-4F76-A088-565C352EEE8C}" type="presOf" srcId="{ABAAEFDD-6E04-454D-8893-3A224D0F25FF}" destId="{E8E19C86-0C6B-4477-8DBC-43C8DB1105F6}" srcOrd="0" destOrd="0" presId="urn:microsoft.com/office/officeart/2018/2/layout/IconCircleList"/>
    <dgm:cxn modelId="{D390F4FD-83D7-4F0F-A2E8-E6E6830D5C5F}" type="presParOf" srcId="{A06C63EC-B2D3-497E-B6FD-9D60560CE2F0}" destId="{880A55CA-4601-4637-8E63-A5A54B11F9C6}" srcOrd="0" destOrd="0" presId="urn:microsoft.com/office/officeart/2018/2/layout/IconCircleList"/>
    <dgm:cxn modelId="{A9C333C1-97A3-4570-BF4C-23D2A60E3082}" type="presParOf" srcId="{880A55CA-4601-4637-8E63-A5A54B11F9C6}" destId="{568FC844-4FDB-46F5-AF07-9539226F5893}" srcOrd="0" destOrd="0" presId="urn:microsoft.com/office/officeart/2018/2/layout/IconCircleList"/>
    <dgm:cxn modelId="{ACCB2560-A14F-4295-B57C-18325303938D}" type="presParOf" srcId="{568FC844-4FDB-46F5-AF07-9539226F5893}" destId="{DE4BBB09-0BFA-49E0-9562-9931EA9864DF}" srcOrd="0" destOrd="0" presId="urn:microsoft.com/office/officeart/2018/2/layout/IconCircleList"/>
    <dgm:cxn modelId="{8B5ECA7A-C317-4EEC-8ADE-45C15A74E025}" type="presParOf" srcId="{568FC844-4FDB-46F5-AF07-9539226F5893}" destId="{1EF9A7AE-DEB9-4C67-9AAF-F7E00373F929}" srcOrd="1" destOrd="0" presId="urn:microsoft.com/office/officeart/2018/2/layout/IconCircleList"/>
    <dgm:cxn modelId="{81A811AC-4778-4D20-BB02-04BE3449D3EF}" type="presParOf" srcId="{568FC844-4FDB-46F5-AF07-9539226F5893}" destId="{4FD4D8C9-B3F8-457A-8647-263FA0F7E141}" srcOrd="2" destOrd="0" presId="urn:microsoft.com/office/officeart/2018/2/layout/IconCircleList"/>
    <dgm:cxn modelId="{D25D2138-D0CC-4714-9A55-758E4C8B027C}" type="presParOf" srcId="{568FC844-4FDB-46F5-AF07-9539226F5893}" destId="{AD6C9A4C-07A2-43F0-9AD8-4AAEB73B6130}" srcOrd="3" destOrd="0" presId="urn:microsoft.com/office/officeart/2018/2/layout/IconCircleList"/>
    <dgm:cxn modelId="{9C996D14-E50B-48AA-A7F8-916D690B59F7}" type="presParOf" srcId="{880A55CA-4601-4637-8E63-A5A54B11F9C6}" destId="{7671064F-FB18-4971-A915-DF384250DF32}" srcOrd="1" destOrd="0" presId="urn:microsoft.com/office/officeart/2018/2/layout/IconCircleList"/>
    <dgm:cxn modelId="{2A1007F2-AF10-4484-9D4E-8A673724E92E}" type="presParOf" srcId="{880A55CA-4601-4637-8E63-A5A54B11F9C6}" destId="{8DC57944-4683-47D1-8744-B530377BC18A}" srcOrd="2" destOrd="0" presId="urn:microsoft.com/office/officeart/2018/2/layout/IconCircleList"/>
    <dgm:cxn modelId="{7A7FE593-A032-4204-BCE7-A474259F06B7}" type="presParOf" srcId="{8DC57944-4683-47D1-8744-B530377BC18A}" destId="{3C0A96C8-D2C1-401C-BF78-B5680ACC8C88}" srcOrd="0" destOrd="0" presId="urn:microsoft.com/office/officeart/2018/2/layout/IconCircleList"/>
    <dgm:cxn modelId="{6C865244-7825-4511-9FD4-231866A3567C}" type="presParOf" srcId="{8DC57944-4683-47D1-8744-B530377BC18A}" destId="{8AB53D39-1207-49A5-8972-5DDE4EC53E13}" srcOrd="1" destOrd="0" presId="urn:microsoft.com/office/officeart/2018/2/layout/IconCircleList"/>
    <dgm:cxn modelId="{E16A637C-C7B8-4295-81AC-461C0A4F21F0}" type="presParOf" srcId="{8DC57944-4683-47D1-8744-B530377BC18A}" destId="{992FB4B5-90DD-4B04-B620-2957B9C4A9FC}" srcOrd="2" destOrd="0" presId="urn:microsoft.com/office/officeart/2018/2/layout/IconCircleList"/>
    <dgm:cxn modelId="{DAB17C86-9108-4D72-BE7A-95A98D9E0C7C}" type="presParOf" srcId="{8DC57944-4683-47D1-8744-B530377BC18A}" destId="{55E73D46-D280-498D-B360-BD75A498202C}" srcOrd="3" destOrd="0" presId="urn:microsoft.com/office/officeart/2018/2/layout/IconCircleList"/>
    <dgm:cxn modelId="{5E26F3E0-1777-46CA-8577-60AE573C5BC6}" type="presParOf" srcId="{880A55CA-4601-4637-8E63-A5A54B11F9C6}" destId="{91D3D752-3D66-450E-8901-FA44BE138CC0}" srcOrd="3" destOrd="0" presId="urn:microsoft.com/office/officeart/2018/2/layout/IconCircleList"/>
    <dgm:cxn modelId="{DA95B91F-A967-492A-8EA6-567743712478}" type="presParOf" srcId="{880A55CA-4601-4637-8E63-A5A54B11F9C6}" destId="{774E3199-5A29-423C-A7E6-B0567177987B}" srcOrd="4" destOrd="0" presId="urn:microsoft.com/office/officeart/2018/2/layout/IconCircleList"/>
    <dgm:cxn modelId="{FE0D4B2C-BBC6-4434-9DED-E15905EC20FD}" type="presParOf" srcId="{774E3199-5A29-423C-A7E6-B0567177987B}" destId="{89B647CF-DFE0-4842-B2DF-DAA50D6E0B5D}" srcOrd="0" destOrd="0" presId="urn:microsoft.com/office/officeart/2018/2/layout/IconCircleList"/>
    <dgm:cxn modelId="{7680A03A-848A-47F6-B337-47F0CC572D6D}" type="presParOf" srcId="{774E3199-5A29-423C-A7E6-B0567177987B}" destId="{BF6AA76D-DF33-4EED-AA65-333C63C5032F}" srcOrd="1" destOrd="0" presId="urn:microsoft.com/office/officeart/2018/2/layout/IconCircleList"/>
    <dgm:cxn modelId="{4D7F32D1-D65F-4198-A301-2EF04797AEA6}" type="presParOf" srcId="{774E3199-5A29-423C-A7E6-B0567177987B}" destId="{2FE247AD-ED78-4018-93A2-8AA8958132C7}" srcOrd="2" destOrd="0" presId="urn:microsoft.com/office/officeart/2018/2/layout/IconCircleList"/>
    <dgm:cxn modelId="{343C652B-D0A1-4CE6-ADFA-4E1CF47F6395}" type="presParOf" srcId="{774E3199-5A29-423C-A7E6-B0567177987B}" destId="{FFB622F8-C045-4472-962C-0A9EA3A8447E}" srcOrd="3" destOrd="0" presId="urn:microsoft.com/office/officeart/2018/2/layout/IconCircleList"/>
    <dgm:cxn modelId="{266181B1-F84F-4395-A7D6-50A277F1C5AE}" type="presParOf" srcId="{880A55CA-4601-4637-8E63-A5A54B11F9C6}" destId="{C66455EF-3A7D-4FE8-BE01-5ACA43AA73D1}" srcOrd="5" destOrd="0" presId="urn:microsoft.com/office/officeart/2018/2/layout/IconCircleList"/>
    <dgm:cxn modelId="{61111DA3-E7F4-42C0-B28E-9AB0664ABDED}" type="presParOf" srcId="{880A55CA-4601-4637-8E63-A5A54B11F9C6}" destId="{C94258AB-74C4-46E8-A85F-E1AFE7AFE9FA}" srcOrd="6" destOrd="0" presId="urn:microsoft.com/office/officeart/2018/2/layout/IconCircleList"/>
    <dgm:cxn modelId="{43A7DB88-882F-4A58-81DC-A1A4D87FC09B}" type="presParOf" srcId="{C94258AB-74C4-46E8-A85F-E1AFE7AFE9FA}" destId="{B11103C4-F99F-44EC-862E-22BF9B6E2514}" srcOrd="0" destOrd="0" presId="urn:microsoft.com/office/officeart/2018/2/layout/IconCircleList"/>
    <dgm:cxn modelId="{C367A7B4-8642-4D0C-94D5-FD88B8A976E2}" type="presParOf" srcId="{C94258AB-74C4-46E8-A85F-E1AFE7AFE9FA}" destId="{8897D92D-30F1-425E-9500-0367D4A2FF24}" srcOrd="1" destOrd="0" presId="urn:microsoft.com/office/officeart/2018/2/layout/IconCircleList"/>
    <dgm:cxn modelId="{58A98EE3-CFA2-44D3-9E23-22C8B41AC831}" type="presParOf" srcId="{C94258AB-74C4-46E8-A85F-E1AFE7AFE9FA}" destId="{90D7B0C7-FB60-4889-B052-CF42DEC4DC69}" srcOrd="2" destOrd="0" presId="urn:microsoft.com/office/officeart/2018/2/layout/IconCircleList"/>
    <dgm:cxn modelId="{2B2DA0A8-0C57-4CCA-84C2-4068F26E9099}" type="presParOf" srcId="{C94258AB-74C4-46E8-A85F-E1AFE7AFE9FA}" destId="{BC17FA37-93E4-4DCA-BEC5-613365DB97D5}" srcOrd="3" destOrd="0" presId="urn:microsoft.com/office/officeart/2018/2/layout/IconCircleList"/>
    <dgm:cxn modelId="{128BC4FD-10BB-4BAF-838E-FBDE9B5374D9}" type="presParOf" srcId="{880A55CA-4601-4637-8E63-A5A54B11F9C6}" destId="{79BD7B56-A46D-4AC5-A9BE-D2CD6746351F}" srcOrd="7" destOrd="0" presId="urn:microsoft.com/office/officeart/2018/2/layout/IconCircleList"/>
    <dgm:cxn modelId="{BB9BD0F6-91F5-41FD-8209-71B2ABF33AB8}" type="presParOf" srcId="{880A55CA-4601-4637-8E63-A5A54B11F9C6}" destId="{BA83415C-6AA0-4982-8A02-955CCFA2842E}" srcOrd="8" destOrd="0" presId="urn:microsoft.com/office/officeart/2018/2/layout/IconCircleList"/>
    <dgm:cxn modelId="{0633C65D-8022-483F-83AF-74A86B6B7DD9}" type="presParOf" srcId="{BA83415C-6AA0-4982-8A02-955CCFA2842E}" destId="{6DB849F0-5F2C-4521-BE6F-516BFD881518}" srcOrd="0" destOrd="0" presId="urn:microsoft.com/office/officeart/2018/2/layout/IconCircleList"/>
    <dgm:cxn modelId="{4DE9E5F5-9013-4F38-8CB9-77EE24472550}" type="presParOf" srcId="{BA83415C-6AA0-4982-8A02-955CCFA2842E}" destId="{6EB9A6B5-84D1-4C43-AE17-117B4A2ED424}" srcOrd="1" destOrd="0" presId="urn:microsoft.com/office/officeart/2018/2/layout/IconCircleList"/>
    <dgm:cxn modelId="{08190944-97D0-4B69-AE74-BDA093A5FF9A}" type="presParOf" srcId="{BA83415C-6AA0-4982-8A02-955CCFA2842E}" destId="{94C5268C-8BC6-4F5F-9FF5-CB792630BC1A}" srcOrd="2" destOrd="0" presId="urn:microsoft.com/office/officeart/2018/2/layout/IconCircleList"/>
    <dgm:cxn modelId="{46B1F007-71DE-45CB-9FA1-5BA052A4B36A}" type="presParOf" srcId="{BA83415C-6AA0-4982-8A02-955CCFA2842E}" destId="{E8E19C86-0C6B-4477-8DBC-43C8DB1105F6}" srcOrd="3" destOrd="0" presId="urn:microsoft.com/office/officeart/2018/2/layout/IconCircleList"/>
    <dgm:cxn modelId="{C6B7E22B-17CD-425A-91EC-30CA33EEDE21}" type="presParOf" srcId="{880A55CA-4601-4637-8E63-A5A54B11F9C6}" destId="{9E4B8980-8F9C-4741-BCFB-9F6752416C14}" srcOrd="9" destOrd="0" presId="urn:microsoft.com/office/officeart/2018/2/layout/IconCircleList"/>
    <dgm:cxn modelId="{E9E1B81C-5955-41B2-A985-5E97A81803CA}" type="presParOf" srcId="{880A55CA-4601-4637-8E63-A5A54B11F9C6}" destId="{D04B58E9-001F-48E3-83F0-2F2118019CBA}" srcOrd="10" destOrd="0" presId="urn:microsoft.com/office/officeart/2018/2/layout/IconCircleList"/>
    <dgm:cxn modelId="{B76088BF-C7CE-4A87-9C2E-98C3F5FBBE02}" type="presParOf" srcId="{D04B58E9-001F-48E3-83F0-2F2118019CBA}" destId="{785CF576-194E-4343-AD07-AD367676A7B2}" srcOrd="0" destOrd="0" presId="urn:microsoft.com/office/officeart/2018/2/layout/IconCircleList"/>
    <dgm:cxn modelId="{DAE8186F-54F9-4736-A0DD-0664F389DCA0}" type="presParOf" srcId="{D04B58E9-001F-48E3-83F0-2F2118019CBA}" destId="{3936A34A-9C71-4EB9-A980-F9D8AA4612CF}" srcOrd="1" destOrd="0" presId="urn:microsoft.com/office/officeart/2018/2/layout/IconCircleList"/>
    <dgm:cxn modelId="{5F4C0026-2D1C-477B-A4A5-51B44CEA5F93}" type="presParOf" srcId="{D04B58E9-001F-48E3-83F0-2F2118019CBA}" destId="{2325BB0B-D5C3-41AF-911E-311A114BA74A}" srcOrd="2" destOrd="0" presId="urn:microsoft.com/office/officeart/2018/2/layout/IconCircleList"/>
    <dgm:cxn modelId="{584A9C41-77BC-4C4D-BA59-2188A9B804D8}" type="presParOf" srcId="{D04B58E9-001F-48E3-83F0-2F2118019CBA}" destId="{851188DF-8C49-4F1D-9EDD-B362E9705D8B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E72160E-D3E8-4E28-B028-511187D4C05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1DB96A3-0F98-4570-A03E-3645B1C9FD60}">
      <dgm:prSet/>
      <dgm:spPr/>
      <dgm:t>
        <a:bodyPr/>
        <a:lstStyle/>
        <a:p>
          <a:r>
            <a:rPr lang="en-US"/>
            <a:t>If the exchange rate (ER)  falls exports become cheaper and more competitive. Imports are now more expensive and less  competitive.</a:t>
          </a:r>
        </a:p>
      </dgm:t>
    </dgm:pt>
    <dgm:pt modelId="{CC7C9CF0-5ED6-44CD-B327-F7811A2B3188}" type="parTrans" cxnId="{F38ACD6E-E7EA-4F6F-BB89-B1A6FF225D7A}">
      <dgm:prSet/>
      <dgm:spPr/>
      <dgm:t>
        <a:bodyPr/>
        <a:lstStyle/>
        <a:p>
          <a:endParaRPr lang="en-US"/>
        </a:p>
      </dgm:t>
    </dgm:pt>
    <dgm:pt modelId="{A61975A0-BB65-443C-9BB7-6F2CB9FDABBD}" type="sibTrans" cxnId="{F38ACD6E-E7EA-4F6F-BB89-B1A6FF225D7A}">
      <dgm:prSet/>
      <dgm:spPr/>
      <dgm:t>
        <a:bodyPr/>
        <a:lstStyle/>
        <a:p>
          <a:endParaRPr lang="en-US"/>
        </a:p>
      </dgm:t>
    </dgm:pt>
    <dgm:pt modelId="{1F802777-062F-4D8C-830B-88F73B8FF666}">
      <dgm:prSet/>
      <dgm:spPr/>
      <dgm:t>
        <a:bodyPr/>
        <a:lstStyle/>
        <a:p>
          <a:r>
            <a:rPr lang="en-US"/>
            <a:t>The reverse is true , - can you explain this ? </a:t>
          </a:r>
        </a:p>
      </dgm:t>
    </dgm:pt>
    <dgm:pt modelId="{44FD4861-32E5-4A81-96A6-0A9F440B436C}" type="parTrans" cxnId="{A634923E-8AB0-4DA0-9E6F-E1FCE244C7E8}">
      <dgm:prSet/>
      <dgm:spPr/>
      <dgm:t>
        <a:bodyPr/>
        <a:lstStyle/>
        <a:p>
          <a:endParaRPr lang="en-US"/>
        </a:p>
      </dgm:t>
    </dgm:pt>
    <dgm:pt modelId="{F48B4614-5C81-4FED-9579-8D526492C61F}" type="sibTrans" cxnId="{A634923E-8AB0-4DA0-9E6F-E1FCE244C7E8}">
      <dgm:prSet/>
      <dgm:spPr/>
      <dgm:t>
        <a:bodyPr/>
        <a:lstStyle/>
        <a:p>
          <a:endParaRPr lang="en-US"/>
        </a:p>
      </dgm:t>
    </dgm:pt>
    <dgm:pt modelId="{304EE71D-BC70-4D1D-957E-F134FE63481F}" type="pres">
      <dgm:prSet presAssocID="{CE72160E-D3E8-4E28-B028-511187D4C056}" presName="root" presStyleCnt="0">
        <dgm:presLayoutVars>
          <dgm:dir/>
          <dgm:resizeHandles val="exact"/>
        </dgm:presLayoutVars>
      </dgm:prSet>
      <dgm:spPr/>
    </dgm:pt>
    <dgm:pt modelId="{689B962C-FD01-49A6-A5E7-0F4323A48F66}" type="pres">
      <dgm:prSet presAssocID="{C1DB96A3-0F98-4570-A03E-3645B1C9FD60}" presName="compNode" presStyleCnt="0"/>
      <dgm:spPr/>
    </dgm:pt>
    <dgm:pt modelId="{C24CDD50-9369-4F5F-862D-48E02B7B7AA1}" type="pres">
      <dgm:prSet presAssocID="{C1DB96A3-0F98-4570-A03E-3645B1C9FD60}" presName="bgRect" presStyleLbl="bgShp" presStyleIdx="0" presStyleCnt="2"/>
      <dgm:spPr/>
    </dgm:pt>
    <dgm:pt modelId="{0D24427C-6A66-42DB-A201-51395573C1C3}" type="pres">
      <dgm:prSet presAssocID="{C1DB96A3-0F98-4570-A03E-3645B1C9FD6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Upward Trend"/>
        </a:ext>
      </dgm:extLst>
    </dgm:pt>
    <dgm:pt modelId="{3F176DFD-92B1-445B-BE18-3C5E19F95AEB}" type="pres">
      <dgm:prSet presAssocID="{C1DB96A3-0F98-4570-A03E-3645B1C9FD60}" presName="spaceRect" presStyleCnt="0"/>
      <dgm:spPr/>
    </dgm:pt>
    <dgm:pt modelId="{906BF933-550A-4362-950C-18BB8A8606D0}" type="pres">
      <dgm:prSet presAssocID="{C1DB96A3-0F98-4570-A03E-3645B1C9FD60}" presName="parTx" presStyleLbl="revTx" presStyleIdx="0" presStyleCnt="2">
        <dgm:presLayoutVars>
          <dgm:chMax val="0"/>
          <dgm:chPref val="0"/>
        </dgm:presLayoutVars>
      </dgm:prSet>
      <dgm:spPr/>
    </dgm:pt>
    <dgm:pt modelId="{B93EEB72-F8AF-4E2D-B68C-A99082188502}" type="pres">
      <dgm:prSet presAssocID="{A61975A0-BB65-443C-9BB7-6F2CB9FDABBD}" presName="sibTrans" presStyleCnt="0"/>
      <dgm:spPr/>
    </dgm:pt>
    <dgm:pt modelId="{00F5F89F-779D-42AB-9AE0-FDCC44111948}" type="pres">
      <dgm:prSet presAssocID="{1F802777-062F-4D8C-830B-88F73B8FF666}" presName="compNode" presStyleCnt="0"/>
      <dgm:spPr/>
    </dgm:pt>
    <dgm:pt modelId="{CEB15770-FAB7-45BD-AD7A-E6AB3EC2024F}" type="pres">
      <dgm:prSet presAssocID="{1F802777-062F-4D8C-830B-88F73B8FF666}" presName="bgRect" presStyleLbl="bgShp" presStyleIdx="1" presStyleCnt="2"/>
      <dgm:spPr/>
    </dgm:pt>
    <dgm:pt modelId="{E42B6D4B-E310-45A2-B85E-C1F457D444E2}" type="pres">
      <dgm:prSet presAssocID="{1F802777-062F-4D8C-830B-88F73B8FF66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8CE27590-BD00-44A7-81A0-FF507227DAD9}" type="pres">
      <dgm:prSet presAssocID="{1F802777-062F-4D8C-830B-88F73B8FF666}" presName="spaceRect" presStyleCnt="0"/>
      <dgm:spPr/>
    </dgm:pt>
    <dgm:pt modelId="{0BC5F3E8-DE83-4757-9F5B-14BA553B848B}" type="pres">
      <dgm:prSet presAssocID="{1F802777-062F-4D8C-830B-88F73B8FF666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DC197314-7CC2-4815-A8E8-7EA63D91DCD8}" type="presOf" srcId="{C1DB96A3-0F98-4570-A03E-3645B1C9FD60}" destId="{906BF933-550A-4362-950C-18BB8A8606D0}" srcOrd="0" destOrd="0" presId="urn:microsoft.com/office/officeart/2018/2/layout/IconVerticalSolidList"/>
    <dgm:cxn modelId="{99F1421F-0808-4BCC-80A1-EA3A4585AAAC}" type="presOf" srcId="{CE72160E-D3E8-4E28-B028-511187D4C056}" destId="{304EE71D-BC70-4D1D-957E-F134FE63481F}" srcOrd="0" destOrd="0" presId="urn:microsoft.com/office/officeart/2018/2/layout/IconVerticalSolidList"/>
    <dgm:cxn modelId="{A634923E-8AB0-4DA0-9E6F-E1FCE244C7E8}" srcId="{CE72160E-D3E8-4E28-B028-511187D4C056}" destId="{1F802777-062F-4D8C-830B-88F73B8FF666}" srcOrd="1" destOrd="0" parTransId="{44FD4861-32E5-4A81-96A6-0A9F440B436C}" sibTransId="{F48B4614-5C81-4FED-9579-8D526492C61F}"/>
    <dgm:cxn modelId="{F38ACD6E-E7EA-4F6F-BB89-B1A6FF225D7A}" srcId="{CE72160E-D3E8-4E28-B028-511187D4C056}" destId="{C1DB96A3-0F98-4570-A03E-3645B1C9FD60}" srcOrd="0" destOrd="0" parTransId="{CC7C9CF0-5ED6-44CD-B327-F7811A2B3188}" sibTransId="{A61975A0-BB65-443C-9BB7-6F2CB9FDABBD}"/>
    <dgm:cxn modelId="{88C1AC7D-183B-4F4E-8CE8-00D45C5FFDFB}" type="presOf" srcId="{1F802777-062F-4D8C-830B-88F73B8FF666}" destId="{0BC5F3E8-DE83-4757-9F5B-14BA553B848B}" srcOrd="0" destOrd="0" presId="urn:microsoft.com/office/officeart/2018/2/layout/IconVerticalSolidList"/>
    <dgm:cxn modelId="{E166EAAA-7B8F-449D-B519-3B837F4F9CC0}" type="presParOf" srcId="{304EE71D-BC70-4D1D-957E-F134FE63481F}" destId="{689B962C-FD01-49A6-A5E7-0F4323A48F66}" srcOrd="0" destOrd="0" presId="urn:microsoft.com/office/officeart/2018/2/layout/IconVerticalSolidList"/>
    <dgm:cxn modelId="{E03F440A-B908-4CA7-BF4B-4DF4C7684E9B}" type="presParOf" srcId="{689B962C-FD01-49A6-A5E7-0F4323A48F66}" destId="{C24CDD50-9369-4F5F-862D-48E02B7B7AA1}" srcOrd="0" destOrd="0" presId="urn:microsoft.com/office/officeart/2018/2/layout/IconVerticalSolidList"/>
    <dgm:cxn modelId="{1CD20AB0-DD16-4819-8C7B-3792C5447DD8}" type="presParOf" srcId="{689B962C-FD01-49A6-A5E7-0F4323A48F66}" destId="{0D24427C-6A66-42DB-A201-51395573C1C3}" srcOrd="1" destOrd="0" presId="urn:microsoft.com/office/officeart/2018/2/layout/IconVerticalSolidList"/>
    <dgm:cxn modelId="{8B9C0D38-4237-4431-8AD4-2EBCCC289216}" type="presParOf" srcId="{689B962C-FD01-49A6-A5E7-0F4323A48F66}" destId="{3F176DFD-92B1-445B-BE18-3C5E19F95AEB}" srcOrd="2" destOrd="0" presId="urn:microsoft.com/office/officeart/2018/2/layout/IconVerticalSolidList"/>
    <dgm:cxn modelId="{7A6E5F82-F3D4-47CB-B127-6DB50A3AAEDF}" type="presParOf" srcId="{689B962C-FD01-49A6-A5E7-0F4323A48F66}" destId="{906BF933-550A-4362-950C-18BB8A8606D0}" srcOrd="3" destOrd="0" presId="urn:microsoft.com/office/officeart/2018/2/layout/IconVerticalSolidList"/>
    <dgm:cxn modelId="{896CE5EE-6E13-42AE-9B5F-C4BC35E683DB}" type="presParOf" srcId="{304EE71D-BC70-4D1D-957E-F134FE63481F}" destId="{B93EEB72-F8AF-4E2D-B68C-A99082188502}" srcOrd="1" destOrd="0" presId="urn:microsoft.com/office/officeart/2018/2/layout/IconVerticalSolidList"/>
    <dgm:cxn modelId="{2426726E-8423-451D-9EB2-89DA57C92902}" type="presParOf" srcId="{304EE71D-BC70-4D1D-957E-F134FE63481F}" destId="{00F5F89F-779D-42AB-9AE0-FDCC44111948}" srcOrd="2" destOrd="0" presId="urn:microsoft.com/office/officeart/2018/2/layout/IconVerticalSolidList"/>
    <dgm:cxn modelId="{AA42CCE6-B8DD-41C6-94C4-9044FD83FE95}" type="presParOf" srcId="{00F5F89F-779D-42AB-9AE0-FDCC44111948}" destId="{CEB15770-FAB7-45BD-AD7A-E6AB3EC2024F}" srcOrd="0" destOrd="0" presId="urn:microsoft.com/office/officeart/2018/2/layout/IconVerticalSolidList"/>
    <dgm:cxn modelId="{183C59E9-1DDB-439E-A26E-1EE3D14C3AB9}" type="presParOf" srcId="{00F5F89F-779D-42AB-9AE0-FDCC44111948}" destId="{E42B6D4B-E310-45A2-B85E-C1F457D444E2}" srcOrd="1" destOrd="0" presId="urn:microsoft.com/office/officeart/2018/2/layout/IconVerticalSolidList"/>
    <dgm:cxn modelId="{61DB8687-7BC1-4E03-9CF0-E7083C35691B}" type="presParOf" srcId="{00F5F89F-779D-42AB-9AE0-FDCC44111948}" destId="{8CE27590-BD00-44A7-81A0-FF507227DAD9}" srcOrd="2" destOrd="0" presId="urn:microsoft.com/office/officeart/2018/2/layout/IconVerticalSolidList"/>
    <dgm:cxn modelId="{499CFCF7-0B48-40EE-B4EF-CE1D7E53ADDD}" type="presParOf" srcId="{00F5F89F-779D-42AB-9AE0-FDCC44111948}" destId="{0BC5F3E8-DE83-4757-9F5B-14BA553B848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92BBD09-92A7-4FE2-80B6-5C045B98376A}" type="doc">
      <dgm:prSet loTypeId="urn:microsoft.com/office/officeart/2005/8/layout/matrix3" loCatId="matrix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138599E-48BB-4517-A401-B605D7DC73B5}">
      <dgm:prSet/>
      <dgm:spPr/>
      <dgm:t>
        <a:bodyPr/>
        <a:lstStyle/>
        <a:p>
          <a:r>
            <a:rPr lang="en-US"/>
            <a:t>Interest rate </a:t>
          </a:r>
        </a:p>
      </dgm:t>
    </dgm:pt>
    <dgm:pt modelId="{79B989F6-9ADD-45BF-B6D4-B755840F8ACD}" type="parTrans" cxnId="{FAE1440A-FD99-407F-8B18-93DE67E00AC1}">
      <dgm:prSet/>
      <dgm:spPr/>
      <dgm:t>
        <a:bodyPr/>
        <a:lstStyle/>
        <a:p>
          <a:endParaRPr lang="en-US"/>
        </a:p>
      </dgm:t>
    </dgm:pt>
    <dgm:pt modelId="{13FF651A-B341-4C6F-8AB0-B5B44544065E}" type="sibTrans" cxnId="{FAE1440A-FD99-407F-8B18-93DE67E00AC1}">
      <dgm:prSet/>
      <dgm:spPr/>
      <dgm:t>
        <a:bodyPr/>
        <a:lstStyle/>
        <a:p>
          <a:endParaRPr lang="en-US"/>
        </a:p>
      </dgm:t>
    </dgm:pt>
    <dgm:pt modelId="{1DD34710-7D33-4623-A6DE-F05F7755B1BE}">
      <dgm:prSet/>
      <dgm:spPr/>
      <dgm:t>
        <a:bodyPr/>
        <a:lstStyle/>
        <a:p>
          <a:r>
            <a:rPr lang="en-US"/>
            <a:t>Reserve Requirements </a:t>
          </a:r>
        </a:p>
      </dgm:t>
    </dgm:pt>
    <dgm:pt modelId="{27B32438-1078-451B-B0B3-5862DAA57A0F}" type="parTrans" cxnId="{FD229621-6E08-4138-A9BB-F1FCC06C716B}">
      <dgm:prSet/>
      <dgm:spPr/>
      <dgm:t>
        <a:bodyPr/>
        <a:lstStyle/>
        <a:p>
          <a:endParaRPr lang="en-US"/>
        </a:p>
      </dgm:t>
    </dgm:pt>
    <dgm:pt modelId="{87BFF354-D5B2-4F4F-A06D-18B712A942CB}" type="sibTrans" cxnId="{FD229621-6E08-4138-A9BB-F1FCC06C716B}">
      <dgm:prSet/>
      <dgm:spPr/>
      <dgm:t>
        <a:bodyPr/>
        <a:lstStyle/>
        <a:p>
          <a:endParaRPr lang="en-US"/>
        </a:p>
      </dgm:t>
    </dgm:pt>
    <dgm:pt modelId="{32E1342F-6C74-4FBF-97D5-8ABACDA471D9}">
      <dgm:prSet/>
      <dgm:spPr/>
      <dgm:t>
        <a:bodyPr/>
        <a:lstStyle/>
        <a:p>
          <a:r>
            <a:rPr lang="en-US"/>
            <a:t>Quantitative Controls </a:t>
          </a:r>
        </a:p>
      </dgm:t>
    </dgm:pt>
    <dgm:pt modelId="{11356F5F-283E-4113-AE84-2A4A1398BC2E}" type="parTrans" cxnId="{C45C2654-25E7-4DFF-B483-C483605B59CA}">
      <dgm:prSet/>
      <dgm:spPr/>
      <dgm:t>
        <a:bodyPr/>
        <a:lstStyle/>
        <a:p>
          <a:endParaRPr lang="en-US"/>
        </a:p>
      </dgm:t>
    </dgm:pt>
    <dgm:pt modelId="{A2D1CFE7-3EB1-445D-87BB-62E5A47B3432}" type="sibTrans" cxnId="{C45C2654-25E7-4DFF-B483-C483605B59CA}">
      <dgm:prSet/>
      <dgm:spPr/>
      <dgm:t>
        <a:bodyPr/>
        <a:lstStyle/>
        <a:p>
          <a:endParaRPr lang="en-US"/>
        </a:p>
      </dgm:t>
    </dgm:pt>
    <dgm:pt modelId="{2A28A14C-EBF7-4591-BA34-BE950F5518DC}">
      <dgm:prSet/>
      <dgm:spPr/>
      <dgm:t>
        <a:bodyPr/>
        <a:lstStyle/>
        <a:p>
          <a:r>
            <a:rPr lang="en-US"/>
            <a:t>Qualitative Controls Intervention to influence the exchange rate </a:t>
          </a:r>
        </a:p>
      </dgm:t>
    </dgm:pt>
    <dgm:pt modelId="{DDA196BE-EF07-43C7-9FD2-02259B781714}" type="parTrans" cxnId="{0FFD9EA2-3B76-4DA4-A7F8-A9F2683B6AB2}">
      <dgm:prSet/>
      <dgm:spPr/>
      <dgm:t>
        <a:bodyPr/>
        <a:lstStyle/>
        <a:p>
          <a:endParaRPr lang="en-US"/>
        </a:p>
      </dgm:t>
    </dgm:pt>
    <dgm:pt modelId="{3E4BD490-2100-407D-91A4-9724A00D15E5}" type="sibTrans" cxnId="{0FFD9EA2-3B76-4DA4-A7F8-A9F2683B6AB2}">
      <dgm:prSet/>
      <dgm:spPr/>
      <dgm:t>
        <a:bodyPr/>
        <a:lstStyle/>
        <a:p>
          <a:endParaRPr lang="en-US"/>
        </a:p>
      </dgm:t>
    </dgm:pt>
    <dgm:pt modelId="{9F95505E-509C-8344-B784-16E67BED5630}" type="pres">
      <dgm:prSet presAssocID="{692BBD09-92A7-4FE2-80B6-5C045B98376A}" presName="matrix" presStyleCnt="0">
        <dgm:presLayoutVars>
          <dgm:chMax val="1"/>
          <dgm:dir/>
          <dgm:resizeHandles val="exact"/>
        </dgm:presLayoutVars>
      </dgm:prSet>
      <dgm:spPr/>
    </dgm:pt>
    <dgm:pt modelId="{399F905B-AF58-EE4B-9C05-1677A383DAC7}" type="pres">
      <dgm:prSet presAssocID="{692BBD09-92A7-4FE2-80B6-5C045B98376A}" presName="diamond" presStyleLbl="bgShp" presStyleIdx="0" presStyleCnt="1"/>
      <dgm:spPr/>
    </dgm:pt>
    <dgm:pt modelId="{67E27B91-6DCE-7648-9E41-1B78C201D13C}" type="pres">
      <dgm:prSet presAssocID="{692BBD09-92A7-4FE2-80B6-5C045B98376A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A740B7B9-E036-6D4D-8CB8-A9910A990804}" type="pres">
      <dgm:prSet presAssocID="{692BBD09-92A7-4FE2-80B6-5C045B98376A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E28CDEA3-1BA2-9E42-8A56-1F36AC316E16}" type="pres">
      <dgm:prSet presAssocID="{692BBD09-92A7-4FE2-80B6-5C045B98376A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A62C5D3A-998D-1F46-A8A7-CF5E6EE49B03}" type="pres">
      <dgm:prSet presAssocID="{692BBD09-92A7-4FE2-80B6-5C045B98376A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FAE1440A-FD99-407F-8B18-93DE67E00AC1}" srcId="{692BBD09-92A7-4FE2-80B6-5C045B98376A}" destId="{E138599E-48BB-4517-A401-B605D7DC73B5}" srcOrd="0" destOrd="0" parTransId="{79B989F6-9ADD-45BF-B6D4-B755840F8ACD}" sibTransId="{13FF651A-B341-4C6F-8AB0-B5B44544065E}"/>
    <dgm:cxn modelId="{FD229621-6E08-4138-A9BB-F1FCC06C716B}" srcId="{692BBD09-92A7-4FE2-80B6-5C045B98376A}" destId="{1DD34710-7D33-4623-A6DE-F05F7755B1BE}" srcOrd="1" destOrd="0" parTransId="{27B32438-1078-451B-B0B3-5862DAA57A0F}" sibTransId="{87BFF354-D5B2-4F4F-A06D-18B712A942CB}"/>
    <dgm:cxn modelId="{9BD01D26-2D12-1D48-B8EF-5F7122D72EA2}" type="presOf" srcId="{1DD34710-7D33-4623-A6DE-F05F7755B1BE}" destId="{A740B7B9-E036-6D4D-8CB8-A9910A990804}" srcOrd="0" destOrd="0" presId="urn:microsoft.com/office/officeart/2005/8/layout/matrix3"/>
    <dgm:cxn modelId="{C45C2654-25E7-4DFF-B483-C483605B59CA}" srcId="{692BBD09-92A7-4FE2-80B6-5C045B98376A}" destId="{32E1342F-6C74-4FBF-97D5-8ABACDA471D9}" srcOrd="2" destOrd="0" parTransId="{11356F5F-283E-4113-AE84-2A4A1398BC2E}" sibTransId="{A2D1CFE7-3EB1-445D-87BB-62E5A47B3432}"/>
    <dgm:cxn modelId="{39933B78-606D-794E-991C-F4975176E410}" type="presOf" srcId="{2A28A14C-EBF7-4591-BA34-BE950F5518DC}" destId="{A62C5D3A-998D-1F46-A8A7-CF5E6EE49B03}" srcOrd="0" destOrd="0" presId="urn:microsoft.com/office/officeart/2005/8/layout/matrix3"/>
    <dgm:cxn modelId="{5A664D83-81F9-EC42-8389-CCCCE77A444E}" type="presOf" srcId="{E138599E-48BB-4517-A401-B605D7DC73B5}" destId="{67E27B91-6DCE-7648-9E41-1B78C201D13C}" srcOrd="0" destOrd="0" presId="urn:microsoft.com/office/officeart/2005/8/layout/matrix3"/>
    <dgm:cxn modelId="{0FFD9EA2-3B76-4DA4-A7F8-A9F2683B6AB2}" srcId="{692BBD09-92A7-4FE2-80B6-5C045B98376A}" destId="{2A28A14C-EBF7-4591-BA34-BE950F5518DC}" srcOrd="3" destOrd="0" parTransId="{DDA196BE-EF07-43C7-9FD2-02259B781714}" sibTransId="{3E4BD490-2100-407D-91A4-9724A00D15E5}"/>
    <dgm:cxn modelId="{2C9CFBC1-3A36-E041-AFE3-84F16A3F8599}" type="presOf" srcId="{32E1342F-6C74-4FBF-97D5-8ABACDA471D9}" destId="{E28CDEA3-1BA2-9E42-8A56-1F36AC316E16}" srcOrd="0" destOrd="0" presId="urn:microsoft.com/office/officeart/2005/8/layout/matrix3"/>
    <dgm:cxn modelId="{BD2D9DD3-57E0-844A-B6BA-DA411A215A67}" type="presOf" srcId="{692BBD09-92A7-4FE2-80B6-5C045B98376A}" destId="{9F95505E-509C-8344-B784-16E67BED5630}" srcOrd="0" destOrd="0" presId="urn:microsoft.com/office/officeart/2005/8/layout/matrix3"/>
    <dgm:cxn modelId="{2CA9E6AC-1374-2F48-917B-EBDBBD7FD7E1}" type="presParOf" srcId="{9F95505E-509C-8344-B784-16E67BED5630}" destId="{399F905B-AF58-EE4B-9C05-1677A383DAC7}" srcOrd="0" destOrd="0" presId="urn:microsoft.com/office/officeart/2005/8/layout/matrix3"/>
    <dgm:cxn modelId="{5BDA07F3-931E-DC40-A7DF-66A705091708}" type="presParOf" srcId="{9F95505E-509C-8344-B784-16E67BED5630}" destId="{67E27B91-6DCE-7648-9E41-1B78C201D13C}" srcOrd="1" destOrd="0" presId="urn:microsoft.com/office/officeart/2005/8/layout/matrix3"/>
    <dgm:cxn modelId="{FCEAB097-EFB6-3844-9FA7-99CABD3DAFEF}" type="presParOf" srcId="{9F95505E-509C-8344-B784-16E67BED5630}" destId="{A740B7B9-E036-6D4D-8CB8-A9910A990804}" srcOrd="2" destOrd="0" presId="urn:microsoft.com/office/officeart/2005/8/layout/matrix3"/>
    <dgm:cxn modelId="{F2B47CB0-7D99-1D41-9288-F67748F05D5E}" type="presParOf" srcId="{9F95505E-509C-8344-B784-16E67BED5630}" destId="{E28CDEA3-1BA2-9E42-8A56-1F36AC316E16}" srcOrd="3" destOrd="0" presId="urn:microsoft.com/office/officeart/2005/8/layout/matrix3"/>
    <dgm:cxn modelId="{2C0D0D30-27FF-1340-B464-9D7FB00A9300}" type="presParOf" srcId="{9F95505E-509C-8344-B784-16E67BED5630}" destId="{A62C5D3A-998D-1F46-A8A7-CF5E6EE49B03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C2C4A34-DA4F-4C83-96C1-7BF6D3A1F0CA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2EA2897-6041-4039-BBB0-0F190D9D6540}">
      <dgm:prSet/>
      <dgm:spPr/>
      <dgm:t>
        <a:bodyPr/>
        <a:lstStyle/>
        <a:p>
          <a:r>
            <a:rPr lang="en-US" dirty="0"/>
            <a:t>Government expenditure is an injection into the circular flow of income. </a:t>
          </a:r>
        </a:p>
      </dgm:t>
    </dgm:pt>
    <dgm:pt modelId="{EA5C5E57-CAD8-469F-981D-AD9502F40F82}" type="parTrans" cxnId="{3C4E98F8-4742-4137-BCF7-6CE0B49730A5}">
      <dgm:prSet/>
      <dgm:spPr/>
      <dgm:t>
        <a:bodyPr/>
        <a:lstStyle/>
        <a:p>
          <a:endParaRPr lang="en-US"/>
        </a:p>
      </dgm:t>
    </dgm:pt>
    <dgm:pt modelId="{4877F0C7-D835-46F4-A5F3-C01DE9F93AA2}" type="sibTrans" cxnId="{3C4E98F8-4742-4137-BCF7-6CE0B49730A5}">
      <dgm:prSet/>
      <dgm:spPr/>
      <dgm:t>
        <a:bodyPr/>
        <a:lstStyle/>
        <a:p>
          <a:endParaRPr lang="en-US"/>
        </a:p>
      </dgm:t>
    </dgm:pt>
    <dgm:pt modelId="{ED1A1301-AA35-450B-A595-67B4F32E6CBE}">
      <dgm:prSet/>
      <dgm:spPr/>
      <dgm:t>
        <a:bodyPr/>
        <a:lstStyle/>
        <a:p>
          <a:r>
            <a:rPr lang="en-US"/>
            <a:t>It adds to aggregate demand whilst taxation subtracts from it. </a:t>
          </a:r>
        </a:p>
      </dgm:t>
    </dgm:pt>
    <dgm:pt modelId="{63C7C41D-187C-4210-ACF1-6385691A3F9F}" type="parTrans" cxnId="{52289905-6B4D-4B48-9053-4E8DF30245DD}">
      <dgm:prSet/>
      <dgm:spPr/>
      <dgm:t>
        <a:bodyPr/>
        <a:lstStyle/>
        <a:p>
          <a:endParaRPr lang="en-US"/>
        </a:p>
      </dgm:t>
    </dgm:pt>
    <dgm:pt modelId="{5BEF8509-B05B-40A2-99E2-91991E3A23E3}" type="sibTrans" cxnId="{52289905-6B4D-4B48-9053-4E8DF30245DD}">
      <dgm:prSet/>
      <dgm:spPr/>
      <dgm:t>
        <a:bodyPr/>
        <a:lstStyle/>
        <a:p>
          <a:endParaRPr lang="en-US"/>
        </a:p>
      </dgm:t>
    </dgm:pt>
    <dgm:pt modelId="{5B7249A8-0FA3-49FF-A2B8-63A833012DC3}">
      <dgm:prSet/>
      <dgm:spPr/>
      <dgm:t>
        <a:bodyPr/>
        <a:lstStyle/>
        <a:p>
          <a:r>
            <a:rPr lang="en-US"/>
            <a:t>Government’s fiscal approach may be:</a:t>
          </a:r>
        </a:p>
      </dgm:t>
    </dgm:pt>
    <dgm:pt modelId="{F246BBAC-A3A9-4E8E-9F2D-0B93B06F4C00}" type="parTrans" cxnId="{BF8F7474-BF4C-414C-8CC9-B9AB43616F76}">
      <dgm:prSet/>
      <dgm:spPr/>
      <dgm:t>
        <a:bodyPr/>
        <a:lstStyle/>
        <a:p>
          <a:endParaRPr lang="en-US"/>
        </a:p>
      </dgm:t>
    </dgm:pt>
    <dgm:pt modelId="{08F2FDF0-3558-44A6-B2D9-97EBF0BE508F}" type="sibTrans" cxnId="{BF8F7474-BF4C-414C-8CC9-B9AB43616F76}">
      <dgm:prSet/>
      <dgm:spPr/>
      <dgm:t>
        <a:bodyPr/>
        <a:lstStyle/>
        <a:p>
          <a:endParaRPr lang="en-US"/>
        </a:p>
      </dgm:t>
    </dgm:pt>
    <dgm:pt modelId="{5151727E-85BD-497D-AF38-49A64C26A1C3}">
      <dgm:prSet/>
      <dgm:spPr/>
      <dgm:t>
        <a:bodyPr/>
        <a:lstStyle/>
        <a:p>
          <a:r>
            <a:rPr lang="en-US"/>
            <a:t>neutral </a:t>
          </a:r>
        </a:p>
      </dgm:t>
    </dgm:pt>
    <dgm:pt modelId="{75492850-C386-4596-A660-56C202349ECB}" type="parTrans" cxnId="{686CE39B-5075-4917-89A6-AA050FC88D49}">
      <dgm:prSet/>
      <dgm:spPr/>
      <dgm:t>
        <a:bodyPr/>
        <a:lstStyle/>
        <a:p>
          <a:endParaRPr lang="en-US"/>
        </a:p>
      </dgm:t>
    </dgm:pt>
    <dgm:pt modelId="{98209CA7-2FEA-4EFE-A01F-0C94828E1936}" type="sibTrans" cxnId="{686CE39B-5075-4917-89A6-AA050FC88D49}">
      <dgm:prSet/>
      <dgm:spPr/>
      <dgm:t>
        <a:bodyPr/>
        <a:lstStyle/>
        <a:p>
          <a:endParaRPr lang="en-US"/>
        </a:p>
      </dgm:t>
    </dgm:pt>
    <dgm:pt modelId="{0280E5BF-91D1-4417-B860-216756F97E37}">
      <dgm:prSet/>
      <dgm:spPr/>
      <dgm:t>
        <a:bodyPr/>
        <a:lstStyle/>
        <a:p>
          <a:r>
            <a:rPr lang="en-US"/>
            <a:t>expansionary – Government increasing its expenditure and financing this by borrowing expenditure </a:t>
          </a:r>
        </a:p>
      </dgm:t>
    </dgm:pt>
    <dgm:pt modelId="{5779D7AA-FE70-49B5-9CEB-3AC809E8D123}" type="parTrans" cxnId="{D821B7D9-8AF4-47FD-B8C6-54E3CF09EC61}">
      <dgm:prSet/>
      <dgm:spPr/>
      <dgm:t>
        <a:bodyPr/>
        <a:lstStyle/>
        <a:p>
          <a:endParaRPr lang="en-US"/>
        </a:p>
      </dgm:t>
    </dgm:pt>
    <dgm:pt modelId="{FB0AA30B-A93B-432C-8B2D-A7E2A6519E4D}" type="sibTrans" cxnId="{D821B7D9-8AF4-47FD-B8C6-54E3CF09EC61}">
      <dgm:prSet/>
      <dgm:spPr/>
      <dgm:t>
        <a:bodyPr/>
        <a:lstStyle/>
        <a:p>
          <a:endParaRPr lang="en-US"/>
        </a:p>
      </dgm:t>
    </dgm:pt>
    <dgm:pt modelId="{4BAAD03D-267D-4187-BF67-4731DB83FC78}">
      <dgm:prSet/>
      <dgm:spPr/>
      <dgm:t>
        <a:bodyPr/>
        <a:lstStyle/>
        <a:p>
          <a:r>
            <a:rPr lang="en-US"/>
            <a:t>contractionary.- Collecting more taxes and not increasing government spending</a:t>
          </a:r>
        </a:p>
      </dgm:t>
    </dgm:pt>
    <dgm:pt modelId="{0E503213-DB03-44A6-AE5E-8C0F16ED8AFD}" type="parTrans" cxnId="{B47B32DE-4E2D-459A-B7B4-EAFFFF951C67}">
      <dgm:prSet/>
      <dgm:spPr/>
      <dgm:t>
        <a:bodyPr/>
        <a:lstStyle/>
        <a:p>
          <a:endParaRPr lang="en-US"/>
        </a:p>
      </dgm:t>
    </dgm:pt>
    <dgm:pt modelId="{0D4A5A99-C0FF-4FE5-8206-66321349ACDB}" type="sibTrans" cxnId="{B47B32DE-4E2D-459A-B7B4-EAFFFF951C67}">
      <dgm:prSet/>
      <dgm:spPr/>
      <dgm:t>
        <a:bodyPr/>
        <a:lstStyle/>
        <a:p>
          <a:endParaRPr lang="en-US"/>
        </a:p>
      </dgm:t>
    </dgm:pt>
    <dgm:pt modelId="{C8382891-5811-6D45-AE56-71295F55632A}" type="pres">
      <dgm:prSet presAssocID="{1C2C4A34-DA4F-4C83-96C1-7BF6D3A1F0CA}" presName="Name0" presStyleCnt="0">
        <dgm:presLayoutVars>
          <dgm:dir/>
          <dgm:resizeHandles val="exact"/>
        </dgm:presLayoutVars>
      </dgm:prSet>
      <dgm:spPr/>
    </dgm:pt>
    <dgm:pt modelId="{27117105-E28F-D34B-B7DA-FC8A83DBE195}" type="pres">
      <dgm:prSet presAssocID="{E2EA2897-6041-4039-BBB0-0F190D9D6540}" presName="node" presStyleLbl="node1" presStyleIdx="0" presStyleCnt="6">
        <dgm:presLayoutVars>
          <dgm:bulletEnabled val="1"/>
        </dgm:presLayoutVars>
      </dgm:prSet>
      <dgm:spPr/>
    </dgm:pt>
    <dgm:pt modelId="{323D1F18-55AA-D74F-9B3F-A34B0A3DEB2B}" type="pres">
      <dgm:prSet presAssocID="{4877F0C7-D835-46F4-A5F3-C01DE9F93AA2}" presName="sibTrans" presStyleLbl="sibTrans1D1" presStyleIdx="0" presStyleCnt="5"/>
      <dgm:spPr/>
    </dgm:pt>
    <dgm:pt modelId="{7429CC92-416F-454B-89A8-F9790E2C4839}" type="pres">
      <dgm:prSet presAssocID="{4877F0C7-D835-46F4-A5F3-C01DE9F93AA2}" presName="connectorText" presStyleLbl="sibTrans1D1" presStyleIdx="0" presStyleCnt="5"/>
      <dgm:spPr/>
    </dgm:pt>
    <dgm:pt modelId="{DBEF43BC-8FE2-6748-BAC2-9DE09CB4F58B}" type="pres">
      <dgm:prSet presAssocID="{ED1A1301-AA35-450B-A595-67B4F32E6CBE}" presName="node" presStyleLbl="node1" presStyleIdx="1" presStyleCnt="6">
        <dgm:presLayoutVars>
          <dgm:bulletEnabled val="1"/>
        </dgm:presLayoutVars>
      </dgm:prSet>
      <dgm:spPr/>
    </dgm:pt>
    <dgm:pt modelId="{B0FA9A99-9624-2049-818B-C149CAAA3F87}" type="pres">
      <dgm:prSet presAssocID="{5BEF8509-B05B-40A2-99E2-91991E3A23E3}" presName="sibTrans" presStyleLbl="sibTrans1D1" presStyleIdx="1" presStyleCnt="5"/>
      <dgm:spPr/>
    </dgm:pt>
    <dgm:pt modelId="{A3456EF7-C6BF-5E4F-8019-546F75CB113B}" type="pres">
      <dgm:prSet presAssocID="{5BEF8509-B05B-40A2-99E2-91991E3A23E3}" presName="connectorText" presStyleLbl="sibTrans1D1" presStyleIdx="1" presStyleCnt="5"/>
      <dgm:spPr/>
    </dgm:pt>
    <dgm:pt modelId="{2EA4D89B-5D6D-5743-916C-2CAFB81D4B53}" type="pres">
      <dgm:prSet presAssocID="{5B7249A8-0FA3-49FF-A2B8-63A833012DC3}" presName="node" presStyleLbl="node1" presStyleIdx="2" presStyleCnt="6">
        <dgm:presLayoutVars>
          <dgm:bulletEnabled val="1"/>
        </dgm:presLayoutVars>
      </dgm:prSet>
      <dgm:spPr/>
    </dgm:pt>
    <dgm:pt modelId="{414544AE-6276-EA46-B5DD-B895B5B40257}" type="pres">
      <dgm:prSet presAssocID="{08F2FDF0-3558-44A6-B2D9-97EBF0BE508F}" presName="sibTrans" presStyleLbl="sibTrans1D1" presStyleIdx="2" presStyleCnt="5"/>
      <dgm:spPr/>
    </dgm:pt>
    <dgm:pt modelId="{A9D7747F-531E-044D-B164-4B3465987185}" type="pres">
      <dgm:prSet presAssocID="{08F2FDF0-3558-44A6-B2D9-97EBF0BE508F}" presName="connectorText" presStyleLbl="sibTrans1D1" presStyleIdx="2" presStyleCnt="5"/>
      <dgm:spPr/>
    </dgm:pt>
    <dgm:pt modelId="{65ED5F78-D49A-0746-A98C-9D2C5707B8C8}" type="pres">
      <dgm:prSet presAssocID="{5151727E-85BD-497D-AF38-49A64C26A1C3}" presName="node" presStyleLbl="node1" presStyleIdx="3" presStyleCnt="6">
        <dgm:presLayoutVars>
          <dgm:bulletEnabled val="1"/>
        </dgm:presLayoutVars>
      </dgm:prSet>
      <dgm:spPr/>
    </dgm:pt>
    <dgm:pt modelId="{74650FC0-706C-9648-ACDE-12FAFFEC53D6}" type="pres">
      <dgm:prSet presAssocID="{98209CA7-2FEA-4EFE-A01F-0C94828E1936}" presName="sibTrans" presStyleLbl="sibTrans1D1" presStyleIdx="3" presStyleCnt="5"/>
      <dgm:spPr/>
    </dgm:pt>
    <dgm:pt modelId="{3F313636-CFE0-AA4D-8AE5-B068C5F9E149}" type="pres">
      <dgm:prSet presAssocID="{98209CA7-2FEA-4EFE-A01F-0C94828E1936}" presName="connectorText" presStyleLbl="sibTrans1D1" presStyleIdx="3" presStyleCnt="5"/>
      <dgm:spPr/>
    </dgm:pt>
    <dgm:pt modelId="{B9BD9094-0B2C-D444-9698-AF097C77A8A2}" type="pres">
      <dgm:prSet presAssocID="{0280E5BF-91D1-4417-B860-216756F97E37}" presName="node" presStyleLbl="node1" presStyleIdx="4" presStyleCnt="6">
        <dgm:presLayoutVars>
          <dgm:bulletEnabled val="1"/>
        </dgm:presLayoutVars>
      </dgm:prSet>
      <dgm:spPr/>
    </dgm:pt>
    <dgm:pt modelId="{33E1CF72-8BC2-1543-A067-13853A285FDF}" type="pres">
      <dgm:prSet presAssocID="{FB0AA30B-A93B-432C-8B2D-A7E2A6519E4D}" presName="sibTrans" presStyleLbl="sibTrans1D1" presStyleIdx="4" presStyleCnt="5"/>
      <dgm:spPr/>
    </dgm:pt>
    <dgm:pt modelId="{B1CF3B5C-AE09-3C44-949D-1F383DBC0E5F}" type="pres">
      <dgm:prSet presAssocID="{FB0AA30B-A93B-432C-8B2D-A7E2A6519E4D}" presName="connectorText" presStyleLbl="sibTrans1D1" presStyleIdx="4" presStyleCnt="5"/>
      <dgm:spPr/>
    </dgm:pt>
    <dgm:pt modelId="{0B640927-20A3-E746-AD5D-5D31BA729593}" type="pres">
      <dgm:prSet presAssocID="{4BAAD03D-267D-4187-BF67-4731DB83FC78}" presName="node" presStyleLbl="node1" presStyleIdx="5" presStyleCnt="6">
        <dgm:presLayoutVars>
          <dgm:bulletEnabled val="1"/>
        </dgm:presLayoutVars>
      </dgm:prSet>
      <dgm:spPr/>
    </dgm:pt>
  </dgm:ptLst>
  <dgm:cxnLst>
    <dgm:cxn modelId="{52289905-6B4D-4B48-9053-4E8DF30245DD}" srcId="{1C2C4A34-DA4F-4C83-96C1-7BF6D3A1F0CA}" destId="{ED1A1301-AA35-450B-A595-67B4F32E6CBE}" srcOrd="1" destOrd="0" parTransId="{63C7C41D-187C-4210-ACF1-6385691A3F9F}" sibTransId="{5BEF8509-B05B-40A2-99E2-91991E3A23E3}"/>
    <dgm:cxn modelId="{0D5C8E0E-2548-BE44-B09B-680179F5C67E}" type="presOf" srcId="{0280E5BF-91D1-4417-B860-216756F97E37}" destId="{B9BD9094-0B2C-D444-9698-AF097C77A8A2}" srcOrd="0" destOrd="0" presId="urn:microsoft.com/office/officeart/2016/7/layout/RepeatingBendingProcessNew"/>
    <dgm:cxn modelId="{821C582E-A925-8345-B1C6-F8122FEF7E8A}" type="presOf" srcId="{98209CA7-2FEA-4EFE-A01F-0C94828E1936}" destId="{74650FC0-706C-9648-ACDE-12FAFFEC53D6}" srcOrd="0" destOrd="0" presId="urn:microsoft.com/office/officeart/2016/7/layout/RepeatingBendingProcessNew"/>
    <dgm:cxn modelId="{87867E39-7D85-8845-938D-5DBAE506773D}" type="presOf" srcId="{FB0AA30B-A93B-432C-8B2D-A7E2A6519E4D}" destId="{B1CF3B5C-AE09-3C44-949D-1F383DBC0E5F}" srcOrd="1" destOrd="0" presId="urn:microsoft.com/office/officeart/2016/7/layout/RepeatingBendingProcessNew"/>
    <dgm:cxn modelId="{E4BF3A5C-7BB7-4544-A5E3-DBC5D121B506}" type="presOf" srcId="{5BEF8509-B05B-40A2-99E2-91991E3A23E3}" destId="{A3456EF7-C6BF-5E4F-8019-546F75CB113B}" srcOrd="1" destOrd="0" presId="urn:microsoft.com/office/officeart/2016/7/layout/RepeatingBendingProcessNew"/>
    <dgm:cxn modelId="{F5E96960-E480-D74D-98C9-DAAC49C40394}" type="presOf" srcId="{E2EA2897-6041-4039-BBB0-0F190D9D6540}" destId="{27117105-E28F-D34B-B7DA-FC8A83DBE195}" srcOrd="0" destOrd="0" presId="urn:microsoft.com/office/officeart/2016/7/layout/RepeatingBendingProcessNew"/>
    <dgm:cxn modelId="{63443B42-98B9-2142-BA59-BF7169B97F31}" type="presOf" srcId="{5BEF8509-B05B-40A2-99E2-91991E3A23E3}" destId="{B0FA9A99-9624-2049-818B-C149CAAA3F87}" srcOrd="0" destOrd="0" presId="urn:microsoft.com/office/officeart/2016/7/layout/RepeatingBendingProcessNew"/>
    <dgm:cxn modelId="{8A496167-09BE-8749-9593-CCA1A10C9255}" type="presOf" srcId="{5151727E-85BD-497D-AF38-49A64C26A1C3}" destId="{65ED5F78-D49A-0746-A98C-9D2C5707B8C8}" srcOrd="0" destOrd="0" presId="urn:microsoft.com/office/officeart/2016/7/layout/RepeatingBendingProcessNew"/>
    <dgm:cxn modelId="{5F1A6B6D-8898-FD42-ABD6-52D186A4A56C}" type="presOf" srcId="{4877F0C7-D835-46F4-A5F3-C01DE9F93AA2}" destId="{323D1F18-55AA-D74F-9B3F-A34B0A3DEB2B}" srcOrd="0" destOrd="0" presId="urn:microsoft.com/office/officeart/2016/7/layout/RepeatingBendingProcessNew"/>
    <dgm:cxn modelId="{BF8F7474-BF4C-414C-8CC9-B9AB43616F76}" srcId="{1C2C4A34-DA4F-4C83-96C1-7BF6D3A1F0CA}" destId="{5B7249A8-0FA3-49FF-A2B8-63A833012DC3}" srcOrd="2" destOrd="0" parTransId="{F246BBAC-A3A9-4E8E-9F2D-0B93B06F4C00}" sibTransId="{08F2FDF0-3558-44A6-B2D9-97EBF0BE508F}"/>
    <dgm:cxn modelId="{3901DE82-6E59-3041-8393-05EF20138342}" type="presOf" srcId="{1C2C4A34-DA4F-4C83-96C1-7BF6D3A1F0CA}" destId="{C8382891-5811-6D45-AE56-71295F55632A}" srcOrd="0" destOrd="0" presId="urn:microsoft.com/office/officeart/2016/7/layout/RepeatingBendingProcessNew"/>
    <dgm:cxn modelId="{24A44492-05E4-4545-9D8E-39C280654205}" type="presOf" srcId="{4BAAD03D-267D-4187-BF67-4731DB83FC78}" destId="{0B640927-20A3-E746-AD5D-5D31BA729593}" srcOrd="0" destOrd="0" presId="urn:microsoft.com/office/officeart/2016/7/layout/RepeatingBendingProcessNew"/>
    <dgm:cxn modelId="{84558999-0E9C-6D4F-9D3C-520ABFB2144D}" type="presOf" srcId="{98209CA7-2FEA-4EFE-A01F-0C94828E1936}" destId="{3F313636-CFE0-AA4D-8AE5-B068C5F9E149}" srcOrd="1" destOrd="0" presId="urn:microsoft.com/office/officeart/2016/7/layout/RepeatingBendingProcessNew"/>
    <dgm:cxn modelId="{686CE39B-5075-4917-89A6-AA050FC88D49}" srcId="{1C2C4A34-DA4F-4C83-96C1-7BF6D3A1F0CA}" destId="{5151727E-85BD-497D-AF38-49A64C26A1C3}" srcOrd="3" destOrd="0" parTransId="{75492850-C386-4596-A660-56C202349ECB}" sibTransId="{98209CA7-2FEA-4EFE-A01F-0C94828E1936}"/>
    <dgm:cxn modelId="{E86FDAAB-ECB8-0C43-BC30-9319B77674A5}" type="presOf" srcId="{ED1A1301-AA35-450B-A595-67B4F32E6CBE}" destId="{DBEF43BC-8FE2-6748-BAC2-9DE09CB4F58B}" srcOrd="0" destOrd="0" presId="urn:microsoft.com/office/officeart/2016/7/layout/RepeatingBendingProcessNew"/>
    <dgm:cxn modelId="{97C42AB2-CFEC-9B42-873B-E4BF86FEE304}" type="presOf" srcId="{FB0AA30B-A93B-432C-8B2D-A7E2A6519E4D}" destId="{33E1CF72-8BC2-1543-A067-13853A285FDF}" srcOrd="0" destOrd="0" presId="urn:microsoft.com/office/officeart/2016/7/layout/RepeatingBendingProcessNew"/>
    <dgm:cxn modelId="{FCFF7AB5-F397-0A45-9BA6-B861C5752A06}" type="presOf" srcId="{08F2FDF0-3558-44A6-B2D9-97EBF0BE508F}" destId="{414544AE-6276-EA46-B5DD-B895B5B40257}" srcOrd="0" destOrd="0" presId="urn:microsoft.com/office/officeart/2016/7/layout/RepeatingBendingProcessNew"/>
    <dgm:cxn modelId="{53A316BF-02B2-E548-89BA-9B0EE9274259}" type="presOf" srcId="{08F2FDF0-3558-44A6-B2D9-97EBF0BE508F}" destId="{A9D7747F-531E-044D-B164-4B3465987185}" srcOrd="1" destOrd="0" presId="urn:microsoft.com/office/officeart/2016/7/layout/RepeatingBendingProcessNew"/>
    <dgm:cxn modelId="{D821B7D9-8AF4-47FD-B8C6-54E3CF09EC61}" srcId="{1C2C4A34-DA4F-4C83-96C1-7BF6D3A1F0CA}" destId="{0280E5BF-91D1-4417-B860-216756F97E37}" srcOrd="4" destOrd="0" parTransId="{5779D7AA-FE70-49B5-9CEB-3AC809E8D123}" sibTransId="{FB0AA30B-A93B-432C-8B2D-A7E2A6519E4D}"/>
    <dgm:cxn modelId="{B47B32DE-4E2D-459A-B7B4-EAFFFF951C67}" srcId="{1C2C4A34-DA4F-4C83-96C1-7BF6D3A1F0CA}" destId="{4BAAD03D-267D-4187-BF67-4731DB83FC78}" srcOrd="5" destOrd="0" parTransId="{0E503213-DB03-44A6-AE5E-8C0F16ED8AFD}" sibTransId="{0D4A5A99-C0FF-4FE5-8206-66321349ACDB}"/>
    <dgm:cxn modelId="{F5D1BFEB-E813-EB47-88B7-AA7A0EE34ECF}" type="presOf" srcId="{4877F0C7-D835-46F4-A5F3-C01DE9F93AA2}" destId="{7429CC92-416F-454B-89A8-F9790E2C4839}" srcOrd="1" destOrd="0" presId="urn:microsoft.com/office/officeart/2016/7/layout/RepeatingBendingProcessNew"/>
    <dgm:cxn modelId="{6DA9B7F3-8702-7C4A-B1F3-9C4DFBCF2819}" type="presOf" srcId="{5B7249A8-0FA3-49FF-A2B8-63A833012DC3}" destId="{2EA4D89B-5D6D-5743-916C-2CAFB81D4B53}" srcOrd="0" destOrd="0" presId="urn:microsoft.com/office/officeart/2016/7/layout/RepeatingBendingProcessNew"/>
    <dgm:cxn modelId="{3C4E98F8-4742-4137-BCF7-6CE0B49730A5}" srcId="{1C2C4A34-DA4F-4C83-96C1-7BF6D3A1F0CA}" destId="{E2EA2897-6041-4039-BBB0-0F190D9D6540}" srcOrd="0" destOrd="0" parTransId="{EA5C5E57-CAD8-469F-981D-AD9502F40F82}" sibTransId="{4877F0C7-D835-46F4-A5F3-C01DE9F93AA2}"/>
    <dgm:cxn modelId="{62A8E551-E743-5F4C-9F30-0C1D91A07678}" type="presParOf" srcId="{C8382891-5811-6D45-AE56-71295F55632A}" destId="{27117105-E28F-D34B-B7DA-FC8A83DBE195}" srcOrd="0" destOrd="0" presId="urn:microsoft.com/office/officeart/2016/7/layout/RepeatingBendingProcessNew"/>
    <dgm:cxn modelId="{423334DE-D70C-FF46-A7E9-DFD6780B5BBA}" type="presParOf" srcId="{C8382891-5811-6D45-AE56-71295F55632A}" destId="{323D1F18-55AA-D74F-9B3F-A34B0A3DEB2B}" srcOrd="1" destOrd="0" presId="urn:microsoft.com/office/officeart/2016/7/layout/RepeatingBendingProcessNew"/>
    <dgm:cxn modelId="{A4E43BF1-F2CA-4C49-A7BE-81777D93070B}" type="presParOf" srcId="{323D1F18-55AA-D74F-9B3F-A34B0A3DEB2B}" destId="{7429CC92-416F-454B-89A8-F9790E2C4839}" srcOrd="0" destOrd="0" presId="urn:microsoft.com/office/officeart/2016/7/layout/RepeatingBendingProcessNew"/>
    <dgm:cxn modelId="{88E04CA6-3023-C04A-AD02-5E0A0FEA8B50}" type="presParOf" srcId="{C8382891-5811-6D45-AE56-71295F55632A}" destId="{DBEF43BC-8FE2-6748-BAC2-9DE09CB4F58B}" srcOrd="2" destOrd="0" presId="urn:microsoft.com/office/officeart/2016/7/layout/RepeatingBendingProcessNew"/>
    <dgm:cxn modelId="{7A8C65D0-9761-694B-96A9-49951BE80A0B}" type="presParOf" srcId="{C8382891-5811-6D45-AE56-71295F55632A}" destId="{B0FA9A99-9624-2049-818B-C149CAAA3F87}" srcOrd="3" destOrd="0" presId="urn:microsoft.com/office/officeart/2016/7/layout/RepeatingBendingProcessNew"/>
    <dgm:cxn modelId="{4675AB06-29BB-EB44-9A4F-15FC1858C97E}" type="presParOf" srcId="{B0FA9A99-9624-2049-818B-C149CAAA3F87}" destId="{A3456EF7-C6BF-5E4F-8019-546F75CB113B}" srcOrd="0" destOrd="0" presId="urn:microsoft.com/office/officeart/2016/7/layout/RepeatingBendingProcessNew"/>
    <dgm:cxn modelId="{476D4430-26D2-DF45-89AF-157F8647662A}" type="presParOf" srcId="{C8382891-5811-6D45-AE56-71295F55632A}" destId="{2EA4D89B-5D6D-5743-916C-2CAFB81D4B53}" srcOrd="4" destOrd="0" presId="urn:microsoft.com/office/officeart/2016/7/layout/RepeatingBendingProcessNew"/>
    <dgm:cxn modelId="{CCEC3726-A36D-F549-83FA-3C4D13252429}" type="presParOf" srcId="{C8382891-5811-6D45-AE56-71295F55632A}" destId="{414544AE-6276-EA46-B5DD-B895B5B40257}" srcOrd="5" destOrd="0" presId="urn:microsoft.com/office/officeart/2016/7/layout/RepeatingBendingProcessNew"/>
    <dgm:cxn modelId="{63FC6915-28F1-BD48-992A-FAC6B03353AB}" type="presParOf" srcId="{414544AE-6276-EA46-B5DD-B895B5B40257}" destId="{A9D7747F-531E-044D-B164-4B3465987185}" srcOrd="0" destOrd="0" presId="urn:microsoft.com/office/officeart/2016/7/layout/RepeatingBendingProcessNew"/>
    <dgm:cxn modelId="{9469CEFD-E20F-1A48-8551-E4B36014BE23}" type="presParOf" srcId="{C8382891-5811-6D45-AE56-71295F55632A}" destId="{65ED5F78-D49A-0746-A98C-9D2C5707B8C8}" srcOrd="6" destOrd="0" presId="urn:microsoft.com/office/officeart/2016/7/layout/RepeatingBendingProcessNew"/>
    <dgm:cxn modelId="{034CDBC8-52D1-D745-90FF-89645A410021}" type="presParOf" srcId="{C8382891-5811-6D45-AE56-71295F55632A}" destId="{74650FC0-706C-9648-ACDE-12FAFFEC53D6}" srcOrd="7" destOrd="0" presId="urn:microsoft.com/office/officeart/2016/7/layout/RepeatingBendingProcessNew"/>
    <dgm:cxn modelId="{7DBB4071-88B8-3F4F-A20D-CCE38002641E}" type="presParOf" srcId="{74650FC0-706C-9648-ACDE-12FAFFEC53D6}" destId="{3F313636-CFE0-AA4D-8AE5-B068C5F9E149}" srcOrd="0" destOrd="0" presId="urn:microsoft.com/office/officeart/2016/7/layout/RepeatingBendingProcessNew"/>
    <dgm:cxn modelId="{235431BE-3DF2-8743-94B5-F40C7D1490A4}" type="presParOf" srcId="{C8382891-5811-6D45-AE56-71295F55632A}" destId="{B9BD9094-0B2C-D444-9698-AF097C77A8A2}" srcOrd="8" destOrd="0" presId="urn:microsoft.com/office/officeart/2016/7/layout/RepeatingBendingProcessNew"/>
    <dgm:cxn modelId="{E1F062BA-8530-3640-A351-6DFF68F03662}" type="presParOf" srcId="{C8382891-5811-6D45-AE56-71295F55632A}" destId="{33E1CF72-8BC2-1543-A067-13853A285FDF}" srcOrd="9" destOrd="0" presId="urn:microsoft.com/office/officeart/2016/7/layout/RepeatingBendingProcessNew"/>
    <dgm:cxn modelId="{3EAADBE2-432A-824D-812D-A4983D611171}" type="presParOf" srcId="{33E1CF72-8BC2-1543-A067-13853A285FDF}" destId="{B1CF3B5C-AE09-3C44-949D-1F383DBC0E5F}" srcOrd="0" destOrd="0" presId="urn:microsoft.com/office/officeart/2016/7/layout/RepeatingBendingProcessNew"/>
    <dgm:cxn modelId="{AB0CFA7C-72B2-8F40-9F1A-284D0846BBC1}" type="presParOf" srcId="{C8382891-5811-6D45-AE56-71295F55632A}" destId="{0B640927-20A3-E746-AD5D-5D31BA729593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A5698F2-6F2F-46C1-8313-1EFADCEB4B58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F584450-7CC9-40F5-90B0-39BB6016702E}">
      <dgm:prSet/>
      <dgm:spPr/>
      <dgm:t>
        <a:bodyPr/>
        <a:lstStyle/>
        <a:p>
          <a:r>
            <a:rPr lang="en-US"/>
            <a:t>Fiscal policy is concerned with government spending (injection) and taxation (withdrawal)  into the circular flow of income </a:t>
          </a:r>
        </a:p>
      </dgm:t>
    </dgm:pt>
    <dgm:pt modelId="{9B86390F-4A92-49A5-B566-992ACD9A5F75}" type="parTrans" cxnId="{BE6C4027-51CA-4CFD-8822-ABE7AC5B2269}">
      <dgm:prSet/>
      <dgm:spPr/>
      <dgm:t>
        <a:bodyPr/>
        <a:lstStyle/>
        <a:p>
          <a:endParaRPr lang="en-US"/>
        </a:p>
      </dgm:t>
    </dgm:pt>
    <dgm:pt modelId="{C49FC60D-1B34-4F2A-A075-52BF9BA7E699}" type="sibTrans" cxnId="{BE6C4027-51CA-4CFD-8822-ABE7AC5B2269}">
      <dgm:prSet/>
      <dgm:spPr/>
      <dgm:t>
        <a:bodyPr/>
        <a:lstStyle/>
        <a:p>
          <a:endParaRPr lang="en-US"/>
        </a:p>
      </dgm:t>
    </dgm:pt>
    <dgm:pt modelId="{984BFF13-83BB-4CD7-99B4-64D882FEE609}">
      <dgm:prSet/>
      <dgm:spPr/>
      <dgm:t>
        <a:bodyPr/>
        <a:lstStyle/>
        <a:p>
          <a:r>
            <a:rPr lang="en-US"/>
            <a:t>Please explain what happens to national income when there is an injection or a withdrawal </a:t>
          </a:r>
        </a:p>
      </dgm:t>
    </dgm:pt>
    <dgm:pt modelId="{8EB8817B-6BF0-4333-93C7-A5A6F0CC6018}" type="parTrans" cxnId="{A4F6A5C4-AF43-40DB-8FE0-CD5BC93DD9DE}">
      <dgm:prSet/>
      <dgm:spPr/>
      <dgm:t>
        <a:bodyPr/>
        <a:lstStyle/>
        <a:p>
          <a:endParaRPr lang="en-US"/>
        </a:p>
      </dgm:t>
    </dgm:pt>
    <dgm:pt modelId="{A6322F33-7284-4818-98B6-AA6685F1E25E}" type="sibTrans" cxnId="{A4F6A5C4-AF43-40DB-8FE0-CD5BC93DD9DE}">
      <dgm:prSet/>
      <dgm:spPr/>
      <dgm:t>
        <a:bodyPr/>
        <a:lstStyle/>
        <a:p>
          <a:endParaRPr lang="en-US"/>
        </a:p>
      </dgm:t>
    </dgm:pt>
    <dgm:pt modelId="{D992ACAF-0441-EF4F-BCBA-0F78FE865F03}" type="pres">
      <dgm:prSet presAssocID="{DA5698F2-6F2F-46C1-8313-1EFADCEB4B58}" presName="linear" presStyleCnt="0">
        <dgm:presLayoutVars>
          <dgm:animLvl val="lvl"/>
          <dgm:resizeHandles val="exact"/>
        </dgm:presLayoutVars>
      </dgm:prSet>
      <dgm:spPr/>
    </dgm:pt>
    <dgm:pt modelId="{2D8CA70A-CD67-2643-A990-0792A771CD1D}" type="pres">
      <dgm:prSet presAssocID="{1F584450-7CC9-40F5-90B0-39BB6016702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E8AFF6B-124C-094B-86B5-1CAA436C893B}" type="pres">
      <dgm:prSet presAssocID="{C49FC60D-1B34-4F2A-A075-52BF9BA7E699}" presName="spacer" presStyleCnt="0"/>
      <dgm:spPr/>
    </dgm:pt>
    <dgm:pt modelId="{8648467F-C88F-3946-BDA8-943A39A5D184}" type="pres">
      <dgm:prSet presAssocID="{984BFF13-83BB-4CD7-99B4-64D882FEE609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BE6C4027-51CA-4CFD-8822-ABE7AC5B2269}" srcId="{DA5698F2-6F2F-46C1-8313-1EFADCEB4B58}" destId="{1F584450-7CC9-40F5-90B0-39BB6016702E}" srcOrd="0" destOrd="0" parTransId="{9B86390F-4A92-49A5-B566-992ACD9A5F75}" sibTransId="{C49FC60D-1B34-4F2A-A075-52BF9BA7E699}"/>
    <dgm:cxn modelId="{8A26F62A-D12F-C64C-9DC3-9D3EF7506828}" type="presOf" srcId="{984BFF13-83BB-4CD7-99B4-64D882FEE609}" destId="{8648467F-C88F-3946-BDA8-943A39A5D184}" srcOrd="0" destOrd="0" presId="urn:microsoft.com/office/officeart/2005/8/layout/vList2"/>
    <dgm:cxn modelId="{F94B4898-DE65-9B46-B6C5-8F8E14673741}" type="presOf" srcId="{1F584450-7CC9-40F5-90B0-39BB6016702E}" destId="{2D8CA70A-CD67-2643-A990-0792A771CD1D}" srcOrd="0" destOrd="0" presId="urn:microsoft.com/office/officeart/2005/8/layout/vList2"/>
    <dgm:cxn modelId="{F2A5BB9F-0B0E-6E4D-9709-98EC5CDC5560}" type="presOf" srcId="{DA5698F2-6F2F-46C1-8313-1EFADCEB4B58}" destId="{D992ACAF-0441-EF4F-BCBA-0F78FE865F03}" srcOrd="0" destOrd="0" presId="urn:microsoft.com/office/officeart/2005/8/layout/vList2"/>
    <dgm:cxn modelId="{A4F6A5C4-AF43-40DB-8FE0-CD5BC93DD9DE}" srcId="{DA5698F2-6F2F-46C1-8313-1EFADCEB4B58}" destId="{984BFF13-83BB-4CD7-99B4-64D882FEE609}" srcOrd="1" destOrd="0" parTransId="{8EB8817B-6BF0-4333-93C7-A5A6F0CC6018}" sibTransId="{A6322F33-7284-4818-98B6-AA6685F1E25E}"/>
    <dgm:cxn modelId="{0715F680-4895-6E4B-AA20-E89D8AA8DB70}" type="presParOf" srcId="{D992ACAF-0441-EF4F-BCBA-0F78FE865F03}" destId="{2D8CA70A-CD67-2643-A990-0792A771CD1D}" srcOrd="0" destOrd="0" presId="urn:microsoft.com/office/officeart/2005/8/layout/vList2"/>
    <dgm:cxn modelId="{11A30970-46AB-A34A-BAF7-3789AD8C6FC1}" type="presParOf" srcId="{D992ACAF-0441-EF4F-BCBA-0F78FE865F03}" destId="{DE8AFF6B-124C-094B-86B5-1CAA436C893B}" srcOrd="1" destOrd="0" presId="urn:microsoft.com/office/officeart/2005/8/layout/vList2"/>
    <dgm:cxn modelId="{A58257ED-DC23-AB43-9B93-6EAED4B83C18}" type="presParOf" srcId="{D992ACAF-0441-EF4F-BCBA-0F78FE865F03}" destId="{8648467F-C88F-3946-BDA8-943A39A5D184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F364BCF-F12A-46C3-B964-49BAFFD4EF4F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06415A4-4F33-41C6-AE4D-6F9D4316E3BA}">
      <dgm:prSet/>
      <dgm:spPr/>
      <dgm:t>
        <a:bodyPr/>
        <a:lstStyle/>
        <a:p>
          <a:r>
            <a:rPr lang="en-US"/>
            <a:t>Increased G spending on capital projects like roads – increase jobs </a:t>
          </a:r>
        </a:p>
      </dgm:t>
    </dgm:pt>
    <dgm:pt modelId="{90713863-033C-4B03-AF3B-23C4888F4623}" type="parTrans" cxnId="{5A388775-8AC8-430B-98AC-1BC251C8BEA6}">
      <dgm:prSet/>
      <dgm:spPr/>
      <dgm:t>
        <a:bodyPr/>
        <a:lstStyle/>
        <a:p>
          <a:endParaRPr lang="en-US"/>
        </a:p>
      </dgm:t>
    </dgm:pt>
    <dgm:pt modelId="{6E433EF5-6815-4CDC-8A3C-C5C6146F9FD5}" type="sibTrans" cxnId="{5A388775-8AC8-430B-98AC-1BC251C8BEA6}">
      <dgm:prSet/>
      <dgm:spPr/>
      <dgm:t>
        <a:bodyPr/>
        <a:lstStyle/>
        <a:p>
          <a:endParaRPr lang="en-US"/>
        </a:p>
      </dgm:t>
    </dgm:pt>
    <dgm:pt modelId="{9D9B355E-3C63-410B-888C-04C7F2E725DD}">
      <dgm:prSet/>
      <dgm:spPr/>
      <dgm:t>
        <a:bodyPr/>
        <a:lstStyle/>
        <a:p>
          <a:r>
            <a:rPr lang="en-US"/>
            <a:t>Government funded training schemes – improving qualifications </a:t>
          </a:r>
        </a:p>
      </dgm:t>
    </dgm:pt>
    <dgm:pt modelId="{0B6CE2A0-71F0-42AE-9708-F5392316D16D}" type="parTrans" cxnId="{093F329A-1914-4D1C-BF70-2276C8667ED9}">
      <dgm:prSet/>
      <dgm:spPr/>
      <dgm:t>
        <a:bodyPr/>
        <a:lstStyle/>
        <a:p>
          <a:endParaRPr lang="en-US"/>
        </a:p>
      </dgm:t>
    </dgm:pt>
    <dgm:pt modelId="{3F56B799-CDE3-4C07-A12A-5DC556459E4F}" type="sibTrans" cxnId="{093F329A-1914-4D1C-BF70-2276C8667ED9}">
      <dgm:prSet/>
      <dgm:spPr/>
      <dgm:t>
        <a:bodyPr/>
        <a:lstStyle/>
        <a:p>
          <a:endParaRPr lang="en-US"/>
        </a:p>
      </dgm:t>
    </dgm:pt>
    <dgm:pt modelId="{E3384DCC-0AB4-4407-983F-C7BE35C446FA}">
      <dgm:prSet/>
      <dgm:spPr/>
      <dgm:t>
        <a:bodyPr/>
        <a:lstStyle/>
        <a:p>
          <a:r>
            <a:rPr lang="en-US"/>
            <a:t>Lower employment taxes like National Insurance contributions encourage employment </a:t>
          </a:r>
        </a:p>
      </dgm:t>
    </dgm:pt>
    <dgm:pt modelId="{8AD2C8DC-A606-4C8D-A581-FE96372279EC}" type="parTrans" cxnId="{CF09D4BF-9A21-4C03-9678-8602A064B57A}">
      <dgm:prSet/>
      <dgm:spPr/>
      <dgm:t>
        <a:bodyPr/>
        <a:lstStyle/>
        <a:p>
          <a:endParaRPr lang="en-US"/>
        </a:p>
      </dgm:t>
    </dgm:pt>
    <dgm:pt modelId="{D3493FB7-AB7F-47D4-A4C4-85CBEFB6C38B}" type="sibTrans" cxnId="{CF09D4BF-9A21-4C03-9678-8602A064B57A}">
      <dgm:prSet/>
      <dgm:spPr/>
      <dgm:t>
        <a:bodyPr/>
        <a:lstStyle/>
        <a:p>
          <a:endParaRPr lang="en-US"/>
        </a:p>
      </dgm:t>
    </dgm:pt>
    <dgm:pt modelId="{6778C2AA-32F1-46DC-A11A-9A8945BC1AF2}">
      <dgm:prSet/>
      <dgm:spPr/>
      <dgm:t>
        <a:bodyPr/>
        <a:lstStyle/>
        <a:p>
          <a:r>
            <a:rPr lang="en-US"/>
            <a:t>If government raise expenditure and taxes by the same amount so that the budget remains in balance. There will be an increase in aggregate monetary demand </a:t>
          </a:r>
        </a:p>
      </dgm:t>
    </dgm:pt>
    <dgm:pt modelId="{FB7CA63C-9113-4069-8696-A1F6E875EF22}" type="parTrans" cxnId="{591D4665-6AAD-4CAB-8EBD-FAA50C1D596E}">
      <dgm:prSet/>
      <dgm:spPr/>
      <dgm:t>
        <a:bodyPr/>
        <a:lstStyle/>
        <a:p>
          <a:endParaRPr lang="en-US"/>
        </a:p>
      </dgm:t>
    </dgm:pt>
    <dgm:pt modelId="{BFD38258-F85F-4B6E-96FA-42615A6A75B6}" type="sibTrans" cxnId="{591D4665-6AAD-4CAB-8EBD-FAA50C1D596E}">
      <dgm:prSet/>
      <dgm:spPr/>
      <dgm:t>
        <a:bodyPr/>
        <a:lstStyle/>
        <a:p>
          <a:endParaRPr lang="en-US"/>
        </a:p>
      </dgm:t>
    </dgm:pt>
    <dgm:pt modelId="{B3156561-84D0-4FE0-9414-8EB516EA8226}">
      <dgm:prSet/>
      <dgm:spPr/>
      <dgm:t>
        <a:bodyPr/>
        <a:lstStyle/>
        <a:p>
          <a:r>
            <a:rPr lang="en-US"/>
            <a:t>Note – government spending may be inflationary. When is this most likely to happen? </a:t>
          </a:r>
        </a:p>
      </dgm:t>
    </dgm:pt>
    <dgm:pt modelId="{5B8438F0-CAE9-4289-A245-FA98AC76671D}" type="parTrans" cxnId="{0AF3EAD7-E442-4D4D-89B7-EA7391BD0718}">
      <dgm:prSet/>
      <dgm:spPr/>
      <dgm:t>
        <a:bodyPr/>
        <a:lstStyle/>
        <a:p>
          <a:endParaRPr lang="en-US"/>
        </a:p>
      </dgm:t>
    </dgm:pt>
    <dgm:pt modelId="{F83458B6-FC08-421A-9F9F-433596F2BFB9}" type="sibTrans" cxnId="{0AF3EAD7-E442-4D4D-89B7-EA7391BD0718}">
      <dgm:prSet/>
      <dgm:spPr/>
      <dgm:t>
        <a:bodyPr/>
        <a:lstStyle/>
        <a:p>
          <a:endParaRPr lang="en-US"/>
        </a:p>
      </dgm:t>
    </dgm:pt>
    <dgm:pt modelId="{23EA37A9-F3C5-A542-9E16-C532BDF7E6F6}" type="pres">
      <dgm:prSet presAssocID="{5F364BCF-F12A-46C3-B964-49BAFFD4EF4F}" presName="vert0" presStyleCnt="0">
        <dgm:presLayoutVars>
          <dgm:dir/>
          <dgm:animOne val="branch"/>
          <dgm:animLvl val="lvl"/>
        </dgm:presLayoutVars>
      </dgm:prSet>
      <dgm:spPr/>
    </dgm:pt>
    <dgm:pt modelId="{B4AEB552-0335-4747-A98A-387F46078F5F}" type="pres">
      <dgm:prSet presAssocID="{B06415A4-4F33-41C6-AE4D-6F9D4316E3BA}" presName="thickLine" presStyleLbl="alignNode1" presStyleIdx="0" presStyleCnt="5"/>
      <dgm:spPr/>
    </dgm:pt>
    <dgm:pt modelId="{CD7E5379-395A-E74C-8049-38CC95E0AA3E}" type="pres">
      <dgm:prSet presAssocID="{B06415A4-4F33-41C6-AE4D-6F9D4316E3BA}" presName="horz1" presStyleCnt="0"/>
      <dgm:spPr/>
    </dgm:pt>
    <dgm:pt modelId="{BB758192-30F1-024A-8DBB-081AB35918F3}" type="pres">
      <dgm:prSet presAssocID="{B06415A4-4F33-41C6-AE4D-6F9D4316E3BA}" presName="tx1" presStyleLbl="revTx" presStyleIdx="0" presStyleCnt="5"/>
      <dgm:spPr/>
    </dgm:pt>
    <dgm:pt modelId="{F11EE4F7-E6C8-5F40-96F2-D148F0467ABD}" type="pres">
      <dgm:prSet presAssocID="{B06415A4-4F33-41C6-AE4D-6F9D4316E3BA}" presName="vert1" presStyleCnt="0"/>
      <dgm:spPr/>
    </dgm:pt>
    <dgm:pt modelId="{C54FAF71-50B9-5440-BCC1-3EB31D55BD4A}" type="pres">
      <dgm:prSet presAssocID="{9D9B355E-3C63-410B-888C-04C7F2E725DD}" presName="thickLine" presStyleLbl="alignNode1" presStyleIdx="1" presStyleCnt="5"/>
      <dgm:spPr/>
    </dgm:pt>
    <dgm:pt modelId="{ED735351-2995-B34C-9AC0-688CEFBD3C64}" type="pres">
      <dgm:prSet presAssocID="{9D9B355E-3C63-410B-888C-04C7F2E725DD}" presName="horz1" presStyleCnt="0"/>
      <dgm:spPr/>
    </dgm:pt>
    <dgm:pt modelId="{A34B90CA-02D9-8745-9760-4721126A0965}" type="pres">
      <dgm:prSet presAssocID="{9D9B355E-3C63-410B-888C-04C7F2E725DD}" presName="tx1" presStyleLbl="revTx" presStyleIdx="1" presStyleCnt="5"/>
      <dgm:spPr/>
    </dgm:pt>
    <dgm:pt modelId="{54725C32-E6FC-F549-AB64-02A2D7BBF498}" type="pres">
      <dgm:prSet presAssocID="{9D9B355E-3C63-410B-888C-04C7F2E725DD}" presName="vert1" presStyleCnt="0"/>
      <dgm:spPr/>
    </dgm:pt>
    <dgm:pt modelId="{76B7100B-B81E-624E-BA4D-8C8985C9F0C3}" type="pres">
      <dgm:prSet presAssocID="{E3384DCC-0AB4-4407-983F-C7BE35C446FA}" presName="thickLine" presStyleLbl="alignNode1" presStyleIdx="2" presStyleCnt="5"/>
      <dgm:spPr/>
    </dgm:pt>
    <dgm:pt modelId="{5F6DFC34-6973-A146-AB9D-42AC97C15684}" type="pres">
      <dgm:prSet presAssocID="{E3384DCC-0AB4-4407-983F-C7BE35C446FA}" presName="horz1" presStyleCnt="0"/>
      <dgm:spPr/>
    </dgm:pt>
    <dgm:pt modelId="{04C4F3E4-51E5-6C41-A97C-B314E14AD189}" type="pres">
      <dgm:prSet presAssocID="{E3384DCC-0AB4-4407-983F-C7BE35C446FA}" presName="tx1" presStyleLbl="revTx" presStyleIdx="2" presStyleCnt="5"/>
      <dgm:spPr/>
    </dgm:pt>
    <dgm:pt modelId="{6F46C969-3DDE-8340-B673-D9BD31334037}" type="pres">
      <dgm:prSet presAssocID="{E3384DCC-0AB4-4407-983F-C7BE35C446FA}" presName="vert1" presStyleCnt="0"/>
      <dgm:spPr/>
    </dgm:pt>
    <dgm:pt modelId="{6D89CEC5-A4FF-C049-972B-C3B02F9C3F3E}" type="pres">
      <dgm:prSet presAssocID="{6778C2AA-32F1-46DC-A11A-9A8945BC1AF2}" presName="thickLine" presStyleLbl="alignNode1" presStyleIdx="3" presStyleCnt="5"/>
      <dgm:spPr/>
    </dgm:pt>
    <dgm:pt modelId="{B29511AA-CF5C-C241-B06C-E7C34F1AC7D8}" type="pres">
      <dgm:prSet presAssocID="{6778C2AA-32F1-46DC-A11A-9A8945BC1AF2}" presName="horz1" presStyleCnt="0"/>
      <dgm:spPr/>
    </dgm:pt>
    <dgm:pt modelId="{40597D07-3CFB-EE4F-A5C1-3E532D61413E}" type="pres">
      <dgm:prSet presAssocID="{6778C2AA-32F1-46DC-A11A-9A8945BC1AF2}" presName="tx1" presStyleLbl="revTx" presStyleIdx="3" presStyleCnt="5"/>
      <dgm:spPr/>
    </dgm:pt>
    <dgm:pt modelId="{DAB80110-D423-5845-93A9-97635CA0601B}" type="pres">
      <dgm:prSet presAssocID="{6778C2AA-32F1-46DC-A11A-9A8945BC1AF2}" presName="vert1" presStyleCnt="0"/>
      <dgm:spPr/>
    </dgm:pt>
    <dgm:pt modelId="{BE159A00-242B-364E-BC17-02F0A03DAF27}" type="pres">
      <dgm:prSet presAssocID="{B3156561-84D0-4FE0-9414-8EB516EA8226}" presName="thickLine" presStyleLbl="alignNode1" presStyleIdx="4" presStyleCnt="5"/>
      <dgm:spPr/>
    </dgm:pt>
    <dgm:pt modelId="{AC799128-0781-E548-B61A-8FDAACC6FC40}" type="pres">
      <dgm:prSet presAssocID="{B3156561-84D0-4FE0-9414-8EB516EA8226}" presName="horz1" presStyleCnt="0"/>
      <dgm:spPr/>
    </dgm:pt>
    <dgm:pt modelId="{F7A7321C-2AD5-6040-93B2-A45403AD3540}" type="pres">
      <dgm:prSet presAssocID="{B3156561-84D0-4FE0-9414-8EB516EA8226}" presName="tx1" presStyleLbl="revTx" presStyleIdx="4" presStyleCnt="5"/>
      <dgm:spPr/>
    </dgm:pt>
    <dgm:pt modelId="{ECD13792-7DAA-6245-8DEA-AA97FDE667E9}" type="pres">
      <dgm:prSet presAssocID="{B3156561-84D0-4FE0-9414-8EB516EA8226}" presName="vert1" presStyleCnt="0"/>
      <dgm:spPr/>
    </dgm:pt>
  </dgm:ptLst>
  <dgm:cxnLst>
    <dgm:cxn modelId="{591D4665-6AAD-4CAB-8EBD-FAA50C1D596E}" srcId="{5F364BCF-F12A-46C3-B964-49BAFFD4EF4F}" destId="{6778C2AA-32F1-46DC-A11A-9A8945BC1AF2}" srcOrd="3" destOrd="0" parTransId="{FB7CA63C-9113-4069-8696-A1F6E875EF22}" sibTransId="{BFD38258-F85F-4B6E-96FA-42615A6A75B6}"/>
    <dgm:cxn modelId="{0C12D365-8669-8C40-8E7A-8F5AAC38C33F}" type="presOf" srcId="{B3156561-84D0-4FE0-9414-8EB516EA8226}" destId="{F7A7321C-2AD5-6040-93B2-A45403AD3540}" srcOrd="0" destOrd="0" presId="urn:microsoft.com/office/officeart/2008/layout/LinedList"/>
    <dgm:cxn modelId="{5A388775-8AC8-430B-98AC-1BC251C8BEA6}" srcId="{5F364BCF-F12A-46C3-B964-49BAFFD4EF4F}" destId="{B06415A4-4F33-41C6-AE4D-6F9D4316E3BA}" srcOrd="0" destOrd="0" parTransId="{90713863-033C-4B03-AF3B-23C4888F4623}" sibTransId="{6E433EF5-6815-4CDC-8A3C-C5C6146F9FD5}"/>
    <dgm:cxn modelId="{2901FC99-8283-E94E-AAC0-DBBE1B78F98D}" type="presOf" srcId="{6778C2AA-32F1-46DC-A11A-9A8945BC1AF2}" destId="{40597D07-3CFB-EE4F-A5C1-3E532D61413E}" srcOrd="0" destOrd="0" presId="urn:microsoft.com/office/officeart/2008/layout/LinedList"/>
    <dgm:cxn modelId="{093F329A-1914-4D1C-BF70-2276C8667ED9}" srcId="{5F364BCF-F12A-46C3-B964-49BAFFD4EF4F}" destId="{9D9B355E-3C63-410B-888C-04C7F2E725DD}" srcOrd="1" destOrd="0" parTransId="{0B6CE2A0-71F0-42AE-9708-F5392316D16D}" sibTransId="{3F56B799-CDE3-4C07-A12A-5DC556459E4F}"/>
    <dgm:cxn modelId="{8F2521AA-1FD6-5646-8B98-5DE6ED8CC7DD}" type="presOf" srcId="{B06415A4-4F33-41C6-AE4D-6F9D4316E3BA}" destId="{BB758192-30F1-024A-8DBB-081AB35918F3}" srcOrd="0" destOrd="0" presId="urn:microsoft.com/office/officeart/2008/layout/LinedList"/>
    <dgm:cxn modelId="{246ABEB4-259D-7C4F-8283-2E20E16428CD}" type="presOf" srcId="{E3384DCC-0AB4-4407-983F-C7BE35C446FA}" destId="{04C4F3E4-51E5-6C41-A97C-B314E14AD189}" srcOrd="0" destOrd="0" presId="urn:microsoft.com/office/officeart/2008/layout/LinedList"/>
    <dgm:cxn modelId="{CF09D4BF-9A21-4C03-9678-8602A064B57A}" srcId="{5F364BCF-F12A-46C3-B964-49BAFFD4EF4F}" destId="{E3384DCC-0AB4-4407-983F-C7BE35C446FA}" srcOrd="2" destOrd="0" parTransId="{8AD2C8DC-A606-4C8D-A581-FE96372279EC}" sibTransId="{D3493FB7-AB7F-47D4-A4C4-85CBEFB6C38B}"/>
    <dgm:cxn modelId="{5D2D7FC8-3615-7448-9CE6-40977367DD41}" type="presOf" srcId="{9D9B355E-3C63-410B-888C-04C7F2E725DD}" destId="{A34B90CA-02D9-8745-9760-4721126A0965}" srcOrd="0" destOrd="0" presId="urn:microsoft.com/office/officeart/2008/layout/LinedList"/>
    <dgm:cxn modelId="{0AF3EAD7-E442-4D4D-89B7-EA7391BD0718}" srcId="{5F364BCF-F12A-46C3-B964-49BAFFD4EF4F}" destId="{B3156561-84D0-4FE0-9414-8EB516EA8226}" srcOrd="4" destOrd="0" parTransId="{5B8438F0-CAE9-4289-A245-FA98AC76671D}" sibTransId="{F83458B6-FC08-421A-9F9F-433596F2BFB9}"/>
    <dgm:cxn modelId="{05829CEC-581F-0047-9146-87A00CC65424}" type="presOf" srcId="{5F364BCF-F12A-46C3-B964-49BAFFD4EF4F}" destId="{23EA37A9-F3C5-A542-9E16-C532BDF7E6F6}" srcOrd="0" destOrd="0" presId="urn:microsoft.com/office/officeart/2008/layout/LinedList"/>
    <dgm:cxn modelId="{A22A0B47-C7D0-9745-9D8D-66A02792516D}" type="presParOf" srcId="{23EA37A9-F3C5-A542-9E16-C532BDF7E6F6}" destId="{B4AEB552-0335-4747-A98A-387F46078F5F}" srcOrd="0" destOrd="0" presId="urn:microsoft.com/office/officeart/2008/layout/LinedList"/>
    <dgm:cxn modelId="{2E367E21-EBD8-E048-A191-FBC802E98E64}" type="presParOf" srcId="{23EA37A9-F3C5-A542-9E16-C532BDF7E6F6}" destId="{CD7E5379-395A-E74C-8049-38CC95E0AA3E}" srcOrd="1" destOrd="0" presId="urn:microsoft.com/office/officeart/2008/layout/LinedList"/>
    <dgm:cxn modelId="{F2D26FF3-D58D-4643-914B-5E7E70C27C9A}" type="presParOf" srcId="{CD7E5379-395A-E74C-8049-38CC95E0AA3E}" destId="{BB758192-30F1-024A-8DBB-081AB35918F3}" srcOrd="0" destOrd="0" presId="urn:microsoft.com/office/officeart/2008/layout/LinedList"/>
    <dgm:cxn modelId="{E0FB2CD9-187A-9E47-8559-BBFD8A4DAA13}" type="presParOf" srcId="{CD7E5379-395A-E74C-8049-38CC95E0AA3E}" destId="{F11EE4F7-E6C8-5F40-96F2-D148F0467ABD}" srcOrd="1" destOrd="0" presId="urn:microsoft.com/office/officeart/2008/layout/LinedList"/>
    <dgm:cxn modelId="{426A7111-9B1B-A24E-A9D3-5D818D6EEFDA}" type="presParOf" srcId="{23EA37A9-F3C5-A542-9E16-C532BDF7E6F6}" destId="{C54FAF71-50B9-5440-BCC1-3EB31D55BD4A}" srcOrd="2" destOrd="0" presId="urn:microsoft.com/office/officeart/2008/layout/LinedList"/>
    <dgm:cxn modelId="{AD4B348B-E4FA-C946-A148-6178389D1DC8}" type="presParOf" srcId="{23EA37A9-F3C5-A542-9E16-C532BDF7E6F6}" destId="{ED735351-2995-B34C-9AC0-688CEFBD3C64}" srcOrd="3" destOrd="0" presId="urn:microsoft.com/office/officeart/2008/layout/LinedList"/>
    <dgm:cxn modelId="{EC260AB0-DFDE-4A40-B921-FFA3B68B4613}" type="presParOf" srcId="{ED735351-2995-B34C-9AC0-688CEFBD3C64}" destId="{A34B90CA-02D9-8745-9760-4721126A0965}" srcOrd="0" destOrd="0" presId="urn:microsoft.com/office/officeart/2008/layout/LinedList"/>
    <dgm:cxn modelId="{965CD309-FA9B-084D-A3C6-72705C6E25D2}" type="presParOf" srcId="{ED735351-2995-B34C-9AC0-688CEFBD3C64}" destId="{54725C32-E6FC-F549-AB64-02A2D7BBF498}" srcOrd="1" destOrd="0" presId="urn:microsoft.com/office/officeart/2008/layout/LinedList"/>
    <dgm:cxn modelId="{67318A12-B927-974C-873A-00ED99401253}" type="presParOf" srcId="{23EA37A9-F3C5-A542-9E16-C532BDF7E6F6}" destId="{76B7100B-B81E-624E-BA4D-8C8985C9F0C3}" srcOrd="4" destOrd="0" presId="urn:microsoft.com/office/officeart/2008/layout/LinedList"/>
    <dgm:cxn modelId="{5E5889A6-EBE8-E44B-A902-E200E59C27A4}" type="presParOf" srcId="{23EA37A9-F3C5-A542-9E16-C532BDF7E6F6}" destId="{5F6DFC34-6973-A146-AB9D-42AC97C15684}" srcOrd="5" destOrd="0" presId="urn:microsoft.com/office/officeart/2008/layout/LinedList"/>
    <dgm:cxn modelId="{7FFA9F56-21A6-4647-BA92-06B6D3B21895}" type="presParOf" srcId="{5F6DFC34-6973-A146-AB9D-42AC97C15684}" destId="{04C4F3E4-51E5-6C41-A97C-B314E14AD189}" srcOrd="0" destOrd="0" presId="urn:microsoft.com/office/officeart/2008/layout/LinedList"/>
    <dgm:cxn modelId="{4EC3A19E-3CA3-084C-879D-A4BCE38ED865}" type="presParOf" srcId="{5F6DFC34-6973-A146-AB9D-42AC97C15684}" destId="{6F46C969-3DDE-8340-B673-D9BD31334037}" srcOrd="1" destOrd="0" presId="urn:microsoft.com/office/officeart/2008/layout/LinedList"/>
    <dgm:cxn modelId="{A42991B5-42C9-3046-AB64-D25EFEA7240F}" type="presParOf" srcId="{23EA37A9-F3C5-A542-9E16-C532BDF7E6F6}" destId="{6D89CEC5-A4FF-C049-972B-C3B02F9C3F3E}" srcOrd="6" destOrd="0" presId="urn:microsoft.com/office/officeart/2008/layout/LinedList"/>
    <dgm:cxn modelId="{440F2DAD-8523-7340-A9D7-58EC4C08C0AF}" type="presParOf" srcId="{23EA37A9-F3C5-A542-9E16-C532BDF7E6F6}" destId="{B29511AA-CF5C-C241-B06C-E7C34F1AC7D8}" srcOrd="7" destOrd="0" presId="urn:microsoft.com/office/officeart/2008/layout/LinedList"/>
    <dgm:cxn modelId="{956961DA-8633-1A4A-8D68-4563581F721A}" type="presParOf" srcId="{B29511AA-CF5C-C241-B06C-E7C34F1AC7D8}" destId="{40597D07-3CFB-EE4F-A5C1-3E532D61413E}" srcOrd="0" destOrd="0" presId="urn:microsoft.com/office/officeart/2008/layout/LinedList"/>
    <dgm:cxn modelId="{C6559D51-A8D5-ED4B-9922-4000AF8DEE03}" type="presParOf" srcId="{B29511AA-CF5C-C241-B06C-E7C34F1AC7D8}" destId="{DAB80110-D423-5845-93A9-97635CA0601B}" srcOrd="1" destOrd="0" presId="urn:microsoft.com/office/officeart/2008/layout/LinedList"/>
    <dgm:cxn modelId="{0FA94066-FBB6-9547-AC89-3ED5C54C52B5}" type="presParOf" srcId="{23EA37A9-F3C5-A542-9E16-C532BDF7E6F6}" destId="{BE159A00-242B-364E-BC17-02F0A03DAF27}" srcOrd="8" destOrd="0" presId="urn:microsoft.com/office/officeart/2008/layout/LinedList"/>
    <dgm:cxn modelId="{EDE939C0-4EA8-6B4D-90BE-CA88196C4A2D}" type="presParOf" srcId="{23EA37A9-F3C5-A542-9E16-C532BDF7E6F6}" destId="{AC799128-0781-E548-B61A-8FDAACC6FC40}" srcOrd="9" destOrd="0" presId="urn:microsoft.com/office/officeart/2008/layout/LinedList"/>
    <dgm:cxn modelId="{5E2DBB06-B1A4-1447-90CE-1C8CA9A4B65C}" type="presParOf" srcId="{AC799128-0781-E548-B61A-8FDAACC6FC40}" destId="{F7A7321C-2AD5-6040-93B2-A45403AD3540}" srcOrd="0" destOrd="0" presId="urn:microsoft.com/office/officeart/2008/layout/LinedList"/>
    <dgm:cxn modelId="{B4E9F668-FDE8-1849-87D7-47587A02B5C4}" type="presParOf" srcId="{AC799128-0781-E548-B61A-8FDAACC6FC40}" destId="{ECD13792-7DAA-6245-8DEA-AA97FDE667E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235D660-FEF6-41EB-A915-4F88661A5FC1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956B374-5CA6-4F33-9D10-48AFDB42A54A}">
      <dgm:prSet/>
      <dgm:spPr/>
      <dgm:t>
        <a:bodyPr/>
        <a:lstStyle/>
        <a:p>
          <a:r>
            <a:rPr lang="en-US"/>
            <a:t>Fiscal policy can use either expenditure or taxation changes </a:t>
          </a:r>
        </a:p>
      </dgm:t>
    </dgm:pt>
    <dgm:pt modelId="{8B5B41A1-4C4A-4AF2-AD08-BC55645013B9}" type="parTrans" cxnId="{22A27EB6-494A-433F-A470-798F1D56F49F}">
      <dgm:prSet/>
      <dgm:spPr/>
      <dgm:t>
        <a:bodyPr/>
        <a:lstStyle/>
        <a:p>
          <a:endParaRPr lang="en-US"/>
        </a:p>
      </dgm:t>
    </dgm:pt>
    <dgm:pt modelId="{A4E94DD2-666B-42A4-BE31-9D57C3153850}" type="sibTrans" cxnId="{22A27EB6-494A-433F-A470-798F1D56F49F}">
      <dgm:prSet/>
      <dgm:spPr/>
      <dgm:t>
        <a:bodyPr/>
        <a:lstStyle/>
        <a:p>
          <a:endParaRPr lang="en-US"/>
        </a:p>
      </dgm:t>
    </dgm:pt>
    <dgm:pt modelId="{5F027962-8371-49C9-93BF-32D675BA59E8}">
      <dgm:prSet/>
      <dgm:spPr/>
      <dgm:t>
        <a:bodyPr/>
        <a:lstStyle/>
        <a:p>
          <a:r>
            <a:rPr lang="en-US"/>
            <a:t>For Demand Stimulation </a:t>
          </a:r>
        </a:p>
      </dgm:t>
    </dgm:pt>
    <dgm:pt modelId="{6A94FBBF-61D4-4072-85AD-2A93611526B0}" type="parTrans" cxnId="{3C2A28E5-3755-43A4-A3AF-C7360AB99FF1}">
      <dgm:prSet/>
      <dgm:spPr/>
      <dgm:t>
        <a:bodyPr/>
        <a:lstStyle/>
        <a:p>
          <a:endParaRPr lang="en-US"/>
        </a:p>
      </dgm:t>
    </dgm:pt>
    <dgm:pt modelId="{844AF5DE-01FE-4D24-94A6-82C8719B84BD}" type="sibTrans" cxnId="{3C2A28E5-3755-43A4-A3AF-C7360AB99FF1}">
      <dgm:prSet/>
      <dgm:spPr/>
      <dgm:t>
        <a:bodyPr/>
        <a:lstStyle/>
        <a:p>
          <a:endParaRPr lang="en-US"/>
        </a:p>
      </dgm:t>
    </dgm:pt>
    <dgm:pt modelId="{7C1DBA30-260B-40F9-B200-9FD9F63E6FB4}">
      <dgm:prSet/>
      <dgm:spPr/>
      <dgm:t>
        <a:bodyPr/>
        <a:lstStyle/>
        <a:p>
          <a:r>
            <a:rPr lang="en-US"/>
            <a:t>Increase government spending on the NHS / employing mor e civil servants and on education </a:t>
          </a:r>
        </a:p>
      </dgm:t>
    </dgm:pt>
    <dgm:pt modelId="{37EFF834-1B24-41F0-8FBC-E8A6537C4B1E}" type="parTrans" cxnId="{D2845106-7779-4A09-95E6-9B0B439602F7}">
      <dgm:prSet/>
      <dgm:spPr/>
      <dgm:t>
        <a:bodyPr/>
        <a:lstStyle/>
        <a:p>
          <a:endParaRPr lang="en-US"/>
        </a:p>
      </dgm:t>
    </dgm:pt>
    <dgm:pt modelId="{AEC2D2DC-129A-44A4-875C-8DCDC9972F2F}" type="sibTrans" cxnId="{D2845106-7779-4A09-95E6-9B0B439602F7}">
      <dgm:prSet/>
      <dgm:spPr/>
      <dgm:t>
        <a:bodyPr/>
        <a:lstStyle/>
        <a:p>
          <a:endParaRPr lang="en-US"/>
        </a:p>
      </dgm:t>
    </dgm:pt>
    <dgm:pt modelId="{C60A673A-9DB9-4C18-AC9C-79962330C4B7}">
      <dgm:prSet/>
      <dgm:spPr/>
      <dgm:t>
        <a:bodyPr/>
        <a:lstStyle/>
        <a:p>
          <a:r>
            <a:rPr lang="en-US"/>
            <a:t>- Financed by higher taxes (But reduces spending by the private sector) Why? </a:t>
          </a:r>
        </a:p>
      </dgm:t>
    </dgm:pt>
    <dgm:pt modelId="{EB087664-07FB-4E77-A7EE-F3917D52342E}" type="parTrans" cxnId="{E6101A63-D638-4011-935D-B6F8483F26E7}">
      <dgm:prSet/>
      <dgm:spPr/>
      <dgm:t>
        <a:bodyPr/>
        <a:lstStyle/>
        <a:p>
          <a:endParaRPr lang="en-US"/>
        </a:p>
      </dgm:t>
    </dgm:pt>
    <dgm:pt modelId="{736C3F0E-AE65-45B0-829B-BD016786F038}" type="sibTrans" cxnId="{E6101A63-D638-4011-935D-B6F8483F26E7}">
      <dgm:prSet/>
      <dgm:spPr/>
      <dgm:t>
        <a:bodyPr/>
        <a:lstStyle/>
        <a:p>
          <a:endParaRPr lang="en-US"/>
        </a:p>
      </dgm:t>
    </dgm:pt>
    <dgm:pt modelId="{CF24283B-1E97-49EE-BECB-9D24D5B44F8C}">
      <dgm:prSet/>
      <dgm:spPr/>
      <dgm:t>
        <a:bodyPr/>
        <a:lstStyle/>
        <a:p>
          <a:r>
            <a:rPr lang="en-US"/>
            <a:t>- Financed by borrowing </a:t>
          </a:r>
        </a:p>
      </dgm:t>
    </dgm:pt>
    <dgm:pt modelId="{1550AA2B-0B0C-4998-950D-912CF8A00A43}" type="parTrans" cxnId="{1FDB6D89-998E-475A-99C5-6D2A83B3952B}">
      <dgm:prSet/>
      <dgm:spPr/>
      <dgm:t>
        <a:bodyPr/>
        <a:lstStyle/>
        <a:p>
          <a:endParaRPr lang="en-US"/>
        </a:p>
      </dgm:t>
    </dgm:pt>
    <dgm:pt modelId="{41D86879-717B-439A-B35C-FA81EA1A3DA1}" type="sibTrans" cxnId="{1FDB6D89-998E-475A-99C5-6D2A83B3952B}">
      <dgm:prSet/>
      <dgm:spPr/>
      <dgm:t>
        <a:bodyPr/>
        <a:lstStyle/>
        <a:p>
          <a:endParaRPr lang="en-US"/>
        </a:p>
      </dgm:t>
    </dgm:pt>
    <dgm:pt modelId="{DC21E1EE-61F8-4FBD-858A-06CED1E9A9D4}">
      <dgm:prSet/>
      <dgm:spPr/>
      <dgm:t>
        <a:bodyPr/>
        <a:lstStyle/>
        <a:p>
          <a:r>
            <a:rPr lang="en-US"/>
            <a:t>Reduce taxation increasing after tax income </a:t>
          </a:r>
        </a:p>
      </dgm:t>
    </dgm:pt>
    <dgm:pt modelId="{DB37024E-B171-459C-8227-2DE349970EC9}" type="parTrans" cxnId="{4035D0C0-728E-4160-A899-4115717A18DB}">
      <dgm:prSet/>
      <dgm:spPr/>
      <dgm:t>
        <a:bodyPr/>
        <a:lstStyle/>
        <a:p>
          <a:endParaRPr lang="en-US"/>
        </a:p>
      </dgm:t>
    </dgm:pt>
    <dgm:pt modelId="{19508F09-EA2C-40CC-9CBC-3AEAFAAB150B}" type="sibTrans" cxnId="{4035D0C0-728E-4160-A899-4115717A18DB}">
      <dgm:prSet/>
      <dgm:spPr/>
      <dgm:t>
        <a:bodyPr/>
        <a:lstStyle/>
        <a:p>
          <a:endParaRPr lang="en-US"/>
        </a:p>
      </dgm:t>
    </dgm:pt>
    <dgm:pt modelId="{AC21E4F2-44AA-D242-8E4D-CDCFE4F9615D}" type="pres">
      <dgm:prSet presAssocID="{9235D660-FEF6-41EB-A915-4F88661A5FC1}" presName="linear" presStyleCnt="0">
        <dgm:presLayoutVars>
          <dgm:animLvl val="lvl"/>
          <dgm:resizeHandles val="exact"/>
        </dgm:presLayoutVars>
      </dgm:prSet>
      <dgm:spPr/>
    </dgm:pt>
    <dgm:pt modelId="{75493C81-F6A0-954D-B4E6-D3ACA389A47F}" type="pres">
      <dgm:prSet presAssocID="{E956B374-5CA6-4F33-9D10-48AFDB42A54A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3A105CE2-1FB1-AA44-8376-1D8212C465ED}" type="pres">
      <dgm:prSet presAssocID="{A4E94DD2-666B-42A4-BE31-9D57C3153850}" presName="spacer" presStyleCnt="0"/>
      <dgm:spPr/>
    </dgm:pt>
    <dgm:pt modelId="{770C9688-9697-7F4B-9EA9-F4CF08A7FD87}" type="pres">
      <dgm:prSet presAssocID="{5F027962-8371-49C9-93BF-32D675BA59E8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B1BA4478-F243-014B-A78D-C4469A21B26F}" type="pres">
      <dgm:prSet presAssocID="{844AF5DE-01FE-4D24-94A6-82C8719B84BD}" presName="spacer" presStyleCnt="0"/>
      <dgm:spPr/>
    </dgm:pt>
    <dgm:pt modelId="{09AA6BF5-1613-BC44-B1E6-00CCFD23E212}" type="pres">
      <dgm:prSet presAssocID="{7C1DBA30-260B-40F9-B200-9FD9F63E6FB4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B5DA151A-36E4-E146-BFE3-15A335BD160C}" type="pres">
      <dgm:prSet presAssocID="{AEC2D2DC-129A-44A4-875C-8DCDC9972F2F}" presName="spacer" presStyleCnt="0"/>
      <dgm:spPr/>
    </dgm:pt>
    <dgm:pt modelId="{67FA0993-0732-3447-AC08-B687CB314622}" type="pres">
      <dgm:prSet presAssocID="{C60A673A-9DB9-4C18-AC9C-79962330C4B7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8FD77017-14FD-7743-8311-2FC2115D30C3}" type="pres">
      <dgm:prSet presAssocID="{736C3F0E-AE65-45B0-829B-BD016786F038}" presName="spacer" presStyleCnt="0"/>
      <dgm:spPr/>
    </dgm:pt>
    <dgm:pt modelId="{77CBA390-0A4E-BE40-B672-AD0F44E5290B}" type="pres">
      <dgm:prSet presAssocID="{CF24283B-1E97-49EE-BECB-9D24D5B44F8C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311A5607-497E-024B-8652-84AA382C2C63}" type="pres">
      <dgm:prSet presAssocID="{41D86879-717B-439A-B35C-FA81EA1A3DA1}" presName="spacer" presStyleCnt="0"/>
      <dgm:spPr/>
    </dgm:pt>
    <dgm:pt modelId="{5AFEBEB9-3BC7-824C-8F6D-62C510201050}" type="pres">
      <dgm:prSet presAssocID="{DC21E1EE-61F8-4FBD-858A-06CED1E9A9D4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D2845106-7779-4A09-95E6-9B0B439602F7}" srcId="{9235D660-FEF6-41EB-A915-4F88661A5FC1}" destId="{7C1DBA30-260B-40F9-B200-9FD9F63E6FB4}" srcOrd="2" destOrd="0" parTransId="{37EFF834-1B24-41F0-8FBC-E8A6537C4B1E}" sibTransId="{AEC2D2DC-129A-44A4-875C-8DCDC9972F2F}"/>
    <dgm:cxn modelId="{D65AF415-A02D-794A-A345-F309C693EF20}" type="presOf" srcId="{DC21E1EE-61F8-4FBD-858A-06CED1E9A9D4}" destId="{5AFEBEB9-3BC7-824C-8F6D-62C510201050}" srcOrd="0" destOrd="0" presId="urn:microsoft.com/office/officeart/2005/8/layout/vList2"/>
    <dgm:cxn modelId="{E6101A63-D638-4011-935D-B6F8483F26E7}" srcId="{9235D660-FEF6-41EB-A915-4F88661A5FC1}" destId="{C60A673A-9DB9-4C18-AC9C-79962330C4B7}" srcOrd="3" destOrd="0" parTransId="{EB087664-07FB-4E77-A7EE-F3917D52342E}" sibTransId="{736C3F0E-AE65-45B0-829B-BD016786F038}"/>
    <dgm:cxn modelId="{A27CE247-07BB-F44A-97AB-52CFFF82587D}" type="presOf" srcId="{9235D660-FEF6-41EB-A915-4F88661A5FC1}" destId="{AC21E4F2-44AA-D242-8E4D-CDCFE4F9615D}" srcOrd="0" destOrd="0" presId="urn:microsoft.com/office/officeart/2005/8/layout/vList2"/>
    <dgm:cxn modelId="{1FDB6D89-998E-475A-99C5-6D2A83B3952B}" srcId="{9235D660-FEF6-41EB-A915-4F88661A5FC1}" destId="{CF24283B-1E97-49EE-BECB-9D24D5B44F8C}" srcOrd="4" destOrd="0" parTransId="{1550AA2B-0B0C-4998-950D-912CF8A00A43}" sibTransId="{41D86879-717B-439A-B35C-FA81EA1A3DA1}"/>
    <dgm:cxn modelId="{301B069D-6484-EE42-BB1A-15A379C1BFC9}" type="presOf" srcId="{7C1DBA30-260B-40F9-B200-9FD9F63E6FB4}" destId="{09AA6BF5-1613-BC44-B1E6-00CCFD23E212}" srcOrd="0" destOrd="0" presId="urn:microsoft.com/office/officeart/2005/8/layout/vList2"/>
    <dgm:cxn modelId="{66EDEDB1-1AC7-CB48-86D7-5200AE5B9251}" type="presOf" srcId="{C60A673A-9DB9-4C18-AC9C-79962330C4B7}" destId="{67FA0993-0732-3447-AC08-B687CB314622}" srcOrd="0" destOrd="0" presId="urn:microsoft.com/office/officeart/2005/8/layout/vList2"/>
    <dgm:cxn modelId="{22A27EB6-494A-433F-A470-798F1D56F49F}" srcId="{9235D660-FEF6-41EB-A915-4F88661A5FC1}" destId="{E956B374-5CA6-4F33-9D10-48AFDB42A54A}" srcOrd="0" destOrd="0" parTransId="{8B5B41A1-4C4A-4AF2-AD08-BC55645013B9}" sibTransId="{A4E94DD2-666B-42A4-BE31-9D57C3153850}"/>
    <dgm:cxn modelId="{4035D0C0-728E-4160-A899-4115717A18DB}" srcId="{9235D660-FEF6-41EB-A915-4F88661A5FC1}" destId="{DC21E1EE-61F8-4FBD-858A-06CED1E9A9D4}" srcOrd="5" destOrd="0" parTransId="{DB37024E-B171-459C-8227-2DE349970EC9}" sibTransId="{19508F09-EA2C-40CC-9CBC-3AEAFAAB150B}"/>
    <dgm:cxn modelId="{537CE3C4-D9D1-F943-A14E-C773D685C817}" type="presOf" srcId="{5F027962-8371-49C9-93BF-32D675BA59E8}" destId="{770C9688-9697-7F4B-9EA9-F4CF08A7FD87}" srcOrd="0" destOrd="0" presId="urn:microsoft.com/office/officeart/2005/8/layout/vList2"/>
    <dgm:cxn modelId="{EE18F5CE-6C77-8048-996F-9068933130E9}" type="presOf" srcId="{E956B374-5CA6-4F33-9D10-48AFDB42A54A}" destId="{75493C81-F6A0-954D-B4E6-D3ACA389A47F}" srcOrd="0" destOrd="0" presId="urn:microsoft.com/office/officeart/2005/8/layout/vList2"/>
    <dgm:cxn modelId="{61DE4BDD-2C3D-A44D-A525-9309A7E9C79D}" type="presOf" srcId="{CF24283B-1E97-49EE-BECB-9D24D5B44F8C}" destId="{77CBA390-0A4E-BE40-B672-AD0F44E5290B}" srcOrd="0" destOrd="0" presId="urn:microsoft.com/office/officeart/2005/8/layout/vList2"/>
    <dgm:cxn modelId="{3C2A28E5-3755-43A4-A3AF-C7360AB99FF1}" srcId="{9235D660-FEF6-41EB-A915-4F88661A5FC1}" destId="{5F027962-8371-49C9-93BF-32D675BA59E8}" srcOrd="1" destOrd="0" parTransId="{6A94FBBF-61D4-4072-85AD-2A93611526B0}" sibTransId="{844AF5DE-01FE-4D24-94A6-82C8719B84BD}"/>
    <dgm:cxn modelId="{387C8C9F-3D8D-7647-A116-D4F52818D925}" type="presParOf" srcId="{AC21E4F2-44AA-D242-8E4D-CDCFE4F9615D}" destId="{75493C81-F6A0-954D-B4E6-D3ACA389A47F}" srcOrd="0" destOrd="0" presId="urn:microsoft.com/office/officeart/2005/8/layout/vList2"/>
    <dgm:cxn modelId="{B9F532BA-7412-8743-9CE8-A3438CBDDF90}" type="presParOf" srcId="{AC21E4F2-44AA-D242-8E4D-CDCFE4F9615D}" destId="{3A105CE2-1FB1-AA44-8376-1D8212C465ED}" srcOrd="1" destOrd="0" presId="urn:microsoft.com/office/officeart/2005/8/layout/vList2"/>
    <dgm:cxn modelId="{2D2AE849-5DE2-5243-81A9-8E4C052D4EAE}" type="presParOf" srcId="{AC21E4F2-44AA-D242-8E4D-CDCFE4F9615D}" destId="{770C9688-9697-7F4B-9EA9-F4CF08A7FD87}" srcOrd="2" destOrd="0" presId="urn:microsoft.com/office/officeart/2005/8/layout/vList2"/>
    <dgm:cxn modelId="{AA1CEE76-4291-0F40-8C9B-66184DBC263C}" type="presParOf" srcId="{AC21E4F2-44AA-D242-8E4D-CDCFE4F9615D}" destId="{B1BA4478-F243-014B-A78D-C4469A21B26F}" srcOrd="3" destOrd="0" presId="urn:microsoft.com/office/officeart/2005/8/layout/vList2"/>
    <dgm:cxn modelId="{674ABB00-2483-AD49-AFE4-3A2C0581030A}" type="presParOf" srcId="{AC21E4F2-44AA-D242-8E4D-CDCFE4F9615D}" destId="{09AA6BF5-1613-BC44-B1E6-00CCFD23E212}" srcOrd="4" destOrd="0" presId="urn:microsoft.com/office/officeart/2005/8/layout/vList2"/>
    <dgm:cxn modelId="{A1947E69-D5BC-1145-B70E-B97753F44E5C}" type="presParOf" srcId="{AC21E4F2-44AA-D242-8E4D-CDCFE4F9615D}" destId="{B5DA151A-36E4-E146-BFE3-15A335BD160C}" srcOrd="5" destOrd="0" presId="urn:microsoft.com/office/officeart/2005/8/layout/vList2"/>
    <dgm:cxn modelId="{48E70522-0805-4243-9B0F-B0A9CAB1E2DC}" type="presParOf" srcId="{AC21E4F2-44AA-D242-8E4D-CDCFE4F9615D}" destId="{67FA0993-0732-3447-AC08-B687CB314622}" srcOrd="6" destOrd="0" presId="urn:microsoft.com/office/officeart/2005/8/layout/vList2"/>
    <dgm:cxn modelId="{5A786A33-0C6B-3F42-BC1B-768123F8CC6D}" type="presParOf" srcId="{AC21E4F2-44AA-D242-8E4D-CDCFE4F9615D}" destId="{8FD77017-14FD-7743-8311-2FC2115D30C3}" srcOrd="7" destOrd="0" presId="urn:microsoft.com/office/officeart/2005/8/layout/vList2"/>
    <dgm:cxn modelId="{C98E106B-41B0-B847-8E96-F292FFF22F70}" type="presParOf" srcId="{AC21E4F2-44AA-D242-8E4D-CDCFE4F9615D}" destId="{77CBA390-0A4E-BE40-B672-AD0F44E5290B}" srcOrd="8" destOrd="0" presId="urn:microsoft.com/office/officeart/2005/8/layout/vList2"/>
    <dgm:cxn modelId="{594F5077-BA47-2545-B058-7E4AFE8710A2}" type="presParOf" srcId="{AC21E4F2-44AA-D242-8E4D-CDCFE4F9615D}" destId="{311A5607-497E-024B-8652-84AA382C2C63}" srcOrd="9" destOrd="0" presId="urn:microsoft.com/office/officeart/2005/8/layout/vList2"/>
    <dgm:cxn modelId="{832D5AFC-99D8-2041-AE80-6D64C028460E}" type="presParOf" srcId="{AC21E4F2-44AA-D242-8E4D-CDCFE4F9615D}" destId="{5AFEBEB9-3BC7-824C-8F6D-62C510201050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E727A6-2EFF-4C86-90BC-BE2AFEF34BF7}">
      <dsp:nvSpPr>
        <dsp:cNvPr id="0" name=""/>
        <dsp:cNvSpPr/>
      </dsp:nvSpPr>
      <dsp:spPr>
        <a:xfrm>
          <a:off x="311379" y="845015"/>
          <a:ext cx="969328" cy="96932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9EFF3E-7525-4007-9774-976A9E68FDFD}">
      <dsp:nvSpPr>
        <dsp:cNvPr id="0" name=""/>
        <dsp:cNvSpPr/>
      </dsp:nvSpPr>
      <dsp:spPr>
        <a:xfrm>
          <a:off x="517957" y="1051593"/>
          <a:ext cx="556171" cy="5561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C2A77B-A8A7-45B3-9587-46CB2820F753}">
      <dsp:nvSpPr>
        <dsp:cNvPr id="0" name=""/>
        <dsp:cNvSpPr/>
      </dsp:nvSpPr>
      <dsp:spPr>
        <a:xfrm>
          <a:off x="1512" y="2116265"/>
          <a:ext cx="1589062" cy="12315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Definition: </a:t>
          </a:r>
          <a:r>
            <a:rPr lang="en-GB" sz="1100" b="0" i="0" kern="1200"/>
            <a:t>Monetary policy is action that a country's </a:t>
          </a:r>
          <a:r>
            <a:rPr lang="en-GB" sz="1100" b="1" i="0" kern="1200">
              <a:hlinkClick xmlns:r="http://schemas.openxmlformats.org/officeDocument/2006/relationships" r:id="rId3"/>
            </a:rPr>
            <a:t>central bank</a:t>
          </a:r>
          <a:r>
            <a:rPr lang="en-GB" sz="1100" b="0" i="0" kern="1200"/>
            <a:t> or government can take to influence how much money is in the economy and how much it costs to borrow. (BOE, 2025) </a:t>
          </a:r>
          <a:endParaRPr lang="en-US" sz="1100" kern="1200"/>
        </a:p>
      </dsp:txBody>
      <dsp:txXfrm>
        <a:off x="1512" y="2116265"/>
        <a:ext cx="1589062" cy="1231523"/>
      </dsp:txXfrm>
    </dsp:sp>
    <dsp:sp modelId="{0B178ED8-293E-461A-BF74-9BADB0B807D7}">
      <dsp:nvSpPr>
        <dsp:cNvPr id="0" name=""/>
        <dsp:cNvSpPr/>
      </dsp:nvSpPr>
      <dsp:spPr>
        <a:xfrm>
          <a:off x="2178527" y="845015"/>
          <a:ext cx="969328" cy="96932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B030A9-3EDB-466A-9C91-4C004614C51B}">
      <dsp:nvSpPr>
        <dsp:cNvPr id="0" name=""/>
        <dsp:cNvSpPr/>
      </dsp:nvSpPr>
      <dsp:spPr>
        <a:xfrm>
          <a:off x="2385105" y="1051593"/>
          <a:ext cx="556171" cy="556171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BA3FF5-BD31-4ADB-A32C-6C1F0E430E2A}">
      <dsp:nvSpPr>
        <dsp:cNvPr id="0" name=""/>
        <dsp:cNvSpPr/>
      </dsp:nvSpPr>
      <dsp:spPr>
        <a:xfrm>
          <a:off x="1868660" y="2116265"/>
          <a:ext cx="1589062" cy="12315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>
              <a:hlinkClick xmlns:r="http://schemas.openxmlformats.org/officeDocument/2006/relationships" r:id="rId6"/>
            </a:rPr>
            <a:t>https://www.bankofengland.co.uk/monetary-policy#:~:text=Monetary%20policy%20is%20action%20that,much%20it%20costs%20to%20borrow</a:t>
          </a:r>
          <a:r>
            <a:rPr lang="en-US" sz="1100" kern="1200"/>
            <a:t>.</a:t>
          </a:r>
        </a:p>
      </dsp:txBody>
      <dsp:txXfrm>
        <a:off x="1868660" y="2116265"/>
        <a:ext cx="1589062" cy="1231523"/>
      </dsp:txXfrm>
    </dsp:sp>
    <dsp:sp modelId="{E557D190-E6BB-4461-9AFB-537F837FE499}">
      <dsp:nvSpPr>
        <dsp:cNvPr id="0" name=""/>
        <dsp:cNvSpPr/>
      </dsp:nvSpPr>
      <dsp:spPr>
        <a:xfrm>
          <a:off x="4045676" y="845015"/>
          <a:ext cx="969328" cy="96932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E0CCB1-7B8C-4540-9546-7DFA5FCC76F6}">
      <dsp:nvSpPr>
        <dsp:cNvPr id="0" name=""/>
        <dsp:cNvSpPr/>
      </dsp:nvSpPr>
      <dsp:spPr>
        <a:xfrm>
          <a:off x="4252254" y="1051593"/>
          <a:ext cx="556171" cy="5561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92BF94-A43F-495A-8938-D277E70A5B93}">
      <dsp:nvSpPr>
        <dsp:cNvPr id="0" name=""/>
        <dsp:cNvSpPr/>
      </dsp:nvSpPr>
      <dsp:spPr>
        <a:xfrm>
          <a:off x="3735809" y="2116265"/>
          <a:ext cx="1589062" cy="12315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Monetary policy can be used to achieve the following objectives </a:t>
          </a:r>
        </a:p>
      </dsp:txBody>
      <dsp:txXfrm>
        <a:off x="3735809" y="2116265"/>
        <a:ext cx="1589062" cy="1231523"/>
      </dsp:txXfrm>
    </dsp:sp>
    <dsp:sp modelId="{2910578C-9E3D-4F17-849D-3DFCF388D950}">
      <dsp:nvSpPr>
        <dsp:cNvPr id="0" name=""/>
        <dsp:cNvSpPr/>
      </dsp:nvSpPr>
      <dsp:spPr>
        <a:xfrm>
          <a:off x="5912824" y="845015"/>
          <a:ext cx="969328" cy="96932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B8D330-02D7-4ACE-9D77-620179F5912D}">
      <dsp:nvSpPr>
        <dsp:cNvPr id="0" name=""/>
        <dsp:cNvSpPr/>
      </dsp:nvSpPr>
      <dsp:spPr>
        <a:xfrm>
          <a:off x="6119402" y="1051593"/>
          <a:ext cx="556171" cy="55617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C0BECC-11B0-4C98-81BA-895B595C0529}">
      <dsp:nvSpPr>
        <dsp:cNvPr id="0" name=""/>
        <dsp:cNvSpPr/>
      </dsp:nvSpPr>
      <dsp:spPr>
        <a:xfrm>
          <a:off x="5602957" y="2116265"/>
          <a:ext cx="1589062" cy="12315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Inflation, the balance of trade, full </a:t>
          </a:r>
          <a:r>
            <a:rPr lang="en-US" sz="1100" kern="1200"/>
            <a:t>eMployment</a:t>
          </a:r>
          <a:r>
            <a:rPr lang="en-US" sz="1100" kern="1200" dirty="0"/>
            <a:t> and real economic growth. 	</a:t>
          </a:r>
        </a:p>
      </dsp:txBody>
      <dsp:txXfrm>
        <a:off x="5602957" y="2116265"/>
        <a:ext cx="1589062" cy="1231523"/>
      </dsp:txXfrm>
    </dsp:sp>
    <dsp:sp modelId="{8C9E17EC-F592-4B32-8F89-A6C88A70A40F}">
      <dsp:nvSpPr>
        <dsp:cNvPr id="0" name=""/>
        <dsp:cNvSpPr/>
      </dsp:nvSpPr>
      <dsp:spPr>
        <a:xfrm>
          <a:off x="7779973" y="845015"/>
          <a:ext cx="969328" cy="96932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8D5789-8A33-4C4C-9383-5E74A47BD5BC}">
      <dsp:nvSpPr>
        <dsp:cNvPr id="0" name=""/>
        <dsp:cNvSpPr/>
      </dsp:nvSpPr>
      <dsp:spPr>
        <a:xfrm>
          <a:off x="7986551" y="1051593"/>
          <a:ext cx="556171" cy="55617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48F520-1803-48EA-BC4D-76B04E1F0B15}">
      <dsp:nvSpPr>
        <dsp:cNvPr id="0" name=""/>
        <dsp:cNvSpPr/>
      </dsp:nvSpPr>
      <dsp:spPr>
        <a:xfrm>
          <a:off x="7470105" y="2116265"/>
          <a:ext cx="1589062" cy="12315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The Bank of England uses the following tools to control inflation </a:t>
          </a:r>
        </a:p>
      </dsp:txBody>
      <dsp:txXfrm>
        <a:off x="7470105" y="2116265"/>
        <a:ext cx="1589062" cy="1231523"/>
      </dsp:txXfrm>
    </dsp:sp>
    <dsp:sp modelId="{87911032-27DB-4F0D-A0E0-AB5E0F15B5EC}">
      <dsp:nvSpPr>
        <dsp:cNvPr id="0" name=""/>
        <dsp:cNvSpPr/>
      </dsp:nvSpPr>
      <dsp:spPr>
        <a:xfrm>
          <a:off x="9647121" y="845015"/>
          <a:ext cx="969328" cy="96932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2E9BED-C424-4094-B558-4F6D8DCA9BE2}">
      <dsp:nvSpPr>
        <dsp:cNvPr id="0" name=""/>
        <dsp:cNvSpPr/>
      </dsp:nvSpPr>
      <dsp:spPr>
        <a:xfrm>
          <a:off x="9853699" y="1051593"/>
          <a:ext cx="556171" cy="55617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782650-980A-4B6F-B31C-742A4C46AB08}">
      <dsp:nvSpPr>
        <dsp:cNvPr id="0" name=""/>
        <dsp:cNvSpPr/>
      </dsp:nvSpPr>
      <dsp:spPr>
        <a:xfrm>
          <a:off x="9337254" y="2116265"/>
          <a:ext cx="1589062" cy="12315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(1) The Bank Rate (2) Quantitative Easing </a:t>
          </a:r>
        </a:p>
      </dsp:txBody>
      <dsp:txXfrm>
        <a:off x="9337254" y="2116265"/>
        <a:ext cx="1589062" cy="123152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4BBB09-0BFA-49E0-9562-9931EA9864DF}">
      <dsp:nvSpPr>
        <dsp:cNvPr id="0" name=""/>
        <dsp:cNvSpPr/>
      </dsp:nvSpPr>
      <dsp:spPr>
        <a:xfrm>
          <a:off x="205509" y="828340"/>
          <a:ext cx="911674" cy="91167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F9A7AE-DEB9-4C67-9AAF-F7E00373F929}">
      <dsp:nvSpPr>
        <dsp:cNvPr id="0" name=""/>
        <dsp:cNvSpPr/>
      </dsp:nvSpPr>
      <dsp:spPr>
        <a:xfrm>
          <a:off x="396960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6C9A4C-07A2-43F0-9AD8-4AAEB73B6130}">
      <dsp:nvSpPr>
        <dsp:cNvPr id="0" name=""/>
        <dsp:cNvSpPr/>
      </dsp:nvSpPr>
      <dsp:spPr>
        <a:xfrm>
          <a:off x="1312541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Increasing interest rats increases the cost of borrowing. This affects individuals and businesses. </a:t>
          </a:r>
        </a:p>
      </dsp:txBody>
      <dsp:txXfrm>
        <a:off x="1312541" y="828340"/>
        <a:ext cx="2148945" cy="911674"/>
      </dsp:txXfrm>
    </dsp:sp>
    <dsp:sp modelId="{3C0A96C8-D2C1-401C-BF78-B5680ACC8C88}">
      <dsp:nvSpPr>
        <dsp:cNvPr id="0" name=""/>
        <dsp:cNvSpPr/>
      </dsp:nvSpPr>
      <dsp:spPr>
        <a:xfrm>
          <a:off x="3835925" y="828340"/>
          <a:ext cx="911674" cy="91167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B53D39-1207-49A5-8972-5DDE4EC53E13}">
      <dsp:nvSpPr>
        <dsp:cNvPr id="0" name=""/>
        <dsp:cNvSpPr/>
      </dsp:nvSpPr>
      <dsp:spPr>
        <a:xfrm>
          <a:off x="4027376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E73D46-D280-498D-B360-BD75A498202C}">
      <dsp:nvSpPr>
        <dsp:cNvPr id="0" name=""/>
        <dsp:cNvSpPr/>
      </dsp:nvSpPr>
      <dsp:spPr>
        <a:xfrm>
          <a:off x="4942957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If business perceive these increases in interest rates s permanent then the level of investment falls. </a:t>
          </a:r>
        </a:p>
      </dsp:txBody>
      <dsp:txXfrm>
        <a:off x="4942957" y="828340"/>
        <a:ext cx="2148945" cy="911674"/>
      </dsp:txXfrm>
    </dsp:sp>
    <dsp:sp modelId="{89B647CF-DFE0-4842-B2DF-DAA50D6E0B5D}">
      <dsp:nvSpPr>
        <dsp:cNvPr id="0" name=""/>
        <dsp:cNvSpPr/>
      </dsp:nvSpPr>
      <dsp:spPr>
        <a:xfrm>
          <a:off x="7466341" y="828340"/>
          <a:ext cx="911674" cy="91167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6AA76D-DF33-4EED-AA65-333C63C5032F}">
      <dsp:nvSpPr>
        <dsp:cNvPr id="0" name=""/>
        <dsp:cNvSpPr/>
      </dsp:nvSpPr>
      <dsp:spPr>
        <a:xfrm>
          <a:off x="7657792" y="1019791"/>
          <a:ext cx="528770" cy="52877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B622F8-C045-4472-962C-0A9EA3A8447E}">
      <dsp:nvSpPr>
        <dsp:cNvPr id="0" name=""/>
        <dsp:cNvSpPr/>
      </dsp:nvSpPr>
      <dsp:spPr>
        <a:xfrm>
          <a:off x="8573374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Corporate profits will fall , companies reduce stock /inventory </a:t>
          </a:r>
        </a:p>
      </dsp:txBody>
      <dsp:txXfrm>
        <a:off x="8573374" y="828340"/>
        <a:ext cx="2148945" cy="911674"/>
      </dsp:txXfrm>
    </dsp:sp>
    <dsp:sp modelId="{B11103C4-F99F-44EC-862E-22BF9B6E2514}">
      <dsp:nvSpPr>
        <dsp:cNvPr id="0" name=""/>
        <dsp:cNvSpPr/>
      </dsp:nvSpPr>
      <dsp:spPr>
        <a:xfrm>
          <a:off x="205509" y="2452790"/>
          <a:ext cx="911674" cy="91167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97D92D-30F1-425E-9500-0367D4A2FF24}">
      <dsp:nvSpPr>
        <dsp:cNvPr id="0" name=""/>
        <dsp:cNvSpPr/>
      </dsp:nvSpPr>
      <dsp:spPr>
        <a:xfrm>
          <a:off x="396960" y="2644242"/>
          <a:ext cx="528770" cy="52877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17FA37-93E4-4DCA-BEC5-613365DB97D5}">
      <dsp:nvSpPr>
        <dsp:cNvPr id="0" name=""/>
        <dsp:cNvSpPr/>
      </dsp:nvSpPr>
      <dsp:spPr>
        <a:xfrm>
          <a:off x="1312541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High interest rates raise the price. Costs of imports are high and this discourages the buying of imports. </a:t>
          </a:r>
        </a:p>
      </dsp:txBody>
      <dsp:txXfrm>
        <a:off x="1312541" y="2452790"/>
        <a:ext cx="2148945" cy="911674"/>
      </dsp:txXfrm>
    </dsp:sp>
    <dsp:sp modelId="{6DB849F0-5F2C-4521-BE6F-516BFD881518}">
      <dsp:nvSpPr>
        <dsp:cNvPr id="0" name=""/>
        <dsp:cNvSpPr/>
      </dsp:nvSpPr>
      <dsp:spPr>
        <a:xfrm>
          <a:off x="3835925" y="2452790"/>
          <a:ext cx="911674" cy="91167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B9A6B5-84D1-4C43-AE17-117B4A2ED424}">
      <dsp:nvSpPr>
        <dsp:cNvPr id="0" name=""/>
        <dsp:cNvSpPr/>
      </dsp:nvSpPr>
      <dsp:spPr>
        <a:xfrm>
          <a:off x="4027376" y="2644242"/>
          <a:ext cx="528770" cy="52877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E19C86-0C6B-4477-8DBC-43C8DB1105F6}">
      <dsp:nvSpPr>
        <dsp:cNvPr id="0" name=""/>
        <dsp:cNvSpPr/>
      </dsp:nvSpPr>
      <dsp:spPr>
        <a:xfrm>
          <a:off x="4942957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IT ay protect the balance of payments and prevent/reduce import- cost inflation. </a:t>
          </a:r>
        </a:p>
      </dsp:txBody>
      <dsp:txXfrm>
        <a:off x="4942957" y="2452790"/>
        <a:ext cx="2148945" cy="911674"/>
      </dsp:txXfrm>
    </dsp:sp>
    <dsp:sp modelId="{785CF576-194E-4343-AD07-AD367676A7B2}">
      <dsp:nvSpPr>
        <dsp:cNvPr id="0" name=""/>
        <dsp:cNvSpPr/>
      </dsp:nvSpPr>
      <dsp:spPr>
        <a:xfrm>
          <a:off x="7466341" y="2452790"/>
          <a:ext cx="911674" cy="91167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36A34A-9C71-4EB9-A980-F9D8AA4612CF}">
      <dsp:nvSpPr>
        <dsp:cNvPr id="0" name=""/>
        <dsp:cNvSpPr/>
      </dsp:nvSpPr>
      <dsp:spPr>
        <a:xfrm>
          <a:off x="7657792" y="2644242"/>
          <a:ext cx="528770" cy="52877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1188DF-8C49-4F1D-9EDD-B362E9705D8B}">
      <dsp:nvSpPr>
        <dsp:cNvPr id="0" name=""/>
        <dsp:cNvSpPr/>
      </dsp:nvSpPr>
      <dsp:spPr>
        <a:xfrm>
          <a:off x="8573374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High interest rates attract investment capital into the UK and these cpatal inflows assist in funding the deficit on balance of payments </a:t>
          </a:r>
        </a:p>
      </dsp:txBody>
      <dsp:txXfrm>
        <a:off x="8573374" y="2452790"/>
        <a:ext cx="2148945" cy="9116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4CDD50-9369-4F5F-862D-48E02B7B7AA1}">
      <dsp:nvSpPr>
        <dsp:cNvPr id="0" name=""/>
        <dsp:cNvSpPr/>
      </dsp:nvSpPr>
      <dsp:spPr>
        <a:xfrm>
          <a:off x="0" y="908268"/>
          <a:ext cx="6245265" cy="167680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24427C-6A66-42DB-A201-51395573C1C3}">
      <dsp:nvSpPr>
        <dsp:cNvPr id="0" name=""/>
        <dsp:cNvSpPr/>
      </dsp:nvSpPr>
      <dsp:spPr>
        <a:xfrm>
          <a:off x="507233" y="1285549"/>
          <a:ext cx="922242" cy="9222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6BF933-550A-4362-950C-18BB8A8606D0}">
      <dsp:nvSpPr>
        <dsp:cNvPr id="0" name=""/>
        <dsp:cNvSpPr/>
      </dsp:nvSpPr>
      <dsp:spPr>
        <a:xfrm>
          <a:off x="1936708" y="908268"/>
          <a:ext cx="4308556" cy="1676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462" tIns="177462" rIns="177462" bIns="177462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If the exchange rate (ER)  falls exports become cheaper and more competitive. Imports are now more expensive and less  competitive.</a:t>
          </a:r>
        </a:p>
      </dsp:txBody>
      <dsp:txXfrm>
        <a:off x="1936708" y="908268"/>
        <a:ext cx="4308556" cy="1676804"/>
      </dsp:txXfrm>
    </dsp:sp>
    <dsp:sp modelId="{CEB15770-FAB7-45BD-AD7A-E6AB3EC2024F}">
      <dsp:nvSpPr>
        <dsp:cNvPr id="0" name=""/>
        <dsp:cNvSpPr/>
      </dsp:nvSpPr>
      <dsp:spPr>
        <a:xfrm>
          <a:off x="0" y="3004274"/>
          <a:ext cx="6245265" cy="167680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2B6D4B-E310-45A2-B85E-C1F457D444E2}">
      <dsp:nvSpPr>
        <dsp:cNvPr id="0" name=""/>
        <dsp:cNvSpPr/>
      </dsp:nvSpPr>
      <dsp:spPr>
        <a:xfrm>
          <a:off x="507233" y="3381554"/>
          <a:ext cx="922242" cy="9222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C5F3E8-DE83-4757-9F5B-14BA553B848B}">
      <dsp:nvSpPr>
        <dsp:cNvPr id="0" name=""/>
        <dsp:cNvSpPr/>
      </dsp:nvSpPr>
      <dsp:spPr>
        <a:xfrm>
          <a:off x="1936708" y="3004274"/>
          <a:ext cx="4308556" cy="16768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462" tIns="177462" rIns="177462" bIns="177462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The reverse is true , - can you explain this ? </a:t>
          </a:r>
        </a:p>
      </dsp:txBody>
      <dsp:txXfrm>
        <a:off x="1936708" y="3004274"/>
        <a:ext cx="4308556" cy="167680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9F905B-AF58-EE4B-9C05-1677A383DAC7}">
      <dsp:nvSpPr>
        <dsp:cNvPr id="0" name=""/>
        <dsp:cNvSpPr/>
      </dsp:nvSpPr>
      <dsp:spPr>
        <a:xfrm>
          <a:off x="380489" y="0"/>
          <a:ext cx="5530735" cy="5530735"/>
        </a:xfrm>
        <a:prstGeom prst="diamond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E27B91-6DCE-7648-9E41-1B78C201D13C}">
      <dsp:nvSpPr>
        <dsp:cNvPr id="0" name=""/>
        <dsp:cNvSpPr/>
      </dsp:nvSpPr>
      <dsp:spPr>
        <a:xfrm>
          <a:off x="905909" y="525419"/>
          <a:ext cx="2156986" cy="215698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Interest rate </a:t>
          </a:r>
        </a:p>
      </dsp:txBody>
      <dsp:txXfrm>
        <a:off x="1011204" y="630714"/>
        <a:ext cx="1946396" cy="1946396"/>
      </dsp:txXfrm>
    </dsp:sp>
    <dsp:sp modelId="{A740B7B9-E036-6D4D-8CB8-A9910A990804}">
      <dsp:nvSpPr>
        <dsp:cNvPr id="0" name=""/>
        <dsp:cNvSpPr/>
      </dsp:nvSpPr>
      <dsp:spPr>
        <a:xfrm>
          <a:off x="3228818" y="525419"/>
          <a:ext cx="2156986" cy="2156986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Reserve Requirements </a:t>
          </a:r>
        </a:p>
      </dsp:txBody>
      <dsp:txXfrm>
        <a:off x="3334113" y="630714"/>
        <a:ext cx="1946396" cy="1946396"/>
      </dsp:txXfrm>
    </dsp:sp>
    <dsp:sp modelId="{E28CDEA3-1BA2-9E42-8A56-1F36AC316E16}">
      <dsp:nvSpPr>
        <dsp:cNvPr id="0" name=""/>
        <dsp:cNvSpPr/>
      </dsp:nvSpPr>
      <dsp:spPr>
        <a:xfrm>
          <a:off x="905909" y="2848328"/>
          <a:ext cx="2156986" cy="2156986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Quantitative Controls </a:t>
          </a:r>
        </a:p>
      </dsp:txBody>
      <dsp:txXfrm>
        <a:off x="1011204" y="2953623"/>
        <a:ext cx="1946396" cy="1946396"/>
      </dsp:txXfrm>
    </dsp:sp>
    <dsp:sp modelId="{A62C5D3A-998D-1F46-A8A7-CF5E6EE49B03}">
      <dsp:nvSpPr>
        <dsp:cNvPr id="0" name=""/>
        <dsp:cNvSpPr/>
      </dsp:nvSpPr>
      <dsp:spPr>
        <a:xfrm>
          <a:off x="3228818" y="2848328"/>
          <a:ext cx="2156986" cy="2156986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Qualitative Controls Intervention to influence the exchange rate </a:t>
          </a:r>
        </a:p>
      </dsp:txBody>
      <dsp:txXfrm>
        <a:off x="3334113" y="2953623"/>
        <a:ext cx="1946396" cy="194639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3D1F18-55AA-D74F-9B3F-A34B0A3DEB2B}">
      <dsp:nvSpPr>
        <dsp:cNvPr id="0" name=""/>
        <dsp:cNvSpPr/>
      </dsp:nvSpPr>
      <dsp:spPr>
        <a:xfrm>
          <a:off x="3040792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912848"/>
        <a:ext cx="34897" cy="6979"/>
      </dsp:txXfrm>
    </dsp:sp>
    <dsp:sp modelId="{27117105-E28F-D34B-B7DA-FC8A83DBE195}">
      <dsp:nvSpPr>
        <dsp:cNvPr id="0" name=""/>
        <dsp:cNvSpPr/>
      </dsp:nvSpPr>
      <dsp:spPr>
        <a:xfrm>
          <a:off x="8061" y="5979"/>
          <a:ext cx="3034531" cy="182071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Government expenditure is an injection into the circular flow of income. </a:t>
          </a:r>
        </a:p>
      </dsp:txBody>
      <dsp:txXfrm>
        <a:off x="8061" y="5979"/>
        <a:ext cx="3034531" cy="1820718"/>
      </dsp:txXfrm>
    </dsp:sp>
    <dsp:sp modelId="{B0FA9A99-9624-2049-818B-C149CAAA3F87}">
      <dsp:nvSpPr>
        <dsp:cNvPr id="0" name=""/>
        <dsp:cNvSpPr/>
      </dsp:nvSpPr>
      <dsp:spPr>
        <a:xfrm>
          <a:off x="6773265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912848"/>
        <a:ext cx="34897" cy="6979"/>
      </dsp:txXfrm>
    </dsp:sp>
    <dsp:sp modelId="{DBEF43BC-8FE2-6748-BAC2-9DE09CB4F58B}">
      <dsp:nvSpPr>
        <dsp:cNvPr id="0" name=""/>
        <dsp:cNvSpPr/>
      </dsp:nvSpPr>
      <dsp:spPr>
        <a:xfrm>
          <a:off x="3740534" y="5979"/>
          <a:ext cx="3034531" cy="1820718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It adds to aggregate demand whilst taxation subtracts from it. </a:t>
          </a:r>
        </a:p>
      </dsp:txBody>
      <dsp:txXfrm>
        <a:off x="3740534" y="5979"/>
        <a:ext cx="3034531" cy="1820718"/>
      </dsp:txXfrm>
    </dsp:sp>
    <dsp:sp modelId="{414544AE-6276-EA46-B5DD-B895B5B40257}">
      <dsp:nvSpPr>
        <dsp:cNvPr id="0" name=""/>
        <dsp:cNvSpPr/>
      </dsp:nvSpPr>
      <dsp:spPr>
        <a:xfrm>
          <a:off x="1525326" y="1824897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0362" y="2155079"/>
        <a:ext cx="374875" cy="6979"/>
      </dsp:txXfrm>
    </dsp:sp>
    <dsp:sp modelId="{2EA4D89B-5D6D-5743-916C-2CAFB81D4B53}">
      <dsp:nvSpPr>
        <dsp:cNvPr id="0" name=""/>
        <dsp:cNvSpPr/>
      </dsp:nvSpPr>
      <dsp:spPr>
        <a:xfrm>
          <a:off x="7473007" y="5979"/>
          <a:ext cx="3034531" cy="1820718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Government’s fiscal approach may be:</a:t>
          </a:r>
        </a:p>
      </dsp:txBody>
      <dsp:txXfrm>
        <a:off x="7473007" y="5979"/>
        <a:ext cx="3034531" cy="1820718"/>
      </dsp:txXfrm>
    </dsp:sp>
    <dsp:sp modelId="{74650FC0-706C-9648-ACDE-12FAFFEC53D6}">
      <dsp:nvSpPr>
        <dsp:cNvPr id="0" name=""/>
        <dsp:cNvSpPr/>
      </dsp:nvSpPr>
      <dsp:spPr>
        <a:xfrm>
          <a:off x="3040792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3431509"/>
        <a:ext cx="34897" cy="6979"/>
      </dsp:txXfrm>
    </dsp:sp>
    <dsp:sp modelId="{65ED5F78-D49A-0746-A98C-9D2C5707B8C8}">
      <dsp:nvSpPr>
        <dsp:cNvPr id="0" name=""/>
        <dsp:cNvSpPr/>
      </dsp:nvSpPr>
      <dsp:spPr>
        <a:xfrm>
          <a:off x="8061" y="2524640"/>
          <a:ext cx="3034531" cy="1820718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neutral </a:t>
          </a:r>
        </a:p>
      </dsp:txBody>
      <dsp:txXfrm>
        <a:off x="8061" y="2524640"/>
        <a:ext cx="3034531" cy="1820718"/>
      </dsp:txXfrm>
    </dsp:sp>
    <dsp:sp modelId="{33E1CF72-8BC2-1543-A067-13853A285FDF}">
      <dsp:nvSpPr>
        <dsp:cNvPr id="0" name=""/>
        <dsp:cNvSpPr/>
      </dsp:nvSpPr>
      <dsp:spPr>
        <a:xfrm>
          <a:off x="6773265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3431509"/>
        <a:ext cx="34897" cy="6979"/>
      </dsp:txXfrm>
    </dsp:sp>
    <dsp:sp modelId="{B9BD9094-0B2C-D444-9698-AF097C77A8A2}">
      <dsp:nvSpPr>
        <dsp:cNvPr id="0" name=""/>
        <dsp:cNvSpPr/>
      </dsp:nvSpPr>
      <dsp:spPr>
        <a:xfrm>
          <a:off x="3740534" y="2524640"/>
          <a:ext cx="3034531" cy="1820718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expansionary – Government increasing its expenditure and financing this by borrowing expenditure </a:t>
          </a:r>
        </a:p>
      </dsp:txBody>
      <dsp:txXfrm>
        <a:off x="3740534" y="2524640"/>
        <a:ext cx="3034531" cy="1820718"/>
      </dsp:txXfrm>
    </dsp:sp>
    <dsp:sp modelId="{0B640927-20A3-E746-AD5D-5D31BA729593}">
      <dsp:nvSpPr>
        <dsp:cNvPr id="0" name=""/>
        <dsp:cNvSpPr/>
      </dsp:nvSpPr>
      <dsp:spPr>
        <a:xfrm>
          <a:off x="7473007" y="2524640"/>
          <a:ext cx="3034531" cy="1820718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contractionary.- Collecting more taxes and not increasing government spending</a:t>
          </a:r>
        </a:p>
      </dsp:txBody>
      <dsp:txXfrm>
        <a:off x="7473007" y="2524640"/>
        <a:ext cx="3034531" cy="182071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8CA70A-CD67-2643-A990-0792A771CD1D}">
      <dsp:nvSpPr>
        <dsp:cNvPr id="0" name=""/>
        <dsp:cNvSpPr/>
      </dsp:nvSpPr>
      <dsp:spPr>
        <a:xfrm>
          <a:off x="0" y="251420"/>
          <a:ext cx="6666833" cy="242657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Fiscal policy is concerned with government spending (injection) and taxation (withdrawal)  into the circular flow of income </a:t>
          </a:r>
        </a:p>
      </dsp:txBody>
      <dsp:txXfrm>
        <a:off x="118456" y="369876"/>
        <a:ext cx="6429921" cy="2189667"/>
      </dsp:txXfrm>
    </dsp:sp>
    <dsp:sp modelId="{8648467F-C88F-3946-BDA8-943A39A5D184}">
      <dsp:nvSpPr>
        <dsp:cNvPr id="0" name=""/>
        <dsp:cNvSpPr/>
      </dsp:nvSpPr>
      <dsp:spPr>
        <a:xfrm>
          <a:off x="0" y="2775920"/>
          <a:ext cx="6666833" cy="2426579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Please explain what happens to national income when there is an injection or a withdrawal </a:t>
          </a:r>
        </a:p>
      </dsp:txBody>
      <dsp:txXfrm>
        <a:off x="118456" y="2894376"/>
        <a:ext cx="6429921" cy="218966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AEB552-0335-4747-A98A-387F46078F5F}">
      <dsp:nvSpPr>
        <dsp:cNvPr id="0" name=""/>
        <dsp:cNvSpPr/>
      </dsp:nvSpPr>
      <dsp:spPr>
        <a:xfrm>
          <a:off x="0" y="665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B758192-30F1-024A-8DBB-081AB35918F3}">
      <dsp:nvSpPr>
        <dsp:cNvPr id="0" name=""/>
        <dsp:cNvSpPr/>
      </dsp:nvSpPr>
      <dsp:spPr>
        <a:xfrm>
          <a:off x="0" y="665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Increased G spending on capital projects like roads – increase jobs </a:t>
          </a:r>
        </a:p>
      </dsp:txBody>
      <dsp:txXfrm>
        <a:off x="0" y="665"/>
        <a:ext cx="6666833" cy="1090517"/>
      </dsp:txXfrm>
    </dsp:sp>
    <dsp:sp modelId="{C54FAF71-50B9-5440-BCC1-3EB31D55BD4A}">
      <dsp:nvSpPr>
        <dsp:cNvPr id="0" name=""/>
        <dsp:cNvSpPr/>
      </dsp:nvSpPr>
      <dsp:spPr>
        <a:xfrm>
          <a:off x="0" y="1091183"/>
          <a:ext cx="666683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34B90CA-02D9-8745-9760-4721126A0965}">
      <dsp:nvSpPr>
        <dsp:cNvPr id="0" name=""/>
        <dsp:cNvSpPr/>
      </dsp:nvSpPr>
      <dsp:spPr>
        <a:xfrm>
          <a:off x="0" y="1091183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Government funded training schemes – improving qualifications </a:t>
          </a:r>
        </a:p>
      </dsp:txBody>
      <dsp:txXfrm>
        <a:off x="0" y="1091183"/>
        <a:ext cx="6666833" cy="1090517"/>
      </dsp:txXfrm>
    </dsp:sp>
    <dsp:sp modelId="{76B7100B-B81E-624E-BA4D-8C8985C9F0C3}">
      <dsp:nvSpPr>
        <dsp:cNvPr id="0" name=""/>
        <dsp:cNvSpPr/>
      </dsp:nvSpPr>
      <dsp:spPr>
        <a:xfrm>
          <a:off x="0" y="2181701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4C4F3E4-51E5-6C41-A97C-B314E14AD189}">
      <dsp:nvSpPr>
        <dsp:cNvPr id="0" name=""/>
        <dsp:cNvSpPr/>
      </dsp:nvSpPr>
      <dsp:spPr>
        <a:xfrm>
          <a:off x="0" y="2181701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Lower employment taxes like National Insurance contributions encourage employment </a:t>
          </a:r>
        </a:p>
      </dsp:txBody>
      <dsp:txXfrm>
        <a:off x="0" y="2181701"/>
        <a:ext cx="6666833" cy="1090517"/>
      </dsp:txXfrm>
    </dsp:sp>
    <dsp:sp modelId="{6D89CEC5-A4FF-C049-972B-C3B02F9C3F3E}">
      <dsp:nvSpPr>
        <dsp:cNvPr id="0" name=""/>
        <dsp:cNvSpPr/>
      </dsp:nvSpPr>
      <dsp:spPr>
        <a:xfrm>
          <a:off x="0" y="3272218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0597D07-3CFB-EE4F-A5C1-3E532D61413E}">
      <dsp:nvSpPr>
        <dsp:cNvPr id="0" name=""/>
        <dsp:cNvSpPr/>
      </dsp:nvSpPr>
      <dsp:spPr>
        <a:xfrm>
          <a:off x="0" y="3272218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If government raise expenditure and taxes by the same amount so that the budget remains in balance. There will be an increase in aggregate monetary demand </a:t>
          </a:r>
        </a:p>
      </dsp:txBody>
      <dsp:txXfrm>
        <a:off x="0" y="3272218"/>
        <a:ext cx="6666833" cy="1090517"/>
      </dsp:txXfrm>
    </dsp:sp>
    <dsp:sp modelId="{BE159A00-242B-364E-BC17-02F0A03DAF27}">
      <dsp:nvSpPr>
        <dsp:cNvPr id="0" name=""/>
        <dsp:cNvSpPr/>
      </dsp:nvSpPr>
      <dsp:spPr>
        <a:xfrm>
          <a:off x="0" y="4362736"/>
          <a:ext cx="6666833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A7321C-2AD5-6040-93B2-A45403AD3540}">
      <dsp:nvSpPr>
        <dsp:cNvPr id="0" name=""/>
        <dsp:cNvSpPr/>
      </dsp:nvSpPr>
      <dsp:spPr>
        <a:xfrm>
          <a:off x="0" y="4362736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Note – government spending may be inflationary. When is this most likely to happen? </a:t>
          </a:r>
        </a:p>
      </dsp:txBody>
      <dsp:txXfrm>
        <a:off x="0" y="4362736"/>
        <a:ext cx="6666833" cy="109051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493C81-F6A0-954D-B4E6-D3ACA389A47F}">
      <dsp:nvSpPr>
        <dsp:cNvPr id="0" name=""/>
        <dsp:cNvSpPr/>
      </dsp:nvSpPr>
      <dsp:spPr>
        <a:xfrm>
          <a:off x="0" y="69619"/>
          <a:ext cx="6666833" cy="83537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Fiscal policy can use either expenditure or taxation changes </a:t>
          </a:r>
        </a:p>
      </dsp:txBody>
      <dsp:txXfrm>
        <a:off x="40780" y="110399"/>
        <a:ext cx="6585273" cy="753819"/>
      </dsp:txXfrm>
    </dsp:sp>
    <dsp:sp modelId="{770C9688-9697-7F4B-9EA9-F4CF08A7FD87}">
      <dsp:nvSpPr>
        <dsp:cNvPr id="0" name=""/>
        <dsp:cNvSpPr/>
      </dsp:nvSpPr>
      <dsp:spPr>
        <a:xfrm>
          <a:off x="0" y="965479"/>
          <a:ext cx="6666833" cy="835379"/>
        </a:xfrm>
        <a:prstGeom prst="roundRect">
          <a:avLst/>
        </a:prstGeom>
        <a:gradFill rotWithShape="0">
          <a:gsLst>
            <a:gs pos="0">
              <a:schemeClr val="accent5">
                <a:hueOff val="-2430430"/>
                <a:satOff val="-165"/>
                <a:lumOff val="39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430430"/>
                <a:satOff val="-165"/>
                <a:lumOff val="39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430430"/>
                <a:satOff val="-165"/>
                <a:lumOff val="39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For Demand Stimulation </a:t>
          </a:r>
        </a:p>
      </dsp:txBody>
      <dsp:txXfrm>
        <a:off x="40780" y="1006259"/>
        <a:ext cx="6585273" cy="753819"/>
      </dsp:txXfrm>
    </dsp:sp>
    <dsp:sp modelId="{09AA6BF5-1613-BC44-B1E6-00CCFD23E212}">
      <dsp:nvSpPr>
        <dsp:cNvPr id="0" name=""/>
        <dsp:cNvSpPr/>
      </dsp:nvSpPr>
      <dsp:spPr>
        <a:xfrm>
          <a:off x="0" y="1861339"/>
          <a:ext cx="6666833" cy="835379"/>
        </a:xfrm>
        <a:prstGeom prst="roundRect">
          <a:avLst/>
        </a:prstGeom>
        <a:gradFill rotWithShape="0">
          <a:gsLst>
            <a:gs pos="0">
              <a:schemeClr val="accent5">
                <a:hueOff val="-4860860"/>
                <a:satOff val="-330"/>
                <a:lumOff val="78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860860"/>
                <a:satOff val="-330"/>
                <a:lumOff val="78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860860"/>
                <a:satOff val="-330"/>
                <a:lumOff val="78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Increase government spending on the NHS / employing mor e civil servants and on education </a:t>
          </a:r>
        </a:p>
      </dsp:txBody>
      <dsp:txXfrm>
        <a:off x="40780" y="1902119"/>
        <a:ext cx="6585273" cy="753819"/>
      </dsp:txXfrm>
    </dsp:sp>
    <dsp:sp modelId="{67FA0993-0732-3447-AC08-B687CB314622}">
      <dsp:nvSpPr>
        <dsp:cNvPr id="0" name=""/>
        <dsp:cNvSpPr/>
      </dsp:nvSpPr>
      <dsp:spPr>
        <a:xfrm>
          <a:off x="0" y="2757200"/>
          <a:ext cx="6666833" cy="835379"/>
        </a:xfrm>
        <a:prstGeom prst="roundRect">
          <a:avLst/>
        </a:prstGeom>
        <a:gradFill rotWithShape="0">
          <a:gsLst>
            <a:gs pos="0">
              <a:schemeClr val="accent5">
                <a:hueOff val="-7291290"/>
                <a:satOff val="-496"/>
                <a:lumOff val="117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291290"/>
                <a:satOff val="-496"/>
                <a:lumOff val="117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291290"/>
                <a:satOff val="-496"/>
                <a:lumOff val="117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- Financed by higher taxes (But reduces spending by the private sector) Why? </a:t>
          </a:r>
        </a:p>
      </dsp:txBody>
      <dsp:txXfrm>
        <a:off x="40780" y="2797980"/>
        <a:ext cx="6585273" cy="753819"/>
      </dsp:txXfrm>
    </dsp:sp>
    <dsp:sp modelId="{77CBA390-0A4E-BE40-B672-AD0F44E5290B}">
      <dsp:nvSpPr>
        <dsp:cNvPr id="0" name=""/>
        <dsp:cNvSpPr/>
      </dsp:nvSpPr>
      <dsp:spPr>
        <a:xfrm>
          <a:off x="0" y="3653060"/>
          <a:ext cx="6666833" cy="835379"/>
        </a:xfrm>
        <a:prstGeom prst="roundRect">
          <a:avLst/>
        </a:prstGeom>
        <a:gradFill rotWithShape="0">
          <a:gsLst>
            <a:gs pos="0">
              <a:schemeClr val="accent5">
                <a:hueOff val="-9721720"/>
                <a:satOff val="-661"/>
                <a:lumOff val="156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721720"/>
                <a:satOff val="-661"/>
                <a:lumOff val="156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721720"/>
                <a:satOff val="-661"/>
                <a:lumOff val="156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- Financed by borrowing </a:t>
          </a:r>
        </a:p>
      </dsp:txBody>
      <dsp:txXfrm>
        <a:off x="40780" y="3693840"/>
        <a:ext cx="6585273" cy="753819"/>
      </dsp:txXfrm>
    </dsp:sp>
    <dsp:sp modelId="{5AFEBEB9-3BC7-824C-8F6D-62C510201050}">
      <dsp:nvSpPr>
        <dsp:cNvPr id="0" name=""/>
        <dsp:cNvSpPr/>
      </dsp:nvSpPr>
      <dsp:spPr>
        <a:xfrm>
          <a:off x="0" y="4548920"/>
          <a:ext cx="6666833" cy="835379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Reduce taxation increasing after tax income </a:t>
          </a:r>
        </a:p>
      </dsp:txBody>
      <dsp:txXfrm>
        <a:off x="40780" y="4589700"/>
        <a:ext cx="6585273" cy="7538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BEA219-2351-A7C5-C652-1E9B041CF3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143F4E-13B7-1590-F81E-8FE347A71E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05E783-90BC-E05C-032B-2AC46F1B16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39F88-A506-294D-ABDE-9325DB874E44}" type="datetimeFigureOut">
              <a:rPr lang="en-US" smtClean="0"/>
              <a:t>4/13/2025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C589BD-B6B6-60DA-A7D9-D675466FA7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AAAD98-5F3E-4E26-C20C-4D606233D5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28F4-86FB-4147-B0DF-EAC2ECEA0B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32591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5AA50A-F4D5-5F6E-98D6-3ED6F6294D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C6EB58-4CA2-A74B-4312-6BD41C3688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7A8FE3-3536-63D7-0A4A-7D3C52A97D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39F88-A506-294D-ABDE-9325DB874E44}" type="datetimeFigureOut">
              <a:rPr lang="en-US" smtClean="0"/>
              <a:t>4/13/2025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25B8E7-9600-A723-C83A-CADCF82CA8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8D1F04-C339-BF13-7061-EEAC849990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28F4-86FB-4147-B0DF-EAC2ECEA0B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69792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6B516-FD97-688D-5393-A0134763CA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1D3C3B-E53C-B1CD-C960-F9FD7F5CB1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F7AAEE-EF30-A4F1-F2E2-65FF85ED06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39F88-A506-294D-ABDE-9325DB874E44}" type="datetimeFigureOut">
              <a:rPr lang="en-US" smtClean="0"/>
              <a:t>4/13/2025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AD0D47-E19F-F22F-8F14-DC0BD94DCF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BF2D29-6DCF-EBB4-A59F-459913A549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28F4-86FB-4147-B0DF-EAC2ECEA0B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19166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59DB3-BFA1-7E2D-9780-7D80FDFF13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D6269C-9A15-B9FC-7091-273952A4B5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809DE8-C11C-9B26-0BFF-FCAA23B233A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0D2B94-68A2-8604-A7F0-BC9FAB9B8A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39F88-A506-294D-ABDE-9325DB874E44}" type="datetimeFigureOut">
              <a:rPr lang="en-US" smtClean="0"/>
              <a:t>4/13/2025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5728B2-D6F6-C813-1FE1-784620FD8B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7C925A-40CD-1483-A870-0795854A0E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28F4-86FB-4147-B0DF-EAC2ECEA0B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91775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15EBB-305D-7D02-5DC8-FA1BB19BF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FC1F2-C007-30FA-1FA4-046775B426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0B8ABB-0BB8-A901-743C-2DF30C78C6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17FBC6-EFAE-2C1C-C117-381B9224DC6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36C20F-87FD-93B7-1A8C-ABDF7F04466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F04621-DB98-BE6D-D567-CCB62122DA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39F88-A506-294D-ABDE-9325DB874E44}" type="datetimeFigureOut">
              <a:rPr lang="en-US" smtClean="0"/>
              <a:t>4/13/2025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E02F869-5A4B-029D-41EB-3D290308B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9D90139-FBE1-059C-9D3C-292E7B3B72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28F4-86FB-4147-B0DF-EAC2ECEA0B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9518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DDF2D-A186-A2BE-84C3-A60DB7774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87D084-FFBE-341F-1554-D706D34C3F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39F88-A506-294D-ABDE-9325DB874E44}" type="datetimeFigureOut">
              <a:rPr lang="en-US" smtClean="0"/>
              <a:t>4/13/2025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9EFE20-6684-52D9-BCF7-02E9A9825A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AA0F93-9685-05E4-42AE-840A3427A4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28F4-86FB-4147-B0DF-EAC2ECEA0B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13032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E221BC2-DB94-F4E1-1C9A-F7D161E620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39F88-A506-294D-ABDE-9325DB874E44}" type="datetimeFigureOut">
              <a:rPr lang="en-US" smtClean="0"/>
              <a:t>4/13/2025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690B17-AF1C-730E-F3FF-E490BC4337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81A2A5-556B-1625-AB8F-1613BFA107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28F4-86FB-4147-B0DF-EAC2ECEA0B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05777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7F12F-242D-89BB-9385-944B12227D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B7C10-40CB-B2EB-421F-7CEADF99ED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25112F-21BC-C1D6-3E64-1916EDE9DD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4CEACA-F5D1-E4A2-8978-1A632CEFD8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39F88-A506-294D-ABDE-9325DB874E44}" type="datetimeFigureOut">
              <a:rPr lang="en-US" smtClean="0"/>
              <a:t>4/13/2025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6C0FDC-7C85-6EEA-50CE-7C50879858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35AC8D-B20F-0900-C52D-4D6E2D2110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28F4-86FB-4147-B0DF-EAC2ECEA0B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78670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A5E800-7675-E735-5258-511666A5F5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F4B372-5EB4-6D1E-ACA4-4D455947462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A35F9F-0036-5937-A89E-3288F162361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8936B3-7C7C-5F45-D247-17B81A7CAB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39F88-A506-294D-ABDE-9325DB874E44}" type="datetimeFigureOut">
              <a:rPr lang="en-US" smtClean="0"/>
              <a:t>4/13/2025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64B786-872D-363E-E977-F2BF8CAFBF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CA8FA0-F717-B086-0A6F-8BE56C4EA7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28F4-86FB-4147-B0DF-EAC2ECEA0B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6661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C4157-75A9-3440-C4DE-980946057A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0A7400-A0C9-FF2B-BA2C-D0C966D8B6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319A0E-C53D-57B7-43CE-E7B8CF920F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39F88-A506-294D-ABDE-9325DB874E44}" type="datetimeFigureOut">
              <a:rPr lang="en-US" smtClean="0"/>
              <a:t>4/13/2025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F75850-26D4-E980-335D-31E32CDB22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9A0F54-B671-9ABF-7F63-BFFD22F6EC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28F4-86FB-4147-B0DF-EAC2ECEA0B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6140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960F30B-2625-6D9A-391B-4DF2FEC38F5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ABE15B-E643-F531-5097-53B9FD0D32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4F80EE-82B3-C72D-D0DF-25F76878CD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39F88-A506-294D-ABDE-9325DB874E44}" type="datetimeFigureOut">
              <a:rPr lang="en-US" smtClean="0"/>
              <a:t>4/13/2025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973724-8FB7-9031-74A9-51CF8BF71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AAE25C-15EC-CAE6-AA94-4618089960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028F4-86FB-4147-B0DF-EAC2ECEA0B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96567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5A65009-5101-5683-F7C8-57ADBCDE31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228227-6714-2871-05A4-5DBB61431D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899EF4-B2F8-4FA2-4BF3-4334EE551C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E639F88-A506-294D-ABDE-9325DB874E44}" type="datetimeFigureOut">
              <a:rPr lang="en-US" smtClean="0"/>
              <a:t>4/13/2025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934D90-6B78-9829-20D8-4810DCA6332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BFEC07-7708-65ED-A819-20247D3F0BE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8C028F4-86FB-4147-B0DF-EAC2ECEA0BA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1881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hite calculator">
            <a:extLst>
              <a:ext uri="{FF2B5EF4-FFF2-40B4-BE49-F238E27FC236}">
                <a16:creationId xmlns:a16="http://schemas.microsoft.com/office/drawing/2014/main" id="{42E21908-7EE7-4FD2-754C-FF9C9C03D9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5370"/>
          <a:stretch/>
        </p:blipFill>
        <p:spPr>
          <a:xfrm>
            <a:off x="20" y="-7619"/>
            <a:ext cx="12191979" cy="6887364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D60F200-5EB0-B223-2439-C96C67F0F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063219" y="-1252908"/>
            <a:ext cx="4065561" cy="12192000"/>
          </a:xfrm>
          <a:prstGeom prst="rect">
            <a:avLst/>
          </a:prstGeom>
          <a:gradFill flip="none" rotWithShape="1">
            <a:gsLst>
              <a:gs pos="17000">
                <a:srgbClr val="000000">
                  <a:alpha val="59000"/>
                </a:srgbClr>
              </a:gs>
              <a:gs pos="100000">
                <a:srgbClr val="000000">
                  <a:alpha val="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92CB243-67C5-E304-31A0-4D7D607BA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464116" y="322049"/>
            <a:ext cx="3067943" cy="2408606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51000">
                <a:schemeClr val="accent2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1A95761-C93E-94BF-087D-D2A823789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0392" y="4172881"/>
            <a:ext cx="7154743" cy="2702991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2000">
                <a:schemeClr val="accent2">
                  <a:alpha val="0"/>
                </a:schemeClr>
              </a:gs>
            </a:gsLst>
            <a:lin ang="42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91F1DE-4470-EF1C-7F1D-839F722603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9029" y="1936866"/>
            <a:ext cx="4849044" cy="2839273"/>
          </a:xfrm>
        </p:spPr>
        <p:txBody>
          <a:bodyPr>
            <a:normAutofit/>
          </a:bodyPr>
          <a:lstStyle/>
          <a:p>
            <a:pPr algn="l"/>
            <a:r>
              <a:rPr lang="en-US" sz="3600">
                <a:solidFill>
                  <a:srgbClr val="FFFFFF"/>
                </a:solidFill>
              </a:rPr>
              <a:t>Monetary Policy, Fiscal Policy &amp; Introduction to the Balance of Payments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93DA8A-B282-168B-63A6-3F27A3073B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9028" y="4873600"/>
            <a:ext cx="4849044" cy="1183602"/>
          </a:xfrm>
        </p:spPr>
        <p:txBody>
          <a:bodyPr>
            <a:normAutofit/>
          </a:bodyPr>
          <a:lstStyle/>
          <a:p>
            <a:pPr algn="l"/>
            <a:endParaRPr lang="en-US" sz="2000">
              <a:solidFill>
                <a:srgbClr val="FFFFFF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E63D1A5-FD49-4756-F62E-786C34E63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06736" y="-7619"/>
            <a:ext cx="995654" cy="6918113"/>
          </a:xfrm>
          <a:prstGeom prst="rect">
            <a:avLst/>
          </a:prstGeom>
          <a:gradFill flip="none" rotWithShape="1">
            <a:gsLst>
              <a:gs pos="0">
                <a:schemeClr val="accent5">
                  <a:alpha val="68000"/>
                </a:schemeClr>
              </a:gs>
              <a:gs pos="37000">
                <a:schemeClr val="accent5">
                  <a:alpha val="0"/>
                </a:schemeClr>
              </a:gs>
            </a:gsLst>
            <a:lin ang="10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3462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7C2D29-CFD6-F1CE-4CDF-E59AD447F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Monetary Policy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B3FAAD-D155-0F1E-669C-291CBB903A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5321100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62725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F3D267-1B22-D94B-6946-0995D3A4E8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Money Supply As A Target of Monetary Policy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CC25FE-13B5-E4A5-E4C6-E7E7106ED7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Monetarists: Money Supply – is a target of MP. </a:t>
            </a:r>
          </a:p>
          <a:p>
            <a:r>
              <a:rPr lang="en-US" dirty="0"/>
              <a:t>An increase in the money supply increases prices and incomes. This then raises  the demand for money to spend.</a:t>
            </a:r>
          </a:p>
          <a:p>
            <a:r>
              <a:rPr lang="en-US" dirty="0"/>
              <a:t> Controlling the money supply has the following effects </a:t>
            </a:r>
          </a:p>
          <a:p>
            <a:r>
              <a:rPr lang="en-US" dirty="0"/>
              <a:t>At introduction , in the short term the effect on interest rates may be erratic </a:t>
            </a:r>
          </a:p>
          <a:p>
            <a:r>
              <a:rPr lang="en-US" dirty="0"/>
              <a:t>Time lag effects -  it takes time to reduce/stop government spending</a:t>
            </a:r>
          </a:p>
          <a:p>
            <a:r>
              <a:rPr lang="en-US" dirty="0"/>
              <a:t>Time lag effects – it takes time for the control of the money supply to alter expectations about inflation and wage demands. </a:t>
            </a:r>
          </a:p>
        </p:txBody>
      </p:sp>
    </p:spTree>
    <p:extLst>
      <p:ext uri="{BB962C8B-B14F-4D97-AF65-F5344CB8AC3E}">
        <p14:creationId xmlns:p14="http://schemas.microsoft.com/office/powerpoint/2010/main" val="4254518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5CBB54-2E4C-8920-2DDD-1F9718FA11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Monetary Policy Targets – Interest Rates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9EC6A96-6723-C2DC-68AC-3C629C12BC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387335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901571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46695A-CAA4-83CF-4E82-9FB69F4FB2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7400"/>
              <a:t>Monetary Policy Targets – Exchange Rates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C3FC72-282D-F0E1-B392-07739821D9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085706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81932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AE705D-945D-A965-042E-462FD782C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Monetary Policy – Instruments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FD9FDD3-A5B7-55EA-4165-E8CF6C0A86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9957962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3884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F061E35-0C35-AE3E-FF13-60FA749A005E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343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6756B0-70E4-3BA4-279B-C3698C4DE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/>
              <a:t>FISCAL POLICY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AAC25B9-1387-0B40-4075-85F6CE2298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467454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861238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3793C9-28CA-29CD-538A-50C505F28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ELEMENTS OF PUBLIC FINANCE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82B062-91D7-330C-8116-79A13F2BCD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sz="2600" dirty="0"/>
              <a:t>EXPENDITURE – on health, education, road, provision of grants and payment of civil servants. </a:t>
            </a:r>
          </a:p>
          <a:p>
            <a:r>
              <a:rPr lang="en-US" sz="2600" dirty="0"/>
              <a:t>INCOME – Taxation and charging of fees like for NHS prescriptions </a:t>
            </a:r>
          </a:p>
          <a:p>
            <a:r>
              <a:rPr lang="en-US" sz="2600" dirty="0"/>
              <a:t>BORROWING – PSNCR – Public Sector Net Cash Requirement – the annual excess of borrowing over income for the entire public sector .</a:t>
            </a:r>
          </a:p>
          <a:p>
            <a:r>
              <a:rPr lang="en-US" sz="2600" dirty="0"/>
              <a:t>chrome-extension://</a:t>
            </a:r>
            <a:r>
              <a:rPr lang="en-US" sz="2600" dirty="0" err="1"/>
              <a:t>efaidnbmnnnibpcajpcglclefindmkaj</a:t>
            </a:r>
            <a:r>
              <a:rPr lang="en-US" sz="2600" dirty="0"/>
              <a:t>/https://</a:t>
            </a:r>
            <a:r>
              <a:rPr lang="en-US" sz="2600" dirty="0" err="1"/>
              <a:t>assets.publishing.service.gov.uk</a:t>
            </a:r>
            <a:r>
              <a:rPr lang="en-US" sz="2600" dirty="0"/>
              <a:t>/media/67dc300ec5528de3aa6711fe/PSF_Bulletin_February_2025_HMT.pdf</a:t>
            </a:r>
          </a:p>
          <a:p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24039869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29CF1D-A06B-95F3-B260-589DB585C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2800">
                <a:solidFill>
                  <a:srgbClr val="FFFFFF"/>
                </a:solidFill>
              </a:rPr>
              <a:t>FISCAL POLICY (FP) AND MACROECONOMIC OBJECTIVES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0B89C0B-0422-E8EC-A4AC-6318A9F31F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98936571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416908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B428EA-07C3-981F-7DF2-E34432DF8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400">
                <a:solidFill>
                  <a:srgbClr val="FFFFFF"/>
                </a:solidFill>
              </a:rPr>
              <a:t>Fiscal Policy and Unemployment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C61B5E-C754-F66F-0B2D-1314E3C853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510879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3942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633112-93C9-F4D8-1DD0-E6CAFE5731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BUDGET SURPLUS AND BUDGET DEFICIT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9649BB3-2D91-A274-3FC6-F1462261EF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8807182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298670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CFC418-C0B0-547B-E3B1-5B36668A78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MONETARY POLICY AND FISCAL POLICY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AE7D04-6176-37BD-44F0-1CAAB92F40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MP and FP can be used together. </a:t>
            </a:r>
          </a:p>
          <a:p>
            <a:r>
              <a:rPr lang="en-US" dirty="0"/>
              <a:t>Low interest rates can be used to stimulate bank lending , which leads to increased credit demand for consumption and investment </a:t>
            </a:r>
          </a:p>
          <a:p>
            <a:r>
              <a:rPr lang="en-US" dirty="0"/>
              <a:t>High interest rates deter spending </a:t>
            </a:r>
          </a:p>
          <a:p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49607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</TotalTime>
  <Words>752</Words>
  <Application>Microsoft Office PowerPoint</Application>
  <PresentationFormat>Widescreen</PresentationFormat>
  <Paragraphs>62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Monetary Policy, Fiscal Policy &amp; Introduction to the Balance of Payments</vt:lpstr>
      <vt:lpstr>Monetary Policy </vt:lpstr>
      <vt:lpstr>Money Supply As A Target of Monetary Policy </vt:lpstr>
      <vt:lpstr>Monetary Policy Targets – Interest Rates </vt:lpstr>
      <vt:lpstr>Monetary Policy Targets – Exchange Rates </vt:lpstr>
      <vt:lpstr>Monetary Policy – Instruments </vt:lpstr>
      <vt:lpstr>FISCAL POLICY </vt:lpstr>
      <vt:lpstr>ELEMENTS OF PUBLIC FINANCE </vt:lpstr>
      <vt:lpstr>FISCAL POLICY (FP) AND MACROECONOMIC OBJECTIVES </vt:lpstr>
      <vt:lpstr>Fiscal Policy and Unemployment </vt:lpstr>
      <vt:lpstr>BUDGET SURPLUS AND BUDGET DEFICIT </vt:lpstr>
      <vt:lpstr>MONETARY POLICY AND FISCAL POLICY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Xena Ibrahim Atta</dc:creator>
  <cp:lastModifiedBy>Zainab Atta</cp:lastModifiedBy>
  <cp:revision>4</cp:revision>
  <dcterms:created xsi:type="dcterms:W3CDTF">2025-03-21T14:12:24Z</dcterms:created>
  <dcterms:modified xsi:type="dcterms:W3CDTF">2025-04-13T14:27:39Z</dcterms:modified>
</cp:coreProperties>
</file>