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73" r:id="rId4"/>
  </p:sldMasterIdLst>
  <p:notesMasterIdLst>
    <p:notesMasterId r:id="rId19"/>
  </p:notesMasterIdLst>
  <p:sldIdLst>
    <p:sldId id="257" r:id="rId5"/>
    <p:sldId id="261" r:id="rId6"/>
    <p:sldId id="272" r:id="rId7"/>
    <p:sldId id="269" r:id="rId8"/>
    <p:sldId id="271" r:id="rId9"/>
    <p:sldId id="273" r:id="rId10"/>
    <p:sldId id="263" r:id="rId11"/>
    <p:sldId id="264" r:id="rId12"/>
    <p:sldId id="266" r:id="rId13"/>
    <p:sldId id="267" r:id="rId14"/>
    <p:sldId id="274" r:id="rId15"/>
    <p:sldId id="275" r:id="rId16"/>
    <p:sldId id="276" r:id="rId17"/>
    <p:sldId id="270"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44529"/>
    <a:srgbClr val="2B3922"/>
    <a:srgbClr val="2E3722"/>
    <a:srgbClr val="FCF7F1"/>
    <a:srgbClr val="B8D233"/>
    <a:srgbClr val="5CC6D6"/>
    <a:srgbClr val="F8D22F"/>
    <a:srgbClr val="F03F2B"/>
    <a:srgbClr val="3488A0"/>
    <a:srgbClr val="57903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94619" autoAdjust="0"/>
  </p:normalViewPr>
  <p:slideViewPr>
    <p:cSldViewPr snapToGrid="0">
      <p:cViewPr varScale="1">
        <p:scale>
          <a:sx n="64" d="100"/>
          <a:sy n="64" d="100"/>
        </p:scale>
        <p:origin x="978"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heme" Target="theme/theme1.xml"/></Relationships>
</file>

<file path=ppt/diagrams/_rels/data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svg"/><Relationship Id="rId1" Type="http://schemas.openxmlformats.org/officeDocument/2006/relationships/image" Target="../media/image3.png"/><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6.svg"/></Relationships>
</file>

<file path=ppt/diagrams/_rels/drawing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svg"/><Relationship Id="rId1" Type="http://schemas.openxmlformats.org/officeDocument/2006/relationships/image" Target="../media/image3.png"/><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6.svg"/></Relationships>
</file>

<file path=ppt/diagrams/colors1.xml><?xml version="1.0" encoding="utf-8"?>
<dgm:colorsDef xmlns:dgm="http://schemas.openxmlformats.org/drawingml/2006/diagram" xmlns:a="http://schemas.openxmlformats.org/drawingml/2006/main" uniqueId="urn:microsoft.com/office/officeart/2018/5/colors/Iconchunking_neutralicon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1A66772-F185-4D58-B8BB-E9370D7A7A2B}" type="doc">
      <dgm:prSet loTypeId="urn:microsoft.com/office/officeart/2018/5/layout/IconCircleLabelList" loCatId="icon" qsTypeId="urn:microsoft.com/office/officeart/2005/8/quickstyle/simple1" qsCatId="simple" csTypeId="urn:microsoft.com/office/officeart/2018/5/colors/Iconchunking_neutralicon_colorful1" csCatId="colorful" phldr="1"/>
      <dgm:spPr/>
      <dgm:t>
        <a:bodyPr/>
        <a:lstStyle/>
        <a:p>
          <a:endParaRPr lang="en-US"/>
        </a:p>
      </dgm:t>
    </dgm:pt>
    <dgm:pt modelId="{40FC4FFE-8987-4A26-B7F4-8A516F18ADAE}">
      <dgm:prSet custT="1"/>
      <dgm:spPr/>
      <dgm:t>
        <a:bodyPr/>
        <a:lstStyle/>
        <a:p>
          <a:pPr>
            <a:lnSpc>
              <a:spcPct val="100000"/>
            </a:lnSpc>
          </a:pPr>
          <a:r>
            <a:rPr lang="en-GB" sz="1600" dirty="0"/>
            <a:t>What is the meaning of absenteeism &amp; How it can affect many others </a:t>
          </a:r>
          <a:endParaRPr lang="en-US" sz="1600" dirty="0"/>
        </a:p>
      </dgm:t>
    </dgm:pt>
    <dgm:pt modelId="{CAD7EF86-FB23-41F6-BF42-040B36DEFDB1}" type="parTrans" cxnId="{C7AD8469-3C68-4AF9-AB82-79B0043AA120}">
      <dgm:prSet/>
      <dgm:spPr/>
      <dgm:t>
        <a:bodyPr/>
        <a:lstStyle/>
        <a:p>
          <a:endParaRPr lang="en-US"/>
        </a:p>
      </dgm:t>
    </dgm:pt>
    <dgm:pt modelId="{5B62599A-5C9B-48E7-896E-EA782AC60C8B}" type="sibTrans" cxnId="{C7AD8469-3C68-4AF9-AB82-79B0043AA120}">
      <dgm:prSet/>
      <dgm:spPr/>
      <dgm:t>
        <a:bodyPr/>
        <a:lstStyle/>
        <a:p>
          <a:endParaRPr lang="en-US"/>
        </a:p>
      </dgm:t>
    </dgm:pt>
    <dgm:pt modelId="{1C383F32-22E8-4F62-A3E0-BDC3D5F48992}">
      <dgm:prSet custT="1"/>
      <dgm:spPr/>
      <dgm:t>
        <a:bodyPr/>
        <a:lstStyle/>
        <a:p>
          <a:pPr>
            <a:lnSpc>
              <a:spcPct val="100000"/>
            </a:lnSpc>
            <a:defRPr cap="all"/>
          </a:pPr>
          <a:r>
            <a:rPr lang="en-US" sz="1400" dirty="0"/>
            <a:t>And many more…</a:t>
          </a:r>
        </a:p>
      </dgm:t>
    </dgm:pt>
    <dgm:pt modelId="{A7920A2F-3244-4159-AF04-6A1D38B7B317}" type="parTrans" cxnId="{C4CCE57E-E871-46D6-BAD5-880252C95D22}">
      <dgm:prSet/>
      <dgm:spPr/>
      <dgm:t>
        <a:bodyPr/>
        <a:lstStyle/>
        <a:p>
          <a:endParaRPr lang="en-US"/>
        </a:p>
      </dgm:t>
    </dgm:pt>
    <dgm:pt modelId="{8500F72A-2C6D-4FDF-9C1D-CA691380EB0B}" type="sibTrans" cxnId="{C4CCE57E-E871-46D6-BAD5-880252C95D22}">
      <dgm:prSet/>
      <dgm:spPr/>
      <dgm:t>
        <a:bodyPr/>
        <a:lstStyle/>
        <a:p>
          <a:endParaRPr lang="en-US"/>
        </a:p>
      </dgm:t>
    </dgm:pt>
    <dgm:pt modelId="{49225C73-1633-42F1-AB3B-7CB183E5F8B8}">
      <dgm:prSet custT="1"/>
      <dgm:spPr/>
      <dgm:t>
        <a:bodyPr/>
        <a:lstStyle/>
        <a:p>
          <a:pPr>
            <a:lnSpc>
              <a:spcPct val="100000"/>
            </a:lnSpc>
            <a:defRPr cap="all"/>
          </a:pPr>
          <a:r>
            <a:rPr lang="en-GB" sz="1600" dirty="0"/>
            <a:t>Pestle analysis &amp; cause effect</a:t>
          </a:r>
        </a:p>
        <a:p>
          <a:pPr>
            <a:lnSpc>
              <a:spcPct val="100000"/>
            </a:lnSpc>
            <a:defRPr cap="all"/>
          </a:pPr>
          <a:endParaRPr lang="en-US" sz="1600" dirty="0"/>
        </a:p>
      </dgm:t>
    </dgm:pt>
    <dgm:pt modelId="{9646853A-8964-4519-A5B1-0B7D18B2983D}" type="sibTrans" cxnId="{A9154303-8225-4248-91DC-1B0156A35F07}">
      <dgm:prSet/>
      <dgm:spPr/>
      <dgm:t>
        <a:bodyPr/>
        <a:lstStyle/>
        <a:p>
          <a:endParaRPr lang="en-US"/>
        </a:p>
      </dgm:t>
    </dgm:pt>
    <dgm:pt modelId="{1A0E2090-1D4F-438A-8766-B6030CE01ADD}" type="parTrans" cxnId="{A9154303-8225-4248-91DC-1B0156A35F07}">
      <dgm:prSet/>
      <dgm:spPr/>
      <dgm:t>
        <a:bodyPr/>
        <a:lstStyle/>
        <a:p>
          <a:endParaRPr lang="en-US"/>
        </a:p>
      </dgm:t>
    </dgm:pt>
    <dgm:pt modelId="{50B3CE7C-E10B-4E23-BD93-03664997C932}" type="pres">
      <dgm:prSet presAssocID="{01A66772-F185-4D58-B8BB-E9370D7A7A2B}" presName="root" presStyleCnt="0">
        <dgm:presLayoutVars>
          <dgm:dir/>
          <dgm:resizeHandles val="exact"/>
        </dgm:presLayoutVars>
      </dgm:prSet>
      <dgm:spPr/>
    </dgm:pt>
    <dgm:pt modelId="{DE9CE479-E4AE-4283-AEF1-10C1535B4324}" type="pres">
      <dgm:prSet presAssocID="{40FC4FFE-8987-4A26-B7F4-8A516F18ADAE}" presName="compNode" presStyleCnt="0"/>
      <dgm:spPr/>
    </dgm:pt>
    <dgm:pt modelId="{B59FCF02-CAD2-4D6F-9542-AD86711168CA}" type="pres">
      <dgm:prSet presAssocID="{40FC4FFE-8987-4A26-B7F4-8A516F18ADAE}" presName="iconBgRect" presStyleLbl="bgShp" presStyleIdx="0" presStyleCnt="3"/>
      <dgm:spPr/>
    </dgm:pt>
    <dgm:pt modelId="{7C175B98-93F4-4D7C-BB95-1514AB879CD5}" type="pres">
      <dgm:prSet presAssocID="{40FC4FFE-8987-4A26-B7F4-8A516F18ADAE}"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rcRect/>
          <a:stretch>
            <a:fillRect/>
          </a:stretch>
        </a:blipFill>
        <a:ln>
          <a:noFill/>
        </a:ln>
      </dgm:spPr>
      <dgm:extLst>
        <a:ext uri="{E40237B7-FDA0-4F09-8148-C483321AD2D9}">
          <dgm14:cNvPr xmlns:dgm14="http://schemas.microsoft.com/office/drawing/2010/diagram" id="0" name="" descr="Bar graph with downward trend"/>
        </a:ext>
      </dgm:extLst>
    </dgm:pt>
    <dgm:pt modelId="{677A3090-5F01-43FD-9FA6-C0420AD80FD6}" type="pres">
      <dgm:prSet presAssocID="{40FC4FFE-8987-4A26-B7F4-8A516F18ADAE}" presName="spaceRect" presStyleCnt="0"/>
      <dgm:spPr/>
    </dgm:pt>
    <dgm:pt modelId="{127117FB-F8A7-4A20-A8A7-EC686DDC76D0}" type="pres">
      <dgm:prSet presAssocID="{40FC4FFE-8987-4A26-B7F4-8A516F18ADAE}" presName="textRect" presStyleLbl="revTx" presStyleIdx="0" presStyleCnt="3">
        <dgm:presLayoutVars>
          <dgm:chMax val="1"/>
          <dgm:chPref val="1"/>
        </dgm:presLayoutVars>
      </dgm:prSet>
      <dgm:spPr/>
    </dgm:pt>
    <dgm:pt modelId="{FD1EED9C-83D3-41AD-A09B-D3B36354168F}" type="pres">
      <dgm:prSet presAssocID="{5B62599A-5C9B-48E7-896E-EA782AC60C8B}" presName="sibTrans" presStyleCnt="0"/>
      <dgm:spPr/>
    </dgm:pt>
    <dgm:pt modelId="{C998AB0A-577D-44AA-A068-F634DDE7BD47}" type="pres">
      <dgm:prSet presAssocID="{49225C73-1633-42F1-AB3B-7CB183E5F8B8}" presName="compNode" presStyleCnt="0"/>
      <dgm:spPr/>
    </dgm:pt>
    <dgm:pt modelId="{BCD8CDD9-0C56-4401-ADB1-8B48DAB2C96F}" type="pres">
      <dgm:prSet presAssocID="{49225C73-1633-42F1-AB3B-7CB183E5F8B8}" presName="iconBgRect" presStyleLbl="bgShp" presStyleIdx="1" presStyleCnt="3"/>
      <dgm:spPr/>
    </dgm:pt>
    <dgm:pt modelId="{DB4CA7C4-FCA1-4127-B20A-2A5C031A3CF4}" type="pres">
      <dgm:prSet presAssocID="{49225C73-1633-42F1-AB3B-7CB183E5F8B8}"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a:blipFill>
        <a:ln>
          <a:noFill/>
        </a:ln>
      </dgm:spPr>
      <dgm:extLst>
        <a:ext uri="{E40237B7-FDA0-4F09-8148-C483321AD2D9}">
          <dgm14:cNvPr xmlns:dgm14="http://schemas.microsoft.com/office/drawing/2010/diagram" id="0" name="" descr="Presentation with bar chart"/>
        </a:ext>
      </dgm:extLst>
    </dgm:pt>
    <dgm:pt modelId="{9B0C8FBF-0BDD-48A5-967E-F3FE71659F6A}" type="pres">
      <dgm:prSet presAssocID="{49225C73-1633-42F1-AB3B-7CB183E5F8B8}" presName="spaceRect" presStyleCnt="0"/>
      <dgm:spPr/>
    </dgm:pt>
    <dgm:pt modelId="{7E6FE37A-5DB0-4899-9FCB-0CE39BC185F8}" type="pres">
      <dgm:prSet presAssocID="{49225C73-1633-42F1-AB3B-7CB183E5F8B8}" presName="textRect" presStyleLbl="revTx" presStyleIdx="1" presStyleCnt="3">
        <dgm:presLayoutVars>
          <dgm:chMax val="1"/>
          <dgm:chPref val="1"/>
        </dgm:presLayoutVars>
      </dgm:prSet>
      <dgm:spPr/>
    </dgm:pt>
    <dgm:pt modelId="{5A266296-0042-402F-92EF-D59AB148E92E}" type="pres">
      <dgm:prSet presAssocID="{9646853A-8964-4519-A5B1-0B7D18B2983D}" presName="sibTrans" presStyleCnt="0"/>
      <dgm:spPr/>
    </dgm:pt>
    <dgm:pt modelId="{ECFA770B-DE2C-4683-A038-58D0FE44BC27}" type="pres">
      <dgm:prSet presAssocID="{1C383F32-22E8-4F62-A3E0-BDC3D5F48992}" presName="compNode" presStyleCnt="0"/>
      <dgm:spPr/>
    </dgm:pt>
    <dgm:pt modelId="{FF93E135-77D6-48A0-8871-9BC93D705D06}" type="pres">
      <dgm:prSet presAssocID="{1C383F32-22E8-4F62-A3E0-BDC3D5F48992}" presName="iconBgRect" presStyleLbl="bgShp" presStyleIdx="2" presStyleCnt="3"/>
      <dgm:spPr/>
    </dgm:pt>
    <dgm:pt modelId="{39509775-983E-4110-B989-EE2CD6514BE0}" type="pres">
      <dgm:prSet presAssocID="{1C383F32-22E8-4F62-A3E0-BDC3D5F48992}"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a:stretch>
        </a:blipFill>
        <a:ln>
          <a:noFill/>
        </a:ln>
      </dgm:spPr>
      <dgm:extLst>
        <a:ext uri="{E40237B7-FDA0-4F09-8148-C483321AD2D9}">
          <dgm14:cNvPr xmlns:dgm14="http://schemas.microsoft.com/office/drawing/2010/diagram" id="0" name="" descr="Stopwatch"/>
        </a:ext>
      </dgm:extLst>
    </dgm:pt>
    <dgm:pt modelId="{493B43B2-705C-4AE5-8A77-D8DEEDA1B5CF}" type="pres">
      <dgm:prSet presAssocID="{1C383F32-22E8-4F62-A3E0-BDC3D5F48992}" presName="spaceRect" presStyleCnt="0"/>
      <dgm:spPr/>
    </dgm:pt>
    <dgm:pt modelId="{1AEDC777-00B3-41D7-9AE1-23D741E941C3}" type="pres">
      <dgm:prSet presAssocID="{1C383F32-22E8-4F62-A3E0-BDC3D5F48992}" presName="textRect" presStyleLbl="revTx" presStyleIdx="2" presStyleCnt="3">
        <dgm:presLayoutVars>
          <dgm:chMax val="1"/>
          <dgm:chPref val="1"/>
        </dgm:presLayoutVars>
      </dgm:prSet>
      <dgm:spPr/>
    </dgm:pt>
  </dgm:ptLst>
  <dgm:cxnLst>
    <dgm:cxn modelId="{A9154303-8225-4248-91DC-1B0156A35F07}" srcId="{01A66772-F185-4D58-B8BB-E9370D7A7A2B}" destId="{49225C73-1633-42F1-AB3B-7CB183E5F8B8}" srcOrd="1" destOrd="0" parTransId="{1A0E2090-1D4F-438A-8766-B6030CE01ADD}" sibTransId="{9646853A-8964-4519-A5B1-0B7D18B2983D}"/>
    <dgm:cxn modelId="{7A710F69-5154-4855-ACF5-BC7C1BF85A80}" type="presOf" srcId="{49225C73-1633-42F1-AB3B-7CB183E5F8B8}" destId="{7E6FE37A-5DB0-4899-9FCB-0CE39BC185F8}" srcOrd="0" destOrd="0" presId="urn:microsoft.com/office/officeart/2018/5/layout/IconCircleLabelList"/>
    <dgm:cxn modelId="{C7AD8469-3C68-4AF9-AB82-79B0043AA120}" srcId="{01A66772-F185-4D58-B8BB-E9370D7A7A2B}" destId="{40FC4FFE-8987-4A26-B7F4-8A516F18ADAE}" srcOrd="0" destOrd="0" parTransId="{CAD7EF86-FB23-41F6-BF42-040B36DEFDB1}" sibTransId="{5B62599A-5C9B-48E7-896E-EA782AC60C8B}"/>
    <dgm:cxn modelId="{676D3A6A-6EA7-4483-BB12-0BD4A7D7AF9D}" type="presOf" srcId="{01A66772-F185-4D58-B8BB-E9370D7A7A2B}" destId="{50B3CE7C-E10B-4E23-BD93-03664997C932}" srcOrd="0" destOrd="0" presId="urn:microsoft.com/office/officeart/2018/5/layout/IconCircleLabelList"/>
    <dgm:cxn modelId="{1496FC70-DB8B-48D4-98DE-DD2856E389EE}" type="presOf" srcId="{1C383F32-22E8-4F62-A3E0-BDC3D5F48992}" destId="{1AEDC777-00B3-41D7-9AE1-23D741E941C3}" srcOrd="0" destOrd="0" presId="urn:microsoft.com/office/officeart/2018/5/layout/IconCircleLabelList"/>
    <dgm:cxn modelId="{C4CCE57E-E871-46D6-BAD5-880252C95D22}" srcId="{01A66772-F185-4D58-B8BB-E9370D7A7A2B}" destId="{1C383F32-22E8-4F62-A3E0-BDC3D5F48992}" srcOrd="2" destOrd="0" parTransId="{A7920A2F-3244-4159-AF04-6A1D38B7B317}" sibTransId="{8500F72A-2C6D-4FDF-9C1D-CA691380EB0B}"/>
    <dgm:cxn modelId="{355227E3-55E0-4343-BC8D-FC0EB1694F48}" type="presOf" srcId="{40FC4FFE-8987-4A26-B7F4-8A516F18ADAE}" destId="{127117FB-F8A7-4A20-A8A7-EC686DDC76D0}" srcOrd="0" destOrd="0" presId="urn:microsoft.com/office/officeart/2018/5/layout/IconCircleLabelList"/>
    <dgm:cxn modelId="{555498CB-3ED1-404E-A25F-EB243EFC5FB1}" type="presParOf" srcId="{50B3CE7C-E10B-4E23-BD93-03664997C932}" destId="{DE9CE479-E4AE-4283-AEF1-10C1535B4324}" srcOrd="0" destOrd="0" presId="urn:microsoft.com/office/officeart/2018/5/layout/IconCircleLabelList"/>
    <dgm:cxn modelId="{11F12D49-CD08-4D50-BD13-3ECBC3A476A4}" type="presParOf" srcId="{DE9CE479-E4AE-4283-AEF1-10C1535B4324}" destId="{B59FCF02-CAD2-4D6F-9542-AD86711168CA}" srcOrd="0" destOrd="0" presId="urn:microsoft.com/office/officeart/2018/5/layout/IconCircleLabelList"/>
    <dgm:cxn modelId="{F443A659-540B-487B-97F9-49219CF60D6B}" type="presParOf" srcId="{DE9CE479-E4AE-4283-AEF1-10C1535B4324}" destId="{7C175B98-93F4-4D7C-BB95-1514AB879CD5}" srcOrd="1" destOrd="0" presId="urn:microsoft.com/office/officeart/2018/5/layout/IconCircleLabelList"/>
    <dgm:cxn modelId="{A503D7AB-7D64-4163-93B5-1CEEDAE81823}" type="presParOf" srcId="{DE9CE479-E4AE-4283-AEF1-10C1535B4324}" destId="{677A3090-5F01-43FD-9FA6-C0420AD80FD6}" srcOrd="2" destOrd="0" presId="urn:microsoft.com/office/officeart/2018/5/layout/IconCircleLabelList"/>
    <dgm:cxn modelId="{780188ED-7DCE-45BB-B6AF-91BE48969612}" type="presParOf" srcId="{DE9CE479-E4AE-4283-AEF1-10C1535B4324}" destId="{127117FB-F8A7-4A20-A8A7-EC686DDC76D0}" srcOrd="3" destOrd="0" presId="urn:microsoft.com/office/officeart/2018/5/layout/IconCircleLabelList"/>
    <dgm:cxn modelId="{155719F8-A89B-4E96-BC49-C48BC717F480}" type="presParOf" srcId="{50B3CE7C-E10B-4E23-BD93-03664997C932}" destId="{FD1EED9C-83D3-41AD-A09B-D3B36354168F}" srcOrd="1" destOrd="0" presId="urn:microsoft.com/office/officeart/2018/5/layout/IconCircleLabelList"/>
    <dgm:cxn modelId="{2772E199-56B0-4310-A55E-67D00CA3E59E}" type="presParOf" srcId="{50B3CE7C-E10B-4E23-BD93-03664997C932}" destId="{C998AB0A-577D-44AA-A068-F634DDE7BD47}" srcOrd="2" destOrd="0" presId="urn:microsoft.com/office/officeart/2018/5/layout/IconCircleLabelList"/>
    <dgm:cxn modelId="{4E351D18-D97F-4B92-A608-2E9600B91C28}" type="presParOf" srcId="{C998AB0A-577D-44AA-A068-F634DDE7BD47}" destId="{BCD8CDD9-0C56-4401-ADB1-8B48DAB2C96F}" srcOrd="0" destOrd="0" presId="urn:microsoft.com/office/officeart/2018/5/layout/IconCircleLabelList"/>
    <dgm:cxn modelId="{B3DC724C-4569-4E9D-BD5A-49E4CD991FD0}" type="presParOf" srcId="{C998AB0A-577D-44AA-A068-F634DDE7BD47}" destId="{DB4CA7C4-FCA1-4127-B20A-2A5C031A3CF4}" srcOrd="1" destOrd="0" presId="urn:microsoft.com/office/officeart/2018/5/layout/IconCircleLabelList"/>
    <dgm:cxn modelId="{AD1AB552-CCE0-4911-BB9E-5D4A60B21F4F}" type="presParOf" srcId="{C998AB0A-577D-44AA-A068-F634DDE7BD47}" destId="{9B0C8FBF-0BDD-48A5-967E-F3FE71659F6A}" srcOrd="2" destOrd="0" presId="urn:microsoft.com/office/officeart/2018/5/layout/IconCircleLabelList"/>
    <dgm:cxn modelId="{8558F796-2D01-40FE-A21A-7530EEBC3BC3}" type="presParOf" srcId="{C998AB0A-577D-44AA-A068-F634DDE7BD47}" destId="{7E6FE37A-5DB0-4899-9FCB-0CE39BC185F8}" srcOrd="3" destOrd="0" presId="urn:microsoft.com/office/officeart/2018/5/layout/IconCircleLabelList"/>
    <dgm:cxn modelId="{1532E2BE-82E9-40A4-A6F7-40B60FC879AE}" type="presParOf" srcId="{50B3CE7C-E10B-4E23-BD93-03664997C932}" destId="{5A266296-0042-402F-92EF-D59AB148E92E}" srcOrd="3" destOrd="0" presId="urn:microsoft.com/office/officeart/2018/5/layout/IconCircleLabelList"/>
    <dgm:cxn modelId="{3A7F4DB9-1469-4F58-B633-24B7EEE084D1}" type="presParOf" srcId="{50B3CE7C-E10B-4E23-BD93-03664997C932}" destId="{ECFA770B-DE2C-4683-A038-58D0FE44BC27}" srcOrd="4" destOrd="0" presId="urn:microsoft.com/office/officeart/2018/5/layout/IconCircleLabelList"/>
    <dgm:cxn modelId="{91311827-CDAC-4BA8-B4A3-117AFD1CEE2D}" type="presParOf" srcId="{ECFA770B-DE2C-4683-A038-58D0FE44BC27}" destId="{FF93E135-77D6-48A0-8871-9BC93D705D06}" srcOrd="0" destOrd="0" presId="urn:microsoft.com/office/officeart/2018/5/layout/IconCircleLabelList"/>
    <dgm:cxn modelId="{83B7CA40-11B7-4507-8422-A40F02D469B2}" type="presParOf" srcId="{ECFA770B-DE2C-4683-A038-58D0FE44BC27}" destId="{39509775-983E-4110-B989-EE2CD6514BE0}" srcOrd="1" destOrd="0" presId="urn:microsoft.com/office/officeart/2018/5/layout/IconCircleLabelList"/>
    <dgm:cxn modelId="{A44BB251-01EB-4DEF-A28C-6D495183E4DC}" type="presParOf" srcId="{ECFA770B-DE2C-4683-A038-58D0FE44BC27}" destId="{493B43B2-705C-4AE5-8A77-D8DEEDA1B5CF}" srcOrd="2" destOrd="0" presId="urn:microsoft.com/office/officeart/2018/5/layout/IconCircleLabelList"/>
    <dgm:cxn modelId="{1EFA52DF-3C80-4DAA-BED6-AFE2F81796B2}" type="presParOf" srcId="{ECFA770B-DE2C-4683-A038-58D0FE44BC27}" destId="{1AEDC777-00B3-41D7-9AE1-23D741E941C3}" srcOrd="3" destOrd="0" presId="urn:microsoft.com/office/officeart/2018/5/layout/IconCircle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59FCF02-CAD2-4D6F-9542-AD86711168CA}">
      <dsp:nvSpPr>
        <dsp:cNvPr id="0" name=""/>
        <dsp:cNvSpPr/>
      </dsp:nvSpPr>
      <dsp:spPr>
        <a:xfrm>
          <a:off x="616949" y="251946"/>
          <a:ext cx="1818562" cy="1818562"/>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C175B98-93F4-4D7C-BB95-1514AB879CD5}">
      <dsp:nvSpPr>
        <dsp:cNvPr id="0" name=""/>
        <dsp:cNvSpPr/>
      </dsp:nvSpPr>
      <dsp:spPr>
        <a:xfrm>
          <a:off x="1004512" y="639509"/>
          <a:ext cx="1043437" cy="1043437"/>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rcRect/>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127117FB-F8A7-4A20-A8A7-EC686DDC76D0}">
      <dsp:nvSpPr>
        <dsp:cNvPr id="0" name=""/>
        <dsp:cNvSpPr/>
      </dsp:nvSpPr>
      <dsp:spPr>
        <a:xfrm>
          <a:off x="35606" y="2636946"/>
          <a:ext cx="2981250" cy="8367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11200">
            <a:lnSpc>
              <a:spcPct val="100000"/>
            </a:lnSpc>
            <a:spcBef>
              <a:spcPct val="0"/>
            </a:spcBef>
            <a:spcAft>
              <a:spcPct val="35000"/>
            </a:spcAft>
            <a:buNone/>
          </a:pPr>
          <a:r>
            <a:rPr lang="en-GB" sz="1600" kern="1200" dirty="0"/>
            <a:t>What is the meaning of absenteeism &amp; How it can affect many others </a:t>
          </a:r>
          <a:endParaRPr lang="en-US" sz="1600" kern="1200" dirty="0"/>
        </a:p>
      </dsp:txBody>
      <dsp:txXfrm>
        <a:off x="35606" y="2636946"/>
        <a:ext cx="2981250" cy="836718"/>
      </dsp:txXfrm>
    </dsp:sp>
    <dsp:sp modelId="{BCD8CDD9-0C56-4401-ADB1-8B48DAB2C96F}">
      <dsp:nvSpPr>
        <dsp:cNvPr id="0" name=""/>
        <dsp:cNvSpPr/>
      </dsp:nvSpPr>
      <dsp:spPr>
        <a:xfrm>
          <a:off x="4119918" y="251946"/>
          <a:ext cx="1818562" cy="1818562"/>
        </a:xfrm>
        <a:prstGeom prst="ellipse">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B4CA7C4-FCA1-4127-B20A-2A5C031A3CF4}">
      <dsp:nvSpPr>
        <dsp:cNvPr id="0" name=""/>
        <dsp:cNvSpPr/>
      </dsp:nvSpPr>
      <dsp:spPr>
        <a:xfrm>
          <a:off x="4507481" y="639509"/>
          <a:ext cx="1043437" cy="1043437"/>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7E6FE37A-5DB0-4899-9FCB-0CE39BC185F8}">
      <dsp:nvSpPr>
        <dsp:cNvPr id="0" name=""/>
        <dsp:cNvSpPr/>
      </dsp:nvSpPr>
      <dsp:spPr>
        <a:xfrm>
          <a:off x="3538574" y="2636946"/>
          <a:ext cx="2981250" cy="8367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11200">
            <a:lnSpc>
              <a:spcPct val="100000"/>
            </a:lnSpc>
            <a:spcBef>
              <a:spcPct val="0"/>
            </a:spcBef>
            <a:spcAft>
              <a:spcPct val="35000"/>
            </a:spcAft>
            <a:buNone/>
            <a:defRPr cap="all"/>
          </a:pPr>
          <a:r>
            <a:rPr lang="en-GB" sz="1600" kern="1200" dirty="0"/>
            <a:t>Pestle analysis &amp; cause effect</a:t>
          </a:r>
        </a:p>
        <a:p>
          <a:pPr marL="0" lvl="0" indent="0" algn="ctr" defTabSz="711200">
            <a:lnSpc>
              <a:spcPct val="100000"/>
            </a:lnSpc>
            <a:spcBef>
              <a:spcPct val="0"/>
            </a:spcBef>
            <a:spcAft>
              <a:spcPct val="35000"/>
            </a:spcAft>
            <a:buNone/>
            <a:defRPr cap="all"/>
          </a:pPr>
          <a:endParaRPr lang="en-US" sz="1600" kern="1200" dirty="0"/>
        </a:p>
      </dsp:txBody>
      <dsp:txXfrm>
        <a:off x="3538574" y="2636946"/>
        <a:ext cx="2981250" cy="836718"/>
      </dsp:txXfrm>
    </dsp:sp>
    <dsp:sp modelId="{FF93E135-77D6-48A0-8871-9BC93D705D06}">
      <dsp:nvSpPr>
        <dsp:cNvPr id="0" name=""/>
        <dsp:cNvSpPr/>
      </dsp:nvSpPr>
      <dsp:spPr>
        <a:xfrm>
          <a:off x="7622887" y="251946"/>
          <a:ext cx="1818562" cy="1818562"/>
        </a:xfrm>
        <a:prstGeom prst="ellipse">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9509775-983E-4110-B989-EE2CD6514BE0}">
      <dsp:nvSpPr>
        <dsp:cNvPr id="0" name=""/>
        <dsp:cNvSpPr/>
      </dsp:nvSpPr>
      <dsp:spPr>
        <a:xfrm>
          <a:off x="8010450" y="639509"/>
          <a:ext cx="1043437" cy="1043437"/>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1AEDC777-00B3-41D7-9AE1-23D741E941C3}">
      <dsp:nvSpPr>
        <dsp:cNvPr id="0" name=""/>
        <dsp:cNvSpPr/>
      </dsp:nvSpPr>
      <dsp:spPr>
        <a:xfrm>
          <a:off x="7041543" y="2636946"/>
          <a:ext cx="2981250" cy="8367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22300">
            <a:lnSpc>
              <a:spcPct val="100000"/>
            </a:lnSpc>
            <a:spcBef>
              <a:spcPct val="0"/>
            </a:spcBef>
            <a:spcAft>
              <a:spcPct val="35000"/>
            </a:spcAft>
            <a:buNone/>
            <a:defRPr cap="all"/>
          </a:pPr>
          <a:r>
            <a:rPr lang="en-US" sz="1400" kern="1200" dirty="0"/>
            <a:t>And many more…</a:t>
          </a:r>
        </a:p>
      </dsp:txBody>
      <dsp:txXfrm>
        <a:off x="7041543" y="2636946"/>
        <a:ext cx="2981250" cy="836718"/>
      </dsp:txXfrm>
    </dsp:sp>
  </dsp:spTree>
</dsp:drawing>
</file>

<file path=ppt/diagrams/layout1.xml><?xml version="1.0" encoding="utf-8"?>
<dgm:layoutDef xmlns:dgm="http://schemas.openxmlformats.org/drawingml/2006/diagram" xmlns:a="http://schemas.openxmlformats.org/drawingml/2006/main" uniqueId="urn:microsoft.com/office/officeart/2018/5/layout/IconCircleLabelList">
  <dgm:title val="Icon Circle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252553-F2F9-47CF-AEE7-34137B10F32A}" type="datetimeFigureOut">
              <a:rPr lang="en-GB" smtClean="0"/>
              <a:t>26/03/2022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E5817EA-6281-4095-9A51-28851C8CD311}" type="slidenum">
              <a:rPr lang="en-GB" smtClean="0"/>
              <a:t>‹#›</a:t>
            </a:fld>
            <a:endParaRPr lang="en-GB"/>
          </a:p>
        </p:txBody>
      </p:sp>
    </p:spTree>
    <p:extLst>
      <p:ext uri="{BB962C8B-B14F-4D97-AF65-F5344CB8AC3E}">
        <p14:creationId xmlns:p14="http://schemas.microsoft.com/office/powerpoint/2010/main" val="228178897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E5817EA-6281-4095-9A51-28851C8CD311}" type="slidenum">
              <a:rPr lang="en-GB" smtClean="0"/>
              <a:t>6</a:t>
            </a:fld>
            <a:endParaRPr lang="en-GB"/>
          </a:p>
        </p:txBody>
      </p:sp>
    </p:spTree>
    <p:extLst>
      <p:ext uri="{BB962C8B-B14F-4D97-AF65-F5344CB8AC3E}">
        <p14:creationId xmlns:p14="http://schemas.microsoft.com/office/powerpoint/2010/main" val="405932341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Brexit, Eco Downturn, High </a:t>
            </a:r>
            <a:r>
              <a:rPr lang="en-GB" dirty="0" err="1"/>
              <a:t>expec</a:t>
            </a:r>
            <a:r>
              <a:rPr lang="en-GB" dirty="0"/>
              <a:t> </a:t>
            </a:r>
          </a:p>
        </p:txBody>
      </p:sp>
      <p:sp>
        <p:nvSpPr>
          <p:cNvPr id="4" name="Slide Number Placeholder 3"/>
          <p:cNvSpPr>
            <a:spLocks noGrp="1"/>
          </p:cNvSpPr>
          <p:nvPr>
            <p:ph type="sldNum" sz="quarter" idx="5"/>
          </p:nvPr>
        </p:nvSpPr>
        <p:spPr/>
        <p:txBody>
          <a:bodyPr/>
          <a:lstStyle/>
          <a:p>
            <a:fld id="{2E5817EA-6281-4095-9A51-28851C8CD311}" type="slidenum">
              <a:rPr lang="en-GB" smtClean="0"/>
              <a:t>9</a:t>
            </a:fld>
            <a:endParaRPr lang="en-GB"/>
          </a:p>
        </p:txBody>
      </p:sp>
    </p:spTree>
    <p:extLst>
      <p:ext uri="{BB962C8B-B14F-4D97-AF65-F5344CB8AC3E}">
        <p14:creationId xmlns:p14="http://schemas.microsoft.com/office/powerpoint/2010/main" val="202868006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904DB13E-F722-4ED6-BB00-556651E95281}"/>
              </a:ext>
            </a:extLst>
          </p:cNvPr>
          <p:cNvSpPr/>
          <p:nvPr/>
        </p:nvSpPr>
        <p:spPr>
          <a:xfrm>
            <a:off x="0" y="0"/>
            <a:ext cx="12192000"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useBgFill="1">
        <p:nvSpPr>
          <p:cNvPr id="10" name="Rectangle 9"/>
          <p:cNvSpPr/>
          <p:nvPr/>
        </p:nvSpPr>
        <p:spPr>
          <a:xfrm>
            <a:off x="1307870" y="1267730"/>
            <a:ext cx="9576262" cy="4307950"/>
          </a:xfrm>
          <a:prstGeom prst="rect">
            <a:avLst/>
          </a:prstGeom>
          <a:ln w="6350" cap="flat" cmpd="sng" algn="ctr">
            <a:noFill/>
            <a:prstDash val="solid"/>
          </a:ln>
          <a:effectLst>
            <a:outerShdw blurRad="50800" algn="ctr" rotWithShape="0">
              <a:prstClr val="black">
                <a:alpha val="66000"/>
              </a:prstClr>
            </a:outerShdw>
            <a:softEdge rad="0"/>
          </a:effectLst>
        </p:spPr>
      </p:sp>
      <p:sp>
        <p:nvSpPr>
          <p:cNvPr id="11" name="Rectangle 10"/>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15" name="Rectangle 14"/>
          <p:cNvSpPr/>
          <p:nvPr/>
        </p:nvSpPr>
        <p:spPr>
          <a:xfrm>
            <a:off x="5135880" y="1267730"/>
            <a:ext cx="1920240" cy="7315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7" name="Group 6">
            <a:extLst>
              <a:ext uri="{FF2B5EF4-FFF2-40B4-BE49-F238E27FC236}">
                <a16:creationId xmlns:a16="http://schemas.microsoft.com/office/drawing/2014/main" id="{E26428D7-C6F3-473D-A360-A3F5C3E8728C}"/>
              </a:ext>
            </a:extLst>
          </p:cNvPr>
          <p:cNvGrpSpPr/>
          <p:nvPr/>
        </p:nvGrpSpPr>
        <p:grpSpPr>
          <a:xfrm>
            <a:off x="5250180" y="1267730"/>
            <a:ext cx="1691640" cy="615934"/>
            <a:chOff x="5250180" y="1267730"/>
            <a:chExt cx="1691640" cy="615934"/>
          </a:xfrm>
        </p:grpSpPr>
        <p:cxnSp>
          <p:nvCxnSpPr>
            <p:cNvPr id="17" name="Straight Connector 16"/>
            <p:cNvCxnSpPr/>
            <p:nvPr/>
          </p:nvCxnSpPr>
          <p:spPr>
            <a:xfrm>
              <a:off x="525018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94182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250180" y="1883664"/>
              <a:ext cx="1691640"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629103" y="2244830"/>
            <a:ext cx="8933796" cy="2437232"/>
          </a:xfrm>
        </p:spPr>
        <p:txBody>
          <a:bodyPr tIns="45720" bIns="45720" anchor="ctr">
            <a:normAutofit/>
          </a:bodyPr>
          <a:lstStyle>
            <a:lvl1pPr algn="ctr">
              <a:lnSpc>
                <a:spcPct val="83000"/>
              </a:lnSpc>
              <a:defRPr lang="en-US" sz="6800" b="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sp>
        <p:nvSpPr>
          <p:cNvPr id="3" name="Subtitle 2"/>
          <p:cNvSpPr>
            <a:spLocks noGrp="1"/>
          </p:cNvSpPr>
          <p:nvPr>
            <p:ph type="subTitle" idx="1"/>
          </p:nvPr>
        </p:nvSpPr>
        <p:spPr>
          <a:xfrm>
            <a:off x="1629101" y="4682062"/>
            <a:ext cx="8936846" cy="457201"/>
          </a:xfrm>
        </p:spPr>
        <p:txBody>
          <a:bodyPr>
            <a:normAutofit/>
          </a:bodyPr>
          <a:lstStyle>
            <a:lvl1pPr marL="0" indent="0" algn="ctr">
              <a:spcBef>
                <a:spcPts val="0"/>
              </a:spcBef>
              <a:buNone/>
              <a:defRPr sz="1800" spc="80" baseline="0">
                <a:solidFill>
                  <a:schemeClr val="tx1">
                    <a:lumMod val="95000"/>
                    <a:lumOff val="5000"/>
                  </a:schemeClr>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20" name="Date Placeholder 19"/>
          <p:cNvSpPr>
            <a:spLocks noGrp="1"/>
          </p:cNvSpPr>
          <p:nvPr>
            <p:ph type="dt" sz="half" idx="10"/>
          </p:nvPr>
        </p:nvSpPr>
        <p:spPr>
          <a:xfrm>
            <a:off x="5318760" y="1341256"/>
            <a:ext cx="1554480" cy="485546"/>
          </a:xfrm>
        </p:spPr>
        <p:txBody>
          <a:bodyPr/>
          <a:lstStyle>
            <a:lvl1pPr algn="ctr">
              <a:defRPr sz="1300" spc="0" baseline="0">
                <a:solidFill>
                  <a:srgbClr val="FFFFFF"/>
                </a:solidFill>
                <a:latin typeface="+mn-lt"/>
              </a:defRPr>
            </a:lvl1pPr>
          </a:lstStyle>
          <a:p>
            <a:fld id="{EA0C0817-A112-4847-8014-A94B7D2A4EA3}" type="datetime1">
              <a:rPr lang="en-US" smtClean="0"/>
              <a:t>3/26/2022</a:t>
            </a:fld>
            <a:endParaRPr lang="en-US" dirty="0"/>
          </a:p>
        </p:txBody>
      </p:sp>
      <p:sp>
        <p:nvSpPr>
          <p:cNvPr id="21" name="Footer Placeholder 20"/>
          <p:cNvSpPr>
            <a:spLocks noGrp="1"/>
          </p:cNvSpPr>
          <p:nvPr>
            <p:ph type="ftr" sz="quarter" idx="11"/>
          </p:nvPr>
        </p:nvSpPr>
        <p:spPr>
          <a:xfrm>
            <a:off x="1629100" y="5177408"/>
            <a:ext cx="5730295" cy="228600"/>
          </a:xfrm>
        </p:spPr>
        <p:txBody>
          <a:bodyPr/>
          <a:lstStyle>
            <a:lvl1pPr algn="l">
              <a:defRPr>
                <a:solidFill>
                  <a:schemeClr val="tx1">
                    <a:lumMod val="85000"/>
                    <a:lumOff val="15000"/>
                  </a:schemeClr>
                </a:solidFill>
              </a:defRPr>
            </a:lvl1pPr>
          </a:lstStyle>
          <a:p>
            <a:endParaRPr lang="en-US" dirty="0"/>
          </a:p>
        </p:txBody>
      </p:sp>
      <p:sp>
        <p:nvSpPr>
          <p:cNvPr id="22" name="Slide Number Placeholder 21"/>
          <p:cNvSpPr>
            <a:spLocks noGrp="1"/>
          </p:cNvSpPr>
          <p:nvPr>
            <p:ph type="sldNum" sz="quarter" idx="12"/>
          </p:nvPr>
        </p:nvSpPr>
        <p:spPr>
          <a:xfrm>
            <a:off x="8606920" y="5177408"/>
            <a:ext cx="1955980" cy="228600"/>
          </a:xfrm>
        </p:spPr>
        <p:txBody>
          <a:bodyPr/>
          <a:lstStyle>
            <a:lvl1pPr>
              <a:defRPr>
                <a:solidFill>
                  <a:schemeClr val="tx1">
                    <a:lumMod val="85000"/>
                    <a:lumOff val="15000"/>
                  </a:schemeClr>
                </a:solidFill>
              </a:defRPr>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41477701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332B432-ACDA-4023-A761-2BAB76577B62}" type="datetime1">
              <a:rPr lang="en-US" smtClean="0"/>
              <a:t>3/26/2022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21537087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0A4A1889-E37C-4EC3-9E41-9DAD221CF389}"/>
              </a:ext>
            </a:extLst>
          </p:cNvPr>
          <p:cNvSpPr/>
          <p:nvPr/>
        </p:nvSpPr>
        <p:spPr>
          <a:xfrm>
            <a:off x="0" y="0"/>
            <a:ext cx="12192000"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useBgFill="1">
        <p:nvSpPr>
          <p:cNvPr id="23" name="Rectangle 22"/>
          <p:cNvSpPr/>
          <p:nvPr/>
        </p:nvSpPr>
        <p:spPr>
          <a:xfrm>
            <a:off x="1307870" y="1267730"/>
            <a:ext cx="9576262" cy="4307950"/>
          </a:xfrm>
          <a:prstGeom prst="rect">
            <a:avLst/>
          </a:prstGeom>
          <a:ln w="6350" cap="flat" cmpd="sng" algn="ctr">
            <a:noFill/>
            <a:prstDash val="solid"/>
          </a:ln>
          <a:effectLst>
            <a:outerShdw blurRad="50800" algn="ctr" rotWithShape="0">
              <a:prstClr val="black">
                <a:alpha val="66000"/>
              </a:prstClr>
            </a:outerShdw>
            <a:softEdge rad="0"/>
          </a:effectLst>
        </p:spPr>
      </p:sp>
      <p:sp>
        <p:nvSpPr>
          <p:cNvPr id="24" name="Rectangle 23"/>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30" name="Rectangle 29"/>
          <p:cNvSpPr/>
          <p:nvPr/>
        </p:nvSpPr>
        <p:spPr>
          <a:xfrm>
            <a:off x="5135880" y="1267730"/>
            <a:ext cx="1920240" cy="73152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629156" y="2275165"/>
            <a:ext cx="8933688" cy="2406895"/>
          </a:xfrm>
        </p:spPr>
        <p:txBody>
          <a:bodyPr anchor="ctr">
            <a:normAutofit/>
          </a:bodyPr>
          <a:lstStyle>
            <a:lvl1pPr algn="ctr">
              <a:lnSpc>
                <a:spcPct val="83000"/>
              </a:lnSpc>
              <a:defRPr lang="en-US" sz="680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grpSp>
        <p:nvGrpSpPr>
          <p:cNvPr id="16" name="Group 15">
            <a:extLst>
              <a:ext uri="{FF2B5EF4-FFF2-40B4-BE49-F238E27FC236}">
                <a16:creationId xmlns:a16="http://schemas.microsoft.com/office/drawing/2014/main" id="{1683EB04-C23E-490C-A1A6-030CF79D23C8}"/>
              </a:ext>
            </a:extLst>
          </p:cNvPr>
          <p:cNvGrpSpPr/>
          <p:nvPr/>
        </p:nvGrpSpPr>
        <p:grpSpPr>
          <a:xfrm>
            <a:off x="5250180" y="1267730"/>
            <a:ext cx="1691640" cy="615934"/>
            <a:chOff x="5250180" y="1267730"/>
            <a:chExt cx="1691640" cy="615934"/>
          </a:xfrm>
        </p:grpSpPr>
        <p:cxnSp>
          <p:nvCxnSpPr>
            <p:cNvPr id="17" name="Straight Connector 16">
              <a:extLst>
                <a:ext uri="{FF2B5EF4-FFF2-40B4-BE49-F238E27FC236}">
                  <a16:creationId xmlns:a16="http://schemas.microsoft.com/office/drawing/2014/main" id="{F8A84C03-E1CA-4A4E-81D6-9BB0C335B7A0}"/>
                </a:ext>
              </a:extLst>
            </p:cNvPr>
            <p:cNvCxnSpPr/>
            <p:nvPr/>
          </p:nvCxnSpPr>
          <p:spPr>
            <a:xfrm>
              <a:off x="525018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4A26FB5A-D5D1-4DAB-AC43-7F51A7F2D197}"/>
                </a:ext>
              </a:extLst>
            </p:cNvPr>
            <p:cNvCxnSpPr/>
            <p:nvPr/>
          </p:nvCxnSpPr>
          <p:spPr>
            <a:xfrm>
              <a:off x="694182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49303F14-E560-4C02-94F4-B4695FE26813}"/>
                </a:ext>
              </a:extLst>
            </p:cNvPr>
            <p:cNvCxnSpPr/>
            <p:nvPr/>
          </p:nvCxnSpPr>
          <p:spPr>
            <a:xfrm>
              <a:off x="5250180" y="1883664"/>
              <a:ext cx="1691640"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3" name="Text Placeholder 2"/>
          <p:cNvSpPr>
            <a:spLocks noGrp="1"/>
          </p:cNvSpPr>
          <p:nvPr>
            <p:ph type="body" idx="1"/>
          </p:nvPr>
        </p:nvSpPr>
        <p:spPr>
          <a:xfrm>
            <a:off x="1629156" y="4682062"/>
            <a:ext cx="8939784" cy="457200"/>
          </a:xfrm>
        </p:spPr>
        <p:txBody>
          <a:bodyPr anchor="t">
            <a:normAutofit/>
          </a:bodyPr>
          <a:lstStyle>
            <a:lvl1pPr marL="0" indent="0" algn="ctr">
              <a:buNone/>
              <a:tabLst>
                <a:tab pos="2633663" algn="l"/>
              </a:tabLst>
              <a:defRPr sz="1800">
                <a:solidFill>
                  <a:schemeClr val="tx1">
                    <a:lumMod val="95000"/>
                    <a:lumOff val="5000"/>
                  </a:schemeClr>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5318760" y="1344502"/>
            <a:ext cx="1554480" cy="498781"/>
          </a:xfrm>
        </p:spPr>
        <p:txBody>
          <a:bodyPr/>
          <a:lstStyle>
            <a:lvl1pPr algn="ctr">
              <a:defRPr lang="en-US" sz="1300" kern="1200" spc="0" baseline="0">
                <a:solidFill>
                  <a:srgbClr val="FFFFFF"/>
                </a:solidFill>
                <a:latin typeface="+mn-lt"/>
                <a:ea typeface="+mn-ea"/>
                <a:cs typeface="+mn-cs"/>
              </a:defRPr>
            </a:lvl1pPr>
          </a:lstStyle>
          <a:p>
            <a:fld id="{D9C646AA-F36E-4540-911D-FFFC0A0EF24A}" type="datetime1">
              <a:rPr lang="en-US" smtClean="0"/>
              <a:t>3/26/2022</a:t>
            </a:fld>
            <a:endParaRPr lang="en-US" dirty="0"/>
          </a:p>
        </p:txBody>
      </p:sp>
      <p:sp>
        <p:nvSpPr>
          <p:cNvPr id="5" name="Footer Placeholder 4"/>
          <p:cNvSpPr>
            <a:spLocks noGrp="1"/>
          </p:cNvSpPr>
          <p:nvPr>
            <p:ph type="ftr" sz="quarter" idx="11"/>
          </p:nvPr>
        </p:nvSpPr>
        <p:spPr>
          <a:xfrm>
            <a:off x="1629157" y="5177408"/>
            <a:ext cx="5660134" cy="228600"/>
          </a:xfrm>
        </p:spPr>
        <p:txBody>
          <a:bodyPr/>
          <a:lstStyle>
            <a:lvl1pPr algn="l">
              <a:defRPr>
                <a:solidFill>
                  <a:schemeClr val="tx1">
                    <a:lumMod val="85000"/>
                    <a:lumOff val="15000"/>
                  </a:schemeClr>
                </a:solidFill>
              </a:defRPr>
            </a:lvl1pPr>
          </a:lstStyle>
          <a:p>
            <a:endParaRPr lang="en-US" dirty="0"/>
          </a:p>
        </p:txBody>
      </p:sp>
      <p:sp>
        <p:nvSpPr>
          <p:cNvPr id="6" name="Slide Number Placeholder 5"/>
          <p:cNvSpPr>
            <a:spLocks noGrp="1"/>
          </p:cNvSpPr>
          <p:nvPr>
            <p:ph type="sldNum" sz="quarter" idx="12"/>
          </p:nvPr>
        </p:nvSpPr>
        <p:spPr>
          <a:xfrm>
            <a:off x="8604504" y="5177408"/>
            <a:ext cx="1958339" cy="228600"/>
          </a:xfrm>
        </p:spPr>
        <p:txBody>
          <a:bodyPr/>
          <a:lstStyle>
            <a:lvl1pPr>
              <a:defRPr>
                <a:solidFill>
                  <a:schemeClr val="tx1">
                    <a:lumMod val="85000"/>
                    <a:lumOff val="15000"/>
                  </a:schemeClr>
                </a:solidFill>
              </a:defRPr>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6060714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066800" y="2103120"/>
            <a:ext cx="466344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61760" y="2103120"/>
            <a:ext cx="466344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9186D26-FA5F-4637-B602-B7C2DC34CFD4}" type="datetime1">
              <a:rPr lang="en-US" smtClean="0"/>
              <a:t>3/26/2022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27446721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069848" y="2074334"/>
            <a:ext cx="4663440" cy="640080"/>
          </a:xfrm>
        </p:spPr>
        <p:txBody>
          <a:bodyPr anchor="ctr">
            <a:normAutofit/>
          </a:bodyPr>
          <a:lstStyle>
            <a:lvl1pPr marL="0" indent="0" algn="l">
              <a:spcBef>
                <a:spcPts val="0"/>
              </a:spcBef>
              <a:buNone/>
              <a:defRPr sz="1900" b="1" i="0">
                <a:solidFill>
                  <a:schemeClr val="tx1"/>
                </a:solidFill>
                <a:latin typeface="+mn-lt"/>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69848" y="2792472"/>
            <a:ext cx="4663440" cy="3163825"/>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58712" y="2074334"/>
            <a:ext cx="4663440" cy="640080"/>
          </a:xfrm>
        </p:spPr>
        <p:txBody>
          <a:bodyPr anchor="ctr">
            <a:normAutofit/>
          </a:bodyPr>
          <a:lstStyle>
            <a:lvl1pPr marL="0" indent="0" algn="l">
              <a:spcBef>
                <a:spcPts val="0"/>
              </a:spcBef>
              <a:buNone/>
              <a:defRPr sz="1900" b="1">
                <a:solidFill>
                  <a:schemeClr val="tx1"/>
                </a:solidFill>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458712" y="2792471"/>
            <a:ext cx="4663440" cy="3164509"/>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A7F15D8-96D1-4781-BC50-CA8A088B2FE4}" type="datetime1">
              <a:rPr lang="en-US" smtClean="0"/>
              <a:t>3/26/2022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292996071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9A96C99-B8F8-4528-BD05-0E16E943DC09}" type="datetime1">
              <a:rPr lang="en-US" smtClean="0"/>
              <a:t>3/26/2022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266741314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3636942-C211-4B28-8DBD-C953E00AF71B}" type="datetime1">
              <a:rPr lang="en-US" smtClean="0"/>
              <a:t>3/26/2022</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9072471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D5E1BBF9-8BEF-4353-BA68-30AAF9EBD8D8}"/>
              </a:ext>
            </a:extLst>
          </p:cNvPr>
          <p:cNvSpPr/>
          <p:nvPr/>
        </p:nvSpPr>
        <p:spPr>
          <a:xfrm>
            <a:off x="8119870" y="237744"/>
            <a:ext cx="3826596" cy="6382512"/>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Rectangle 12">
            <a:extLst>
              <a:ext uri="{FF2B5EF4-FFF2-40B4-BE49-F238E27FC236}">
                <a16:creationId xmlns:a16="http://schemas.microsoft.com/office/drawing/2014/main" id="{5B941C21-2A5D-4912-AB06-1BB0C0EB6AE1}"/>
              </a:ext>
            </a:extLst>
          </p:cNvPr>
          <p:cNvSpPr/>
          <p:nvPr/>
        </p:nvSpPr>
        <p:spPr>
          <a:xfrm>
            <a:off x="8254660" y="374904"/>
            <a:ext cx="3557016" cy="6108192"/>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458200" y="607392"/>
            <a:ext cx="3161963" cy="1645920"/>
          </a:xfrm>
        </p:spPr>
        <p:txBody>
          <a:bodyPr anchor="b">
            <a:normAutofit/>
          </a:bodyPr>
          <a:lstStyle>
            <a:lvl1pPr algn="l" defTabSz="914400" rtl="0" eaLnBrk="1" latinLnBrk="0" hangingPunct="1">
              <a:lnSpc>
                <a:spcPct val="100000"/>
              </a:lnSpc>
              <a:spcBef>
                <a:spcPct val="0"/>
              </a:spcBef>
              <a:buNone/>
              <a:defRPr lang="en-US" sz="3200" b="0" kern="1200" cap="none" spc="0" baseline="0" dirty="0">
                <a:solidFill>
                  <a:schemeClr val="tx1"/>
                </a:solidFill>
                <a:effectLst/>
                <a:latin typeface="+mj-lt"/>
                <a:ea typeface="+mn-ea"/>
                <a:cs typeface="+mn-cs"/>
              </a:defRPr>
            </a:lvl1pPr>
          </a:lstStyle>
          <a:p>
            <a:r>
              <a:rPr lang="en-US"/>
              <a:t>Click to edit Master title style</a:t>
            </a:r>
            <a:endParaRPr lang="en-US" dirty="0"/>
          </a:p>
        </p:txBody>
      </p:sp>
      <p:sp>
        <p:nvSpPr>
          <p:cNvPr id="3" name="Content Placeholder 2"/>
          <p:cNvSpPr>
            <a:spLocks noGrp="1"/>
          </p:cNvSpPr>
          <p:nvPr>
            <p:ph idx="1"/>
          </p:nvPr>
        </p:nvSpPr>
        <p:spPr>
          <a:xfrm>
            <a:off x="685800" y="609600"/>
            <a:ext cx="6858000" cy="5334000"/>
          </a:xfrm>
        </p:spPr>
        <p:txBody>
          <a:bodyPr/>
          <a:lstStyle>
            <a:lvl1pPr>
              <a:defRPr sz="19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458200" y="2336800"/>
            <a:ext cx="3161963" cy="3606800"/>
          </a:xfrm>
        </p:spPr>
        <p:txBody>
          <a:bodyPr>
            <a:normAutofit/>
          </a:bodyPr>
          <a:lstStyle>
            <a:lvl1pPr marL="0" indent="0">
              <a:lnSpc>
                <a:spcPct val="110000"/>
              </a:lnSpc>
              <a:spcBef>
                <a:spcPts val="800"/>
              </a:spcBef>
              <a:buNone/>
              <a:defRPr sz="18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Date Placeholder 7"/>
          <p:cNvSpPr>
            <a:spLocks noGrp="1"/>
          </p:cNvSpPr>
          <p:nvPr>
            <p:ph type="dt" sz="half" idx="10"/>
          </p:nvPr>
        </p:nvSpPr>
        <p:spPr>
          <a:xfrm>
            <a:off x="5588000" y="6035040"/>
            <a:ext cx="1955800" cy="365760"/>
          </a:xfrm>
        </p:spPr>
        <p:txBody>
          <a:bodyPr/>
          <a:lstStyle>
            <a:lvl1pPr>
              <a:defRPr>
                <a:solidFill>
                  <a:schemeClr val="tx1">
                    <a:lumMod val="85000"/>
                    <a:lumOff val="15000"/>
                  </a:schemeClr>
                </a:solidFill>
              </a:defRPr>
            </a:lvl1pPr>
          </a:lstStyle>
          <a:p>
            <a:fld id="{7E8D12A6-918A-48BD-8CB9-CA713993B0EA}" type="datetime1">
              <a:rPr lang="en-US" smtClean="0"/>
              <a:t>3/26/2022</a:t>
            </a:fld>
            <a:endParaRPr lang="en-US" dirty="0"/>
          </a:p>
        </p:txBody>
      </p:sp>
      <p:sp>
        <p:nvSpPr>
          <p:cNvPr id="9" name="Footer Placeholder 8"/>
          <p:cNvSpPr>
            <a:spLocks noGrp="1"/>
          </p:cNvSpPr>
          <p:nvPr>
            <p:ph type="ftr" sz="quarter" idx="11"/>
          </p:nvPr>
        </p:nvSpPr>
        <p:spPr>
          <a:xfrm>
            <a:off x="685801" y="6035040"/>
            <a:ext cx="4584700" cy="365760"/>
          </a:xfrm>
        </p:spPr>
        <p:txBody>
          <a:bodyPr/>
          <a:lstStyle>
            <a:lvl1pPr algn="l">
              <a:defRPr/>
            </a:lvl1pPr>
          </a:lstStyle>
          <a:p>
            <a:endParaRPr lang="en-US" dirty="0"/>
          </a:p>
        </p:txBody>
      </p:sp>
      <p:sp>
        <p:nvSpPr>
          <p:cNvPr id="11" name="Slide Number Placeholder 10"/>
          <p:cNvSpPr>
            <a:spLocks noGrp="1"/>
          </p:cNvSpPr>
          <p:nvPr>
            <p:ph type="sldNum" sz="quarter" idx="12"/>
          </p:nvPr>
        </p:nvSpPr>
        <p:spPr>
          <a:xfrm>
            <a:off x="10396728" y="6035040"/>
            <a:ext cx="1223435" cy="365760"/>
          </a:xfrm>
        </p:spPr>
        <p:txBody>
          <a:bodyPr/>
          <a:lstStyle>
            <a:lvl1pPr>
              <a:defRPr>
                <a:solidFill>
                  <a:schemeClr val="tx1">
                    <a:lumMod val="85000"/>
                    <a:lumOff val="15000"/>
                  </a:schemeClr>
                </a:solidFill>
              </a:defRPr>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248860216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E687CA98-D9C7-497F-A1DA-7D22F8753BCE}"/>
              </a:ext>
            </a:extLst>
          </p:cNvPr>
          <p:cNvSpPr/>
          <p:nvPr/>
        </p:nvSpPr>
        <p:spPr>
          <a:xfrm>
            <a:off x="8119870" y="237744"/>
            <a:ext cx="3826596" cy="6382512"/>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Picture Placeholder 2"/>
          <p:cNvSpPr>
            <a:spLocks noGrp="1" noChangeAspect="1"/>
          </p:cNvSpPr>
          <p:nvPr>
            <p:ph type="pic" idx="1"/>
          </p:nvPr>
        </p:nvSpPr>
        <p:spPr>
          <a:xfrm>
            <a:off x="228599" y="237744"/>
            <a:ext cx="7696201" cy="6382512"/>
          </a:xfrm>
          <a:solidFill>
            <a:schemeClr val="accent1">
              <a:lumMod val="60000"/>
              <a:lumOff val="40000"/>
            </a:schemeClr>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5" name="Date Placeholder 4"/>
          <p:cNvSpPr>
            <a:spLocks noGrp="1"/>
          </p:cNvSpPr>
          <p:nvPr>
            <p:ph type="dt" sz="half" idx="10"/>
          </p:nvPr>
        </p:nvSpPr>
        <p:spPr>
          <a:xfrm>
            <a:off x="5662337" y="6035040"/>
            <a:ext cx="2071963" cy="365760"/>
          </a:xfrm>
        </p:spPr>
        <p:txBody>
          <a:bodyPr/>
          <a:lstStyle>
            <a:lvl1pPr>
              <a:defRPr b="1">
                <a:solidFill>
                  <a:srgbClr val="FFFFFF"/>
                </a:solidFill>
                <a:effectLst>
                  <a:outerShdw blurRad="19050" dist="6350" dir="2700000" algn="tl" rotWithShape="0">
                    <a:prstClr val="black">
                      <a:alpha val="40000"/>
                    </a:prstClr>
                  </a:outerShdw>
                </a:effectLst>
              </a:defRPr>
            </a:lvl1pPr>
          </a:lstStyle>
          <a:p>
            <a:fld id="{E778CE86-875F-4587-BCF6-FA054AFC0D53}" type="datetime1">
              <a:rPr lang="en-US" smtClean="0"/>
              <a:pPr/>
              <a:t>3/26/2022</a:t>
            </a:fld>
            <a:endParaRPr lang="en-US" dirty="0"/>
          </a:p>
        </p:txBody>
      </p:sp>
      <p:sp>
        <p:nvSpPr>
          <p:cNvPr id="6" name="Footer Placeholder 5"/>
          <p:cNvSpPr>
            <a:spLocks noGrp="1"/>
          </p:cNvSpPr>
          <p:nvPr>
            <p:ph type="ftr" sz="quarter" idx="11"/>
          </p:nvPr>
        </p:nvSpPr>
        <p:spPr>
          <a:xfrm>
            <a:off x="612648" y="6035040"/>
            <a:ext cx="4588002" cy="365760"/>
          </a:xfrm>
        </p:spPr>
        <p:txBody>
          <a:bodyPr/>
          <a:lstStyle>
            <a:lvl1pPr marL="0" algn="r" defTabSz="914400" rtl="0" eaLnBrk="1" latinLnBrk="0" hangingPunct="1">
              <a:defRPr lang="en-US" sz="1000" b="1" kern="1200" dirty="0">
                <a:solidFill>
                  <a:srgbClr val="FFFFFF"/>
                </a:solidFill>
                <a:effectLst>
                  <a:outerShdw blurRad="19050" dist="6350" dir="2700000" algn="tl" rotWithShape="0">
                    <a:prstClr val="black">
                      <a:alpha val="40000"/>
                    </a:prstClr>
                  </a:outerShdw>
                </a:effectLst>
                <a:latin typeface="+mn-lt"/>
                <a:ea typeface="+mn-ea"/>
                <a:cs typeface="+mn-cs"/>
              </a:defRPr>
            </a:lvl1pPr>
          </a:lstStyle>
          <a:p>
            <a:pPr algn="l"/>
            <a:endParaRPr lang="en-US" dirty="0"/>
          </a:p>
        </p:txBody>
      </p:sp>
      <p:sp>
        <p:nvSpPr>
          <p:cNvPr id="7" name="Slide Number Placeholder 6"/>
          <p:cNvSpPr>
            <a:spLocks noGrp="1"/>
          </p:cNvSpPr>
          <p:nvPr>
            <p:ph type="sldNum" sz="quarter" idx="12"/>
          </p:nvPr>
        </p:nvSpPr>
        <p:spPr>
          <a:xfrm>
            <a:off x="10396728" y="6035040"/>
            <a:ext cx="1225296" cy="365760"/>
          </a:xfrm>
        </p:spPr>
        <p:txBody>
          <a:bodyPr/>
          <a:lstStyle/>
          <a:p>
            <a:fld id="{34B7E4EF-A1BD-40F4-AB7B-04F084DD991D}" type="slidenum">
              <a:rPr lang="en-US" smtClean="0"/>
              <a:t>‹#›</a:t>
            </a:fld>
            <a:endParaRPr lang="en-US" dirty="0"/>
          </a:p>
        </p:txBody>
      </p:sp>
      <p:sp>
        <p:nvSpPr>
          <p:cNvPr id="12" name="Rectangle 11">
            <a:extLst>
              <a:ext uri="{FF2B5EF4-FFF2-40B4-BE49-F238E27FC236}">
                <a16:creationId xmlns:a16="http://schemas.microsoft.com/office/drawing/2014/main" id="{F8B3D8CC-BB13-41A5-8F34-B8E84A4F9534}"/>
              </a:ext>
            </a:extLst>
          </p:cNvPr>
          <p:cNvSpPr/>
          <p:nvPr/>
        </p:nvSpPr>
        <p:spPr>
          <a:xfrm>
            <a:off x="8254660" y="374904"/>
            <a:ext cx="3557016" cy="6108192"/>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477250" y="603504"/>
            <a:ext cx="3144774" cy="1645920"/>
          </a:xfrm>
        </p:spPr>
        <p:txBody>
          <a:bodyPr anchor="b">
            <a:noAutofit/>
          </a:bodyPr>
          <a:lstStyle>
            <a:lvl1pPr algn="l">
              <a:lnSpc>
                <a:spcPct val="100000"/>
              </a:lnSpc>
              <a:defRPr sz="3200" b="0">
                <a:solidFill>
                  <a:schemeClr val="tx1"/>
                </a:solidFill>
                <a:latin typeface="+mj-lt"/>
              </a:defRPr>
            </a:lvl1pPr>
          </a:lstStyle>
          <a:p>
            <a:r>
              <a:rPr lang="en-US"/>
              <a:t>Click to edit Master title style</a:t>
            </a:r>
            <a:endParaRPr lang="en-US" dirty="0"/>
          </a:p>
        </p:txBody>
      </p:sp>
      <p:sp>
        <p:nvSpPr>
          <p:cNvPr id="4" name="Text Placeholder 3"/>
          <p:cNvSpPr>
            <a:spLocks noGrp="1"/>
          </p:cNvSpPr>
          <p:nvPr>
            <p:ph type="body" sz="half" idx="2"/>
          </p:nvPr>
        </p:nvSpPr>
        <p:spPr>
          <a:xfrm>
            <a:off x="8477250" y="2386584"/>
            <a:ext cx="3144774" cy="3511296"/>
          </a:xfrm>
        </p:spPr>
        <p:txBody>
          <a:bodyPr>
            <a:normAutofit/>
          </a:bodyPr>
          <a:lstStyle>
            <a:lvl1pPr marL="0" indent="0" algn="l">
              <a:lnSpc>
                <a:spcPct val="110000"/>
              </a:lnSpc>
              <a:spcBef>
                <a:spcPts val="800"/>
              </a:spcBef>
              <a:buNone/>
              <a:defRPr sz="18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267822308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E94681D-2A4C-4A8D-B9B5-31D440D0328D}"/>
              </a:ext>
            </a:extLst>
          </p:cNvPr>
          <p:cNvSpPr/>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Rectangle 6"/>
          <p:cNvSpPr/>
          <p:nvPr/>
        </p:nvSpPr>
        <p:spPr>
          <a:xfrm>
            <a:off x="234696" y="237744"/>
            <a:ext cx="11722608" cy="6382512"/>
          </a:xfrm>
          <a:prstGeom prst="rect">
            <a:avLst/>
          </a:prstGeom>
          <a:solidFill>
            <a:schemeClr val="bg1">
              <a:lumMod val="75000"/>
              <a:alpha val="60000"/>
            </a:schemeClr>
          </a:solidFill>
          <a:ln w="6350" cap="flat" cmpd="sng" algn="ctr">
            <a:noFill/>
            <a:prstDash val="solid"/>
          </a:ln>
          <a:effectLst>
            <a:softEdge rad="0"/>
          </a:effectLst>
        </p:spPr>
      </p:sp>
      <p:sp>
        <p:nvSpPr>
          <p:cNvPr id="8" name="Rectangle 7"/>
          <p:cNvSpPr/>
          <p:nvPr/>
        </p:nvSpPr>
        <p:spPr>
          <a:xfrm>
            <a:off x="371856" y="374904"/>
            <a:ext cx="11448288" cy="6108192"/>
          </a:xfrm>
          <a:prstGeom prst="rect">
            <a:avLst/>
          </a:prstGeom>
          <a:noFill/>
          <a:ln w="6350" cap="sq" cmpd="sng" algn="ctr">
            <a:solidFill>
              <a:schemeClr val="tx1">
                <a:lumMod val="85000"/>
                <a:lumOff val="15000"/>
              </a:schemeClr>
            </a:solidFill>
            <a:prstDash val="solid"/>
            <a:miter lim="800000"/>
          </a:ln>
          <a:effectLst/>
        </p:spPr>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66800" y="2103120"/>
            <a:ext cx="10058400" cy="384962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56794" y="6035040"/>
            <a:ext cx="2893045" cy="365760"/>
          </a:xfrm>
          <a:prstGeom prst="rect">
            <a:avLst/>
          </a:prstGeom>
        </p:spPr>
        <p:txBody>
          <a:bodyPr vert="horz" lIns="91440" tIns="45720" rIns="91440" bIns="45720" rtlCol="0" anchor="b"/>
          <a:lstStyle>
            <a:lvl1pPr algn="r">
              <a:defRPr sz="800">
                <a:solidFill>
                  <a:schemeClr val="tx1">
                    <a:lumMod val="75000"/>
                    <a:lumOff val="25000"/>
                  </a:schemeClr>
                </a:solidFill>
              </a:defRPr>
            </a:lvl1pPr>
          </a:lstStyle>
          <a:p>
            <a:fld id="{F6FA2B21-3FCD-4721-B95C-427943F61125}" type="datetime1">
              <a:rPr lang="en-US" smtClean="0"/>
              <a:t>3/26/2022</a:t>
            </a:fld>
            <a:endParaRPr lang="en-US" dirty="0"/>
          </a:p>
        </p:txBody>
      </p:sp>
      <p:sp>
        <p:nvSpPr>
          <p:cNvPr id="5" name="Footer Placeholder 4"/>
          <p:cNvSpPr>
            <a:spLocks noGrp="1"/>
          </p:cNvSpPr>
          <p:nvPr>
            <p:ph type="ftr" sz="quarter" idx="3"/>
          </p:nvPr>
        </p:nvSpPr>
        <p:spPr>
          <a:xfrm>
            <a:off x="1066800" y="6035040"/>
            <a:ext cx="5816600" cy="365760"/>
          </a:xfrm>
          <a:prstGeom prst="rect">
            <a:avLst/>
          </a:prstGeom>
        </p:spPr>
        <p:txBody>
          <a:bodyPr vert="horz" lIns="91440" tIns="45720" rIns="91440" bIns="45720" rtlCol="0" anchor="b"/>
          <a:lstStyle>
            <a:lvl1pPr algn="l">
              <a:defRPr sz="800">
                <a:solidFill>
                  <a:schemeClr val="tx1">
                    <a:lumMod val="85000"/>
                    <a:lumOff val="15000"/>
                  </a:schemeClr>
                </a:solidFill>
              </a:defRPr>
            </a:lvl1pPr>
          </a:lstStyle>
          <a:p>
            <a:endParaRPr lang="en-US" dirty="0"/>
          </a:p>
        </p:txBody>
      </p:sp>
      <p:sp>
        <p:nvSpPr>
          <p:cNvPr id="6" name="Slide Number Placeholder 5"/>
          <p:cNvSpPr>
            <a:spLocks noGrp="1"/>
          </p:cNvSpPr>
          <p:nvPr>
            <p:ph type="sldNum" sz="quarter" idx="4"/>
          </p:nvPr>
        </p:nvSpPr>
        <p:spPr>
          <a:xfrm>
            <a:off x="10287000" y="6035040"/>
            <a:ext cx="838200" cy="365760"/>
          </a:xfrm>
          <a:prstGeom prst="rect">
            <a:avLst/>
          </a:prstGeom>
        </p:spPr>
        <p:txBody>
          <a:bodyPr vert="horz" lIns="91440" tIns="45720" rIns="91440" bIns="45720" rtlCol="0" anchor="b"/>
          <a:lstStyle>
            <a:lvl1pPr algn="r">
              <a:defRPr sz="800">
                <a:solidFill>
                  <a:schemeClr val="tx1">
                    <a:lumMod val="75000"/>
                    <a:lumOff val="25000"/>
                  </a:schemeClr>
                </a:solidFill>
              </a:defRPr>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3811577630"/>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669" r:id="rId3"/>
    <p:sldLayoutId id="2147483670" r:id="rId4"/>
    <p:sldLayoutId id="2147483665" r:id="rId5"/>
    <p:sldLayoutId id="2147483671" r:id="rId6"/>
    <p:sldLayoutId id="2147483672" r:id="rId7"/>
    <p:sldLayoutId id="2147483662" r:id="rId8"/>
    <p:sldLayoutId id="2147483663" r:id="rId9"/>
  </p:sldLayoutIdLst>
  <p:hf sldNum="0" hdr="0" ftr="0" dt="0"/>
  <p:txStyles>
    <p:titleStyle>
      <a:lvl1pPr algn="l" defTabSz="914400" rtl="0" eaLnBrk="1" latinLnBrk="0" hangingPunct="1">
        <a:lnSpc>
          <a:spcPct val="90000"/>
        </a:lnSpc>
        <a:spcBef>
          <a:spcPct val="0"/>
        </a:spcBef>
        <a:buNone/>
        <a:defRPr lang="en-US" sz="4000" i="0" kern="1200" cap="none" spc="0" baseline="0" dirty="0">
          <a:solidFill>
            <a:schemeClr val="tx1">
              <a:lumMod val="85000"/>
              <a:lumOff val="15000"/>
            </a:schemeClr>
          </a:solidFill>
          <a:effectLst/>
          <a:latin typeface="+mj-lt"/>
          <a:ea typeface="+mn-ea"/>
          <a:cs typeface="+mn-cs"/>
        </a:defRPr>
      </a:lvl1pPr>
    </p:titleStyle>
    <p:bodyStyle>
      <a:lvl1pPr marL="182880" indent="-182880" algn="l" defTabSz="914400" rtl="0" eaLnBrk="1" latinLnBrk="0" hangingPunct="1">
        <a:lnSpc>
          <a:spcPct val="110000"/>
        </a:lnSpc>
        <a:spcBef>
          <a:spcPts val="900"/>
        </a:spcBef>
        <a:spcAft>
          <a:spcPts val="0"/>
        </a:spcAft>
        <a:buClr>
          <a:schemeClr val="tx1">
            <a:lumMod val="85000"/>
            <a:lumOff val="15000"/>
          </a:schemeClr>
        </a:buClr>
        <a:buFont typeface="Garamond" pitchFamily="18" charset="0"/>
        <a:buChar char="◦"/>
        <a:defRPr sz="15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3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2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2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2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Picture 5" descr="abstract image">
            <a:extLst>
              <a:ext uri="{FF2B5EF4-FFF2-40B4-BE49-F238E27FC236}">
                <a16:creationId xmlns:a16="http://schemas.microsoft.com/office/drawing/2014/main" id="{8045422F-7258-40AC-BD2E-2469AA448922}"/>
              </a:ext>
            </a:extLst>
          </p:cNvPr>
          <p:cNvPicPr>
            <a:picLocks noChangeAspect="1"/>
          </p:cNvPicPr>
          <p:nvPr/>
        </p:nvPicPr>
        <p:blipFill rotWithShape="1">
          <a:blip r:embed="rId2">
            <a:extLst>
              <a:ext uri="{28A0092B-C50C-407E-A947-70E740481C1C}">
                <a14:useLocalDpi xmlns:a14="http://schemas.microsoft.com/office/drawing/2010/main" val="0"/>
              </a:ext>
            </a:extLst>
          </a:blip>
          <a:srcRect/>
          <a:stretch/>
        </p:blipFill>
        <p:spPr>
          <a:xfrm>
            <a:off x="20" y="10"/>
            <a:ext cx="12191980" cy="6857990"/>
          </a:xfrm>
          <a:prstGeom prst="rect">
            <a:avLst/>
          </a:prstGeom>
        </p:spPr>
      </p:pic>
      <p:sp>
        <p:nvSpPr>
          <p:cNvPr id="82" name="Rectangle 81">
            <a:extLst>
              <a:ext uri="{FF2B5EF4-FFF2-40B4-BE49-F238E27FC236}">
                <a16:creationId xmlns:a16="http://schemas.microsoft.com/office/drawing/2014/main" id="{2644B391-9BFE-445C-A9EC-F544BB85FB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95067" y="1808532"/>
            <a:ext cx="5452527" cy="3240936"/>
          </a:xfrm>
          <a:prstGeom prst="rect">
            <a:avLst/>
          </a:prstGeom>
          <a:solidFill>
            <a:schemeClr val="bg1">
              <a:lumMod val="75000"/>
              <a:lumOff val="25000"/>
            </a:schemeClr>
          </a:solidFill>
          <a:ln w="6350" cap="sq" cmpd="sng" algn="ctr">
            <a:noFill/>
            <a:prstDash val="solid"/>
            <a:miter lim="800000"/>
          </a:ln>
          <a:effectLst/>
        </p:spPr>
      </p:sp>
      <p:sp>
        <p:nvSpPr>
          <p:cNvPr id="84" name="Rectangle 83">
            <a:extLst>
              <a:ext uri="{FF2B5EF4-FFF2-40B4-BE49-F238E27FC236}">
                <a16:creationId xmlns:a16="http://schemas.microsoft.com/office/drawing/2014/main" id="{80F26E69-87D9-4655-AE7B-280A87AA3C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861010" y="1975104"/>
            <a:ext cx="5120640" cy="2907792"/>
          </a:xfrm>
          <a:prstGeom prst="rect">
            <a:avLst/>
          </a:prstGeom>
          <a:noFill/>
          <a:ln w="6350" cap="sq" cmpd="sng" algn="ctr">
            <a:solidFill>
              <a:schemeClr val="tx1"/>
            </a:solidFill>
            <a:prstDash val="solid"/>
            <a:miter lim="800000"/>
          </a:ln>
          <a:effectLst>
            <a:softEdge rad="0"/>
          </a:effectLst>
        </p:spPr>
      </p:sp>
      <p:sp>
        <p:nvSpPr>
          <p:cNvPr id="2" name="Title 1">
            <a:extLst>
              <a:ext uri="{FF2B5EF4-FFF2-40B4-BE49-F238E27FC236}">
                <a16:creationId xmlns:a16="http://schemas.microsoft.com/office/drawing/2014/main" id="{18C3B467-088C-4F3D-A9A7-105C4E1E20CD}"/>
              </a:ext>
            </a:extLst>
          </p:cNvPr>
          <p:cNvSpPr>
            <a:spLocks noGrp="1"/>
          </p:cNvSpPr>
          <p:nvPr>
            <p:ph type="ctrTitle"/>
          </p:nvPr>
        </p:nvSpPr>
        <p:spPr>
          <a:xfrm>
            <a:off x="6033793" y="2355458"/>
            <a:ext cx="4775075" cy="1630907"/>
          </a:xfrm>
        </p:spPr>
        <p:txBody>
          <a:bodyPr>
            <a:normAutofit/>
          </a:bodyPr>
          <a:lstStyle/>
          <a:p>
            <a:r>
              <a:rPr lang="en-US" sz="4400" dirty="0">
                <a:solidFill>
                  <a:schemeClr val="tx1"/>
                </a:solidFill>
              </a:rPr>
              <a:t>My presentation</a:t>
            </a:r>
          </a:p>
        </p:txBody>
      </p:sp>
      <p:sp>
        <p:nvSpPr>
          <p:cNvPr id="3" name="Subtitle 2">
            <a:extLst>
              <a:ext uri="{FF2B5EF4-FFF2-40B4-BE49-F238E27FC236}">
                <a16:creationId xmlns:a16="http://schemas.microsoft.com/office/drawing/2014/main" id="{C8722DDC-8EEE-4A06-8DFE-B44871EAA2CF}"/>
              </a:ext>
            </a:extLst>
          </p:cNvPr>
          <p:cNvSpPr>
            <a:spLocks noGrp="1"/>
          </p:cNvSpPr>
          <p:nvPr>
            <p:ph type="subTitle" idx="1"/>
          </p:nvPr>
        </p:nvSpPr>
        <p:spPr>
          <a:xfrm>
            <a:off x="6033793" y="3995988"/>
            <a:ext cx="4775075" cy="559656"/>
          </a:xfrm>
        </p:spPr>
        <p:txBody>
          <a:bodyPr>
            <a:normAutofit/>
          </a:bodyPr>
          <a:lstStyle/>
          <a:p>
            <a:pPr>
              <a:spcAft>
                <a:spcPts val="600"/>
              </a:spcAft>
            </a:pPr>
            <a:r>
              <a:rPr lang="en-US" dirty="0">
                <a:solidFill>
                  <a:schemeClr val="tx1"/>
                </a:solidFill>
              </a:rPr>
              <a:t>Plamedy Maketa</a:t>
            </a:r>
          </a:p>
        </p:txBody>
      </p:sp>
    </p:spTree>
    <p:extLst>
      <p:ext uri="{BB962C8B-B14F-4D97-AF65-F5344CB8AC3E}">
        <p14:creationId xmlns:p14="http://schemas.microsoft.com/office/powerpoint/2010/main" val="2584280759"/>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4919D0-F177-4BBA-9A0B-DBA69E2ED764}"/>
              </a:ext>
            </a:extLst>
          </p:cNvPr>
          <p:cNvSpPr>
            <a:spLocks noGrp="1"/>
          </p:cNvSpPr>
          <p:nvPr>
            <p:ph type="title"/>
          </p:nvPr>
        </p:nvSpPr>
        <p:spPr>
          <a:xfrm>
            <a:off x="1066800" y="642594"/>
            <a:ext cx="10058400" cy="1371600"/>
          </a:xfrm>
        </p:spPr>
        <p:txBody>
          <a:bodyPr>
            <a:normAutofit/>
          </a:bodyPr>
          <a:lstStyle/>
          <a:p>
            <a:pPr algn="ctr"/>
            <a:r>
              <a:rPr lang="en-US" dirty="0"/>
              <a:t>What will I cover?</a:t>
            </a:r>
          </a:p>
        </p:txBody>
      </p:sp>
      <p:graphicFrame>
        <p:nvGraphicFramePr>
          <p:cNvPr id="5" name="Content Placeholder 2" descr="SmartArt graphic">
            <a:extLst>
              <a:ext uri="{FF2B5EF4-FFF2-40B4-BE49-F238E27FC236}">
                <a16:creationId xmlns:a16="http://schemas.microsoft.com/office/drawing/2014/main" id="{91DB1382-7276-49FA-9632-38D558F457E3}"/>
              </a:ext>
            </a:extLst>
          </p:cNvPr>
          <p:cNvGraphicFramePr>
            <a:graphicFrameLocks noGrp="1"/>
          </p:cNvGraphicFramePr>
          <p:nvPr>
            <p:ph idx="1"/>
            <p:extLst>
              <p:ext uri="{D42A27DB-BD31-4B8C-83A1-F6EECF244321}">
                <p14:modId xmlns:p14="http://schemas.microsoft.com/office/powerpoint/2010/main" val="3662429462"/>
              </p:ext>
            </p:extLst>
          </p:nvPr>
        </p:nvGraphicFramePr>
        <p:xfrm>
          <a:off x="1066800" y="2310063"/>
          <a:ext cx="10058400" cy="372561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8324318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D65AC5-FF4F-4F30-BB79-3617A23C3340}"/>
              </a:ext>
            </a:extLst>
          </p:cNvPr>
          <p:cNvSpPr>
            <a:spLocks noGrp="1"/>
          </p:cNvSpPr>
          <p:nvPr>
            <p:ph type="title"/>
          </p:nvPr>
        </p:nvSpPr>
        <p:spPr>
          <a:xfrm>
            <a:off x="1981200" y="2743200"/>
            <a:ext cx="10058400" cy="1371600"/>
          </a:xfrm>
        </p:spPr>
        <p:txBody>
          <a:bodyPr>
            <a:normAutofit/>
          </a:bodyPr>
          <a:lstStyle/>
          <a:p>
            <a:r>
              <a:rPr lang="en-GB" sz="5400" dirty="0"/>
              <a:t>What is “absenteeism”?</a:t>
            </a:r>
          </a:p>
        </p:txBody>
      </p:sp>
    </p:spTree>
    <p:extLst>
      <p:ext uri="{BB962C8B-B14F-4D97-AF65-F5344CB8AC3E}">
        <p14:creationId xmlns:p14="http://schemas.microsoft.com/office/powerpoint/2010/main" val="106304826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AD57BEE9-37F6-46DF-8FEF-F91F26A71DC0}"/>
              </a:ext>
            </a:extLst>
          </p:cNvPr>
          <p:cNvPicPr>
            <a:picLocks noChangeAspect="1"/>
          </p:cNvPicPr>
          <p:nvPr/>
        </p:nvPicPr>
        <p:blipFill>
          <a:blip r:embed="rId2"/>
          <a:stretch>
            <a:fillRect/>
          </a:stretch>
        </p:blipFill>
        <p:spPr>
          <a:xfrm>
            <a:off x="774693" y="127197"/>
            <a:ext cx="5061370" cy="2834367"/>
          </a:xfrm>
          <a:prstGeom prst="rect">
            <a:avLst/>
          </a:prstGeom>
          <a:noFill/>
          <a:ln>
            <a:noFill/>
          </a:ln>
        </p:spPr>
      </p:pic>
      <p:sp>
        <p:nvSpPr>
          <p:cNvPr id="2" name="Title 1">
            <a:extLst>
              <a:ext uri="{FF2B5EF4-FFF2-40B4-BE49-F238E27FC236}">
                <a16:creationId xmlns:a16="http://schemas.microsoft.com/office/drawing/2014/main" id="{DEB03787-DDAD-4C86-8732-9455826A66FC}"/>
              </a:ext>
            </a:extLst>
          </p:cNvPr>
          <p:cNvSpPr>
            <a:spLocks noGrp="1"/>
          </p:cNvSpPr>
          <p:nvPr>
            <p:ph type="title"/>
          </p:nvPr>
        </p:nvSpPr>
        <p:spPr>
          <a:xfrm>
            <a:off x="8477250" y="603504"/>
            <a:ext cx="3144774" cy="1645920"/>
          </a:xfrm>
        </p:spPr>
        <p:txBody>
          <a:bodyPr anchor="b">
            <a:normAutofit/>
          </a:bodyPr>
          <a:lstStyle/>
          <a:p>
            <a:r>
              <a:rPr lang="en-GB" dirty="0"/>
              <a:t>A</a:t>
            </a:r>
            <a:r>
              <a:rPr lang="en-GB" sz="3200" dirty="0"/>
              <a:t>bsenteeism</a:t>
            </a:r>
            <a:endParaRPr lang="en-GB" dirty="0"/>
          </a:p>
        </p:txBody>
      </p:sp>
      <p:sp>
        <p:nvSpPr>
          <p:cNvPr id="10" name="Text Placeholder 3">
            <a:extLst>
              <a:ext uri="{FF2B5EF4-FFF2-40B4-BE49-F238E27FC236}">
                <a16:creationId xmlns:a16="http://schemas.microsoft.com/office/drawing/2014/main" id="{07292A58-D11A-7963-C7A9-5F2EFECB128D}"/>
              </a:ext>
            </a:extLst>
          </p:cNvPr>
          <p:cNvSpPr>
            <a:spLocks noGrp="1"/>
          </p:cNvSpPr>
          <p:nvPr>
            <p:ph type="body" sz="half" idx="2"/>
          </p:nvPr>
        </p:nvSpPr>
        <p:spPr>
          <a:xfrm>
            <a:off x="8311487" y="2249424"/>
            <a:ext cx="3310537" cy="3648456"/>
          </a:xfrm>
        </p:spPr>
        <p:txBody>
          <a:bodyPr>
            <a:normAutofit fontScale="92500" lnSpcReduction="10000"/>
          </a:bodyPr>
          <a:lstStyle/>
          <a:p>
            <a:r>
              <a:rPr lang="en-US" sz="2400" dirty="0"/>
              <a:t>According to </a:t>
            </a:r>
            <a:r>
              <a:rPr lang="en-GB" sz="2400" b="0" i="0" dirty="0">
                <a:solidFill>
                  <a:srgbClr val="000000"/>
                </a:solidFill>
                <a:effectLst/>
              </a:rPr>
              <a:t>(Collier, 2018)</a:t>
            </a:r>
            <a:r>
              <a:rPr lang="en-US" sz="2400" b="0" i="0" dirty="0">
                <a:solidFill>
                  <a:srgbClr val="000000"/>
                </a:solidFill>
                <a:effectLst/>
              </a:rPr>
              <a:t> When an employee is away from work on a regular basis it is referred to as absenteeism. This does not include paid leave or times when a company has given employee time off.</a:t>
            </a:r>
          </a:p>
        </p:txBody>
      </p:sp>
      <p:pic>
        <p:nvPicPr>
          <p:cNvPr id="6" name="Picture 5">
            <a:extLst>
              <a:ext uri="{FF2B5EF4-FFF2-40B4-BE49-F238E27FC236}">
                <a16:creationId xmlns:a16="http://schemas.microsoft.com/office/drawing/2014/main" id="{D1C2ADD3-19FA-4503-AE8A-8E0A3A74E0F0}"/>
              </a:ext>
            </a:extLst>
          </p:cNvPr>
          <p:cNvPicPr>
            <a:picLocks noChangeAspect="1"/>
          </p:cNvPicPr>
          <p:nvPr/>
        </p:nvPicPr>
        <p:blipFill>
          <a:blip r:embed="rId3"/>
          <a:stretch>
            <a:fillRect/>
          </a:stretch>
        </p:blipFill>
        <p:spPr>
          <a:xfrm>
            <a:off x="423081" y="3248167"/>
            <a:ext cx="5971892" cy="3349872"/>
          </a:xfrm>
          <a:prstGeom prst="rect">
            <a:avLst/>
          </a:prstGeom>
        </p:spPr>
      </p:pic>
    </p:spTree>
    <p:extLst>
      <p:ext uri="{BB962C8B-B14F-4D97-AF65-F5344CB8AC3E}">
        <p14:creationId xmlns:p14="http://schemas.microsoft.com/office/powerpoint/2010/main" val="286683940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A43DAE-BEB4-479F-8D96-EDD4C78A6828}"/>
              </a:ext>
            </a:extLst>
          </p:cNvPr>
          <p:cNvSpPr>
            <a:spLocks noGrp="1"/>
          </p:cNvSpPr>
          <p:nvPr>
            <p:ph type="title"/>
          </p:nvPr>
        </p:nvSpPr>
        <p:spPr/>
        <p:txBody>
          <a:bodyPr/>
          <a:lstStyle/>
          <a:p>
            <a:r>
              <a:rPr lang="en-GB" dirty="0"/>
              <a:t>Nature &amp; Impact of staff absenteeism in organisations</a:t>
            </a:r>
          </a:p>
        </p:txBody>
      </p:sp>
      <p:sp>
        <p:nvSpPr>
          <p:cNvPr id="3" name="Content Placeholder 2">
            <a:extLst>
              <a:ext uri="{FF2B5EF4-FFF2-40B4-BE49-F238E27FC236}">
                <a16:creationId xmlns:a16="http://schemas.microsoft.com/office/drawing/2014/main" id="{4F151D6F-E08C-4BFA-831A-9F93E6AF0ACC}"/>
              </a:ext>
            </a:extLst>
          </p:cNvPr>
          <p:cNvSpPr>
            <a:spLocks noGrp="1"/>
          </p:cNvSpPr>
          <p:nvPr>
            <p:ph sz="half" idx="1"/>
          </p:nvPr>
        </p:nvSpPr>
        <p:spPr/>
        <p:txBody>
          <a:bodyPr>
            <a:normAutofit/>
          </a:bodyPr>
          <a:lstStyle/>
          <a:p>
            <a:r>
              <a:rPr lang="en-GB" sz="1600" dirty="0"/>
              <a:t>When employees take too many days off from work, other employees are forced to compensate for them, and the task is not completed properly. The firm must determine if the absence is involuntary or voluntary, with involuntary referring to any illness or other unavoidable reason for the employee's inability to report to work. When an employee is absent from work without cause, the manager must be concerned. This type of absence necessitates the gathering of any paperwork.</a:t>
            </a:r>
          </a:p>
        </p:txBody>
      </p:sp>
      <p:sp>
        <p:nvSpPr>
          <p:cNvPr id="4" name="Content Placeholder 3">
            <a:extLst>
              <a:ext uri="{FF2B5EF4-FFF2-40B4-BE49-F238E27FC236}">
                <a16:creationId xmlns:a16="http://schemas.microsoft.com/office/drawing/2014/main" id="{8D423528-F21D-4DDE-A26E-2E1C2C0A591F}"/>
              </a:ext>
            </a:extLst>
          </p:cNvPr>
          <p:cNvSpPr>
            <a:spLocks noGrp="1"/>
          </p:cNvSpPr>
          <p:nvPr>
            <p:ph sz="half" idx="2"/>
          </p:nvPr>
        </p:nvSpPr>
        <p:spPr/>
        <p:txBody>
          <a:bodyPr>
            <a:normAutofit/>
          </a:bodyPr>
          <a:lstStyle/>
          <a:p>
            <a:r>
              <a:rPr lang="en-GB" dirty="0"/>
              <a:t>According to </a:t>
            </a:r>
            <a:r>
              <a:rPr lang="en-GB" b="0" i="0" dirty="0">
                <a:solidFill>
                  <a:srgbClr val="000000"/>
                </a:solidFill>
                <a:effectLst/>
                <a:latin typeface="Open Sans" panose="020B0606030504020204" pitchFamily="34" charset="0"/>
              </a:rPr>
              <a:t>(Factors of Absenteeism and Impacts on Organizations, 2018) Workers who are absent from work pay the company a lot of money and reduce the company's earnings. Unforeseen absences from work, such as an employee's casual illness, can have a significant impact on a company's per-day production. Employees in any organisation have 5.4 unscheduled absences each day, which is a typical problem.</a:t>
            </a:r>
            <a:endParaRPr lang="en-GB" dirty="0"/>
          </a:p>
        </p:txBody>
      </p:sp>
    </p:spTree>
    <p:extLst>
      <p:ext uri="{BB962C8B-B14F-4D97-AF65-F5344CB8AC3E}">
        <p14:creationId xmlns:p14="http://schemas.microsoft.com/office/powerpoint/2010/main" val="352208167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C38576-5712-4BA1-A102-1183EDB8BD4D}"/>
              </a:ext>
            </a:extLst>
          </p:cNvPr>
          <p:cNvSpPr>
            <a:spLocks noGrp="1"/>
          </p:cNvSpPr>
          <p:nvPr>
            <p:ph type="title"/>
          </p:nvPr>
        </p:nvSpPr>
        <p:spPr/>
        <p:txBody>
          <a:bodyPr/>
          <a:lstStyle/>
          <a:p>
            <a:r>
              <a:rPr lang="en-GB" dirty="0"/>
              <a:t>Nature &amp; Impact of staff absenteeism in organisations (Continued)</a:t>
            </a:r>
          </a:p>
        </p:txBody>
      </p:sp>
      <p:sp>
        <p:nvSpPr>
          <p:cNvPr id="3" name="Content Placeholder 2">
            <a:extLst>
              <a:ext uri="{FF2B5EF4-FFF2-40B4-BE49-F238E27FC236}">
                <a16:creationId xmlns:a16="http://schemas.microsoft.com/office/drawing/2014/main" id="{0481DC87-588F-46F2-A0C2-BD48974759D7}"/>
              </a:ext>
            </a:extLst>
          </p:cNvPr>
          <p:cNvSpPr>
            <a:spLocks noGrp="1"/>
          </p:cNvSpPr>
          <p:nvPr>
            <p:ph sz="half" idx="1"/>
          </p:nvPr>
        </p:nvSpPr>
        <p:spPr>
          <a:xfrm>
            <a:off x="434715" y="1828800"/>
            <a:ext cx="6027044" cy="4781863"/>
          </a:xfrm>
        </p:spPr>
        <p:txBody>
          <a:bodyPr>
            <a:normAutofit/>
          </a:bodyPr>
          <a:lstStyle/>
          <a:p>
            <a:r>
              <a:rPr lang="en-GB" sz="1600" dirty="0"/>
              <a:t>The absence of an employee has a negative impact on the completion of any project or can cause it to be delayed. If an individual is absent from work, the job of the absent employee must be covered by a temporary worker or the employee's supervisor. The employee's absence slows but does not stop the bleeding. In an organisation, replacing an employee is less efficient and can be expressed as a percentile as follows:</a:t>
            </a:r>
          </a:p>
          <a:p>
            <a:r>
              <a:rPr lang="en-GB" sz="1600" dirty="0"/>
              <a:t>During unplanned incidental absences, employees are 71% more productive. During planned absences, employees are 79 percent more productive. During extended absences, you'll be 80 percent more productive. The output of four to eight co-workers was lowered by 19%.</a:t>
            </a:r>
          </a:p>
          <a:p>
            <a:pPr marL="0" indent="0">
              <a:buNone/>
            </a:pPr>
            <a:r>
              <a:rPr lang="en-GB" sz="1600" b="0" i="0" dirty="0">
                <a:solidFill>
                  <a:srgbClr val="000000"/>
                </a:solidFill>
                <a:effectLst/>
                <a:latin typeface="Open Sans" panose="020B0606030504020204" pitchFamily="34" charset="0"/>
              </a:rPr>
              <a:t>(Factors of Absenteeism and Impacts on Organizations, 2018)</a:t>
            </a:r>
            <a:endParaRPr lang="en-GB" sz="1600" dirty="0"/>
          </a:p>
        </p:txBody>
      </p:sp>
      <p:sp>
        <p:nvSpPr>
          <p:cNvPr id="4" name="Content Placeholder 3">
            <a:extLst>
              <a:ext uri="{FF2B5EF4-FFF2-40B4-BE49-F238E27FC236}">
                <a16:creationId xmlns:a16="http://schemas.microsoft.com/office/drawing/2014/main" id="{703BCD21-3549-48D4-8299-43B45593CF37}"/>
              </a:ext>
            </a:extLst>
          </p:cNvPr>
          <p:cNvSpPr>
            <a:spLocks noGrp="1"/>
          </p:cNvSpPr>
          <p:nvPr>
            <p:ph sz="half" idx="2"/>
          </p:nvPr>
        </p:nvSpPr>
        <p:spPr>
          <a:xfrm>
            <a:off x="6226912" y="1858780"/>
            <a:ext cx="5690267" cy="4542020"/>
          </a:xfrm>
        </p:spPr>
        <p:txBody>
          <a:bodyPr>
            <a:normAutofit/>
          </a:bodyPr>
          <a:lstStyle/>
          <a:p>
            <a:r>
              <a:rPr lang="en-GB" sz="1600" dirty="0"/>
              <a:t>The following are some of the hidden costs associated with absenteeism for businesses:</a:t>
            </a:r>
          </a:p>
          <a:p>
            <a:r>
              <a:rPr lang="en-GB" sz="1600" dirty="0"/>
              <a:t>The employee's productivity has been lost due to his or her absence.</a:t>
            </a:r>
          </a:p>
          <a:p>
            <a:r>
              <a:rPr lang="en-GB" sz="1600" dirty="0"/>
              <a:t>Overtime to cover for absent staff Employees' overall productivity has decreased. Expenses for temporary assistance Loss of business or disgruntled customers are both possibilities. Morale issues are a common occurrence in the workplace. Furthermore, according to the IHC, 13.4 million working days are missed each year due to stress, anxiety, and depression, and 12.3 million due to back and upper limb issues.</a:t>
            </a:r>
          </a:p>
          <a:p>
            <a:r>
              <a:rPr lang="en-GB" sz="1600" dirty="0"/>
              <a:t>They’re many other impacts such as motivational loss, poor performance, personal life &amp; many other aspects. </a:t>
            </a:r>
          </a:p>
        </p:txBody>
      </p:sp>
    </p:spTree>
    <p:extLst>
      <p:ext uri="{BB962C8B-B14F-4D97-AF65-F5344CB8AC3E}">
        <p14:creationId xmlns:p14="http://schemas.microsoft.com/office/powerpoint/2010/main" val="399057641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237182-1B39-4456-B395-5B2DD7A989DE}"/>
              </a:ext>
            </a:extLst>
          </p:cNvPr>
          <p:cNvSpPr>
            <a:spLocks noGrp="1"/>
          </p:cNvSpPr>
          <p:nvPr>
            <p:ph type="title"/>
          </p:nvPr>
        </p:nvSpPr>
        <p:spPr/>
        <p:txBody>
          <a:bodyPr/>
          <a:lstStyle/>
          <a:p>
            <a:r>
              <a:rPr lang="en-GB" dirty="0"/>
              <a:t>Addressing the complex problem (Cause &amp; effect)</a:t>
            </a:r>
          </a:p>
        </p:txBody>
      </p:sp>
      <p:sp>
        <p:nvSpPr>
          <p:cNvPr id="3" name="Content Placeholder 2">
            <a:extLst>
              <a:ext uri="{FF2B5EF4-FFF2-40B4-BE49-F238E27FC236}">
                <a16:creationId xmlns:a16="http://schemas.microsoft.com/office/drawing/2014/main" id="{6C4E206C-B000-41FC-97D4-1D283796EDCF}"/>
              </a:ext>
            </a:extLst>
          </p:cNvPr>
          <p:cNvSpPr>
            <a:spLocks noGrp="1"/>
          </p:cNvSpPr>
          <p:nvPr>
            <p:ph sz="half" idx="1"/>
          </p:nvPr>
        </p:nvSpPr>
        <p:spPr>
          <a:xfrm>
            <a:off x="517708" y="2014194"/>
            <a:ext cx="5425439" cy="4372958"/>
          </a:xfrm>
        </p:spPr>
        <p:txBody>
          <a:bodyPr/>
          <a:lstStyle/>
          <a:p>
            <a:r>
              <a:rPr lang="en-GB" sz="1400" dirty="0"/>
              <a:t>In this situation the main problem is absenteeism, as it’s costing MCHT, £1 million each year, and leading to many problems such as poorer quality of service which will eventually deteriorate members of the public going to the MCHT.</a:t>
            </a:r>
          </a:p>
          <a:p>
            <a:r>
              <a:rPr lang="en-GB" sz="1400" dirty="0"/>
              <a:t>According to </a:t>
            </a:r>
            <a:r>
              <a:rPr lang="en-GB" sz="1400" b="0" i="0" dirty="0">
                <a:solidFill>
                  <a:srgbClr val="000000"/>
                </a:solidFill>
                <a:effectLst/>
                <a:latin typeface="Open Sans" panose="020B0604020202020204" pitchFamily="34" charset="0"/>
              </a:rPr>
              <a:t>(Cushard, 2022) the cause of absenteeism ”can affect individual productivity. Simply put if someone works less, they’re likely to be less productive”. </a:t>
            </a:r>
          </a:p>
          <a:p>
            <a:r>
              <a:rPr lang="en-GB" sz="1400" b="0" i="0" dirty="0">
                <a:solidFill>
                  <a:srgbClr val="000000"/>
                </a:solidFill>
                <a:effectLst/>
                <a:latin typeface="Open Sans" panose="020B0604020202020204" pitchFamily="34" charset="0"/>
              </a:rPr>
              <a:t>What the MCHT should do is find out the root problem that is causing the employees to do these things. The root problem of absenteeism is due to several things, </a:t>
            </a:r>
            <a:r>
              <a:rPr lang="en-GB" sz="1400" dirty="0">
                <a:solidFill>
                  <a:srgbClr val="000000"/>
                </a:solidFill>
                <a:latin typeface="Open Sans" panose="020B0604020202020204" pitchFamily="34" charset="0"/>
              </a:rPr>
              <a:t>to name a few could</a:t>
            </a:r>
            <a:r>
              <a:rPr lang="en-GB" sz="1400" b="0" i="0" dirty="0">
                <a:solidFill>
                  <a:srgbClr val="000000"/>
                </a:solidFill>
                <a:effectLst/>
                <a:latin typeface="Open Sans" panose="020B0604020202020204" pitchFamily="34" charset="0"/>
              </a:rPr>
              <a:t> be,</a:t>
            </a:r>
            <a:endParaRPr lang="en-GB" dirty="0"/>
          </a:p>
        </p:txBody>
      </p:sp>
      <p:sp>
        <p:nvSpPr>
          <p:cNvPr id="4" name="Content Placeholder 3">
            <a:extLst>
              <a:ext uri="{FF2B5EF4-FFF2-40B4-BE49-F238E27FC236}">
                <a16:creationId xmlns:a16="http://schemas.microsoft.com/office/drawing/2014/main" id="{24C71956-B669-456F-B82C-8FEFEB12F872}"/>
              </a:ext>
            </a:extLst>
          </p:cNvPr>
          <p:cNvSpPr>
            <a:spLocks noGrp="1"/>
          </p:cNvSpPr>
          <p:nvPr>
            <p:ph sz="half" idx="2"/>
          </p:nvPr>
        </p:nvSpPr>
        <p:spPr>
          <a:xfrm>
            <a:off x="6248854" y="1624085"/>
            <a:ext cx="5638345" cy="4228076"/>
          </a:xfrm>
        </p:spPr>
        <p:txBody>
          <a:bodyPr>
            <a:normAutofit/>
          </a:bodyPr>
          <a:lstStyle/>
          <a:p>
            <a:r>
              <a:rPr lang="en-GB" sz="1400" dirty="0"/>
              <a:t>Fatigue, alienation, and situations that may necessitate adjustments, such as childcare or sickness. These challenges should be addressed as soon as possible by MCHT . Or if an employee is frequently "spaced out," this might indicate a lack of motivation and enthusiasm in their job.</a:t>
            </a:r>
          </a:p>
          <a:p>
            <a:r>
              <a:rPr lang="en-GB" sz="1400" dirty="0"/>
              <a:t>These factors that I’ve named are known as the cause of absenteeism and clearly the effect has taken its toll since said before is costing a million each year which is otherwise known to be the effect. </a:t>
            </a:r>
          </a:p>
          <a:p>
            <a:r>
              <a:rPr lang="en-GB" sz="1400" dirty="0"/>
              <a:t>Also, absenteeism has many other causes that not been touched on such as, team performance &amp; loss in revenue </a:t>
            </a:r>
          </a:p>
        </p:txBody>
      </p:sp>
    </p:spTree>
    <p:extLst>
      <p:ext uri="{BB962C8B-B14F-4D97-AF65-F5344CB8AC3E}">
        <p14:creationId xmlns:p14="http://schemas.microsoft.com/office/powerpoint/2010/main" val="34683721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B4D502-89FE-4C35-AE08-0F0B5A20F953}"/>
              </a:ext>
            </a:extLst>
          </p:cNvPr>
          <p:cNvSpPr>
            <a:spLocks noGrp="1"/>
          </p:cNvSpPr>
          <p:nvPr>
            <p:ph type="title"/>
          </p:nvPr>
        </p:nvSpPr>
        <p:spPr>
          <a:xfrm>
            <a:off x="8458200" y="607392"/>
            <a:ext cx="3161963" cy="1645920"/>
          </a:xfrm>
        </p:spPr>
        <p:txBody>
          <a:bodyPr anchor="b">
            <a:normAutofit/>
          </a:bodyPr>
          <a:lstStyle/>
          <a:p>
            <a:pPr>
              <a:lnSpc>
                <a:spcPct val="90000"/>
              </a:lnSpc>
            </a:pPr>
            <a:r>
              <a:rPr lang="en-GB" sz="2700"/>
              <a:t>Addressing the complex problem (continued)</a:t>
            </a:r>
          </a:p>
        </p:txBody>
      </p:sp>
      <p:pic>
        <p:nvPicPr>
          <p:cNvPr id="11" name="Picture 10">
            <a:extLst>
              <a:ext uri="{FF2B5EF4-FFF2-40B4-BE49-F238E27FC236}">
                <a16:creationId xmlns:a16="http://schemas.microsoft.com/office/drawing/2014/main" id="{F122796C-8F75-421C-977A-821BA3CB9F3E}"/>
              </a:ext>
            </a:extLst>
          </p:cNvPr>
          <p:cNvPicPr>
            <a:picLocks noChangeAspect="1"/>
          </p:cNvPicPr>
          <p:nvPr/>
        </p:nvPicPr>
        <p:blipFill rotWithShape="1">
          <a:blip r:embed="rId2"/>
          <a:srcRect l="21382" t="24667" r="30921" b="22326"/>
          <a:stretch/>
        </p:blipFill>
        <p:spPr>
          <a:xfrm>
            <a:off x="-1" y="704350"/>
            <a:ext cx="8060391" cy="5375608"/>
          </a:xfrm>
          <a:prstGeom prst="rect">
            <a:avLst/>
          </a:prstGeom>
          <a:noFill/>
        </p:spPr>
      </p:pic>
      <p:sp>
        <p:nvSpPr>
          <p:cNvPr id="3" name="Content Placeholder 2">
            <a:extLst>
              <a:ext uri="{FF2B5EF4-FFF2-40B4-BE49-F238E27FC236}">
                <a16:creationId xmlns:a16="http://schemas.microsoft.com/office/drawing/2014/main" id="{88D652D0-29ED-47EC-8691-BD002AB8285A}"/>
              </a:ext>
            </a:extLst>
          </p:cNvPr>
          <p:cNvSpPr>
            <a:spLocks noGrp="1"/>
          </p:cNvSpPr>
          <p:nvPr>
            <p:ph type="body" sz="half" idx="2"/>
          </p:nvPr>
        </p:nvSpPr>
        <p:spPr>
          <a:xfrm>
            <a:off x="8458200" y="2336799"/>
            <a:ext cx="3161963" cy="4176295"/>
          </a:xfrm>
        </p:spPr>
        <p:txBody>
          <a:bodyPr>
            <a:normAutofit/>
          </a:bodyPr>
          <a:lstStyle/>
          <a:p>
            <a:r>
              <a:rPr lang="en-GB" sz="1600" dirty="0"/>
              <a:t>If we analyse the problem using a fishbone diagram. We can easily and clearly detect the harm that </a:t>
            </a:r>
            <a:r>
              <a:rPr lang="en-GB" sz="1600" b="0" i="0" dirty="0">
                <a:effectLst/>
              </a:rPr>
              <a:t>absenteeism </a:t>
            </a:r>
            <a:r>
              <a:rPr lang="en-GB" sz="1600" dirty="0"/>
              <a:t>does towards the MCHT</a:t>
            </a:r>
          </a:p>
          <a:p>
            <a:r>
              <a:rPr lang="en-GB" sz="1600" dirty="0"/>
              <a:t>As you can see all these problems relating to absenteeism can ultimately end up with the MCHT being bankrupt and having to shut down if things continue since they’re losing millions and they’re shutdown will affect several families. </a:t>
            </a:r>
          </a:p>
        </p:txBody>
      </p:sp>
    </p:spTree>
    <p:extLst>
      <p:ext uri="{BB962C8B-B14F-4D97-AF65-F5344CB8AC3E}">
        <p14:creationId xmlns:p14="http://schemas.microsoft.com/office/powerpoint/2010/main" val="362655471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522898-BF9F-4AAD-A9D4-15F0B0836F60}"/>
              </a:ext>
            </a:extLst>
          </p:cNvPr>
          <p:cNvSpPr>
            <a:spLocks noGrp="1"/>
          </p:cNvSpPr>
          <p:nvPr>
            <p:ph type="title"/>
          </p:nvPr>
        </p:nvSpPr>
        <p:spPr>
          <a:xfrm>
            <a:off x="701041" y="361666"/>
            <a:ext cx="10058400" cy="1371600"/>
          </a:xfrm>
        </p:spPr>
        <p:txBody>
          <a:bodyPr/>
          <a:lstStyle/>
          <a:p>
            <a:r>
              <a:rPr lang="en-GB" dirty="0"/>
              <a:t>A PESTLE ANALYSIS </a:t>
            </a:r>
          </a:p>
        </p:txBody>
      </p:sp>
      <p:sp>
        <p:nvSpPr>
          <p:cNvPr id="3" name="Content Placeholder 2">
            <a:extLst>
              <a:ext uri="{FF2B5EF4-FFF2-40B4-BE49-F238E27FC236}">
                <a16:creationId xmlns:a16="http://schemas.microsoft.com/office/drawing/2014/main" id="{9F1CEAFC-067A-44FE-8451-631DF41DEB79}"/>
              </a:ext>
            </a:extLst>
          </p:cNvPr>
          <p:cNvSpPr>
            <a:spLocks noGrp="1"/>
          </p:cNvSpPr>
          <p:nvPr>
            <p:ph sz="half" idx="1"/>
          </p:nvPr>
        </p:nvSpPr>
        <p:spPr>
          <a:xfrm>
            <a:off x="466298" y="1366140"/>
            <a:ext cx="4950044" cy="5130193"/>
          </a:xfrm>
        </p:spPr>
        <p:txBody>
          <a:bodyPr>
            <a:normAutofit lnSpcReduction="10000"/>
          </a:bodyPr>
          <a:lstStyle/>
          <a:p>
            <a:r>
              <a:rPr lang="en-GB" sz="1550" dirty="0">
                <a:latin typeface="Open Sans" panose="020B0606030504020204" pitchFamily="34" charset="0"/>
                <a:ea typeface="Open Sans" panose="020B0606030504020204" pitchFamily="34" charset="0"/>
                <a:cs typeface="Open Sans" panose="020B0606030504020204" pitchFamily="34" charset="0"/>
              </a:rPr>
              <a:t>We then look at a pestle analysis that correlates to the complex problem we’re currently facing. According to </a:t>
            </a:r>
            <a:r>
              <a:rPr lang="en-GB" sz="1550" b="0" i="0" dirty="0">
                <a:solidFill>
                  <a:srgbClr val="000000"/>
                </a:solidFill>
                <a:effectLst/>
                <a:latin typeface="Open Sans" panose="020B0606030504020204" pitchFamily="34" charset="0"/>
                <a:ea typeface="Open Sans" panose="020B0606030504020204" pitchFamily="34" charset="0"/>
                <a:cs typeface="Open Sans" panose="020B0606030504020204" pitchFamily="34" charset="0"/>
              </a:rPr>
              <a:t>(Bush, 2022) that correlates with the NHS as a whole </a:t>
            </a:r>
            <a:endParaRPr lang="en-GB" sz="1550" dirty="0">
              <a:latin typeface="Open Sans" panose="020B0606030504020204" pitchFamily="34" charset="0"/>
              <a:ea typeface="Open Sans" panose="020B0606030504020204" pitchFamily="34" charset="0"/>
              <a:cs typeface="Open Sans" panose="020B0606030504020204" pitchFamily="34" charset="0"/>
            </a:endParaRPr>
          </a:p>
          <a:p>
            <a:r>
              <a:rPr lang="en-GB" sz="1550" dirty="0">
                <a:highlight>
                  <a:srgbClr val="FFFF00"/>
                </a:highlight>
              </a:rPr>
              <a:t>P</a:t>
            </a:r>
            <a:r>
              <a:rPr lang="en-GB" sz="1550" dirty="0"/>
              <a:t>olitical : The choice of the United Kingdom to exit the European Union will have far-reaching ramifications for society, including public institutions such as the NHS. There have been several articles written theorizing on how Brexit would affect the NHS, but nothing is certain just yet. For example, there are questions over how EU-made drugs and equipment would be imported into the United Kingdom. This factor can lead to absenteeism because they’re not enough resources to go around to every healthcare centre including the MCHT, which can heavily demoralise employees. </a:t>
            </a:r>
          </a:p>
        </p:txBody>
      </p:sp>
      <p:sp>
        <p:nvSpPr>
          <p:cNvPr id="4" name="Content Placeholder 3">
            <a:extLst>
              <a:ext uri="{FF2B5EF4-FFF2-40B4-BE49-F238E27FC236}">
                <a16:creationId xmlns:a16="http://schemas.microsoft.com/office/drawing/2014/main" id="{CFD0A638-5909-4E30-AA6D-3970C46F440E}"/>
              </a:ext>
            </a:extLst>
          </p:cNvPr>
          <p:cNvSpPr>
            <a:spLocks noGrp="1"/>
          </p:cNvSpPr>
          <p:nvPr>
            <p:ph sz="half" idx="2"/>
          </p:nvPr>
        </p:nvSpPr>
        <p:spPr>
          <a:xfrm>
            <a:off x="5320808" y="641446"/>
            <a:ext cx="6566392" cy="5854887"/>
          </a:xfrm>
        </p:spPr>
        <p:txBody>
          <a:bodyPr>
            <a:normAutofit lnSpcReduction="10000"/>
          </a:bodyPr>
          <a:lstStyle/>
          <a:p>
            <a:r>
              <a:rPr lang="en-GB" sz="1550" dirty="0">
                <a:highlight>
                  <a:srgbClr val="FFFF00"/>
                </a:highlight>
              </a:rPr>
              <a:t>E</a:t>
            </a:r>
            <a:r>
              <a:rPr lang="en-GB" sz="1550" dirty="0"/>
              <a:t>conomic: Following the financial crisis of 2008, the entire world has been hit by a recession. Of course, the United Kingdom was not exempt to the economic downturn, and the NHS has suffered as a result. The NHS is thought to have been in financial problems for more than a decade (due to economic reasons as much as regulatory ones). This makes it difficult for the NHS to offer patients with high-quality care. The most obvious manifestation of this is a severe shortage of qualified personnel. The NHS has never been a particularly appealing workplace for clinical practitioners due to lacklustre compensation. Thus, with insufficient funds to pay employees and not the best systems money can buy this can deter them from work therefore increase of absenteeism will be inevitable.</a:t>
            </a:r>
          </a:p>
          <a:p>
            <a:r>
              <a:rPr lang="en-GB" sz="1550" dirty="0">
                <a:highlight>
                  <a:srgbClr val="FFFF00"/>
                </a:highlight>
              </a:rPr>
              <a:t>S</a:t>
            </a:r>
            <a:r>
              <a:rPr lang="en-GB" sz="1550" dirty="0"/>
              <a:t>ociocultural: Patients' expectations have never been higher than they are now, thanks to the emergence of social media (which allows information to circulate rapidly than before) and enhanced educational institutions. Patients have a greater understanding of the treatment options accessible to them, and in industrialised countries (such as the United Kingdom), government organisations are expected to spend no money on treatment. While this decreases mortality and is, once again, a largely beneficial move, it does present new challenges for the NHS, since it is expected to offer better care than ever before.</a:t>
            </a:r>
          </a:p>
        </p:txBody>
      </p:sp>
    </p:spTree>
    <p:extLst>
      <p:ext uri="{BB962C8B-B14F-4D97-AF65-F5344CB8AC3E}">
        <p14:creationId xmlns:p14="http://schemas.microsoft.com/office/powerpoint/2010/main" val="122740451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340448-E868-4AAE-BED6-CFCE919FD76F}"/>
              </a:ext>
            </a:extLst>
          </p:cNvPr>
          <p:cNvSpPr>
            <a:spLocks noGrp="1"/>
          </p:cNvSpPr>
          <p:nvPr>
            <p:ph type="title"/>
          </p:nvPr>
        </p:nvSpPr>
        <p:spPr>
          <a:xfrm>
            <a:off x="370764" y="320040"/>
            <a:ext cx="6090996" cy="1371600"/>
          </a:xfrm>
        </p:spPr>
        <p:txBody>
          <a:bodyPr/>
          <a:lstStyle/>
          <a:p>
            <a:r>
              <a:rPr lang="en-GB" dirty="0"/>
              <a:t>PESTLE ANALYSIS (Continued)</a:t>
            </a:r>
          </a:p>
        </p:txBody>
      </p:sp>
      <p:sp>
        <p:nvSpPr>
          <p:cNvPr id="3" name="Content Placeholder 2">
            <a:extLst>
              <a:ext uri="{FF2B5EF4-FFF2-40B4-BE49-F238E27FC236}">
                <a16:creationId xmlns:a16="http://schemas.microsoft.com/office/drawing/2014/main" id="{F75A5CFB-F996-4A46-883D-DCC5E6831724}"/>
              </a:ext>
            </a:extLst>
          </p:cNvPr>
          <p:cNvSpPr>
            <a:spLocks noGrp="1"/>
          </p:cNvSpPr>
          <p:nvPr>
            <p:ph sz="half" idx="1"/>
          </p:nvPr>
        </p:nvSpPr>
        <p:spPr>
          <a:xfrm>
            <a:off x="370764" y="1487606"/>
            <a:ext cx="4324066" cy="4954136"/>
          </a:xfrm>
        </p:spPr>
        <p:txBody>
          <a:bodyPr>
            <a:normAutofit fontScale="92500"/>
          </a:bodyPr>
          <a:lstStyle/>
          <a:p>
            <a:r>
              <a:rPr lang="en-GB" sz="1550" dirty="0">
                <a:highlight>
                  <a:srgbClr val="FFFF00"/>
                </a:highlight>
              </a:rPr>
              <a:t>S</a:t>
            </a:r>
            <a:r>
              <a:rPr lang="en-GB" sz="1550" dirty="0"/>
              <a:t>ociocultural (Continued): With this patients that expect better treatment but won’t be able to find it in a treatment centre such as MCHT and not being backed absenteeism can be considered as these centres aren’t backed by the government enough.</a:t>
            </a:r>
          </a:p>
          <a:p>
            <a:r>
              <a:rPr lang="en-GB" sz="1550" dirty="0">
                <a:highlight>
                  <a:srgbClr val="FFFF00"/>
                </a:highlight>
              </a:rPr>
              <a:t>T</a:t>
            </a:r>
            <a:r>
              <a:rPr lang="en-GB" sz="1550" dirty="0"/>
              <a:t>echnological: Healthcare is progressively improving as new technology are produced left, right, and centre. Scanning equipment is much more inexpensive than ever before, making it a must-have in healthcare facilities. Disease is being reduced by the development of various tools and instruments for treating or managing conditions. Ultimately, these advancements in healthcare technology are beneficial to all parties involved. Not only do patients receive better care, but government agencies such as the NHS can speed up and automate more clinical procedures.</a:t>
            </a:r>
          </a:p>
        </p:txBody>
      </p:sp>
      <p:sp>
        <p:nvSpPr>
          <p:cNvPr id="4" name="Content Placeholder 3">
            <a:extLst>
              <a:ext uri="{FF2B5EF4-FFF2-40B4-BE49-F238E27FC236}">
                <a16:creationId xmlns:a16="http://schemas.microsoft.com/office/drawing/2014/main" id="{AA90E36E-67EB-4C81-9EB7-CE3D255149CD}"/>
              </a:ext>
            </a:extLst>
          </p:cNvPr>
          <p:cNvSpPr>
            <a:spLocks noGrp="1"/>
          </p:cNvSpPr>
          <p:nvPr>
            <p:ph sz="half" idx="2"/>
          </p:nvPr>
        </p:nvSpPr>
        <p:spPr>
          <a:xfrm>
            <a:off x="4694830" y="436727"/>
            <a:ext cx="7126406" cy="6005015"/>
          </a:xfrm>
        </p:spPr>
        <p:txBody>
          <a:bodyPr>
            <a:normAutofit fontScale="92500"/>
          </a:bodyPr>
          <a:lstStyle/>
          <a:p>
            <a:r>
              <a:rPr lang="en-GB" dirty="0">
                <a:highlight>
                  <a:srgbClr val="FFFF00"/>
                </a:highlight>
              </a:rPr>
              <a:t>L</a:t>
            </a:r>
            <a:r>
              <a:rPr lang="en-GB" dirty="0"/>
              <a:t>egal: Litigation is becoming more common around the world in a variety of situations. Patients (or family members) who are dissatisfied with the quality of their care are turning to the courts for retribution now more than ever. The NHS is no new to this occurrence: the UK has experienced an increase in the number of healthcare-related litigation, and the trend shows no signs of slowing down. Sadly, the healthcare system will be obliged to invest in costly legal defences and pay out multiple settlements as a result of this. Leaving small time centres such as MCHT, borderline broke which can result in absenteeism.</a:t>
            </a:r>
            <a:endParaRPr lang="en-GB" dirty="0">
              <a:highlight>
                <a:srgbClr val="FFFF00"/>
              </a:highlight>
            </a:endParaRPr>
          </a:p>
          <a:p>
            <a:r>
              <a:rPr lang="en-GB" dirty="0">
                <a:highlight>
                  <a:srgbClr val="FFFF00"/>
                </a:highlight>
                <a:latin typeface="+mj-lt"/>
              </a:rPr>
              <a:t>E</a:t>
            </a:r>
            <a:r>
              <a:rPr lang="en-GB" dirty="0">
                <a:latin typeface="+mj-lt"/>
              </a:rPr>
              <a:t>nvironmental: According to </a:t>
            </a:r>
            <a:r>
              <a:rPr lang="en-GB" b="0" i="0" dirty="0">
                <a:solidFill>
                  <a:srgbClr val="000000"/>
                </a:solidFill>
                <a:effectLst/>
                <a:latin typeface="+mj-lt"/>
              </a:rPr>
              <a:t>(Oung, 2019) In keeping with government objectives, the NHS is leading by example in terms of sustainable development and decreasing natural resource use. NHS providers generated over 590,000 tonnes of garbage in 2016/17. Only 15% of this garbage is disposed of in landfills, with the remaining 23% recycled.</a:t>
            </a:r>
            <a:endParaRPr lang="en-GB" dirty="0">
              <a:latin typeface="+mj-lt"/>
            </a:endParaRPr>
          </a:p>
        </p:txBody>
      </p:sp>
    </p:spTree>
    <p:extLst>
      <p:ext uri="{BB962C8B-B14F-4D97-AF65-F5344CB8AC3E}">
        <p14:creationId xmlns:p14="http://schemas.microsoft.com/office/powerpoint/2010/main" val="106093657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109CA4-04FA-409A-8A27-B1E9AFF48132}"/>
              </a:ext>
            </a:extLst>
          </p:cNvPr>
          <p:cNvSpPr>
            <a:spLocks noGrp="1"/>
          </p:cNvSpPr>
          <p:nvPr>
            <p:ph type="title"/>
          </p:nvPr>
        </p:nvSpPr>
        <p:spPr>
          <a:xfrm>
            <a:off x="1063752" y="276834"/>
            <a:ext cx="10058400" cy="1371600"/>
          </a:xfrm>
        </p:spPr>
        <p:txBody>
          <a:bodyPr>
            <a:normAutofit/>
          </a:bodyPr>
          <a:lstStyle/>
          <a:p>
            <a:r>
              <a:rPr lang="en-GB" dirty="0"/>
              <a:t>Solutions To Absenteeism For The MCHT</a:t>
            </a:r>
          </a:p>
        </p:txBody>
      </p:sp>
      <p:sp>
        <p:nvSpPr>
          <p:cNvPr id="3" name="Text Placeholder 2">
            <a:extLst>
              <a:ext uri="{FF2B5EF4-FFF2-40B4-BE49-F238E27FC236}">
                <a16:creationId xmlns:a16="http://schemas.microsoft.com/office/drawing/2014/main" id="{E2B96C9D-8C79-4CDF-B40C-5156FF6D1566}"/>
              </a:ext>
            </a:extLst>
          </p:cNvPr>
          <p:cNvSpPr>
            <a:spLocks noGrp="1"/>
          </p:cNvSpPr>
          <p:nvPr>
            <p:ph type="body" idx="1"/>
          </p:nvPr>
        </p:nvSpPr>
        <p:spPr>
          <a:xfrm>
            <a:off x="1069848" y="1349076"/>
            <a:ext cx="4663440" cy="640080"/>
          </a:xfrm>
        </p:spPr>
        <p:txBody>
          <a:bodyPr>
            <a:normAutofit fontScale="92500" lnSpcReduction="10000"/>
          </a:bodyPr>
          <a:lstStyle/>
          <a:p>
            <a:r>
              <a:rPr lang="en-GB" dirty="0"/>
              <a:t>1. Improving employee &amp; workplace well-being (Lopez, 2019) </a:t>
            </a:r>
          </a:p>
        </p:txBody>
      </p:sp>
      <p:sp>
        <p:nvSpPr>
          <p:cNvPr id="4" name="Content Placeholder 3">
            <a:extLst>
              <a:ext uri="{FF2B5EF4-FFF2-40B4-BE49-F238E27FC236}">
                <a16:creationId xmlns:a16="http://schemas.microsoft.com/office/drawing/2014/main" id="{6C45A383-34FE-458A-961B-714633B242A3}"/>
              </a:ext>
            </a:extLst>
          </p:cNvPr>
          <p:cNvSpPr>
            <a:spLocks noGrp="1"/>
          </p:cNvSpPr>
          <p:nvPr>
            <p:ph sz="half" idx="2"/>
          </p:nvPr>
        </p:nvSpPr>
        <p:spPr>
          <a:xfrm>
            <a:off x="539646" y="2014194"/>
            <a:ext cx="5193642" cy="3942103"/>
          </a:xfrm>
        </p:spPr>
        <p:txBody>
          <a:bodyPr/>
          <a:lstStyle/>
          <a:p>
            <a:r>
              <a:rPr lang="en-GB" dirty="0"/>
              <a:t>If the MCHT improve this, Employees who are enthusiastic about their jobs are happy. </a:t>
            </a:r>
          </a:p>
          <a:p>
            <a:r>
              <a:rPr lang="en-GB" dirty="0"/>
              <a:t>A corporation that prioritises health and quality of life will have a more skilled workplace. Because of their improved health, they have fewer sick days and are less likely to call in sick. Especially in an emotionally draining place like the hospital making the work scene better for the staff will boost morale within the workplace.</a:t>
            </a:r>
          </a:p>
        </p:txBody>
      </p:sp>
      <p:sp>
        <p:nvSpPr>
          <p:cNvPr id="5" name="Text Placeholder 4">
            <a:extLst>
              <a:ext uri="{FF2B5EF4-FFF2-40B4-BE49-F238E27FC236}">
                <a16:creationId xmlns:a16="http://schemas.microsoft.com/office/drawing/2014/main" id="{4AB618D6-2CEB-478D-AF6C-DD708B5DD76C}"/>
              </a:ext>
            </a:extLst>
          </p:cNvPr>
          <p:cNvSpPr>
            <a:spLocks noGrp="1"/>
          </p:cNvSpPr>
          <p:nvPr>
            <p:ph type="body" sz="quarter" idx="3"/>
          </p:nvPr>
        </p:nvSpPr>
        <p:spPr>
          <a:xfrm>
            <a:off x="6458712" y="1328394"/>
            <a:ext cx="4663440" cy="640080"/>
          </a:xfrm>
        </p:spPr>
        <p:txBody>
          <a:bodyPr>
            <a:normAutofit fontScale="92500" lnSpcReduction="10000"/>
          </a:bodyPr>
          <a:lstStyle/>
          <a:p>
            <a:r>
              <a:rPr lang="en-GB" dirty="0"/>
              <a:t>2. Provide merit for hard work along with balance (Lopez, 2019)</a:t>
            </a:r>
          </a:p>
        </p:txBody>
      </p:sp>
      <p:sp>
        <p:nvSpPr>
          <p:cNvPr id="6" name="Content Placeholder 5">
            <a:extLst>
              <a:ext uri="{FF2B5EF4-FFF2-40B4-BE49-F238E27FC236}">
                <a16:creationId xmlns:a16="http://schemas.microsoft.com/office/drawing/2014/main" id="{013CA463-252A-4FDF-912A-A669A9939552}"/>
              </a:ext>
            </a:extLst>
          </p:cNvPr>
          <p:cNvSpPr>
            <a:spLocks noGrp="1"/>
          </p:cNvSpPr>
          <p:nvPr>
            <p:ph sz="quarter" idx="4"/>
          </p:nvPr>
        </p:nvSpPr>
        <p:spPr>
          <a:xfrm>
            <a:off x="6095999" y="2014195"/>
            <a:ext cx="5356485" cy="3942786"/>
          </a:xfrm>
        </p:spPr>
        <p:txBody>
          <a:bodyPr/>
          <a:lstStyle/>
          <a:p>
            <a:r>
              <a:rPr lang="en-GB" dirty="0"/>
              <a:t>A reward scheme for perfect attendance should be offered by a company. </a:t>
            </a:r>
          </a:p>
          <a:p>
            <a:r>
              <a:rPr lang="en-GB" dirty="0"/>
              <a:t>Recognising excellent work is the first step in quality staff management. As a result, MCHT work moral will increase, along with the feeling of ownership among The MCHT employees. </a:t>
            </a:r>
          </a:p>
          <a:p>
            <a:r>
              <a:rPr lang="en-GB" dirty="0"/>
              <a:t>To encourage being present, one should look towards enhancing employee satisfaction.</a:t>
            </a:r>
          </a:p>
        </p:txBody>
      </p:sp>
    </p:spTree>
    <p:extLst>
      <p:ext uri="{BB962C8B-B14F-4D97-AF65-F5344CB8AC3E}">
        <p14:creationId xmlns:p14="http://schemas.microsoft.com/office/powerpoint/2010/main" val="139478095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13488E-7D30-429F-BE43-D248D2E6BCAE}"/>
              </a:ext>
            </a:extLst>
          </p:cNvPr>
          <p:cNvSpPr>
            <a:spLocks noGrp="1"/>
          </p:cNvSpPr>
          <p:nvPr>
            <p:ph type="title"/>
          </p:nvPr>
        </p:nvSpPr>
        <p:spPr>
          <a:xfrm>
            <a:off x="374753" y="348604"/>
            <a:ext cx="10058400" cy="1371600"/>
          </a:xfrm>
        </p:spPr>
        <p:txBody>
          <a:bodyPr/>
          <a:lstStyle/>
          <a:p>
            <a:r>
              <a:rPr lang="en-GB" dirty="0"/>
              <a:t>Solutions To Absenteeism For The MCHT &amp; Conclusion (Continued)</a:t>
            </a:r>
          </a:p>
        </p:txBody>
      </p:sp>
      <p:sp>
        <p:nvSpPr>
          <p:cNvPr id="3" name="Content Placeholder 2">
            <a:extLst>
              <a:ext uri="{FF2B5EF4-FFF2-40B4-BE49-F238E27FC236}">
                <a16:creationId xmlns:a16="http://schemas.microsoft.com/office/drawing/2014/main" id="{6E5260E4-DAC6-4455-816D-18B342F2E11E}"/>
              </a:ext>
            </a:extLst>
          </p:cNvPr>
          <p:cNvSpPr>
            <a:spLocks noGrp="1"/>
          </p:cNvSpPr>
          <p:nvPr>
            <p:ph idx="1"/>
          </p:nvPr>
        </p:nvSpPr>
        <p:spPr>
          <a:xfrm>
            <a:off x="374753" y="2488367"/>
            <a:ext cx="11437495" cy="3942413"/>
          </a:xfrm>
        </p:spPr>
        <p:txBody>
          <a:bodyPr>
            <a:normAutofit/>
          </a:bodyPr>
          <a:lstStyle/>
          <a:p>
            <a:r>
              <a:rPr lang="en-GB" sz="1600" dirty="0"/>
              <a:t>The MCHT Should consider the following: </a:t>
            </a:r>
          </a:p>
          <a:p>
            <a:r>
              <a:rPr lang="en-GB" sz="1600" dirty="0"/>
              <a:t>Using a time and attendance system, create trigger mechanisms for reviewing attendance. In the event of an absence, follow disciplinary or capability processes. The decision between these two is based on the size and scope of your organisation and workforce. Too many doctor's notes could be used as a trigger mechanism to start reviews. Managers should be alerted that they need to intervene and explain business resources and procedures. And, if necessary, lay out the steps they'll take if the situation persists. If the absenteeism continues, disciplinary action will be taken. For repeat offenders, dismissal may be appropriate. </a:t>
            </a:r>
          </a:p>
          <a:p>
            <a:r>
              <a:rPr lang="en-GB" sz="1600" dirty="0"/>
              <a:t>In conclusion I believe that this is best option to deter absenteeism due to that feeling that you may get fired for not turning up will leave you getting fired. It will make sure that the employees of the MCHT will arrive for work since if they don’t, they won’t receive their wages. They’re many more options MCHT can take in order to deteriorate absenteeism such as better flexible schedules or a robust method to managing things, but ultimately it will always depend on the mental health and state of mind of the employees of MCHT it is their decision, and it comes down to whether they’re motivated or not.</a:t>
            </a:r>
          </a:p>
        </p:txBody>
      </p:sp>
      <p:pic>
        <p:nvPicPr>
          <p:cNvPr id="6" name="Picture 5">
            <a:extLst>
              <a:ext uri="{FF2B5EF4-FFF2-40B4-BE49-F238E27FC236}">
                <a16:creationId xmlns:a16="http://schemas.microsoft.com/office/drawing/2014/main" id="{4D2B10FA-6EAF-4909-9E7A-1F9ECEF4BB85}"/>
              </a:ext>
            </a:extLst>
          </p:cNvPr>
          <p:cNvPicPr>
            <a:picLocks noChangeAspect="1"/>
          </p:cNvPicPr>
          <p:nvPr/>
        </p:nvPicPr>
        <p:blipFill>
          <a:blip r:embed="rId2"/>
          <a:stretch>
            <a:fillRect/>
          </a:stretch>
        </p:blipFill>
        <p:spPr>
          <a:xfrm>
            <a:off x="374753" y="1720204"/>
            <a:ext cx="4616972" cy="768163"/>
          </a:xfrm>
          <a:prstGeom prst="rect">
            <a:avLst/>
          </a:prstGeom>
        </p:spPr>
      </p:pic>
    </p:spTree>
    <p:extLst>
      <p:ext uri="{BB962C8B-B14F-4D97-AF65-F5344CB8AC3E}">
        <p14:creationId xmlns:p14="http://schemas.microsoft.com/office/powerpoint/2010/main" val="398151131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A82E53-91EA-47FB-B643-F503950471CE}"/>
              </a:ext>
            </a:extLst>
          </p:cNvPr>
          <p:cNvSpPr>
            <a:spLocks noGrp="1"/>
          </p:cNvSpPr>
          <p:nvPr>
            <p:ph type="ctrTitle"/>
          </p:nvPr>
        </p:nvSpPr>
        <p:spPr/>
        <p:txBody>
          <a:bodyPr>
            <a:normAutofit fontScale="90000"/>
          </a:bodyPr>
          <a:lstStyle/>
          <a:p>
            <a:r>
              <a:rPr lang="en-GB" dirty="0"/>
              <a:t>THANK YOU FOR LISTENING TO MY PRESNENTATION!</a:t>
            </a:r>
          </a:p>
        </p:txBody>
      </p:sp>
      <p:sp>
        <p:nvSpPr>
          <p:cNvPr id="3" name="Subtitle 2">
            <a:extLst>
              <a:ext uri="{FF2B5EF4-FFF2-40B4-BE49-F238E27FC236}">
                <a16:creationId xmlns:a16="http://schemas.microsoft.com/office/drawing/2014/main" id="{6A07C726-CD22-4F4D-AA42-EDE84F7687B9}"/>
              </a:ext>
            </a:extLst>
          </p:cNvPr>
          <p:cNvSpPr>
            <a:spLocks noGrp="1"/>
          </p:cNvSpPr>
          <p:nvPr>
            <p:ph type="subTitle" idx="1"/>
          </p:nvPr>
        </p:nvSpPr>
        <p:spPr/>
        <p:txBody>
          <a:bodyPr/>
          <a:lstStyle/>
          <a:p>
            <a:r>
              <a:rPr lang="en-GB" dirty="0"/>
              <a:t>By Plamedy Maketa</a:t>
            </a:r>
          </a:p>
        </p:txBody>
      </p:sp>
    </p:spTree>
    <p:extLst>
      <p:ext uri="{BB962C8B-B14F-4D97-AF65-F5344CB8AC3E}">
        <p14:creationId xmlns:p14="http://schemas.microsoft.com/office/powerpoint/2010/main" val="84517121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6009D8-CFA4-44D2-AF5D-5C20BA8B5C30}"/>
              </a:ext>
            </a:extLst>
          </p:cNvPr>
          <p:cNvSpPr>
            <a:spLocks noGrp="1"/>
          </p:cNvSpPr>
          <p:nvPr>
            <p:ph type="title"/>
          </p:nvPr>
        </p:nvSpPr>
        <p:spPr>
          <a:xfrm>
            <a:off x="604603" y="0"/>
            <a:ext cx="10058400" cy="1371600"/>
          </a:xfrm>
        </p:spPr>
        <p:txBody>
          <a:bodyPr/>
          <a:lstStyle/>
          <a:p>
            <a:r>
              <a:rPr lang="en-GB" dirty="0"/>
              <a:t>Bibliography </a:t>
            </a:r>
          </a:p>
        </p:txBody>
      </p:sp>
      <p:sp>
        <p:nvSpPr>
          <p:cNvPr id="3" name="Content Placeholder 2">
            <a:extLst>
              <a:ext uri="{FF2B5EF4-FFF2-40B4-BE49-F238E27FC236}">
                <a16:creationId xmlns:a16="http://schemas.microsoft.com/office/drawing/2014/main" id="{52A56E4F-B4F4-491E-8236-72AEFD3805DE}"/>
              </a:ext>
            </a:extLst>
          </p:cNvPr>
          <p:cNvSpPr>
            <a:spLocks noGrp="1"/>
          </p:cNvSpPr>
          <p:nvPr>
            <p:ph idx="1"/>
          </p:nvPr>
        </p:nvSpPr>
        <p:spPr>
          <a:xfrm>
            <a:off x="299803" y="974359"/>
            <a:ext cx="11287594" cy="2893103"/>
          </a:xfrm>
        </p:spPr>
        <p:txBody>
          <a:bodyPr>
            <a:noAutofit/>
          </a:bodyPr>
          <a:lstStyle/>
          <a:p>
            <a:r>
              <a:rPr lang="en-GB" sz="1400" b="0" i="0" dirty="0">
                <a:solidFill>
                  <a:srgbClr val="000000"/>
                </a:solidFill>
                <a:effectLst/>
                <a:latin typeface="Open Sans" panose="020B0606030504020204" pitchFamily="34" charset="0"/>
              </a:rPr>
              <a:t>Bush, T., 2019. </a:t>
            </a:r>
            <a:r>
              <a:rPr lang="en-GB" sz="1400" b="0" i="1" dirty="0">
                <a:solidFill>
                  <a:srgbClr val="000000"/>
                </a:solidFill>
                <a:effectLst/>
                <a:latin typeface="Open Sans" panose="020B0606030504020204" pitchFamily="34" charset="0"/>
              </a:rPr>
              <a:t>PESTLE Analysis of the NHS</a:t>
            </a:r>
            <a:r>
              <a:rPr lang="en-GB" sz="1400" b="0" i="0" dirty="0">
                <a:solidFill>
                  <a:srgbClr val="000000"/>
                </a:solidFill>
                <a:effectLst/>
                <a:latin typeface="Open Sans" panose="020B0606030504020204" pitchFamily="34" charset="0"/>
              </a:rPr>
              <a:t>. [online] PESTLE Analysis. Available at: &lt;https://pestleanalysis.com/nhs-pestle-analysis/&gt; [Accessed 25 March 2022].</a:t>
            </a:r>
          </a:p>
          <a:p>
            <a:r>
              <a:rPr lang="en-GB" sz="1400" b="0" i="0" dirty="0">
                <a:solidFill>
                  <a:srgbClr val="000000"/>
                </a:solidFill>
                <a:effectLst/>
                <a:latin typeface="Open Sans" panose="020B0606030504020204" pitchFamily="34" charset="0"/>
              </a:rPr>
              <a:t>Roy, B., 2021. </a:t>
            </a:r>
            <a:r>
              <a:rPr lang="en-GB" sz="1400" b="0" i="1" dirty="0">
                <a:solidFill>
                  <a:srgbClr val="000000"/>
                </a:solidFill>
                <a:effectLst/>
                <a:latin typeface="Open Sans" panose="020B0606030504020204" pitchFamily="34" charset="0"/>
              </a:rPr>
              <a:t>Employee Absenteeism And The Role Of Effective Management</a:t>
            </a:r>
            <a:r>
              <a:rPr lang="en-GB" sz="1400" b="0" i="0" dirty="0">
                <a:solidFill>
                  <a:srgbClr val="000000"/>
                </a:solidFill>
                <a:effectLst/>
                <a:latin typeface="Open Sans" panose="020B0606030504020204" pitchFamily="34" charset="0"/>
              </a:rPr>
              <a:t>. [image] Available at: &lt;https://blog.vantagecircle.com/employee-absenteeism/&gt; [Accessed 26 March 2022].</a:t>
            </a:r>
            <a:endParaRPr lang="en-GB" sz="1400" dirty="0">
              <a:solidFill>
                <a:srgbClr val="000000"/>
              </a:solidFill>
              <a:latin typeface="Open Sans" panose="020B0606030504020204" pitchFamily="34" charset="0"/>
            </a:endParaRPr>
          </a:p>
          <a:p>
            <a:r>
              <a:rPr lang="en-GB" sz="1400" dirty="0"/>
              <a:t>Collier, E., 2018. Workplace Absenteeism. [online] The Hub | High Speed Training. Available at: &lt;https://www.highspeedtraining.co.uk/hub/reducing-absenteeism-in-the-workplace/&gt; [Accessed 26 March 2022].</a:t>
            </a:r>
          </a:p>
          <a:p>
            <a:r>
              <a:rPr lang="en-GB" sz="1400" dirty="0"/>
              <a:t>Cushard, B., n.d. The Impact of Absenteeism. [online] Spark. Available at: &lt;https://www.adp.com/spark/articles/2017/01/the-impact-of-absenteeism.aspx&gt; [Accessed 25 March 2022].</a:t>
            </a:r>
          </a:p>
          <a:p>
            <a:r>
              <a:rPr lang="en-GB" sz="1400" b="0" i="0" dirty="0">
                <a:solidFill>
                  <a:srgbClr val="000000"/>
                </a:solidFill>
                <a:effectLst/>
                <a:latin typeface="Open Sans" panose="020B0606030504020204" pitchFamily="34" charset="0"/>
              </a:rPr>
              <a:t>Taiwo, B., 2021. </a:t>
            </a:r>
            <a:r>
              <a:rPr lang="en-GB" sz="1400" b="0" i="1" dirty="0">
                <a:solidFill>
                  <a:srgbClr val="000000"/>
                </a:solidFill>
                <a:effectLst/>
                <a:latin typeface="Open Sans" panose="020B0606030504020204" pitchFamily="34" charset="0"/>
              </a:rPr>
              <a:t>https://tcbassociates.com/2021/10/08/financial-toll-of-absenteeism-on-a-business/</a:t>
            </a:r>
            <a:r>
              <a:rPr lang="en-GB" sz="1400" b="0" i="0" dirty="0">
                <a:solidFill>
                  <a:srgbClr val="000000"/>
                </a:solidFill>
                <a:effectLst/>
                <a:latin typeface="Open Sans" panose="020B0606030504020204" pitchFamily="34" charset="0"/>
              </a:rPr>
              <a:t>. [image] Available at: &lt;https://tcbassociates.com/2021/10/08/financial-toll-of-absenteeism-on-a-business/&gt; [Accessed 26 March 2022].</a:t>
            </a:r>
          </a:p>
          <a:p>
            <a:r>
              <a:rPr lang="en-GB" sz="1400" b="0" i="0" dirty="0">
                <a:solidFill>
                  <a:srgbClr val="000000"/>
                </a:solidFill>
                <a:effectLst/>
                <a:latin typeface="Open Sans" panose="020B0606030504020204" pitchFamily="34" charset="0"/>
              </a:rPr>
              <a:t>Oung, C., 2019. </a:t>
            </a:r>
            <a:r>
              <a:rPr lang="en-GB" sz="1400" b="0" i="1" dirty="0">
                <a:solidFill>
                  <a:srgbClr val="000000"/>
                </a:solidFill>
                <a:effectLst/>
                <a:latin typeface="Open Sans" panose="020B0606030504020204" pitchFamily="34" charset="0"/>
              </a:rPr>
              <a:t>The environment needs to be higher up the NHS agenda</a:t>
            </a:r>
            <a:r>
              <a:rPr lang="en-GB" sz="1400" b="0" i="0" dirty="0">
                <a:solidFill>
                  <a:srgbClr val="000000"/>
                </a:solidFill>
                <a:effectLst/>
                <a:latin typeface="Open Sans" panose="020B0606030504020204" pitchFamily="34" charset="0"/>
              </a:rPr>
              <a:t>. [online] The Nuffield Trust. Available at: &lt;https://www.nuffieldtrust.org.uk/news-item/the-environment-needs-to-be-higher-up-the-nhs-agenda#:~:text=With%20support%20from%20its%20Sustainable,water%20use%20and%20waste%20management.&gt; [Accessed 26 March 2022].</a:t>
            </a:r>
          </a:p>
          <a:p>
            <a:r>
              <a:rPr lang="en-GB" sz="1400" b="0" i="0" dirty="0">
                <a:solidFill>
                  <a:srgbClr val="000000"/>
                </a:solidFill>
                <a:effectLst/>
                <a:latin typeface="Open Sans" panose="020B0606030504020204" pitchFamily="34" charset="0"/>
              </a:rPr>
              <a:t>Ukessays.com. 2018. </a:t>
            </a:r>
            <a:r>
              <a:rPr lang="en-GB" sz="1400" b="0" i="1" dirty="0">
                <a:solidFill>
                  <a:srgbClr val="000000"/>
                </a:solidFill>
                <a:effectLst/>
                <a:latin typeface="Open Sans" panose="020B0606030504020204" pitchFamily="34" charset="0"/>
              </a:rPr>
              <a:t>Factors of Absenteeism and Impacts on Organizations</a:t>
            </a:r>
            <a:r>
              <a:rPr lang="en-GB" sz="1400" b="0" i="0" dirty="0">
                <a:solidFill>
                  <a:srgbClr val="000000"/>
                </a:solidFill>
                <a:effectLst/>
                <a:latin typeface="Open Sans" panose="020B0606030504020204" pitchFamily="34" charset="0"/>
              </a:rPr>
              <a:t>. [online] Available at: &lt;https://www.ukessays.com/essays/management/factors-of-absenteeism-and-impacts-on-organizations-management-essay.php&gt; [Accessed 26 March 2022].</a:t>
            </a:r>
          </a:p>
          <a:p>
            <a:r>
              <a:rPr lang="en-GB" sz="1600" b="0" i="0" dirty="0">
                <a:solidFill>
                  <a:srgbClr val="000000"/>
                </a:solidFill>
                <a:effectLst/>
                <a:latin typeface="Open Sans" panose="020B0606030504020204" pitchFamily="34" charset="0"/>
              </a:rPr>
              <a:t>Lopez, J., 2019. </a:t>
            </a:r>
            <a:r>
              <a:rPr lang="en-GB" sz="1600" b="0" i="1" dirty="0">
                <a:solidFill>
                  <a:srgbClr val="000000"/>
                </a:solidFill>
                <a:effectLst/>
                <a:latin typeface="Open Sans" panose="020B0606030504020204" pitchFamily="34" charset="0"/>
              </a:rPr>
              <a:t>Absenteeism: 6 key steps to effectively reduce it</a:t>
            </a:r>
            <a:r>
              <a:rPr lang="en-GB" sz="1600" b="0" i="0" dirty="0">
                <a:solidFill>
                  <a:srgbClr val="000000"/>
                </a:solidFill>
                <a:effectLst/>
                <a:latin typeface="Open Sans" panose="020B0606030504020204" pitchFamily="34" charset="0"/>
              </a:rPr>
              <a:t>. [online] Kiwihr.com. Available at: &lt;https://kiwihr.com/blog/absenteeism&gt; [Accessed 26 March 2022].</a:t>
            </a:r>
            <a:endParaRPr lang="en-GB" sz="1400" dirty="0"/>
          </a:p>
        </p:txBody>
      </p:sp>
    </p:spTree>
    <p:extLst>
      <p:ext uri="{BB962C8B-B14F-4D97-AF65-F5344CB8AC3E}">
        <p14:creationId xmlns:p14="http://schemas.microsoft.com/office/powerpoint/2010/main" val="1366473779"/>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avonVTI">
  <a:themeElements>
    <a:clrScheme name="FIVE">
      <a:dk1>
        <a:sysClr val="windowText" lastClr="000000"/>
      </a:dk1>
      <a:lt1>
        <a:sysClr val="window" lastClr="FFFFFF"/>
      </a:lt1>
      <a:dk2>
        <a:srgbClr val="505046"/>
      </a:dk2>
      <a:lt2>
        <a:srgbClr val="F5F6F4"/>
      </a:lt2>
      <a:accent1>
        <a:srgbClr val="57903F"/>
      </a:accent1>
      <a:accent2>
        <a:srgbClr val="F03F2B"/>
      </a:accent2>
      <a:accent3>
        <a:srgbClr val="3488A0"/>
      </a:accent3>
      <a:accent4>
        <a:srgbClr val="F8D22F"/>
      </a:accent4>
      <a:accent5>
        <a:srgbClr val="5CC6D6"/>
      </a:accent5>
      <a:accent6>
        <a:srgbClr val="B8D233"/>
      </a:accent6>
      <a:hlink>
        <a:srgbClr val="00B0F0"/>
      </a:hlink>
      <a:folHlink>
        <a:srgbClr val="B2B2B2"/>
      </a:folHlink>
    </a:clrScheme>
    <a:fontScheme name="Century Gothic">
      <a:majorFont>
        <a:latin typeface="Century Gothic" panose="020F030202020403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F03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80000"/>
                <a:shade val="100000"/>
                <a:satMod val="300000"/>
              </a:schemeClr>
            </a:gs>
            <a:gs pos="100000">
              <a:schemeClr val="phClr">
                <a:tint val="100000"/>
                <a:shade val="30000"/>
                <a:satMod val="200000"/>
              </a:schemeClr>
            </a:gs>
          </a:gsLst>
          <a:path path="circle">
            <a:fillToRect l="50000" t="50000" r="50000" b="50000"/>
          </a:path>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name="Original 5_01_Win32" id="{77344C68-A3F1-476B-8680-97D7F429B46B}" vid="{89780073-58E8-4DFF-BF29-BA99F805284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2" ma:contentTypeDescription="Create a new document." ma:contentTypeScope="" ma:versionID="a410dd7f93c95333ffa1b60ed6adedd1">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a936d9baba76aa3866493feff160faab"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2:Statu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Status" ma:index="19" nillable="true" ma:displayName="Status" ma:default="Not started" ma:format="Dropdown" ma:internalName="Status">
      <xsd:simpleType>
        <xsd:restriction base="dms:Choice">
          <xsd:enumeration value="Not started"/>
          <xsd:enumeration value="In Progress"/>
          <xsd:enumeration value="Completed"/>
        </xsd:restriction>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Status xmlns="71af3243-3dd4-4a8d-8c0d-dd76da1f02a5">Not started</Status>
    <MediaServiceKeyPoints xmlns="71af3243-3dd4-4a8d-8c0d-dd76da1f02a5"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2D276E62-80A3-44DD-9BCC-97ED2B99B57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137651BA-F45C-4845-9AB3-E0A65B39F5E1}">
  <ds:schemaRefs>
    <ds:schemaRef ds:uri="http://schemas.microsoft.com/office/2006/metadata/properties"/>
    <ds:schemaRef ds:uri="http://schemas.microsoft.com/office/infopath/2007/PartnerControls"/>
    <ds:schemaRef ds:uri="71af3243-3dd4-4a8d-8c0d-dd76da1f02a5"/>
  </ds:schemaRefs>
</ds:datastoreItem>
</file>

<file path=customXml/itemProps3.xml><?xml version="1.0" encoding="utf-8"?>
<ds:datastoreItem xmlns:ds="http://schemas.openxmlformats.org/officeDocument/2006/customXml" ds:itemID="{CDB58277-F8DF-46FF-84EC-EF41B835E69F}">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{46535B06-08EB-4E23-9E48-5BE1F56F7666}tf78438558_win32</Template>
  <TotalTime>413</TotalTime>
  <Words>2308</Words>
  <Application>Microsoft Office PowerPoint</Application>
  <PresentationFormat>Widescreen</PresentationFormat>
  <Paragraphs>66</Paragraphs>
  <Slides>14</Slides>
  <Notes>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14</vt:i4>
      </vt:variant>
    </vt:vector>
  </HeadingPairs>
  <TitlesOfParts>
    <vt:vector size="19" baseType="lpstr">
      <vt:lpstr>Calibri</vt:lpstr>
      <vt:lpstr>Century Gothic</vt:lpstr>
      <vt:lpstr>Garamond</vt:lpstr>
      <vt:lpstr>Open Sans</vt:lpstr>
      <vt:lpstr>SavonVTI</vt:lpstr>
      <vt:lpstr>My presentation</vt:lpstr>
      <vt:lpstr>What will I cover?</vt:lpstr>
      <vt:lpstr>What is “absenteeism”?</vt:lpstr>
      <vt:lpstr>Absenteeism</vt:lpstr>
      <vt:lpstr>Nature &amp; Impact of staff absenteeism in organisations</vt:lpstr>
      <vt:lpstr>Nature &amp; Impact of staff absenteeism in organisations (Continued)</vt:lpstr>
      <vt:lpstr>Addressing the complex problem (Cause &amp; effect)</vt:lpstr>
      <vt:lpstr>Addressing the complex problem (continued)</vt:lpstr>
      <vt:lpstr>A PESTLE ANALYSIS </vt:lpstr>
      <vt:lpstr>PESTLE ANALYSIS (Continued)</vt:lpstr>
      <vt:lpstr>Solutions To Absenteeism For The MCHT</vt:lpstr>
      <vt:lpstr>Solutions To Absenteeism For The MCHT &amp; Conclusion (Continued)</vt:lpstr>
      <vt:lpstr>THANK YOU FOR LISTENING TO MY PRESNENTATION!</vt:lpstr>
      <vt:lpstr>Bibliography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My presentation</dc:title>
  <dc:creator>Plamedy Maketa</dc:creator>
  <cp:lastModifiedBy>Plamedy Maketa</cp:lastModifiedBy>
  <cp:revision>7</cp:revision>
  <dcterms:created xsi:type="dcterms:W3CDTF">2022-03-25T20:41:55Z</dcterms:created>
  <dcterms:modified xsi:type="dcterms:W3CDTF">2022-03-26T15:26:43Z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