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3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5.xml" ContentType="application/vnd.openxmlformats-officedocument.theme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1" r:id="rId3"/>
    <p:sldMasterId id="2147483787" r:id="rId4"/>
    <p:sldMasterId id="2147483806" r:id="rId5"/>
    <p:sldMasterId id="2147483881" r:id="rId6"/>
    <p:sldMasterId id="2147483893" r:id="rId7"/>
    <p:sldMasterId id="2147483933" r:id="rId8"/>
  </p:sldMasterIdLst>
  <p:notesMasterIdLst>
    <p:notesMasterId r:id="rId48"/>
  </p:notesMasterIdLst>
  <p:handoutMasterIdLst>
    <p:handoutMasterId r:id="rId49"/>
  </p:handoutMasterIdLst>
  <p:sldIdLst>
    <p:sldId id="361" r:id="rId9"/>
    <p:sldId id="257" r:id="rId10"/>
    <p:sldId id="525" r:id="rId11"/>
    <p:sldId id="531" r:id="rId12"/>
    <p:sldId id="528" r:id="rId13"/>
    <p:sldId id="372" r:id="rId14"/>
    <p:sldId id="373" r:id="rId15"/>
    <p:sldId id="344" r:id="rId16"/>
    <p:sldId id="345" r:id="rId17"/>
    <p:sldId id="529" r:id="rId18"/>
    <p:sldId id="339" r:id="rId19"/>
    <p:sldId id="530" r:id="rId20"/>
    <p:sldId id="374" r:id="rId21"/>
    <p:sldId id="259" r:id="rId22"/>
    <p:sldId id="274" r:id="rId23"/>
    <p:sldId id="352" r:id="rId24"/>
    <p:sldId id="353" r:id="rId25"/>
    <p:sldId id="263" r:id="rId26"/>
    <p:sldId id="264" r:id="rId27"/>
    <p:sldId id="265" r:id="rId28"/>
    <p:sldId id="266" r:id="rId29"/>
    <p:sldId id="267" r:id="rId30"/>
    <p:sldId id="268" r:id="rId31"/>
    <p:sldId id="269" r:id="rId32"/>
    <p:sldId id="270" r:id="rId33"/>
    <p:sldId id="271" r:id="rId34"/>
    <p:sldId id="272" r:id="rId35"/>
    <p:sldId id="273" r:id="rId36"/>
    <p:sldId id="533" r:id="rId37"/>
    <p:sldId id="275" r:id="rId38"/>
    <p:sldId id="276" r:id="rId39"/>
    <p:sldId id="277" r:id="rId40"/>
    <p:sldId id="278" r:id="rId41"/>
    <p:sldId id="279" r:id="rId42"/>
    <p:sldId id="282" r:id="rId43"/>
    <p:sldId id="285" r:id="rId44"/>
    <p:sldId id="286" r:id="rId45"/>
    <p:sldId id="457" r:id="rId46"/>
    <p:sldId id="476" r:id="rId47"/>
  </p:sldIdLst>
  <p:sldSz cx="9144000" cy="6858000" type="screen4x3"/>
  <p:notesSz cx="6797675" cy="9926638"/>
  <p:custShowLst>
    <p:custShow name="Lecture Presentation" id="0">
      <p:sldLst>
        <p:sld r:id="rId10"/>
        <p:sld r:id="rId36"/>
        <p:sld r:id="rId23"/>
      </p:sldLst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960E5C5-CC9D-4E88-9494-3000162F87EC}" v="4" dt="2025-06-24T12:15:28.32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600" autoAdjust="0"/>
    <p:restoredTop sz="81882" autoAdjust="0"/>
  </p:normalViewPr>
  <p:slideViewPr>
    <p:cSldViewPr snapToGrid="0">
      <p:cViewPr varScale="1">
        <p:scale>
          <a:sx n="94" d="100"/>
          <a:sy n="94" d="100"/>
        </p:scale>
        <p:origin x="1926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9" Type="http://schemas.openxmlformats.org/officeDocument/2006/relationships/slide" Target="slides/slide31.xml"/><Relationship Id="rId21" Type="http://schemas.openxmlformats.org/officeDocument/2006/relationships/slide" Target="slides/slide13.xml"/><Relationship Id="rId34" Type="http://schemas.openxmlformats.org/officeDocument/2006/relationships/slide" Target="slides/slide26.xml"/><Relationship Id="rId42" Type="http://schemas.openxmlformats.org/officeDocument/2006/relationships/slide" Target="slides/slide34.xml"/><Relationship Id="rId47" Type="http://schemas.openxmlformats.org/officeDocument/2006/relationships/slide" Target="slides/slide39.xml"/><Relationship Id="rId50" Type="http://schemas.openxmlformats.org/officeDocument/2006/relationships/commentAuthors" Target="commentAuthors.xml"/><Relationship Id="rId55" Type="http://schemas.microsoft.com/office/2016/11/relationships/changesInfo" Target="changesInfos/changesInfo1.xml"/><Relationship Id="rId7" Type="http://schemas.openxmlformats.org/officeDocument/2006/relationships/slideMaster" Target="slideMasters/slideMaster5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9" Type="http://schemas.openxmlformats.org/officeDocument/2006/relationships/slide" Target="slides/slide21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slide" Target="slides/slide29.xml"/><Relationship Id="rId40" Type="http://schemas.openxmlformats.org/officeDocument/2006/relationships/slide" Target="slides/slide32.xml"/><Relationship Id="rId45" Type="http://schemas.openxmlformats.org/officeDocument/2006/relationships/slide" Target="slides/slide37.xml"/><Relationship Id="rId53" Type="http://schemas.openxmlformats.org/officeDocument/2006/relationships/theme" Target="theme/theme1.xml"/><Relationship Id="rId5" Type="http://schemas.openxmlformats.org/officeDocument/2006/relationships/slideMaster" Target="slideMasters/slideMaster3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slide" Target="slides/slide23.xml"/><Relationship Id="rId44" Type="http://schemas.openxmlformats.org/officeDocument/2006/relationships/slide" Target="slides/slide36.xml"/><Relationship Id="rId52" Type="http://schemas.openxmlformats.org/officeDocument/2006/relationships/viewProps" Target="viewProps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slide" Target="slides/slide27.xml"/><Relationship Id="rId43" Type="http://schemas.openxmlformats.org/officeDocument/2006/relationships/slide" Target="slides/slide35.xml"/><Relationship Id="rId48" Type="http://schemas.openxmlformats.org/officeDocument/2006/relationships/notesMaster" Target="notesMasters/notesMaster1.xml"/><Relationship Id="rId56" Type="http://schemas.microsoft.com/office/2015/10/relationships/revisionInfo" Target="revisionInfo.xml"/><Relationship Id="rId8" Type="http://schemas.openxmlformats.org/officeDocument/2006/relationships/slideMaster" Target="slideMasters/slideMaster6.xml"/><Relationship Id="rId51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slide" Target="slides/slide30.xml"/><Relationship Id="rId46" Type="http://schemas.openxmlformats.org/officeDocument/2006/relationships/slide" Target="slides/slide38.xml"/><Relationship Id="rId20" Type="http://schemas.openxmlformats.org/officeDocument/2006/relationships/slide" Target="slides/slide12.xml"/><Relationship Id="rId41" Type="http://schemas.openxmlformats.org/officeDocument/2006/relationships/slide" Target="slides/slide33.xml"/><Relationship Id="rId54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slide" Target="slides/slide28.xml"/><Relationship Id="rId49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vya Chidambaram" userId="a5f655d4-7c16-4009-87eb-8eca468fdbaa" providerId="ADAL" clId="{5960E5C5-CC9D-4E88-9494-3000162F87EC}"/>
    <pc:docChg chg="undo custSel addSld delSld modSld">
      <pc:chgData name="Divya Chidambaram" userId="a5f655d4-7c16-4009-87eb-8eca468fdbaa" providerId="ADAL" clId="{5960E5C5-CC9D-4E88-9494-3000162F87EC}" dt="2025-06-24T12:18:06.361" v="28" actId="6549"/>
      <pc:docMkLst>
        <pc:docMk/>
      </pc:docMkLst>
      <pc:sldChg chg="modSp mod modNotesTx">
        <pc:chgData name="Divya Chidambaram" userId="a5f655d4-7c16-4009-87eb-8eca468fdbaa" providerId="ADAL" clId="{5960E5C5-CC9D-4E88-9494-3000162F87EC}" dt="2025-06-24T12:18:06.361" v="28" actId="6549"/>
        <pc:sldMkLst>
          <pc:docMk/>
          <pc:sldMk cId="2573950212" sldId="257"/>
        </pc:sldMkLst>
        <pc:spChg chg="mod">
          <ac:chgData name="Divya Chidambaram" userId="a5f655d4-7c16-4009-87eb-8eca468fdbaa" providerId="ADAL" clId="{5960E5C5-CC9D-4E88-9494-3000162F87EC}" dt="2025-06-24T12:18:06.361" v="28" actId="6549"/>
          <ac:spMkLst>
            <pc:docMk/>
            <pc:sldMk cId="2573950212" sldId="257"/>
            <ac:spMk id="3" creationId="{00000000-0000-0000-0000-000000000000}"/>
          </ac:spMkLst>
        </pc:spChg>
      </pc:sldChg>
      <pc:sldChg chg="modAnim">
        <pc:chgData name="Divya Chidambaram" userId="a5f655d4-7c16-4009-87eb-8eca468fdbaa" providerId="ADAL" clId="{5960E5C5-CC9D-4E88-9494-3000162F87EC}" dt="2025-06-24T12:13:13.700" v="19"/>
        <pc:sldMkLst>
          <pc:docMk/>
          <pc:sldMk cId="189999492" sldId="274"/>
        </pc:sldMkLst>
      </pc:sldChg>
      <pc:sldChg chg="del">
        <pc:chgData name="Divya Chidambaram" userId="a5f655d4-7c16-4009-87eb-8eca468fdbaa" providerId="ADAL" clId="{5960E5C5-CC9D-4E88-9494-3000162F87EC}" dt="2025-06-24T12:08:47.249" v="0" actId="47"/>
        <pc:sldMkLst>
          <pc:docMk/>
          <pc:sldMk cId="2724343770" sldId="331"/>
        </pc:sldMkLst>
      </pc:sldChg>
      <pc:sldChg chg="del">
        <pc:chgData name="Divya Chidambaram" userId="a5f655d4-7c16-4009-87eb-8eca468fdbaa" providerId="ADAL" clId="{5960E5C5-CC9D-4E88-9494-3000162F87EC}" dt="2025-06-24T12:08:47.249" v="0" actId="47"/>
        <pc:sldMkLst>
          <pc:docMk/>
          <pc:sldMk cId="2729436353" sldId="332"/>
        </pc:sldMkLst>
      </pc:sldChg>
      <pc:sldChg chg="modSp">
        <pc:chgData name="Divya Chidambaram" userId="a5f655d4-7c16-4009-87eb-8eca468fdbaa" providerId="ADAL" clId="{5960E5C5-CC9D-4E88-9494-3000162F87EC}" dt="2025-06-24T12:13:26.932" v="20"/>
        <pc:sldMkLst>
          <pc:docMk/>
          <pc:sldMk cId="0" sldId="353"/>
        </pc:sldMkLst>
        <pc:spChg chg="mod">
          <ac:chgData name="Divya Chidambaram" userId="a5f655d4-7c16-4009-87eb-8eca468fdbaa" providerId="ADAL" clId="{5960E5C5-CC9D-4E88-9494-3000162F87EC}" dt="2025-06-24T12:13:26.932" v="20"/>
          <ac:spMkLst>
            <pc:docMk/>
            <pc:sldMk cId="0" sldId="353"/>
            <ac:spMk id="6" creationId="{00000000-0000-0000-0000-000000000000}"/>
          </ac:spMkLst>
        </pc:spChg>
      </pc:sldChg>
      <pc:sldChg chg="del">
        <pc:chgData name="Divya Chidambaram" userId="a5f655d4-7c16-4009-87eb-8eca468fdbaa" providerId="ADAL" clId="{5960E5C5-CC9D-4E88-9494-3000162F87EC}" dt="2025-06-24T12:08:47.249" v="0" actId="47"/>
        <pc:sldMkLst>
          <pc:docMk/>
          <pc:sldMk cId="3407504870" sldId="448"/>
        </pc:sldMkLst>
      </pc:sldChg>
      <pc:sldChg chg="del">
        <pc:chgData name="Divya Chidambaram" userId="a5f655d4-7c16-4009-87eb-8eca468fdbaa" providerId="ADAL" clId="{5960E5C5-CC9D-4E88-9494-3000162F87EC}" dt="2025-06-24T12:08:47.249" v="0" actId="47"/>
        <pc:sldMkLst>
          <pc:docMk/>
          <pc:sldMk cId="4168492857" sldId="451"/>
        </pc:sldMkLst>
      </pc:sldChg>
      <pc:sldChg chg="del">
        <pc:chgData name="Divya Chidambaram" userId="a5f655d4-7c16-4009-87eb-8eca468fdbaa" providerId="ADAL" clId="{5960E5C5-CC9D-4E88-9494-3000162F87EC}" dt="2025-06-24T12:08:47.249" v="0" actId="47"/>
        <pc:sldMkLst>
          <pc:docMk/>
          <pc:sldMk cId="4026213453" sldId="452"/>
        </pc:sldMkLst>
      </pc:sldChg>
      <pc:sldChg chg="del">
        <pc:chgData name="Divya Chidambaram" userId="a5f655d4-7c16-4009-87eb-8eca468fdbaa" providerId="ADAL" clId="{5960E5C5-CC9D-4E88-9494-3000162F87EC}" dt="2025-06-24T12:08:47.249" v="0" actId="47"/>
        <pc:sldMkLst>
          <pc:docMk/>
          <pc:sldMk cId="1329283576" sldId="453"/>
        </pc:sldMkLst>
      </pc:sldChg>
      <pc:sldChg chg="del">
        <pc:chgData name="Divya Chidambaram" userId="a5f655d4-7c16-4009-87eb-8eca468fdbaa" providerId="ADAL" clId="{5960E5C5-CC9D-4E88-9494-3000162F87EC}" dt="2025-06-24T12:08:47.249" v="0" actId="47"/>
        <pc:sldMkLst>
          <pc:docMk/>
          <pc:sldMk cId="1056730048" sldId="454"/>
        </pc:sldMkLst>
      </pc:sldChg>
      <pc:sldChg chg="del">
        <pc:chgData name="Divya Chidambaram" userId="a5f655d4-7c16-4009-87eb-8eca468fdbaa" providerId="ADAL" clId="{5960E5C5-CC9D-4E88-9494-3000162F87EC}" dt="2025-06-24T12:08:47.249" v="0" actId="47"/>
        <pc:sldMkLst>
          <pc:docMk/>
          <pc:sldMk cId="964598672" sldId="455"/>
        </pc:sldMkLst>
      </pc:sldChg>
      <pc:sldChg chg="del">
        <pc:chgData name="Divya Chidambaram" userId="a5f655d4-7c16-4009-87eb-8eca468fdbaa" providerId="ADAL" clId="{5960E5C5-CC9D-4E88-9494-3000162F87EC}" dt="2025-06-24T12:08:47.249" v="0" actId="47"/>
        <pc:sldMkLst>
          <pc:docMk/>
          <pc:sldMk cId="509484103" sldId="456"/>
        </pc:sldMkLst>
      </pc:sldChg>
      <pc:sldChg chg="modSp add del mod modShow modNotesTx">
        <pc:chgData name="Divya Chidambaram" userId="a5f655d4-7c16-4009-87eb-8eca468fdbaa" providerId="ADAL" clId="{5960E5C5-CC9D-4E88-9494-3000162F87EC}" dt="2025-06-24T12:16:07.513" v="26" actId="6549"/>
        <pc:sldMkLst>
          <pc:docMk/>
          <pc:sldMk cId="1686631253" sldId="457"/>
        </pc:sldMkLst>
        <pc:spChg chg="mod">
          <ac:chgData name="Divya Chidambaram" userId="a5f655d4-7c16-4009-87eb-8eca468fdbaa" providerId="ADAL" clId="{5960E5C5-CC9D-4E88-9494-3000162F87EC}" dt="2025-06-24T12:15:49.022" v="24" actId="2711"/>
          <ac:spMkLst>
            <pc:docMk/>
            <pc:sldMk cId="1686631253" sldId="457"/>
            <ac:spMk id="2" creationId="{97438A37-1F5B-3772-9299-CAD59A62851E}"/>
          </ac:spMkLst>
        </pc:spChg>
        <pc:spChg chg="mod">
          <ac:chgData name="Divya Chidambaram" userId="a5f655d4-7c16-4009-87eb-8eca468fdbaa" providerId="ADAL" clId="{5960E5C5-CC9D-4E88-9494-3000162F87EC}" dt="2025-06-24T12:15:49.022" v="24" actId="2711"/>
          <ac:spMkLst>
            <pc:docMk/>
            <pc:sldMk cId="1686631253" sldId="457"/>
            <ac:spMk id="3" creationId="{05A96781-CD19-61E1-9FBB-1A402B2D0A1A}"/>
          </ac:spMkLst>
        </pc:spChg>
      </pc:sldChg>
      <pc:sldChg chg="del">
        <pc:chgData name="Divya Chidambaram" userId="a5f655d4-7c16-4009-87eb-8eca468fdbaa" providerId="ADAL" clId="{5960E5C5-CC9D-4E88-9494-3000162F87EC}" dt="2025-06-24T12:08:47.249" v="0" actId="47"/>
        <pc:sldMkLst>
          <pc:docMk/>
          <pc:sldMk cId="3299332747" sldId="458"/>
        </pc:sldMkLst>
      </pc:sldChg>
      <pc:sldChg chg="del">
        <pc:chgData name="Divya Chidambaram" userId="a5f655d4-7c16-4009-87eb-8eca468fdbaa" providerId="ADAL" clId="{5960E5C5-CC9D-4E88-9494-3000162F87EC}" dt="2025-06-24T12:08:47.249" v="0" actId="47"/>
        <pc:sldMkLst>
          <pc:docMk/>
          <pc:sldMk cId="2653114902" sldId="459"/>
        </pc:sldMkLst>
      </pc:sldChg>
      <pc:sldChg chg="del">
        <pc:chgData name="Divya Chidambaram" userId="a5f655d4-7c16-4009-87eb-8eca468fdbaa" providerId="ADAL" clId="{5960E5C5-CC9D-4E88-9494-3000162F87EC}" dt="2025-06-24T12:08:47.249" v="0" actId="47"/>
        <pc:sldMkLst>
          <pc:docMk/>
          <pc:sldMk cId="2237095509" sldId="460"/>
        </pc:sldMkLst>
      </pc:sldChg>
      <pc:sldChg chg="del">
        <pc:chgData name="Divya Chidambaram" userId="a5f655d4-7c16-4009-87eb-8eca468fdbaa" providerId="ADAL" clId="{5960E5C5-CC9D-4E88-9494-3000162F87EC}" dt="2025-06-24T12:08:47.249" v="0" actId="47"/>
        <pc:sldMkLst>
          <pc:docMk/>
          <pc:sldMk cId="911579029" sldId="461"/>
        </pc:sldMkLst>
      </pc:sldChg>
      <pc:sldChg chg="del">
        <pc:chgData name="Divya Chidambaram" userId="a5f655d4-7c16-4009-87eb-8eca468fdbaa" providerId="ADAL" clId="{5960E5C5-CC9D-4E88-9494-3000162F87EC}" dt="2025-06-24T12:08:47.249" v="0" actId="47"/>
        <pc:sldMkLst>
          <pc:docMk/>
          <pc:sldMk cId="2178689790" sldId="464"/>
        </pc:sldMkLst>
      </pc:sldChg>
      <pc:sldChg chg="del">
        <pc:chgData name="Divya Chidambaram" userId="a5f655d4-7c16-4009-87eb-8eca468fdbaa" providerId="ADAL" clId="{5960E5C5-CC9D-4E88-9494-3000162F87EC}" dt="2025-06-24T12:08:47.249" v="0" actId="47"/>
        <pc:sldMkLst>
          <pc:docMk/>
          <pc:sldMk cId="2003949213" sldId="465"/>
        </pc:sldMkLst>
      </pc:sldChg>
      <pc:sldChg chg="del">
        <pc:chgData name="Divya Chidambaram" userId="a5f655d4-7c16-4009-87eb-8eca468fdbaa" providerId="ADAL" clId="{5960E5C5-CC9D-4E88-9494-3000162F87EC}" dt="2025-06-24T12:08:47.249" v="0" actId="47"/>
        <pc:sldMkLst>
          <pc:docMk/>
          <pc:sldMk cId="3488872861" sldId="466"/>
        </pc:sldMkLst>
      </pc:sldChg>
      <pc:sldChg chg="del">
        <pc:chgData name="Divya Chidambaram" userId="a5f655d4-7c16-4009-87eb-8eca468fdbaa" providerId="ADAL" clId="{5960E5C5-CC9D-4E88-9494-3000162F87EC}" dt="2025-06-24T12:08:47.249" v="0" actId="47"/>
        <pc:sldMkLst>
          <pc:docMk/>
          <pc:sldMk cId="709446001" sldId="467"/>
        </pc:sldMkLst>
      </pc:sldChg>
      <pc:sldChg chg="del">
        <pc:chgData name="Divya Chidambaram" userId="a5f655d4-7c16-4009-87eb-8eca468fdbaa" providerId="ADAL" clId="{5960E5C5-CC9D-4E88-9494-3000162F87EC}" dt="2025-06-24T12:08:47.249" v="0" actId="47"/>
        <pc:sldMkLst>
          <pc:docMk/>
          <pc:sldMk cId="137688818" sldId="468"/>
        </pc:sldMkLst>
      </pc:sldChg>
      <pc:sldChg chg="del">
        <pc:chgData name="Divya Chidambaram" userId="a5f655d4-7c16-4009-87eb-8eca468fdbaa" providerId="ADAL" clId="{5960E5C5-CC9D-4E88-9494-3000162F87EC}" dt="2025-06-24T12:08:47.249" v="0" actId="47"/>
        <pc:sldMkLst>
          <pc:docMk/>
          <pc:sldMk cId="3148817690" sldId="469"/>
        </pc:sldMkLst>
      </pc:sldChg>
      <pc:sldChg chg="del">
        <pc:chgData name="Divya Chidambaram" userId="a5f655d4-7c16-4009-87eb-8eca468fdbaa" providerId="ADAL" clId="{5960E5C5-CC9D-4E88-9494-3000162F87EC}" dt="2025-06-24T12:08:47.249" v="0" actId="47"/>
        <pc:sldMkLst>
          <pc:docMk/>
          <pc:sldMk cId="207291471" sldId="470"/>
        </pc:sldMkLst>
      </pc:sldChg>
      <pc:sldChg chg="del">
        <pc:chgData name="Divya Chidambaram" userId="a5f655d4-7c16-4009-87eb-8eca468fdbaa" providerId="ADAL" clId="{5960E5C5-CC9D-4E88-9494-3000162F87EC}" dt="2025-06-24T12:08:47.249" v="0" actId="47"/>
        <pc:sldMkLst>
          <pc:docMk/>
          <pc:sldMk cId="349466042" sldId="472"/>
        </pc:sldMkLst>
      </pc:sldChg>
      <pc:sldChg chg="del">
        <pc:chgData name="Divya Chidambaram" userId="a5f655d4-7c16-4009-87eb-8eca468fdbaa" providerId="ADAL" clId="{5960E5C5-CC9D-4E88-9494-3000162F87EC}" dt="2025-06-24T12:08:47.249" v="0" actId="47"/>
        <pc:sldMkLst>
          <pc:docMk/>
          <pc:sldMk cId="1728899434" sldId="473"/>
        </pc:sldMkLst>
      </pc:sldChg>
      <pc:sldChg chg="del">
        <pc:chgData name="Divya Chidambaram" userId="a5f655d4-7c16-4009-87eb-8eca468fdbaa" providerId="ADAL" clId="{5960E5C5-CC9D-4E88-9494-3000162F87EC}" dt="2025-06-24T12:08:47.249" v="0" actId="47"/>
        <pc:sldMkLst>
          <pc:docMk/>
          <pc:sldMk cId="1603778033" sldId="474"/>
        </pc:sldMkLst>
      </pc:sldChg>
      <pc:sldChg chg="del">
        <pc:chgData name="Divya Chidambaram" userId="a5f655d4-7c16-4009-87eb-8eca468fdbaa" providerId="ADAL" clId="{5960E5C5-CC9D-4E88-9494-3000162F87EC}" dt="2025-06-24T12:08:47.249" v="0" actId="47"/>
        <pc:sldMkLst>
          <pc:docMk/>
          <pc:sldMk cId="726122322" sldId="475"/>
        </pc:sldMkLst>
      </pc:sldChg>
      <pc:sldChg chg="modSp mod">
        <pc:chgData name="Divya Chidambaram" userId="a5f655d4-7c16-4009-87eb-8eca468fdbaa" providerId="ADAL" clId="{5960E5C5-CC9D-4E88-9494-3000162F87EC}" dt="2025-06-24T12:13:26.932" v="20"/>
        <pc:sldMkLst>
          <pc:docMk/>
          <pc:sldMk cId="740932026" sldId="476"/>
        </pc:sldMkLst>
        <pc:spChg chg="mod">
          <ac:chgData name="Divya Chidambaram" userId="a5f655d4-7c16-4009-87eb-8eca468fdbaa" providerId="ADAL" clId="{5960E5C5-CC9D-4E88-9494-3000162F87EC}" dt="2025-06-24T12:13:26.932" v="20"/>
          <ac:spMkLst>
            <pc:docMk/>
            <pc:sldMk cId="740932026" sldId="476"/>
            <ac:spMk id="5" creationId="{3167330A-DC01-7DCD-E5D5-F24848E9258A}"/>
          </ac:spMkLst>
        </pc:spChg>
        <pc:spChg chg="mod">
          <ac:chgData name="Divya Chidambaram" userId="a5f655d4-7c16-4009-87eb-8eca468fdbaa" providerId="ADAL" clId="{5960E5C5-CC9D-4E88-9494-3000162F87EC}" dt="2025-06-24T12:13:26.932" v="20"/>
          <ac:spMkLst>
            <pc:docMk/>
            <pc:sldMk cId="740932026" sldId="476"/>
            <ac:spMk id="6" creationId="{A9B21080-43A5-C060-B3DF-C9B15BC5124A}"/>
          </ac:spMkLst>
        </pc:spChg>
      </pc:sldChg>
      <pc:sldChg chg="del">
        <pc:chgData name="Divya Chidambaram" userId="a5f655d4-7c16-4009-87eb-8eca468fdbaa" providerId="ADAL" clId="{5960E5C5-CC9D-4E88-9494-3000162F87EC}" dt="2025-06-24T12:08:47.249" v="0" actId="47"/>
        <pc:sldMkLst>
          <pc:docMk/>
          <pc:sldMk cId="2021999935" sldId="477"/>
        </pc:sldMkLst>
      </pc:sldChg>
      <pc:sldChg chg="del">
        <pc:chgData name="Divya Chidambaram" userId="a5f655d4-7c16-4009-87eb-8eca468fdbaa" providerId="ADAL" clId="{5960E5C5-CC9D-4E88-9494-3000162F87EC}" dt="2025-06-24T12:08:47.249" v="0" actId="47"/>
        <pc:sldMkLst>
          <pc:docMk/>
          <pc:sldMk cId="3324635034" sldId="478"/>
        </pc:sldMkLst>
      </pc:sldChg>
      <pc:sldChg chg="del">
        <pc:chgData name="Divya Chidambaram" userId="a5f655d4-7c16-4009-87eb-8eca468fdbaa" providerId="ADAL" clId="{5960E5C5-CC9D-4E88-9494-3000162F87EC}" dt="2025-06-24T12:08:47.249" v="0" actId="47"/>
        <pc:sldMkLst>
          <pc:docMk/>
          <pc:sldMk cId="1010395152" sldId="479"/>
        </pc:sldMkLst>
      </pc:sldChg>
      <pc:sldChg chg="del">
        <pc:chgData name="Divya Chidambaram" userId="a5f655d4-7c16-4009-87eb-8eca468fdbaa" providerId="ADAL" clId="{5960E5C5-CC9D-4E88-9494-3000162F87EC}" dt="2025-06-24T12:08:47.249" v="0" actId="47"/>
        <pc:sldMkLst>
          <pc:docMk/>
          <pc:sldMk cId="1707277461" sldId="480"/>
        </pc:sldMkLst>
      </pc:sldChg>
      <pc:sldChg chg="del">
        <pc:chgData name="Divya Chidambaram" userId="a5f655d4-7c16-4009-87eb-8eca468fdbaa" providerId="ADAL" clId="{5960E5C5-CC9D-4E88-9494-3000162F87EC}" dt="2025-06-24T12:08:47.249" v="0" actId="47"/>
        <pc:sldMkLst>
          <pc:docMk/>
          <pc:sldMk cId="758556507" sldId="483"/>
        </pc:sldMkLst>
      </pc:sldChg>
      <pc:sldChg chg="del">
        <pc:chgData name="Divya Chidambaram" userId="a5f655d4-7c16-4009-87eb-8eca468fdbaa" providerId="ADAL" clId="{5960E5C5-CC9D-4E88-9494-3000162F87EC}" dt="2025-06-24T12:08:47.249" v="0" actId="47"/>
        <pc:sldMkLst>
          <pc:docMk/>
          <pc:sldMk cId="448585579" sldId="484"/>
        </pc:sldMkLst>
      </pc:sldChg>
      <pc:sldChg chg="del">
        <pc:chgData name="Divya Chidambaram" userId="a5f655d4-7c16-4009-87eb-8eca468fdbaa" providerId="ADAL" clId="{5960E5C5-CC9D-4E88-9494-3000162F87EC}" dt="2025-06-24T12:08:47.249" v="0" actId="47"/>
        <pc:sldMkLst>
          <pc:docMk/>
          <pc:sldMk cId="611723703" sldId="485"/>
        </pc:sldMkLst>
      </pc:sldChg>
      <pc:sldChg chg="del">
        <pc:chgData name="Divya Chidambaram" userId="a5f655d4-7c16-4009-87eb-8eca468fdbaa" providerId="ADAL" clId="{5960E5C5-CC9D-4E88-9494-3000162F87EC}" dt="2025-06-24T12:08:47.249" v="0" actId="47"/>
        <pc:sldMkLst>
          <pc:docMk/>
          <pc:sldMk cId="1141266342" sldId="486"/>
        </pc:sldMkLst>
      </pc:sldChg>
      <pc:sldChg chg="del">
        <pc:chgData name="Divya Chidambaram" userId="a5f655d4-7c16-4009-87eb-8eca468fdbaa" providerId="ADAL" clId="{5960E5C5-CC9D-4E88-9494-3000162F87EC}" dt="2025-06-24T12:08:47.249" v="0" actId="47"/>
        <pc:sldMkLst>
          <pc:docMk/>
          <pc:sldMk cId="3443692106" sldId="487"/>
        </pc:sldMkLst>
      </pc:sldChg>
      <pc:sldChg chg="del">
        <pc:chgData name="Divya Chidambaram" userId="a5f655d4-7c16-4009-87eb-8eca468fdbaa" providerId="ADAL" clId="{5960E5C5-CC9D-4E88-9494-3000162F87EC}" dt="2025-06-24T12:08:47.249" v="0" actId="47"/>
        <pc:sldMkLst>
          <pc:docMk/>
          <pc:sldMk cId="240731046" sldId="488"/>
        </pc:sldMkLst>
      </pc:sldChg>
      <pc:sldChg chg="del">
        <pc:chgData name="Divya Chidambaram" userId="a5f655d4-7c16-4009-87eb-8eca468fdbaa" providerId="ADAL" clId="{5960E5C5-CC9D-4E88-9494-3000162F87EC}" dt="2025-06-24T12:08:47.249" v="0" actId="47"/>
        <pc:sldMkLst>
          <pc:docMk/>
          <pc:sldMk cId="3173444836" sldId="489"/>
        </pc:sldMkLst>
      </pc:sldChg>
      <pc:sldChg chg="del">
        <pc:chgData name="Divya Chidambaram" userId="a5f655d4-7c16-4009-87eb-8eca468fdbaa" providerId="ADAL" clId="{5960E5C5-CC9D-4E88-9494-3000162F87EC}" dt="2025-06-24T12:08:47.249" v="0" actId="47"/>
        <pc:sldMkLst>
          <pc:docMk/>
          <pc:sldMk cId="1734775421" sldId="490"/>
        </pc:sldMkLst>
      </pc:sldChg>
      <pc:sldChg chg="del">
        <pc:chgData name="Divya Chidambaram" userId="a5f655d4-7c16-4009-87eb-8eca468fdbaa" providerId="ADAL" clId="{5960E5C5-CC9D-4E88-9494-3000162F87EC}" dt="2025-06-24T12:08:47.249" v="0" actId="47"/>
        <pc:sldMkLst>
          <pc:docMk/>
          <pc:sldMk cId="3414710354" sldId="491"/>
        </pc:sldMkLst>
      </pc:sldChg>
      <pc:sldChg chg="del">
        <pc:chgData name="Divya Chidambaram" userId="a5f655d4-7c16-4009-87eb-8eca468fdbaa" providerId="ADAL" clId="{5960E5C5-CC9D-4E88-9494-3000162F87EC}" dt="2025-06-24T12:08:47.249" v="0" actId="47"/>
        <pc:sldMkLst>
          <pc:docMk/>
          <pc:sldMk cId="260032732" sldId="492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6-24T11:58:33.830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29 24575,'234'4'0,"240"35"0,216 9 0,8-50 0,-268-2 0,1850 4 0,-1802-32 0,-219 8 0,-139 14 0,269-10 0,-377 20-170,0 0-1,0 0 0,-1-1 1,1-1-1,0 0 0,-1-1 1,14-4-1,0-5-6655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6-24T11:58:35.819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0 168 24575,'4'-3'0,"0"0"0,1 0 0,-1 1 0,0-1 0,1 1 0,0 0 0,-1 0 0,1 1 0,0-1 0,0 1 0,0 0 0,8 0 0,69-1 0,-54 2 0,1257-2 0,-620 4 0,-576-6 0,-1-5 0,158-36 0,-179 31 0,36 1 0,-77 12 0,-1-2 0,0 0 0,43-13 0,29-11-1365,-71 22-5461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6-24T11:58:37.894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87 24575,'0'-1'0,"1"0"0,-1 0 0,1 0 0,-1 0 0,1 0 0,-1 0 0,1 0 0,-1 0 0,1 0 0,0 0 0,-1 0 0,1 1 0,0-1 0,0 0 0,0 0 0,0 1 0,0-1 0,0 1 0,0-1 0,0 1 0,0-1 0,0 1 0,0-1 0,0 1 0,0 0 0,0 0 0,0-1 0,2 1 0,38-5 0,-34 5 0,518-6 0,-290 9 0,1251-3 0,-1412-3 0,124-23 0,-126 14 0,136-6 0,-98 19-1365,-80 0-5461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6-24T11:58:41.935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0 173 24575,'0'1'0,"1"0"0,-1 0 0,0 0 0,1 0 0,-1 0 0,1 0 0,0 0 0,-1 0 0,1 0 0,0 0 0,-1 0 0,1 0 0,0-1 0,0 1 0,0 0 0,0 0 0,0-1 0,0 1 0,0-1 0,0 1 0,0-1 0,0 1 0,0-1 0,0 0 0,0 0 0,0 1 0,0-1 0,2 0 0,37 5 0,-33-5 0,432 6 0,-242-9 0,651-65 0,-635 51 0,-128 12 0,147-26 0,-125 12 0,1 4 0,0 5 0,161 5 0,-203 6 0,0-2 0,82-14 0,-62 5 0,1 4 0,121 8 0,-65 1 0,-101-4 0,0 2 0,0 2 0,0 1 0,76 19 0,-72-9 0,0-2 0,1-2 0,0-2 0,1-2 0,52-1 0,-79-4 22,-1 2 1,1 0-1,-1 0 0,0 2 0,22 8 0,-18-5-521,0-2-1,48 7 1,-43-11-6327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6-24T11:58:59.016"/>
    </inkml:context>
    <inkml:brush xml:id="br0">
      <inkml:brushProperty name="width" value="0.035" units="cm"/>
      <inkml:brushProperty name="height" value="0.035" units="cm"/>
      <inkml:brushProperty name="color" value="#00A0D7"/>
    </inkml:brush>
  </inkml:definitions>
  <inkml:trace contextRef="#ctx0" brushRef="#br0">0 1 24575,'66'1'0,"-1"3"0,125 23 0,-136-18 0,92 4 0,-69-9 0,17 9 0,-60-7 0,50 3 0,833-7 0,-448-5 0,2227 3 0,-2638-2 0,59-11 0,39-2 0,-144 14 9,-1-1-1,-1 1 1,1-2-1,0 0 1,0 0-1,-1-1 1,14-6-1,25-9-1441,-30 13-5393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6/24/2025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534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200000"/>
              </a:lnSpc>
              <a:defRPr>
                <a:solidFill>
                  <a:srgbClr val="53585F"/>
                </a:solidFill>
              </a:defRPr>
            </a:pPr>
            <a:r>
              <a:rPr lang="en-GB" b="1" dirty="0">
                <a:latin typeface="+mj-lt"/>
                <a:ea typeface="+mj-ea"/>
                <a:cs typeface="+mj-cs"/>
                <a:sym typeface="Helvetica"/>
              </a:rPr>
              <a:t>URL</a:t>
            </a:r>
            <a:r>
              <a:rPr lang="en-GB" dirty="0"/>
              <a:t> = Uniform Resource Locator</a:t>
            </a:r>
          </a:p>
          <a:p>
            <a:pPr>
              <a:defRPr>
                <a:solidFill>
                  <a:srgbClr val="53585F"/>
                </a:solidFill>
              </a:defRPr>
            </a:pPr>
            <a:r>
              <a:rPr lang="en-GB" dirty="0"/>
              <a:t>Every page and resource on the web </a:t>
            </a:r>
            <a:br>
              <a:rPr lang="en-GB" dirty="0"/>
            </a:br>
            <a:r>
              <a:rPr lang="en-GB" dirty="0"/>
              <a:t>has its own URL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>
                <a:solidFill>
                  <a:srgbClr val="53585F"/>
                </a:solidFill>
              </a:defRPr>
            </a:pP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If there is no </a:t>
            </a:r>
            <a:r>
              <a:rPr lang="en-GB" sz="1200" b="1" dirty="0">
                <a:solidFill>
                  <a:schemeClr val="tx1">
                    <a:lumMod val="95000"/>
                    <a:lumOff val="5000"/>
                  </a:schemeClr>
                </a:solidFill>
                <a:ea typeface="+mj-ea"/>
                <a:cs typeface="+mj-cs"/>
                <a:sym typeface="Helvetica"/>
              </a:rPr>
              <a:t>path</a:t>
            </a: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or filename, it means the URL is pointing to a default file (usually</a:t>
            </a:r>
            <a:r>
              <a:rPr lang="en-GB" sz="1200" i="1" dirty="0">
                <a:solidFill>
                  <a:schemeClr val="tx1">
                    <a:lumMod val="95000"/>
                    <a:lumOff val="5000"/>
                  </a:schemeClr>
                </a:solidFill>
                <a:ea typeface="+mj-ea"/>
                <a:cs typeface="+mj-cs"/>
                <a:sym typeface="Helvetica"/>
              </a:rPr>
              <a:t> index.html</a:t>
            </a: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)</a:t>
            </a:r>
          </a:p>
          <a:p>
            <a:pPr>
              <a:defRPr>
                <a:solidFill>
                  <a:srgbClr val="53585F"/>
                </a:solidFill>
              </a:defRPr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43B7781-22D2-4E48-B670-8BCB134DE9F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5758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b="0" i="0" u="none" strike="noStrike" baseline="0">
                <a:solidFill>
                  <a:srgbClr val="F68320"/>
                </a:solidFill>
                <a:latin typeface="MyriadPro-Semibold"/>
              </a:rPr>
              <a:t>What Languages Do I Need to Learn?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8336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you see a minimal web page as it appears in a</a:t>
            </a:r>
          </a:p>
          <a:p>
            <a:r>
              <a:rPr lang="en-GB"/>
              <a:t>graphical browser. Although you see it as </a:t>
            </a:r>
            <a:r>
              <a:rPr lang="en-GB" b="1"/>
              <a:t>one coherent page</a:t>
            </a:r>
            <a:r>
              <a:rPr lang="en-GB"/>
              <a:t>, it is actually</a:t>
            </a:r>
          </a:p>
          <a:p>
            <a:r>
              <a:rPr lang="en-GB"/>
              <a:t>assembled from four separate files: an HTML document (index.html), a style</a:t>
            </a:r>
          </a:p>
          <a:p>
            <a:r>
              <a:rPr lang="en-GB"/>
              <a:t>sheet (kitchen.css), and two graphics (foods.gif and spoon.gif). The HTML</a:t>
            </a:r>
          </a:p>
          <a:p>
            <a:r>
              <a:rPr lang="en-GB"/>
              <a:t>document is running the show.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5949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allows you to style the webpage to multiple sections or make the entire site look consistent.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4837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Lets decode this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85783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1" u="none" strike="noStrike" baseline="0">
                <a:latin typeface="MyriadPro-Light"/>
              </a:rPr>
              <a:t>Note: Copy this </a:t>
            </a:r>
            <a:r>
              <a:rPr lang="en-GB" i="1">
                <a:latin typeface="MyriadPro-Light"/>
              </a:rPr>
              <a:t>text in a notepad++</a:t>
            </a:r>
            <a:r>
              <a:rPr lang="en-GB" sz="1200" b="0" i="1" u="none" strike="noStrike" baseline="0">
                <a:latin typeface="MyriadPro-Light"/>
              </a:rPr>
              <a:t> and save the text file as </a:t>
            </a:r>
            <a:r>
              <a:rPr lang="en-GB" sz="1200" b="0" i="1" u="none" strike="noStrike" baseline="0">
                <a:latin typeface="MyriadPro-It"/>
              </a:rPr>
              <a:t>index.html </a:t>
            </a:r>
            <a:r>
              <a:rPr lang="en-GB" sz="1200" b="0" i="1" u="none" strike="noStrike" baseline="0">
                <a:latin typeface="MyriadPro-Light"/>
              </a:rPr>
              <a:t>in it</a:t>
            </a:r>
            <a:endParaRPr lang="en-GB" i="1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04083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Pg no 54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61996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u="none" strike="noStrike">
                <a:solidFill>
                  <a:srgbClr val="000000"/>
                </a:solidFill>
                <a:effectLst/>
                <a:highlight>
                  <a:srgbClr val="F5F5F5"/>
                </a:highlight>
                <a:latin typeface="Myriad Pro"/>
              </a:rPr>
              <a:t>standard language for creating webpages</a:t>
            </a:r>
            <a:r>
              <a:rPr lang="en-US" sz="1800" b="0" i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Myriad Pro"/>
              </a:rPr>
              <a:t>​</a:t>
            </a:r>
            <a:endParaRPr lang="en-US" sz="2800" b="0" i="0">
              <a:solidFill>
                <a:srgbClr val="000000"/>
              </a:solidFill>
              <a:effectLst/>
              <a:highlight>
                <a:srgbClr val="F5F5F5"/>
              </a:highlight>
              <a:latin typeface="Arial" panose="020B0604020202020204" pitchFamily="34" charset="0"/>
            </a:endParaRPr>
          </a:p>
          <a:p>
            <a:pPr algn="l"/>
            <a:r>
              <a:rPr lang="en-GB" sz="1800" b="0" i="0" u="none" strike="noStrike" baseline="0">
                <a:latin typeface="Birka"/>
              </a:rPr>
              <a:t> start creating</a:t>
            </a:r>
          </a:p>
          <a:p>
            <a:pPr algn="l"/>
            <a:r>
              <a:rPr lang="en-GB" sz="1800" b="0" i="0" u="none" strike="noStrike" baseline="0">
                <a:latin typeface="Birka"/>
              </a:rPr>
              <a:t>a real web page. It will be an extremely simple page, but even the most</a:t>
            </a:r>
          </a:p>
          <a:p>
            <a:pPr algn="l"/>
            <a:r>
              <a:rPr lang="en-GB" sz="1800" b="0" i="0" u="none" strike="noStrike" baseline="0">
                <a:latin typeface="Birka"/>
              </a:rPr>
              <a:t>complicated pages are based on the principles described here.</a:t>
            </a:r>
            <a:endParaRPr lang="cy-GB"/>
          </a:p>
          <a:p>
            <a:endParaRPr lang="cy-GB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/>
              <a:t>It is the foundational language used to create and structure content on the web.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/>
              <a:t>Emphasize that HTML is not a programming language but a </a:t>
            </a:r>
            <a:r>
              <a:rPr lang="en-GB" b="1"/>
              <a:t>markup language</a:t>
            </a:r>
            <a:r>
              <a:rPr lang="en-GB"/>
              <a:t>. It defines the structure of web pages (such as text, images, and links) using elements.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/>
              <a:t>HTML documents are plain text files saved with a .html extension. Browsers read these HTML files and render them into visible web pages. I don’t want to talk about the syntax now, we will be see that in our future lessons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72844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HTML uses text tags known as markup tags to describe the structure and content of a web page.</a:t>
            </a:r>
          </a:p>
          <a:p>
            <a:r>
              <a:rPr lang="en-GB"/>
              <a:t>The markup tags are written as text tag labels enclosed in angle brackets:		&lt;p&gt;&lt;/p&gt;</a:t>
            </a:r>
          </a:p>
          <a:p>
            <a:r>
              <a:rPr lang="en-GB"/>
              <a:t>The tags mark the start and end of the content and the actual content is written between the tags.</a:t>
            </a:r>
          </a:p>
          <a:p>
            <a:r>
              <a:rPr lang="en-GB"/>
              <a:t>&lt;</a:t>
            </a:r>
            <a:r>
              <a:rPr lang="en-GB" err="1"/>
              <a:t>tagLabel</a:t>
            </a:r>
            <a:r>
              <a:rPr lang="en-GB"/>
              <a:t>&gt;Content…&lt;/</a:t>
            </a:r>
            <a:r>
              <a:rPr lang="en-GB" err="1"/>
              <a:t>tagLabel</a:t>
            </a:r>
            <a:r>
              <a:rPr lang="en-GB"/>
              <a:t>&gt;</a:t>
            </a:r>
          </a:p>
          <a:p>
            <a:r>
              <a:rPr lang="en-GB"/>
              <a:t>The tag labels are a markup code for the type of content they represent, so for example “p” stands for paragraph.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04549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747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Unicode transformation format</a:t>
            </a:r>
          </a:p>
          <a:p>
            <a:r>
              <a:rPr lang="en-GB" dirty="0"/>
              <a:t>Using UTF-8 avoids problems like seeing strange symbols (�) in your text.</a:t>
            </a:r>
          </a:p>
          <a:p>
            <a:r>
              <a:rPr lang="en-GB" dirty="0"/>
              <a:t>te</a:t>
            </a:r>
            <a:r>
              <a:rPr lang="en-GB" b="1" dirty="0"/>
              <a:t>lls the browser which character encoding to use</a:t>
            </a:r>
            <a:r>
              <a:rPr lang="en-GB" dirty="0"/>
              <a:t> when displaying the web page.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99528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09E9E3-B43E-4F8B-921C-C6F4E7CFAF1C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73823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269584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003132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1" y="4495800"/>
            <a:ext cx="6554867" cy="1524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1" y="533400"/>
            <a:ext cx="6554867" cy="376767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6/24/2025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407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6398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4247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40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5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636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7019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9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9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3335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4701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19895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7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52129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7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5480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4020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6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1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6887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PART I 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99774361"/>
      </p:ext>
    </p:extLst>
  </p:cSld>
  <p:clrMapOvr>
    <a:masterClrMapping/>
  </p:clrMapOvr>
  <p:transition spd="med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5387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7834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40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5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740661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54256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9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9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88716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28456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95168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7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83756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7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68996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1_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07194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6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1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13811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/>
        </p:nvSpPr>
        <p:spPr>
          <a:xfrm>
            <a:off x="384286" y="1516010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1875"/>
              <a:t>Click to edit Master title style</a:t>
            </a:r>
            <a:endParaRPr lang="en-US" sz="1875"/>
          </a:p>
        </p:txBody>
      </p:sp>
    </p:spTree>
    <p:extLst>
      <p:ext uri="{BB962C8B-B14F-4D97-AF65-F5344CB8AC3E}">
        <p14:creationId xmlns:p14="http://schemas.microsoft.com/office/powerpoint/2010/main" val="231291014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03815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BC28F-670E-4643-8CB0-EE10CDBF33B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06917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BC28F-670E-4643-8CB0-EE10CDBF33B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887285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BC28F-670E-4643-8CB0-EE10CDBF33B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84573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BC28F-670E-4643-8CB0-EE10CDBF33B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3480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BC28F-670E-4643-8CB0-EE10CDBF33B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81373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BC28F-670E-4643-8CB0-EE10CDBF33B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160358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BC28F-670E-4643-8CB0-EE10CDBF33B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82437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BC28F-670E-4643-8CB0-EE10CDBF33B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67701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BC28F-670E-4643-8CB0-EE10CDBF33B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46992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BC28F-670E-4643-8CB0-EE10CDBF33B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244271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BC28F-670E-4643-8CB0-EE10CDBF33B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19652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007947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119280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40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5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37604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10651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9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9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308503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27331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6934196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7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79791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7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64198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92732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6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1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696438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E085F-2B2E-8B16-1259-C43FBAA8CA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3CC1C3-6CB4-7773-D944-4A37A6F4DB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898" indent="0" algn="ctr">
              <a:buNone/>
              <a:defRPr sz="1500"/>
            </a:lvl2pPr>
            <a:lvl3pPr marL="685797" indent="0" algn="ctr">
              <a:buNone/>
              <a:defRPr sz="1350"/>
            </a:lvl3pPr>
            <a:lvl4pPr marL="1028696" indent="0" algn="ctr">
              <a:buNone/>
              <a:defRPr sz="1200"/>
            </a:lvl4pPr>
            <a:lvl5pPr marL="1371594" indent="0" algn="ctr">
              <a:buNone/>
              <a:defRPr sz="1200"/>
            </a:lvl5pPr>
            <a:lvl6pPr marL="1714492" indent="0" algn="ctr">
              <a:buNone/>
              <a:defRPr sz="1200"/>
            </a:lvl6pPr>
            <a:lvl7pPr marL="2057391" indent="0" algn="ctr">
              <a:buNone/>
              <a:defRPr sz="1200"/>
            </a:lvl7pPr>
            <a:lvl8pPr marL="2400290" indent="0" algn="ctr">
              <a:buNone/>
              <a:defRPr sz="1200"/>
            </a:lvl8pPr>
            <a:lvl9pPr marL="2743188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3BB7CC-9FFB-0460-3123-188B56FA74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42E7A-01C2-4B37-9F17-D49735ED5A8C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AB3853-3427-E1F8-7FAA-EA9C752956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93200C-E0C7-68C5-79FF-B600C4CA4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53541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45480F-2278-FF6F-BD6A-0E369FDAFC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A9B3E6-E8B3-2F34-E42C-DB9AB2015C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EE721B-2D10-8BCA-44D1-8152883B9A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42E7A-01C2-4B37-9F17-D49735ED5A8C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4F42A-D4A4-9956-5AD3-E536F612B9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230A3D-2D53-52A1-53F7-287A07142A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369499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0F1F87-43A7-636D-E6F8-5FB9E6C6FC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28C164-0F94-306C-82F1-D85E0827BA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898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797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696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594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492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391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29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188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1253FB-6E3C-F027-9211-3769EFB3BF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42E7A-01C2-4B37-9F17-D49735ED5A8C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E080DB-B2C2-B314-97A0-A0D0135FDC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4634F6-6D90-99E6-C19D-8C08A3D22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98752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34B78-07FF-F4BA-49D8-99F5913023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8361CC-A713-6A9E-B535-0B0B928975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F47FDA-46AD-2921-80DE-1D57A6B50B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9A6AD9-24C6-BFF3-7C92-7481AD0FB7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42E7A-01C2-4B37-9F17-D49735ED5A8C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FC44A7-8279-34F9-95B3-9D93205226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5827DD-AE17-ED04-5AB5-272FF345A9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932216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EEA71-DEC5-BD9E-FDA0-6FE5B0AA89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1F4338-93D5-D1C2-1B0D-6318CEEBED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898" indent="0">
              <a:buNone/>
              <a:defRPr sz="1500" b="1"/>
            </a:lvl2pPr>
            <a:lvl3pPr marL="685797" indent="0">
              <a:buNone/>
              <a:defRPr sz="1350" b="1"/>
            </a:lvl3pPr>
            <a:lvl4pPr marL="1028696" indent="0">
              <a:buNone/>
              <a:defRPr sz="1200" b="1"/>
            </a:lvl4pPr>
            <a:lvl5pPr marL="1371594" indent="0">
              <a:buNone/>
              <a:defRPr sz="1200" b="1"/>
            </a:lvl5pPr>
            <a:lvl6pPr marL="1714492" indent="0">
              <a:buNone/>
              <a:defRPr sz="1200" b="1"/>
            </a:lvl6pPr>
            <a:lvl7pPr marL="2057391" indent="0">
              <a:buNone/>
              <a:defRPr sz="1200" b="1"/>
            </a:lvl7pPr>
            <a:lvl8pPr marL="2400290" indent="0">
              <a:buNone/>
              <a:defRPr sz="1200" b="1"/>
            </a:lvl8pPr>
            <a:lvl9pPr marL="2743188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6071A4-92E9-0E1C-7572-3CDC979E4C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FAB93EB-5E33-5629-39F7-C87090C3765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898" indent="0">
              <a:buNone/>
              <a:defRPr sz="1500" b="1"/>
            </a:lvl2pPr>
            <a:lvl3pPr marL="685797" indent="0">
              <a:buNone/>
              <a:defRPr sz="1350" b="1"/>
            </a:lvl3pPr>
            <a:lvl4pPr marL="1028696" indent="0">
              <a:buNone/>
              <a:defRPr sz="1200" b="1"/>
            </a:lvl4pPr>
            <a:lvl5pPr marL="1371594" indent="0">
              <a:buNone/>
              <a:defRPr sz="1200" b="1"/>
            </a:lvl5pPr>
            <a:lvl6pPr marL="1714492" indent="0">
              <a:buNone/>
              <a:defRPr sz="1200" b="1"/>
            </a:lvl6pPr>
            <a:lvl7pPr marL="2057391" indent="0">
              <a:buNone/>
              <a:defRPr sz="1200" b="1"/>
            </a:lvl7pPr>
            <a:lvl8pPr marL="2400290" indent="0">
              <a:buNone/>
              <a:defRPr sz="1200" b="1"/>
            </a:lvl8pPr>
            <a:lvl9pPr marL="2743188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0CCC890-F31F-5B36-7A8E-51A28355859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40E38C9-B5AD-BDA1-B82D-86F88945CA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42E7A-01C2-4B37-9F17-D49735ED5A8C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FEA9E63-FEDD-ECB3-D6F6-0CA3D231BD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A35FC0-2C2A-761A-F93A-9D30435BCC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880114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A53BB-558D-10E5-8945-04C974B5F1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6BE779-9AB8-9AB2-9030-A2F1FAB06C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42E7A-01C2-4B37-9F17-D49735ED5A8C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4678F7-274C-BFC7-D9FE-3B62CF0442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BD7509-8CA8-FFE8-C6D5-12FBD79DD0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52483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DF21278-FE4C-D119-DBA4-3C3F5C4525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42E7A-01C2-4B37-9F17-D49735ED5A8C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F5E1D38-96FF-B3EB-EF8B-B69EE02B3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DE29F5-02AA-BAA1-BA3D-E72FB22A4B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15505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F594A4-61F9-1999-C58B-6B4FAA240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D49F8-7B8B-DC45-F1A4-C26A371009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42035F-1B7F-D83B-4DC8-59960BA8DE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898" indent="0">
              <a:buNone/>
              <a:defRPr sz="1050"/>
            </a:lvl2pPr>
            <a:lvl3pPr marL="685797" indent="0">
              <a:buNone/>
              <a:defRPr sz="900"/>
            </a:lvl3pPr>
            <a:lvl4pPr marL="1028696" indent="0">
              <a:buNone/>
              <a:defRPr sz="750"/>
            </a:lvl4pPr>
            <a:lvl5pPr marL="1371594" indent="0">
              <a:buNone/>
              <a:defRPr sz="750"/>
            </a:lvl5pPr>
            <a:lvl6pPr marL="1714492" indent="0">
              <a:buNone/>
              <a:defRPr sz="750"/>
            </a:lvl6pPr>
            <a:lvl7pPr marL="2057391" indent="0">
              <a:buNone/>
              <a:defRPr sz="750"/>
            </a:lvl7pPr>
            <a:lvl8pPr marL="2400290" indent="0">
              <a:buNone/>
              <a:defRPr sz="750"/>
            </a:lvl8pPr>
            <a:lvl9pPr marL="2743188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92AA00-DB32-2587-A0E4-363559E14A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42E7A-01C2-4B37-9F17-D49735ED5A8C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EFE8AC-DDB7-55D2-8645-D88086223A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B882AD-3BC0-0513-177F-7C9CA24069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924960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BAF3E-4DDF-55D5-908B-7C15F79893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FB11235-2BAF-EFED-48BD-DD83ADFD48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898" indent="0">
              <a:buNone/>
              <a:defRPr sz="2100"/>
            </a:lvl2pPr>
            <a:lvl3pPr marL="685797" indent="0">
              <a:buNone/>
              <a:defRPr sz="1800"/>
            </a:lvl3pPr>
            <a:lvl4pPr marL="1028696" indent="0">
              <a:buNone/>
              <a:defRPr sz="1500"/>
            </a:lvl4pPr>
            <a:lvl5pPr marL="1371594" indent="0">
              <a:buNone/>
              <a:defRPr sz="1500"/>
            </a:lvl5pPr>
            <a:lvl6pPr marL="1714492" indent="0">
              <a:buNone/>
              <a:defRPr sz="1500"/>
            </a:lvl6pPr>
            <a:lvl7pPr marL="2057391" indent="0">
              <a:buNone/>
              <a:defRPr sz="1500"/>
            </a:lvl7pPr>
            <a:lvl8pPr marL="2400290" indent="0">
              <a:buNone/>
              <a:defRPr sz="1500"/>
            </a:lvl8pPr>
            <a:lvl9pPr marL="2743188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A7D778-F442-5BC1-F729-808F98BA08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898" indent="0">
              <a:buNone/>
              <a:defRPr sz="1050"/>
            </a:lvl2pPr>
            <a:lvl3pPr marL="685797" indent="0">
              <a:buNone/>
              <a:defRPr sz="900"/>
            </a:lvl3pPr>
            <a:lvl4pPr marL="1028696" indent="0">
              <a:buNone/>
              <a:defRPr sz="750"/>
            </a:lvl4pPr>
            <a:lvl5pPr marL="1371594" indent="0">
              <a:buNone/>
              <a:defRPr sz="750"/>
            </a:lvl5pPr>
            <a:lvl6pPr marL="1714492" indent="0">
              <a:buNone/>
              <a:defRPr sz="750"/>
            </a:lvl6pPr>
            <a:lvl7pPr marL="2057391" indent="0">
              <a:buNone/>
              <a:defRPr sz="750"/>
            </a:lvl7pPr>
            <a:lvl8pPr marL="2400290" indent="0">
              <a:buNone/>
              <a:defRPr sz="750"/>
            </a:lvl8pPr>
            <a:lvl9pPr marL="2743188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DCD723-BE74-76F8-0316-898630903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42E7A-01C2-4B37-9F17-D49735ED5A8C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030A03-9336-F79D-B9B6-5762F6F514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FE9881-6072-683D-9F7B-A54BC1E789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76738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BAFDD7-F879-35C2-7038-6F515123EB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C25FC1-433C-E58A-EFA2-7BF070D618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A7C2F6-ED3B-A881-EB2C-DD6F86AB15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42E7A-01C2-4B37-9F17-D49735ED5A8C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E31637-BFAB-D6D1-8937-89DD4CE3F0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1E6594-B3A9-A726-E422-566E6437BF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6820977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37135FF-EF2E-EA56-335F-3F231D48AA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4C88C1-5722-6936-A415-F7B110EF30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80B823-C9E4-1B8A-417B-98E2D99E93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42E7A-01C2-4B37-9F17-D49735ED5A8C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60D5F3-29B4-4CCD-5B2F-78EC1455D2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70912B-A1B0-378C-D99A-DF707AFD3A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4B4D-7CA3-9044-876B-883B54F86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814007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PART I title +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4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7148061"/>
      </p:ext>
    </p:extLst>
  </p:cSld>
  <p:clrMapOvr>
    <a:masterClrMapping/>
  </p:clrMapOvr>
  <p:transition spd="med"/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>
  <p:cSld name="PART I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# CHAPTER TITLE"/>
          <p:cNvSpPr txBox="1">
            <a:spLocks noGrp="1"/>
          </p:cNvSpPr>
          <p:nvPr>
            <p:ph type="body" sz="half" idx="13"/>
          </p:nvPr>
        </p:nvSpPr>
        <p:spPr>
          <a:xfrm>
            <a:off x="365367" y="1777008"/>
            <a:ext cx="8413266" cy="2321719"/>
          </a:xfrm>
          <a:prstGeom prst="rect">
            <a:avLst/>
          </a:prstGeom>
        </p:spPr>
        <p:txBody>
          <a:bodyPr anchor="b"/>
          <a:lstStyle>
            <a:lvl1pPr marL="0" indent="0" algn="ctr">
              <a:spcBef>
                <a:spcPts val="0"/>
              </a:spcBef>
              <a:buSzTx/>
              <a:buNone/>
              <a:defRPr sz="8000">
                <a:latin typeface="+mj-lt"/>
                <a:ea typeface="+mj-ea"/>
                <a:cs typeface="+mj-cs"/>
                <a:sym typeface="Helvetica"/>
              </a:defRPr>
            </a:lvl1pPr>
          </a:lstStyle>
          <a:p>
            <a:pPr marL="0" indent="0" algn="ctr">
              <a:spcBef>
                <a:spcPts val="0"/>
              </a:spcBef>
              <a:buSzTx/>
              <a:buNone/>
              <a:defRPr sz="8000">
                <a:latin typeface="+mj-lt"/>
                <a:ea typeface="+mj-ea"/>
                <a:cs typeface="+mj-cs"/>
                <a:sym typeface="Helvetica"/>
              </a:defRPr>
            </a:pPr>
            <a:r>
              <a:rPr sz="6328" b="1">
                <a:solidFill>
                  <a:srgbClr val="42D0D0"/>
                </a:solidFill>
              </a:rPr>
              <a:t>#</a:t>
            </a:r>
            <a:br>
              <a:rPr sz="2812"/>
            </a:br>
            <a:r>
              <a:rPr sz="4219"/>
              <a:t>CHAPTER TITLE</a:t>
            </a:r>
          </a:p>
        </p:txBody>
      </p:sp>
      <p:sp>
        <p:nvSpPr>
          <p:cNvPr id="1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18184062"/>
      </p:ext>
    </p:extLst>
  </p:cSld>
  <p:clrMapOvr>
    <a:masterClrMapping/>
  </p:clrMapOvr>
  <p:transition spd="med"/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ART I title + bullets cop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he internet vs. the web…"/>
          <p:cNvSpPr txBox="1">
            <a:spLocks noGrp="1"/>
          </p:cNvSpPr>
          <p:nvPr>
            <p:ph type="body" sz="half" idx="13"/>
          </p:nvPr>
        </p:nvSpPr>
        <p:spPr>
          <a:xfrm>
            <a:off x="1596531" y="2175652"/>
            <a:ext cx="6877743" cy="3590049"/>
          </a:xfrm>
          <a:prstGeom prst="rect">
            <a:avLst/>
          </a:prstGeom>
        </p:spPr>
        <p:txBody>
          <a:bodyPr/>
          <a:lstStyle>
            <a:lvl1pPr marL="262523" indent="-262523" defTabSz="345030">
              <a:spcBef>
                <a:spcPts val="2461"/>
              </a:spcBef>
              <a:defRPr sz="3024" b="1">
                <a:latin typeface="+mj-lt"/>
                <a:ea typeface="+mj-ea"/>
                <a:cs typeface="+mj-cs"/>
                <a:sym typeface="Helvetica"/>
              </a:defRPr>
            </a:lvl1pPr>
          </a:lstStyle>
          <a:p>
            <a:pPr marL="373379" indent="-373379" defTabSz="490727">
              <a:spcBef>
                <a:spcPts val="3500"/>
              </a:spcBef>
              <a:defRPr sz="3024" b="1">
                <a:latin typeface="+mj-lt"/>
                <a:ea typeface="+mj-ea"/>
                <a:cs typeface="+mj-cs"/>
                <a:sym typeface="Helvetica"/>
              </a:defRPr>
            </a:pPr>
            <a:r>
              <a:t>The internet vs. the web</a:t>
            </a:r>
          </a:p>
          <a:p>
            <a:pPr marL="373379" indent="-373379" defTabSz="490727">
              <a:spcBef>
                <a:spcPts val="3500"/>
              </a:spcBef>
              <a:defRPr sz="3024" b="1">
                <a:latin typeface="+mj-lt"/>
                <a:ea typeface="+mj-ea"/>
                <a:cs typeface="+mj-cs"/>
                <a:sym typeface="Helvetica"/>
              </a:defRPr>
            </a:pPr>
            <a:r>
              <a:t>History of the web</a:t>
            </a:r>
          </a:p>
          <a:p>
            <a:pPr marL="373379" indent="-373379" defTabSz="490727">
              <a:spcBef>
                <a:spcPts val="3500"/>
              </a:spcBef>
              <a:defRPr sz="3024" b="1">
                <a:latin typeface="+mj-lt"/>
                <a:ea typeface="+mj-ea"/>
                <a:cs typeface="+mj-cs"/>
                <a:sym typeface="Helvetica"/>
              </a:defRPr>
            </a:pPr>
            <a:r>
              <a:t>What servers do</a:t>
            </a:r>
          </a:p>
          <a:p>
            <a:pPr marL="373379" indent="-373379" defTabSz="490727">
              <a:spcBef>
                <a:spcPts val="3500"/>
              </a:spcBef>
              <a:defRPr sz="3024" b="1">
                <a:latin typeface="+mj-lt"/>
                <a:ea typeface="+mj-ea"/>
                <a:cs typeface="+mj-cs"/>
                <a:sym typeface="Helvetica"/>
              </a:defRPr>
            </a:pPr>
            <a:r>
              <a:t>What browsers do</a:t>
            </a:r>
          </a:p>
          <a:p>
            <a:pPr marL="373379" indent="-373379" defTabSz="490727">
              <a:spcBef>
                <a:spcPts val="3500"/>
              </a:spcBef>
              <a:defRPr sz="3024" b="1">
                <a:latin typeface="+mj-lt"/>
                <a:ea typeface="+mj-ea"/>
                <a:cs typeface="+mj-cs"/>
                <a:sym typeface="Helvetica"/>
              </a:defRPr>
            </a:pPr>
            <a:r>
              <a:t>URLs</a:t>
            </a:r>
          </a:p>
          <a:p>
            <a:pPr marL="373379" indent="-373379" defTabSz="490727">
              <a:spcBef>
                <a:spcPts val="3500"/>
              </a:spcBef>
              <a:defRPr sz="3024" b="1">
                <a:latin typeface="+mj-lt"/>
                <a:ea typeface="+mj-ea"/>
                <a:cs typeface="+mj-cs"/>
                <a:sym typeface="Helvetica"/>
              </a:defRPr>
            </a:pPr>
            <a:r>
              <a:t>How web pages are constructed </a:t>
            </a:r>
          </a:p>
        </p:txBody>
      </p:sp>
      <p:sp>
        <p:nvSpPr>
          <p:cNvPr id="2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3129034"/>
      </p:ext>
    </p:extLst>
  </p:cSld>
  <p:clrMapOvr>
    <a:masterClrMapping/>
  </p:clrMapOvr>
  <p:transition spd="med"/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PART I 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91439227"/>
      </p:ext>
    </p:extLst>
  </p:cSld>
  <p:clrMapOvr>
    <a:masterClrMapping/>
  </p:clrMapOvr>
  <p:transition spd="med"/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PART I 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41163024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5.xml"/><Relationship Id="rId1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5.xml"/><Relationship Id="rId21" Type="http://schemas.openxmlformats.org/officeDocument/2006/relationships/slideLayout" Target="../slideLayouts/slideLayout23.xml"/><Relationship Id="rId7" Type="http://schemas.openxmlformats.org/officeDocument/2006/relationships/slideLayout" Target="../slideLayouts/slideLayout9.xml"/><Relationship Id="rId12" Type="http://schemas.openxmlformats.org/officeDocument/2006/relationships/slideLayout" Target="../slideLayouts/slideLayout14.xml"/><Relationship Id="rId17" Type="http://schemas.openxmlformats.org/officeDocument/2006/relationships/slideLayout" Target="../slideLayouts/slideLayout19.xml"/><Relationship Id="rId25" Type="http://schemas.openxmlformats.org/officeDocument/2006/relationships/image" Target="../media/image2.png"/><Relationship Id="rId2" Type="http://schemas.openxmlformats.org/officeDocument/2006/relationships/slideLayout" Target="../slideLayouts/slideLayout4.xml"/><Relationship Id="rId16" Type="http://schemas.openxmlformats.org/officeDocument/2006/relationships/slideLayout" Target="../slideLayouts/slideLayout18.xml"/><Relationship Id="rId20" Type="http://schemas.openxmlformats.org/officeDocument/2006/relationships/slideLayout" Target="../slideLayouts/slideLayout22.xml"/><Relationship Id="rId1" Type="http://schemas.openxmlformats.org/officeDocument/2006/relationships/slideLayout" Target="../slideLayouts/slideLayout3.xml"/><Relationship Id="rId6" Type="http://schemas.openxmlformats.org/officeDocument/2006/relationships/slideLayout" Target="../slideLayouts/slideLayout8.xml"/><Relationship Id="rId11" Type="http://schemas.openxmlformats.org/officeDocument/2006/relationships/slideLayout" Target="../slideLayouts/slideLayout13.xml"/><Relationship Id="rId24" Type="http://schemas.openxmlformats.org/officeDocument/2006/relationships/theme" Target="../theme/theme2.xml"/><Relationship Id="rId5" Type="http://schemas.openxmlformats.org/officeDocument/2006/relationships/slideLayout" Target="../slideLayouts/slideLayout7.xml"/><Relationship Id="rId15" Type="http://schemas.openxmlformats.org/officeDocument/2006/relationships/slideLayout" Target="../slideLayouts/slideLayout17.xml"/><Relationship Id="rId23" Type="http://schemas.openxmlformats.org/officeDocument/2006/relationships/slideLayout" Target="../slideLayouts/slideLayout25.xml"/><Relationship Id="rId10" Type="http://schemas.openxmlformats.org/officeDocument/2006/relationships/slideLayout" Target="../slideLayouts/slideLayout12.xml"/><Relationship Id="rId19" Type="http://schemas.openxmlformats.org/officeDocument/2006/relationships/slideLayout" Target="../slideLayouts/slideLayout21.xml"/><Relationship Id="rId4" Type="http://schemas.openxmlformats.org/officeDocument/2006/relationships/slideLayout" Target="../slideLayouts/slideLayout6.xml"/><Relationship Id="rId9" Type="http://schemas.openxmlformats.org/officeDocument/2006/relationships/slideLayout" Target="../slideLayouts/slideLayout11.xml"/><Relationship Id="rId14" Type="http://schemas.openxmlformats.org/officeDocument/2006/relationships/slideLayout" Target="../slideLayouts/slideLayout16.xml"/><Relationship Id="rId22" Type="http://schemas.openxmlformats.org/officeDocument/2006/relationships/slideLayout" Target="../slideLayouts/slideLayout24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4" Type="http://schemas.openxmlformats.org/officeDocument/2006/relationships/image" Target="../media/image3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5.xml"/><Relationship Id="rId3" Type="http://schemas.openxmlformats.org/officeDocument/2006/relationships/slideLayout" Target="../slideLayouts/slideLayout30.xml"/><Relationship Id="rId7" Type="http://schemas.openxmlformats.org/officeDocument/2006/relationships/slideLayout" Target="../slideLayouts/slideLayout34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11" Type="http://schemas.openxmlformats.org/officeDocument/2006/relationships/slideLayout" Target="../slideLayouts/slideLayout38.xml"/><Relationship Id="rId5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37.xml"/><Relationship Id="rId4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6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6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5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slideLayout" Target="../slideLayouts/slideLayout44.xml"/><Relationship Id="rId11" Type="http://schemas.openxmlformats.org/officeDocument/2006/relationships/slideLayout" Target="../slideLayouts/slideLayout49.xml"/><Relationship Id="rId5" Type="http://schemas.openxmlformats.org/officeDocument/2006/relationships/slideLayout" Target="../slideLayouts/slideLayout43.xml"/><Relationship Id="rId10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2.xml"/><Relationship Id="rId9" Type="http://schemas.openxmlformats.org/officeDocument/2006/relationships/slideLayout" Target="../slideLayouts/slideLayout47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7.xml"/><Relationship Id="rId13" Type="http://schemas.openxmlformats.org/officeDocument/2006/relationships/slideLayout" Target="../slideLayouts/slideLayout62.xml"/><Relationship Id="rId3" Type="http://schemas.openxmlformats.org/officeDocument/2006/relationships/slideLayout" Target="../slideLayouts/slideLayout52.xml"/><Relationship Id="rId7" Type="http://schemas.openxmlformats.org/officeDocument/2006/relationships/slideLayout" Target="../slideLayouts/slideLayout56.xml"/><Relationship Id="rId12" Type="http://schemas.openxmlformats.org/officeDocument/2006/relationships/slideLayout" Target="../slideLayouts/slideLayout61.xml"/><Relationship Id="rId17" Type="http://schemas.openxmlformats.org/officeDocument/2006/relationships/theme" Target="../theme/theme6.xml"/><Relationship Id="rId2" Type="http://schemas.openxmlformats.org/officeDocument/2006/relationships/slideLayout" Target="../slideLayouts/slideLayout51.xml"/><Relationship Id="rId16" Type="http://schemas.openxmlformats.org/officeDocument/2006/relationships/slideLayout" Target="../slideLayouts/slideLayout65.xml"/><Relationship Id="rId1" Type="http://schemas.openxmlformats.org/officeDocument/2006/relationships/slideLayout" Target="../slideLayouts/slideLayout50.xml"/><Relationship Id="rId6" Type="http://schemas.openxmlformats.org/officeDocument/2006/relationships/slideLayout" Target="../slideLayouts/slideLayout55.xml"/><Relationship Id="rId11" Type="http://schemas.openxmlformats.org/officeDocument/2006/relationships/slideLayout" Target="../slideLayouts/slideLayout60.xml"/><Relationship Id="rId5" Type="http://schemas.openxmlformats.org/officeDocument/2006/relationships/slideLayout" Target="../slideLayouts/slideLayout54.xml"/><Relationship Id="rId15" Type="http://schemas.openxmlformats.org/officeDocument/2006/relationships/slideLayout" Target="../slideLayouts/slideLayout64.xml"/><Relationship Id="rId10" Type="http://schemas.openxmlformats.org/officeDocument/2006/relationships/slideLayout" Target="../slideLayouts/slideLayout59.xml"/><Relationship Id="rId4" Type="http://schemas.openxmlformats.org/officeDocument/2006/relationships/slideLayout" Target="../slideLayouts/slideLayout53.xml"/><Relationship Id="rId9" Type="http://schemas.openxmlformats.org/officeDocument/2006/relationships/slideLayout" Target="../slideLayouts/slideLayout58.xml"/><Relationship Id="rId14" Type="http://schemas.openxmlformats.org/officeDocument/2006/relationships/slideLayout" Target="../slideLayouts/slideLayout6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2111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5927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2" r:id="rId1"/>
    <p:sldLayoutId id="2147483773" r:id="rId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None/>
        <a:defRPr sz="2100" kern="1200">
          <a:solidFill>
            <a:schemeClr val="bg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27068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8" r:id="rId1"/>
    <p:sldLayoutId id="2147483789" r:id="rId2"/>
    <p:sldLayoutId id="2147483790" r:id="rId3"/>
    <p:sldLayoutId id="2147483791" r:id="rId4"/>
    <p:sldLayoutId id="2147483792" r:id="rId5"/>
    <p:sldLayoutId id="2147483793" r:id="rId6"/>
    <p:sldLayoutId id="2147483794" r:id="rId7"/>
    <p:sldLayoutId id="2147483795" r:id="rId8"/>
    <p:sldLayoutId id="2147483796" r:id="rId9"/>
    <p:sldLayoutId id="2147483797" r:id="rId10"/>
    <p:sldLayoutId id="2147483798" r:id="rId11"/>
    <p:sldLayoutId id="2147483878" r:id="rId12"/>
    <p:sldLayoutId id="2147483922" r:id="rId13"/>
    <p:sldLayoutId id="2147483923" r:id="rId14"/>
    <p:sldLayoutId id="2147483924" r:id="rId15"/>
    <p:sldLayoutId id="2147483925" r:id="rId16"/>
    <p:sldLayoutId id="2147483926" r:id="rId17"/>
    <p:sldLayoutId id="2147483927" r:id="rId18"/>
    <p:sldLayoutId id="2147483928" r:id="rId19"/>
    <p:sldLayoutId id="2147483929" r:id="rId20"/>
    <p:sldLayoutId id="2147483930" r:id="rId21"/>
    <p:sldLayoutId id="2147483931" r:id="rId22"/>
    <p:sldLayoutId id="2147483932" r:id="rId2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37305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7" r:id="rId1"/>
    <p:sldLayoutId id="2147483880" r:id="rId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6/24/2025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4676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2" r:id="rId1"/>
    <p:sldLayoutId id="2147483883" r:id="rId2"/>
    <p:sldLayoutId id="2147483884" r:id="rId3"/>
    <p:sldLayoutId id="2147483885" r:id="rId4"/>
    <p:sldLayoutId id="2147483886" r:id="rId5"/>
    <p:sldLayoutId id="2147483887" r:id="rId6"/>
    <p:sldLayoutId id="2147483888" r:id="rId7"/>
    <p:sldLayoutId id="2147483889" r:id="rId8"/>
    <p:sldLayoutId id="2147483890" r:id="rId9"/>
    <p:sldLayoutId id="2147483891" r:id="rId10"/>
    <p:sldLayoutId id="214748389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4401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4" r:id="rId1"/>
    <p:sldLayoutId id="2147483895" r:id="rId2"/>
    <p:sldLayoutId id="2147483896" r:id="rId3"/>
    <p:sldLayoutId id="2147483897" r:id="rId4"/>
    <p:sldLayoutId id="2147483898" r:id="rId5"/>
    <p:sldLayoutId id="2147483899" r:id="rId6"/>
    <p:sldLayoutId id="2147483900" r:id="rId7"/>
    <p:sldLayoutId id="2147483901" r:id="rId8"/>
    <p:sldLayoutId id="2147483902" r:id="rId9"/>
    <p:sldLayoutId id="2147483903" r:id="rId10"/>
    <p:sldLayoutId id="2147483904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54BFB1C-E053-9AA0-42EE-20B5CBA2BF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7A300A-17C1-3C2B-73FB-1AB2A60DA7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0653EB-83DA-728A-60FE-83AF0FC6F30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7F42E7A-01C2-4B37-9F17-D49735ED5A8C}" type="datetimeFigureOut">
              <a:rPr lang="en-GB" smtClean="0"/>
              <a:t>24/06/2025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12A587-34D3-BE43-A29C-7DE566B0E3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4B9090-9224-6EA4-F08E-E6FB93822C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6CB4B4D-7CA3-9044-876B-883B54F867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2365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4" r:id="rId1"/>
    <p:sldLayoutId id="2147483935" r:id="rId2"/>
    <p:sldLayoutId id="2147483936" r:id="rId3"/>
    <p:sldLayoutId id="2147483937" r:id="rId4"/>
    <p:sldLayoutId id="2147483938" r:id="rId5"/>
    <p:sldLayoutId id="2147483939" r:id="rId6"/>
    <p:sldLayoutId id="2147483940" r:id="rId7"/>
    <p:sldLayoutId id="2147483941" r:id="rId8"/>
    <p:sldLayoutId id="2147483942" r:id="rId9"/>
    <p:sldLayoutId id="2147483943" r:id="rId10"/>
    <p:sldLayoutId id="2147483944" r:id="rId11"/>
    <p:sldLayoutId id="2147483945" r:id="rId12"/>
    <p:sldLayoutId id="2147483946" r:id="rId13"/>
    <p:sldLayoutId id="2147483947" r:id="rId14"/>
    <p:sldLayoutId id="2147483948" r:id="rId15"/>
    <p:sldLayoutId id="2147483949" r:id="rId16"/>
  </p:sldLayoutIdLst>
  <p:txStyles>
    <p:titleStyle>
      <a:lvl1pPr algn="l" defTabSz="685797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797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48" indent="-171450" algn="l" defTabSz="685797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46" indent="-171450" algn="l" defTabSz="685797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45" indent="-171450" algn="l" defTabSz="685797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44" indent="-171450" algn="l" defTabSz="685797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42" indent="-171450" algn="l" defTabSz="685797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40" indent="-171450" algn="l" defTabSz="685797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39" indent="-171450" algn="l" defTabSz="685797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38" indent="-171450" algn="l" defTabSz="685797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797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898" algn="l" defTabSz="685797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797" algn="l" defTabSz="685797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696" algn="l" defTabSz="685797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94" algn="l" defTabSz="685797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492" algn="l" defTabSz="685797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391" algn="l" defTabSz="685797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290" algn="l" defTabSz="685797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188" algn="l" defTabSz="685797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oreilly.com" TargetMode="External"/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5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5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4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customXml" Target="../ink/ink1.xml"/><Relationship Id="rId7" Type="http://schemas.openxmlformats.org/officeDocument/2006/relationships/customXml" Target="../ink/ink3.xml"/><Relationship Id="rId12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4.xml"/><Relationship Id="rId6" Type="http://schemas.openxmlformats.org/officeDocument/2006/relationships/image" Target="../media/image15.png"/><Relationship Id="rId11" Type="http://schemas.openxmlformats.org/officeDocument/2006/relationships/customXml" Target="../ink/ink5.xml"/><Relationship Id="rId5" Type="http://schemas.openxmlformats.org/officeDocument/2006/relationships/customXml" Target="../ink/ink2.xml"/><Relationship Id="rId10" Type="http://schemas.openxmlformats.org/officeDocument/2006/relationships/image" Target="../media/image17.png"/><Relationship Id="rId4" Type="http://schemas.openxmlformats.org/officeDocument/2006/relationships/image" Target="../media/image14.png"/><Relationship Id="rId9" Type="http://schemas.openxmlformats.org/officeDocument/2006/relationships/customXml" Target="../ink/ink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1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3schools.com/html/" TargetMode="External"/><Relationship Id="rId1" Type="http://schemas.openxmlformats.org/officeDocument/2006/relationships/slideLayout" Target="../slideLayouts/slideLayout5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B403B4-4202-4187-6AAC-D958B124D5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2492896"/>
            <a:ext cx="7886700" cy="1325563"/>
          </a:xfrm>
        </p:spPr>
        <p:txBody>
          <a:bodyPr/>
          <a:lstStyle/>
          <a:p>
            <a:pPr marL="0" indent="0" algn="ctr">
              <a:buNone/>
            </a:pPr>
            <a:r>
              <a:rPr lang="en-GB" sz="4800" dirty="0">
                <a:solidFill>
                  <a:schemeClr val="bg1"/>
                </a:solidFill>
              </a:rPr>
              <a:t>Web Standards &amp; HTML</a:t>
            </a:r>
          </a:p>
        </p:txBody>
      </p:sp>
    </p:spTree>
    <p:extLst>
      <p:ext uri="{BB962C8B-B14F-4D97-AF65-F5344CB8AC3E}">
        <p14:creationId xmlns:p14="http://schemas.microsoft.com/office/powerpoint/2010/main" val="33965781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What servers do</a:t>
            </a:r>
          </a:p>
          <a:p>
            <a:r>
              <a:rPr lang="en-GB" sz="3200" dirty="0"/>
              <a:t>What browsers do</a:t>
            </a:r>
          </a:p>
          <a:p>
            <a:r>
              <a:rPr lang="en-GB" sz="3200" dirty="0"/>
              <a:t>URLs</a:t>
            </a:r>
          </a:p>
          <a:p>
            <a:r>
              <a:rPr lang="en-GB" sz="3200" dirty="0"/>
              <a:t>How web pages are constructed </a:t>
            </a:r>
          </a:p>
          <a:p>
            <a:r>
              <a:rPr lang="en-GB" sz="3200" dirty="0"/>
              <a:t>Introduction to HTML</a:t>
            </a:r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C302D-2B08-9D98-C14F-2907FEF749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42313"/>
          </a:xfrm>
        </p:spPr>
        <p:txBody>
          <a:bodyPr/>
          <a:lstStyle/>
          <a:p>
            <a:r>
              <a:rPr lang="en-GB" dirty="0">
                <a:latin typeface="+mn-lt"/>
              </a:rPr>
              <a:t>Web Server</a:t>
            </a:r>
          </a:p>
        </p:txBody>
      </p:sp>
      <p:sp>
        <p:nvSpPr>
          <p:cNvPr id="4" name="IP address A unique number assigned to a device connected to the internet (IP = Internet Protocol). Example: 199.27.145.64…">
            <a:extLst>
              <a:ext uri="{FF2B5EF4-FFF2-40B4-BE49-F238E27FC236}">
                <a16:creationId xmlns:a16="http://schemas.microsoft.com/office/drawing/2014/main" id="{D4A24D55-31A8-DA42-D087-CFE3EB418B2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28650" y="1083312"/>
            <a:ext cx="7886700" cy="4779008"/>
          </a:xfrm>
          <a:prstGeom prst="rect">
            <a:avLst/>
          </a:prstGeom>
        </p:spPr>
        <p:txBody>
          <a:bodyPr/>
          <a:lstStyle/>
          <a:p>
            <a:pPr defTabSz="525779">
              <a:lnSpc>
                <a:spcPct val="100000"/>
              </a:lnSpc>
              <a:spcBef>
                <a:spcPts val="3700"/>
              </a:spcBef>
              <a:defRPr sz="2700"/>
            </a:pPr>
            <a:r>
              <a:rPr lang="en-GB" sz="2400" dirty="0"/>
              <a:t>IP address </a:t>
            </a:r>
          </a:p>
          <a:p>
            <a:pPr defTabSz="525779">
              <a:lnSpc>
                <a:spcPct val="100000"/>
              </a:lnSpc>
              <a:spcBef>
                <a:spcPts val="3700"/>
              </a:spcBef>
              <a:defRPr sz="2700"/>
            </a:pPr>
            <a:r>
              <a:rPr lang="en-GB" sz="2400" dirty="0"/>
              <a:t>Domain Name System (DNS)</a:t>
            </a:r>
            <a:br>
              <a:rPr lang="en-GB" sz="2400" dirty="0"/>
            </a:br>
            <a:endParaRPr lang="en-GB" sz="2400" dirty="0"/>
          </a:p>
          <a:p>
            <a:pPr defTabSz="525779">
              <a:lnSpc>
                <a:spcPct val="100000"/>
              </a:lnSpc>
              <a:spcBef>
                <a:spcPts val="3700"/>
              </a:spcBef>
              <a:defRPr sz="2700"/>
            </a:pPr>
            <a:r>
              <a:rPr lang="en-GB" sz="2400" dirty="0"/>
              <a:t>Domain name</a:t>
            </a:r>
            <a:br>
              <a:rPr lang="en-GB" sz="2400" dirty="0"/>
            </a:br>
            <a:endParaRPr lang="en-GB" sz="2400" dirty="0"/>
          </a:p>
          <a:p>
            <a:pPr defTabSz="525779">
              <a:lnSpc>
                <a:spcPct val="100000"/>
              </a:lnSpc>
              <a:spcBef>
                <a:spcPts val="3700"/>
              </a:spcBef>
              <a:defRPr sz="2700"/>
            </a:pPr>
            <a:r>
              <a:rPr lang="en-GB" sz="2400" dirty="0"/>
              <a:t>DNS server</a:t>
            </a:r>
          </a:p>
          <a:p>
            <a:pPr marL="0" indent="0" defTabSz="525779">
              <a:lnSpc>
                <a:spcPct val="100000"/>
              </a:lnSpc>
              <a:spcBef>
                <a:spcPts val="3700"/>
              </a:spcBef>
              <a:buNone/>
              <a:defRPr sz="2700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1728309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C302D-2B08-9D98-C14F-2907FEF749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42313"/>
          </a:xfrm>
        </p:spPr>
        <p:txBody>
          <a:bodyPr/>
          <a:lstStyle/>
          <a:p>
            <a:r>
              <a:rPr lang="en-GB" dirty="0">
                <a:latin typeface="+mn-lt"/>
              </a:rPr>
              <a:t>Web Server</a:t>
            </a:r>
          </a:p>
        </p:txBody>
      </p:sp>
      <p:sp>
        <p:nvSpPr>
          <p:cNvPr id="4" name="IP address A unique number assigned to a device connected to the internet (IP = Internet Protocol). Example: 199.27.145.64…">
            <a:extLst>
              <a:ext uri="{FF2B5EF4-FFF2-40B4-BE49-F238E27FC236}">
                <a16:creationId xmlns:a16="http://schemas.microsoft.com/office/drawing/2014/main" id="{D4A24D55-31A8-DA42-D087-CFE3EB418B2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28650" y="1083312"/>
            <a:ext cx="7886700" cy="4779008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0" indent="0" defTabSz="525779">
              <a:lnSpc>
                <a:spcPct val="100000"/>
              </a:lnSpc>
              <a:spcBef>
                <a:spcPts val="0"/>
              </a:spcBef>
              <a:buSzTx/>
              <a:buNone/>
              <a:defRPr sz="2700"/>
            </a:pPr>
            <a:r>
              <a:rPr sz="2400" b="1" dirty="0">
                <a:ea typeface="+mj-ea"/>
                <a:cs typeface="+mj-cs"/>
                <a:sym typeface="Helvetica"/>
              </a:rPr>
              <a:t>IP address</a:t>
            </a:r>
            <a:br>
              <a:rPr sz="2400" b="0" dirty="0">
                <a:ea typeface="+mj-ea"/>
                <a:cs typeface="+mj-cs"/>
                <a:sym typeface="Helvetica"/>
              </a:rPr>
            </a:br>
            <a:r>
              <a:rPr sz="2400" b="0" dirty="0"/>
              <a:t>A unique number assigned to a device connected to the internet (IP = Internet Protocol). Example: 199.27.145.64</a:t>
            </a:r>
            <a:endParaRPr lang="en-GB" sz="2400" b="0" dirty="0"/>
          </a:p>
          <a:p>
            <a:pPr marL="0" indent="0" defTabSz="525779">
              <a:lnSpc>
                <a:spcPct val="100000"/>
              </a:lnSpc>
              <a:spcBef>
                <a:spcPts val="0"/>
              </a:spcBef>
              <a:buSzTx/>
              <a:buNone/>
              <a:defRPr sz="2700"/>
            </a:pPr>
            <a:endParaRPr lang="en-GB" sz="2400" b="1" dirty="0">
              <a:ea typeface="+mj-ea"/>
              <a:cs typeface="+mj-cs"/>
              <a:sym typeface="Helvetica"/>
            </a:endParaRPr>
          </a:p>
          <a:p>
            <a:pPr marL="0" indent="0" defTabSz="525779">
              <a:lnSpc>
                <a:spcPct val="100000"/>
              </a:lnSpc>
              <a:spcBef>
                <a:spcPts val="0"/>
              </a:spcBef>
              <a:buSzTx/>
              <a:buNone/>
              <a:defRPr sz="2700"/>
            </a:pPr>
            <a:r>
              <a:rPr sz="2400" b="1" dirty="0">
                <a:ea typeface="+mj-ea"/>
                <a:cs typeface="+mj-cs"/>
                <a:sym typeface="Helvetica"/>
              </a:rPr>
              <a:t>Domain Name System (DNS)</a:t>
            </a:r>
            <a:br>
              <a:rPr sz="2400" b="0" dirty="0"/>
            </a:br>
            <a:r>
              <a:rPr sz="2400" b="0" dirty="0"/>
              <a:t>A system that allows internet users to refer to servers by name rather than number</a:t>
            </a:r>
            <a:endParaRPr lang="en-GB" sz="2400" b="0" dirty="0"/>
          </a:p>
          <a:p>
            <a:pPr marL="0" indent="0" defTabSz="525779">
              <a:lnSpc>
                <a:spcPct val="100000"/>
              </a:lnSpc>
              <a:spcBef>
                <a:spcPts val="0"/>
              </a:spcBef>
              <a:buSzTx/>
              <a:buNone/>
              <a:defRPr sz="2700"/>
            </a:pPr>
            <a:r>
              <a:rPr sz="2400" b="1" dirty="0">
                <a:ea typeface="+mj-ea"/>
                <a:cs typeface="+mj-cs"/>
                <a:sym typeface="Helvetica"/>
              </a:rPr>
              <a:t>Domain name</a:t>
            </a:r>
            <a:br>
              <a:rPr sz="2400" b="0" dirty="0">
                <a:ea typeface="+mj-ea"/>
                <a:cs typeface="+mj-cs"/>
                <a:sym typeface="Helvetica"/>
              </a:rPr>
            </a:br>
            <a:r>
              <a:rPr sz="2400" b="0" dirty="0"/>
              <a:t>A name assigned to a web server (easier to use than IP numbers). Example: </a:t>
            </a:r>
            <a:r>
              <a:rPr sz="2400" b="0" u="sng" dirty="0">
                <a:hlinkClick r:id="rId2"/>
              </a:rPr>
              <a:t>oreilly.com</a:t>
            </a:r>
            <a:endParaRPr lang="en-GB" sz="2400" b="0" u="sng" dirty="0"/>
          </a:p>
          <a:p>
            <a:pPr marL="0" indent="0" defTabSz="525779">
              <a:lnSpc>
                <a:spcPct val="100000"/>
              </a:lnSpc>
              <a:spcBef>
                <a:spcPts val="0"/>
              </a:spcBef>
              <a:buSzTx/>
              <a:buNone/>
              <a:defRPr sz="2700"/>
            </a:pPr>
            <a:r>
              <a:rPr sz="2400" b="1" dirty="0">
                <a:ea typeface="+mj-ea"/>
                <a:cs typeface="+mj-cs"/>
                <a:sym typeface="Helvetica"/>
              </a:rPr>
              <a:t>DNS server</a:t>
            </a:r>
            <a:br>
              <a:rPr sz="2400" b="0" dirty="0"/>
            </a:br>
            <a:r>
              <a:rPr sz="2400" b="0" dirty="0"/>
              <a:t>A server that matches domain names to their respective IP addresses</a:t>
            </a:r>
          </a:p>
        </p:txBody>
      </p:sp>
    </p:spTree>
    <p:extLst>
      <p:ext uri="{BB962C8B-B14F-4D97-AF65-F5344CB8AC3E}">
        <p14:creationId xmlns:p14="http://schemas.microsoft.com/office/powerpoint/2010/main" val="10758429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9A8FD-E2D4-0CBD-6E78-FCE58CE754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04800"/>
            <a:ext cx="6995795" cy="507831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+mj-lt"/>
                <a:cs typeface="Calibri" panose="020F0502020204030204" pitchFamily="34" charset="0"/>
              </a:rPr>
              <a:t>Web Page Addresses (URLs)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394158-50A2-DBF5-7304-345E0CFEF9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7390" y="1505991"/>
            <a:ext cx="8365490" cy="5032147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635000" marR="0" lvl="0" indent="-635000" algn="l" defTabSz="584200" rtl="0" eaLnBrk="1" fontAlgn="auto" latinLnBrk="0" hangingPunc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AutoNum type="arabicPeriod"/>
              <a:tabLst/>
              <a:defRPr sz="3000">
                <a:solidFill>
                  <a:srgbClr val="53585F"/>
                </a:solidFill>
              </a:defRPr>
            </a:pP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+mn-lt"/>
                <a:sym typeface="Helvetica Light"/>
              </a:rPr>
              <a:t>Identifies the </a:t>
            </a:r>
            <a:r>
              <a:rPr kumimoji="0" lang="en-GB" sz="2800" b="1" i="0" u="none" strike="noStrike" kern="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+mn-lt"/>
                <a:ea typeface="+mj-ea"/>
                <a:cs typeface="Helvetica"/>
                <a:sym typeface="Helvetica"/>
              </a:rPr>
              <a:t>protocol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+mn-lt"/>
                <a:sym typeface="Helvetica Light"/>
              </a:rPr>
              <a:t> as “web” (HTTP)</a:t>
            </a:r>
          </a:p>
          <a:p>
            <a:pPr marL="635000" marR="0" lvl="0" indent="-635000" algn="l" defTabSz="584200" rtl="0" eaLnBrk="1" fontAlgn="auto" latinLnBrk="0" hangingPunc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AutoNum type="arabicPeriod"/>
              <a:tabLst/>
              <a:defRPr sz="3000">
                <a:solidFill>
                  <a:srgbClr val="53585F"/>
                </a:solidFill>
              </a:defRPr>
            </a:pP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+mn-lt"/>
                <a:sym typeface="Helvetica Light"/>
              </a:rPr>
              <a:t>Identifies the site by its </a:t>
            </a:r>
            <a:r>
              <a:rPr kumimoji="0" lang="en-GB" sz="2800" b="1" i="0" u="none" strike="noStrike" kern="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+mn-lt"/>
                <a:ea typeface="+mj-ea"/>
                <a:cs typeface="Helvetica"/>
                <a:sym typeface="Helvetica"/>
              </a:rPr>
              <a:t>domain name</a:t>
            </a:r>
          </a:p>
          <a:p>
            <a:pPr marL="635000" marR="0" lvl="0" indent="-635000" algn="l" defTabSz="584200" rtl="0" eaLnBrk="1" fontAlgn="auto" latinLnBrk="0" hangingPunc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Tx/>
              <a:buAutoNum type="arabicPeriod"/>
              <a:tabLst/>
              <a:defRPr sz="3000">
                <a:solidFill>
                  <a:srgbClr val="53585F"/>
                </a:solidFill>
              </a:defRPr>
            </a:pPr>
            <a:r>
              <a:rPr kumimoji="0" lang="en-GB" sz="2800" b="1" i="0" u="none" strike="noStrike" kern="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+mn-lt"/>
                <a:ea typeface="+mj-ea"/>
                <a:cs typeface="Helvetica"/>
                <a:sym typeface="Helvetica"/>
              </a:rPr>
              <a:t>Path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+mn-lt"/>
                <a:sym typeface="Helvetica Light"/>
              </a:rPr>
              <a:t> through directories on the server to the target file</a:t>
            </a:r>
          </a:p>
          <a:p>
            <a:endParaRPr lang="en-GB" dirty="0"/>
          </a:p>
        </p:txBody>
      </p:sp>
      <p:pic>
        <p:nvPicPr>
          <p:cNvPr id="4" name="lwd5_0201_urlparts.png" descr="lwd5_0201_urlparts.png">
            <a:extLst>
              <a:ext uri="{FF2B5EF4-FFF2-40B4-BE49-F238E27FC236}">
                <a16:creationId xmlns:a16="http://schemas.microsoft.com/office/drawing/2014/main" id="{E209D344-9CCD-4B17-527F-23D283F6B9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" y="1371600"/>
            <a:ext cx="9212019" cy="1923009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8684488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3D5F7-0BBD-F5C0-0B69-2D4B817CFD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08F593-964D-4D3D-52CB-111F83D2DE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sz="4000"/>
          </a:p>
          <a:p>
            <a:pPr marL="0" indent="0" algn="ctr">
              <a:buNone/>
            </a:pPr>
            <a:r>
              <a:rPr lang="en-GB" sz="4000"/>
              <a:t>Anatomy of a Web Page</a:t>
            </a:r>
          </a:p>
        </p:txBody>
      </p:sp>
    </p:spTree>
    <p:extLst>
      <p:ext uri="{BB962C8B-B14F-4D97-AF65-F5344CB8AC3E}">
        <p14:creationId xmlns:p14="http://schemas.microsoft.com/office/powerpoint/2010/main" val="23451809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he page you see in the browser window is nearly always made up of multiple files, including:…">
            <a:extLst>
              <a:ext uri="{FF2B5EF4-FFF2-40B4-BE49-F238E27FC236}">
                <a16:creationId xmlns:a16="http://schemas.microsoft.com/office/drawing/2014/main" id="{6E10D36F-6A6B-0476-4B8B-A87818597E7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14325" y="548680"/>
            <a:ext cx="8515350" cy="4351338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0" indent="0" defTabSz="490727">
              <a:spcBef>
                <a:spcPts val="3500"/>
              </a:spcBef>
              <a:buSzTx/>
              <a:buNone/>
              <a:defRPr sz="3024"/>
            </a:pPr>
            <a:r>
              <a:t>The page you see in the browser window is nearly always made up of multiple files, including:</a:t>
            </a:r>
          </a:p>
          <a:p>
            <a:pPr marL="373379" indent="-373379" defTabSz="490727">
              <a:spcBef>
                <a:spcPts val="3500"/>
              </a:spcBef>
              <a:defRPr sz="3024"/>
            </a:pPr>
            <a:r>
              <a:t>An </a:t>
            </a:r>
            <a:r>
              <a:rPr b="1">
                <a:ea typeface="+mj-ea"/>
                <a:cs typeface="+mj-cs"/>
                <a:sym typeface="Helvetica"/>
              </a:rPr>
              <a:t>HTML document</a:t>
            </a:r>
            <a:r>
              <a:t> (gives the content structure)</a:t>
            </a:r>
          </a:p>
          <a:p>
            <a:pPr marL="373379" indent="-373379" defTabSz="490727">
              <a:spcBef>
                <a:spcPts val="3500"/>
              </a:spcBef>
              <a:defRPr sz="3024"/>
            </a:pPr>
            <a:r>
              <a:rPr b="1">
                <a:ea typeface="+mj-ea"/>
                <a:cs typeface="+mj-cs"/>
                <a:sym typeface="Helvetica"/>
              </a:rPr>
              <a:t>Style sheets</a:t>
            </a:r>
            <a:r>
              <a:t> (describes how it should look)</a:t>
            </a:r>
          </a:p>
          <a:p>
            <a:pPr marL="373379" indent="-373379" defTabSz="490727">
              <a:spcBef>
                <a:spcPts val="3500"/>
              </a:spcBef>
              <a:defRPr sz="3024"/>
            </a:pPr>
            <a:r>
              <a:rPr b="1">
                <a:ea typeface="+mj-ea"/>
                <a:cs typeface="+mj-cs"/>
                <a:sym typeface="Helvetica"/>
              </a:rPr>
              <a:t>Images and other media</a:t>
            </a:r>
            <a:r>
              <a:t> (embedded on the page)</a:t>
            </a:r>
          </a:p>
          <a:p>
            <a:pPr marL="373379" indent="-373379" defTabSz="490727">
              <a:spcBef>
                <a:spcPts val="3500"/>
              </a:spcBef>
              <a:defRPr sz="3024"/>
            </a:pPr>
            <a:r>
              <a:rPr b="1">
                <a:ea typeface="+mj-ea"/>
                <a:cs typeface="+mj-cs"/>
                <a:sym typeface="Helvetica"/>
              </a:rPr>
              <a:t>Scripts</a:t>
            </a:r>
            <a:r>
              <a:t> (add behaviors and functionality)</a:t>
            </a:r>
          </a:p>
        </p:txBody>
      </p:sp>
    </p:spTree>
    <p:extLst>
      <p:ext uri="{BB962C8B-B14F-4D97-AF65-F5344CB8AC3E}">
        <p14:creationId xmlns:p14="http://schemas.microsoft.com/office/powerpoint/2010/main" val="412368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FCD3022-0D7E-31D2-C8C8-164B49E0BB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341" y="1115367"/>
            <a:ext cx="8925318" cy="4627265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34BA9AA9-57AF-6912-B656-8F5688C05D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 Web Page and Its Components</a:t>
            </a:r>
          </a:p>
        </p:txBody>
      </p:sp>
    </p:spTree>
    <p:extLst>
      <p:ext uri="{BB962C8B-B14F-4D97-AF65-F5344CB8AC3E}">
        <p14:creationId xmlns:p14="http://schemas.microsoft.com/office/powerpoint/2010/main" val="12196252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ABA0D2B-54E5-C07B-A384-419FF93074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Style Sheets Do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E17B970-8C1F-9E27-8170-9B4C40042B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042464"/>
            <a:ext cx="9144000" cy="2773071"/>
          </a:xfrm>
          <a:prstGeom prst="rect">
            <a:avLst/>
          </a:prstGeom>
        </p:spPr>
      </p:pic>
      <p:sp>
        <p:nvSpPr>
          <p:cNvPr id="9" name="Browser’s default rendering">
            <a:extLst>
              <a:ext uri="{FF2B5EF4-FFF2-40B4-BE49-F238E27FC236}">
                <a16:creationId xmlns:a16="http://schemas.microsoft.com/office/drawing/2014/main" id="{4331E984-0EA8-1FC9-7C39-080B872F90D1}"/>
              </a:ext>
            </a:extLst>
          </p:cNvPr>
          <p:cNvSpPr txBox="1"/>
          <p:nvPr/>
        </p:nvSpPr>
        <p:spPr>
          <a:xfrm>
            <a:off x="179512" y="5123436"/>
            <a:ext cx="3777701" cy="47192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xmlns:a14="http://schemas.microsoft.com/office/drawing/2010/main" xmlns:m="http://schemas.openxmlformats.org/officeDocument/2006/math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3000">
                <a:solidFill>
                  <a:srgbClr val="53585F"/>
                </a:solidFill>
              </a:defRPr>
            </a:lvl1pPr>
          </a:lstStyle>
          <a:p>
            <a:r>
              <a:rPr sz="2400"/>
              <a:t>Browser’s default rendering</a:t>
            </a:r>
          </a:p>
        </p:txBody>
      </p:sp>
      <p:sp>
        <p:nvSpPr>
          <p:cNvPr id="10" name="Simple style sheet applied">
            <a:extLst>
              <a:ext uri="{FF2B5EF4-FFF2-40B4-BE49-F238E27FC236}">
                <a16:creationId xmlns:a16="http://schemas.microsoft.com/office/drawing/2014/main" id="{331B25C0-D3ED-DC5E-B57A-1D2D37F6AE33}"/>
              </a:ext>
            </a:extLst>
          </p:cNvPr>
          <p:cNvSpPr txBox="1"/>
          <p:nvPr/>
        </p:nvSpPr>
        <p:spPr>
          <a:xfrm>
            <a:off x="5161232" y="5158474"/>
            <a:ext cx="3519618" cy="47192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xmlns:a14="http://schemas.microsoft.com/office/drawing/2010/main" xmlns:m="http://schemas.openxmlformats.org/officeDocument/2006/math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3000">
                <a:solidFill>
                  <a:srgbClr val="53585F"/>
                </a:solidFill>
              </a:defRPr>
            </a:lvl1pPr>
          </a:lstStyle>
          <a:p>
            <a:r>
              <a:rPr sz="2400"/>
              <a:t>Simple style sheet applied</a:t>
            </a:r>
          </a:p>
        </p:txBody>
      </p:sp>
    </p:spTree>
    <p:extLst>
      <p:ext uri="{BB962C8B-B14F-4D97-AF65-F5344CB8AC3E}">
        <p14:creationId xmlns:p14="http://schemas.microsoft.com/office/powerpoint/2010/main" val="22117209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0588A-1292-D0DA-3693-DD46E3426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347528"/>
            <a:ext cx="6995795" cy="507831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+mn-lt"/>
                <a:cs typeface="Calibri" panose="020F0502020204030204" pitchFamily="34" charset="0"/>
              </a:rPr>
              <a:t>Web Page Assembly Process</a:t>
            </a:r>
          </a:p>
        </p:txBody>
      </p:sp>
      <p:sp>
        <p:nvSpPr>
          <p:cNvPr id="4" name="Request a page using its URL…">
            <a:extLst>
              <a:ext uri="{FF2B5EF4-FFF2-40B4-BE49-F238E27FC236}">
                <a16:creationId xmlns:a16="http://schemas.microsoft.com/office/drawing/2014/main" id="{96B02DA9-770A-47F1-D4DA-61131D458E1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40657" y="1053991"/>
            <a:ext cx="7727950" cy="4750018"/>
          </a:xfrm>
          <a:prstGeom prst="rect">
            <a:avLst/>
          </a:prstGeom>
        </p:spPr>
        <p:txBody>
          <a:bodyPr/>
          <a:lstStyle/>
          <a:p>
            <a:pPr marL="533400" indent="-533400" defTabSz="490727">
              <a:spcBef>
                <a:spcPts val="3500"/>
              </a:spcBef>
              <a:buSzPct val="100000"/>
              <a:buAutoNum type="arabicPeriod"/>
              <a:defRPr sz="3024"/>
            </a:pPr>
            <a:r>
              <a:rPr sz="2400" b="0" dirty="0"/>
              <a:t>Request a page using its URL</a:t>
            </a:r>
          </a:p>
          <a:p>
            <a:pPr marL="533400" indent="-533400" defTabSz="490727">
              <a:spcBef>
                <a:spcPts val="3500"/>
              </a:spcBef>
              <a:buSzPct val="100000"/>
              <a:buAutoNum type="arabicPeriod"/>
              <a:defRPr sz="3024"/>
            </a:pPr>
            <a:r>
              <a:rPr sz="2400" b="0" dirty="0"/>
              <a:t>Browser sends HTTP request to server</a:t>
            </a:r>
          </a:p>
          <a:p>
            <a:pPr marL="533400" indent="-533400" defTabSz="490727">
              <a:spcBef>
                <a:spcPts val="3500"/>
              </a:spcBef>
              <a:buSzPct val="100000"/>
              <a:buAutoNum type="arabicPeriod"/>
              <a:defRPr sz="3024"/>
            </a:pPr>
            <a:r>
              <a:rPr sz="2400" b="0" dirty="0"/>
              <a:t>Server returns the file (or a “404 Not Found” message)</a:t>
            </a:r>
          </a:p>
          <a:p>
            <a:pPr marL="533400" indent="-533400" defTabSz="490727">
              <a:spcBef>
                <a:spcPts val="3500"/>
              </a:spcBef>
              <a:buSzPct val="100000"/>
              <a:buAutoNum type="arabicPeriod"/>
              <a:defRPr sz="3024"/>
            </a:pPr>
            <a:r>
              <a:rPr sz="2400" b="0" dirty="0"/>
              <a:t>Browser looks at the HTML document. If there are external files (like images or style sheets), it contacts the server again for each resource</a:t>
            </a:r>
          </a:p>
          <a:p>
            <a:pPr marL="533400" indent="-533400" defTabSz="490727">
              <a:spcBef>
                <a:spcPts val="3500"/>
              </a:spcBef>
              <a:buSzPct val="100000"/>
              <a:buAutoNum type="arabicPeriod"/>
              <a:defRPr sz="3024"/>
            </a:pPr>
            <a:r>
              <a:rPr sz="2400" b="0" dirty="0"/>
              <a:t>The server returns the additional files, and the browser assembles the final page</a:t>
            </a:r>
          </a:p>
        </p:txBody>
      </p:sp>
    </p:spTree>
    <p:extLst>
      <p:ext uri="{BB962C8B-B14F-4D97-AF65-F5344CB8AC3E}">
        <p14:creationId xmlns:p14="http://schemas.microsoft.com/office/powerpoint/2010/main" val="25473140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31DD9BF-D45F-94A5-3983-9756120DFA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1703" y="0"/>
            <a:ext cx="634059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52384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07027F3-9C9F-FB50-A5CB-84F836EE8272}"/>
              </a:ext>
            </a:extLst>
          </p:cNvPr>
          <p:cNvSpPr txBox="1"/>
          <p:nvPr/>
        </p:nvSpPr>
        <p:spPr>
          <a:xfrm>
            <a:off x="228600" y="1997838"/>
            <a:ext cx="84582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4000" b="0" i="0" u="none" strike="noStrike" kern="0" cap="none" spc="0" normalizeH="0" baseline="0" noProof="0" dirty="0">
                <a:ln>
                  <a:noFill/>
                </a:ln>
                <a:solidFill>
                  <a:srgbClr val="53585F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sym typeface="Helvetica Light"/>
              </a:rPr>
              <a:t>CREATING A SIMPLE PAGE</a:t>
            </a:r>
            <a:endParaRPr lang="en-GB" sz="4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53571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Without Markup"/>
          <p:cNvSpPr txBox="1">
            <a:spLocks noGrp="1"/>
          </p:cNvSpPr>
          <p:nvPr>
            <p:ph type="title"/>
          </p:nvPr>
        </p:nvSpPr>
        <p:spPr>
          <a:xfrm>
            <a:off x="628650" y="365128"/>
            <a:ext cx="7886700" cy="580106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t>Content Without Markup</a:t>
            </a:r>
            <a:r>
              <a:rPr lang="en-GB"/>
              <a:t>-Activity</a:t>
            </a:r>
            <a:endParaRPr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72C528-1599-F914-FC6B-83D6F14063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268760"/>
            <a:ext cx="7886700" cy="576064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400" dirty="0">
                <a:solidFill>
                  <a:schemeClr val="accent5"/>
                </a:solidFill>
              </a:rPr>
              <a:t>The Rosewood Eatery</a:t>
            </a:r>
          </a:p>
          <a:p>
            <a:pPr marL="0" indent="0">
              <a:buNone/>
            </a:pPr>
            <a:endParaRPr lang="en-GB" sz="1400" dirty="0">
              <a:solidFill>
                <a:schemeClr val="accent5"/>
              </a:solidFill>
            </a:endParaRPr>
          </a:p>
          <a:p>
            <a:pPr marL="0" indent="0">
              <a:buNone/>
            </a:pPr>
            <a:r>
              <a:rPr lang="en-GB" sz="1400" dirty="0">
                <a:solidFill>
                  <a:schemeClr val="accent5"/>
                </a:solidFill>
              </a:rPr>
              <a:t>The Business:</a:t>
            </a:r>
          </a:p>
          <a:p>
            <a:pPr marL="0" indent="0">
              <a:buNone/>
            </a:pPr>
            <a:endParaRPr lang="en-GB" sz="1400" dirty="0">
              <a:solidFill>
                <a:schemeClr val="accent5"/>
              </a:solidFill>
            </a:endParaRPr>
          </a:p>
          <a:p>
            <a:pPr marL="0" indent="0">
              <a:buNone/>
            </a:pPr>
            <a:r>
              <a:rPr lang="en-GB" sz="1400" dirty="0">
                <a:solidFill>
                  <a:schemeClr val="accent5"/>
                </a:solidFill>
              </a:rPr>
              <a:t>The Rosewood Eatery is a local restaurant in Bath, offering fresh, seasonal meals and catering services.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accent5"/>
                </a:solidFill>
              </a:rPr>
              <a:t>You’ve been asked to rewrite and organize the content for their website, focusing on the restaurant, catering, and opening hours.</a:t>
            </a:r>
          </a:p>
          <a:p>
            <a:pPr marL="0" indent="0">
              <a:buNone/>
            </a:pPr>
            <a:endParaRPr lang="en-GB" sz="1400" dirty="0">
              <a:solidFill>
                <a:schemeClr val="accent5"/>
              </a:solidFill>
            </a:endParaRPr>
          </a:p>
          <a:p>
            <a:pPr marL="0" indent="0">
              <a:buNone/>
            </a:pPr>
            <a:endParaRPr lang="en-GB" sz="1400" dirty="0">
              <a:solidFill>
                <a:schemeClr val="accent5"/>
              </a:solidFill>
            </a:endParaRPr>
          </a:p>
          <a:p>
            <a:pPr marL="0" indent="0">
              <a:buNone/>
            </a:pPr>
            <a:r>
              <a:rPr lang="en-GB" sz="1400" dirty="0">
                <a:solidFill>
                  <a:schemeClr val="accent5"/>
                </a:solidFill>
              </a:rPr>
              <a:t>The Restaurant: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accent5"/>
                </a:solidFill>
              </a:rPr>
              <a:t>The Rosewood Eatery serves a variety of seasonal lunch and dinner dishes in a warm, welcoming environment. 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accent5"/>
                </a:solidFill>
              </a:rPr>
              <a:t>We pride ourselves on using fresh, locally sourced ingredients. 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accent5"/>
                </a:solidFill>
              </a:rPr>
              <a:t>Our menu is updated regularly to reflect what’s in season and to offer our guests new, exciting meals.</a:t>
            </a:r>
          </a:p>
          <a:p>
            <a:pPr marL="0" indent="0">
              <a:buNone/>
            </a:pPr>
            <a:endParaRPr lang="en-GB" sz="1400" dirty="0">
              <a:solidFill>
                <a:schemeClr val="accent5"/>
              </a:solidFill>
            </a:endParaRPr>
          </a:p>
          <a:p>
            <a:pPr marL="0" indent="0">
              <a:buNone/>
            </a:pPr>
            <a:endParaRPr lang="en-GB" sz="1400" dirty="0">
              <a:solidFill>
                <a:schemeClr val="accent5"/>
              </a:solidFill>
            </a:endParaRPr>
          </a:p>
          <a:p>
            <a:pPr marL="0" indent="0">
              <a:buNone/>
            </a:pPr>
            <a:r>
              <a:rPr lang="en-GB" sz="1400" dirty="0">
                <a:solidFill>
                  <a:schemeClr val="accent5"/>
                </a:solidFill>
              </a:rPr>
              <a:t>Location and Hours:</a:t>
            </a:r>
          </a:p>
          <a:p>
            <a:pPr marL="0" indent="0">
              <a:buNone/>
            </a:pPr>
            <a:endParaRPr lang="en-GB" sz="1400" dirty="0">
              <a:solidFill>
                <a:schemeClr val="accent5"/>
              </a:solidFill>
            </a:endParaRPr>
          </a:p>
          <a:p>
            <a:pPr marL="0" indent="0">
              <a:buNone/>
            </a:pPr>
            <a:r>
              <a:rPr lang="en-GB" sz="1400" dirty="0">
                <a:solidFill>
                  <a:schemeClr val="accent5"/>
                </a:solidFill>
              </a:rPr>
              <a:t>The Rosewood Eatery is located in the heart of Bath. 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accent5"/>
                </a:solidFill>
              </a:rPr>
              <a:t>We are open Monday through Thursday from 11am to 10pm, and on Fridays and Saturdays from 11am to midnight.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B395FB-2431-AEC3-8162-B52949D8E62E}"/>
              </a:ext>
            </a:extLst>
          </p:cNvPr>
          <p:cNvSpPr txBox="1"/>
          <p:nvPr/>
        </p:nvSpPr>
        <p:spPr>
          <a:xfrm>
            <a:off x="3717177" y="963065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0" i="1" u="none" strike="noStrike" baseline="0">
                <a:latin typeface="MyriadPro-Light"/>
              </a:rPr>
              <a:t>Note: Copy this </a:t>
            </a:r>
            <a:r>
              <a:rPr lang="en-GB" i="1">
                <a:latin typeface="MyriadPro-Light"/>
              </a:rPr>
              <a:t>text in a notepad++</a:t>
            </a:r>
            <a:r>
              <a:rPr lang="en-GB" sz="1800" b="0" i="1" u="none" strike="noStrike" baseline="0">
                <a:latin typeface="MyriadPro-Light"/>
              </a:rPr>
              <a:t> and save the text file as </a:t>
            </a:r>
            <a:r>
              <a:rPr lang="en-GB" sz="1800" b="0" i="1" u="none" strike="noStrike" baseline="0">
                <a:latin typeface="MyriadPro-It"/>
              </a:rPr>
              <a:t>index.html </a:t>
            </a:r>
            <a:r>
              <a:rPr lang="en-GB" sz="1800" b="0" i="1" u="none" strike="noStrike" baseline="0">
                <a:latin typeface="MyriadPro-Light"/>
              </a:rPr>
              <a:t>in it</a:t>
            </a:r>
            <a:endParaRPr lang="en-GB" i="1"/>
          </a:p>
        </p:txBody>
      </p:sp>
    </p:spTree>
    <p:extLst>
      <p:ext uri="{BB962C8B-B14F-4D97-AF65-F5344CB8AC3E}">
        <p14:creationId xmlns:p14="http://schemas.microsoft.com/office/powerpoint/2010/main" val="40909704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What Browsers Ignor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What Browsers Ignore</a:t>
            </a:r>
          </a:p>
        </p:txBody>
      </p:sp>
      <p:sp>
        <p:nvSpPr>
          <p:cNvPr id="94" name="Multiple character spaces (white space)…"/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3000"/>
            </a:pPr>
            <a:r>
              <a:t>Multiple character spaces (white space)</a:t>
            </a:r>
          </a:p>
          <a:p>
            <a:pPr>
              <a:defRPr sz="3000"/>
            </a:pPr>
            <a:r>
              <a:t>Line breaks (carriage returns)</a:t>
            </a:r>
          </a:p>
          <a:p>
            <a:pPr>
              <a:defRPr sz="3000"/>
            </a:pPr>
            <a:r>
              <a:t>Tabs</a:t>
            </a:r>
          </a:p>
          <a:p>
            <a:pPr>
              <a:defRPr sz="3000"/>
            </a:pPr>
            <a:r>
              <a:t>Unrecognized markup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err="1"/>
              <a:t>HyperText</a:t>
            </a:r>
            <a:r>
              <a:rPr lang="en-GB"/>
              <a:t> Markup Language (HTML overview)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HTML stands for </a:t>
            </a:r>
            <a:r>
              <a:rPr lang="en-GB" b="1" dirty="0" err="1"/>
              <a:t>H</a:t>
            </a:r>
            <a:r>
              <a:rPr lang="en-GB" dirty="0" err="1"/>
              <a:t>yper</a:t>
            </a:r>
            <a:r>
              <a:rPr lang="en-GB" b="1" dirty="0" err="1"/>
              <a:t>T</a:t>
            </a:r>
            <a:r>
              <a:rPr lang="en-GB" dirty="0" err="1"/>
              <a:t>ext</a:t>
            </a:r>
            <a:r>
              <a:rPr lang="en-GB" dirty="0"/>
              <a:t> </a:t>
            </a:r>
            <a:r>
              <a:rPr lang="en-GB" b="1" dirty="0"/>
              <a:t>M</a:t>
            </a:r>
            <a:r>
              <a:rPr lang="en-GB" dirty="0"/>
              <a:t>arkup </a:t>
            </a:r>
            <a:r>
              <a:rPr lang="en-GB" b="1" dirty="0"/>
              <a:t>L</a:t>
            </a:r>
            <a:r>
              <a:rPr lang="en-GB" dirty="0"/>
              <a:t>anguage.</a:t>
            </a:r>
          </a:p>
          <a:p>
            <a:r>
              <a:rPr lang="en-GB" dirty="0"/>
              <a:t>It is not a programming language; it is a </a:t>
            </a:r>
            <a:r>
              <a:rPr lang="en-GB" b="1" i="1" dirty="0"/>
              <a:t>text encoded </a:t>
            </a:r>
            <a:r>
              <a:rPr lang="en-GB" b="1" i="1" u="sng" dirty="0"/>
              <a:t>markup</a:t>
            </a:r>
            <a:r>
              <a:rPr lang="en-GB" b="1" i="1" dirty="0"/>
              <a:t> language</a:t>
            </a:r>
            <a:r>
              <a:rPr lang="en-GB" dirty="0"/>
              <a:t>.</a:t>
            </a:r>
          </a:p>
          <a:p>
            <a:r>
              <a:rPr lang="en-GB" dirty="0"/>
              <a:t>Text encoding is a method of representing complex information in a simple and short way.</a:t>
            </a:r>
          </a:p>
          <a:p>
            <a:pPr lvl="1"/>
            <a:r>
              <a:rPr lang="en-GB" dirty="0"/>
              <a:t>It is written in </a:t>
            </a:r>
            <a:r>
              <a:rPr lang="en-GB" b="1" dirty="0"/>
              <a:t>plain text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Special </a:t>
            </a:r>
            <a:r>
              <a:rPr lang="en-GB" b="1" dirty="0"/>
              <a:t>tags</a:t>
            </a:r>
            <a:r>
              <a:rPr lang="en-GB" dirty="0"/>
              <a:t> are used to add meaning to the text by encoding, i.e. marking out and describing its structure and content e.g. paragraphs, headings, images, etc..</a:t>
            </a:r>
          </a:p>
          <a:p>
            <a:pPr lvl="1"/>
            <a:r>
              <a:rPr lang="en-GB" dirty="0"/>
              <a:t>And, </a:t>
            </a:r>
            <a:r>
              <a:rPr lang="en-GB" b="1" i="1" dirty="0"/>
              <a:t>both humans and computers can understand it</a:t>
            </a:r>
            <a:r>
              <a:rPr lang="en-GB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899994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Anatomy of an HTML Element"/>
          <p:cNvSpPr txBox="1">
            <a:spLocks noGrp="1"/>
          </p:cNvSpPr>
          <p:nvPr>
            <p:ph type="title"/>
          </p:nvPr>
        </p:nvSpPr>
        <p:spPr>
          <a:xfrm>
            <a:off x="669727" y="125016"/>
            <a:ext cx="7804547" cy="1518047"/>
          </a:xfrm>
          <a:prstGeom prst="rect">
            <a:avLst/>
          </a:prstGeom>
        </p:spPr>
        <p:txBody>
          <a:bodyPr/>
          <a:lstStyle/>
          <a:p>
            <a:r>
              <a:t>Anatomy of an HTML Element</a:t>
            </a:r>
          </a:p>
        </p:txBody>
      </p:sp>
      <p:pic>
        <p:nvPicPr>
          <p:cNvPr id="100" name="lwd5_0406_element.png" descr="lwd5_0406_element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4537" y="3148481"/>
            <a:ext cx="7174927" cy="3021442"/>
          </a:xfrm>
          <a:prstGeom prst="rect">
            <a:avLst/>
          </a:prstGeom>
          <a:ln w="12700">
            <a:miter lim="400000"/>
          </a:ln>
        </p:spPr>
      </p:pic>
      <p:sp>
        <p:nvSpPr>
          <p:cNvPr id="101" name="tag The element name in angle brackets"/>
          <p:cNvSpPr txBox="1"/>
          <p:nvPr/>
        </p:nvSpPr>
        <p:spPr>
          <a:xfrm>
            <a:off x="857250" y="1691630"/>
            <a:ext cx="3259992" cy="104586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35719" tIns="35719" rIns="35719" bIns="35719" anchor="ctr">
            <a:spAutoFit/>
          </a:bodyPr>
          <a:lstStyle/>
          <a:p>
            <a:pPr>
              <a:spcBef>
                <a:spcPts val="1266"/>
              </a:spcBef>
              <a:defRPr sz="3000">
                <a:solidFill>
                  <a:srgbClr val="53585F"/>
                </a:solidFill>
              </a:defRPr>
            </a:pPr>
            <a:r>
              <a:rPr sz="2109" b="1">
                <a:latin typeface="+mj-lt"/>
                <a:ea typeface="+mj-ea"/>
                <a:cs typeface="+mj-cs"/>
                <a:sym typeface="Helvetica"/>
              </a:rPr>
              <a:t>tag</a:t>
            </a:r>
            <a:br>
              <a:rPr sz="2109" b="1">
                <a:latin typeface="+mj-lt"/>
                <a:ea typeface="+mj-ea"/>
                <a:cs typeface="+mj-cs"/>
                <a:sym typeface="Helvetica"/>
              </a:rPr>
            </a:br>
            <a:r>
              <a:rPr sz="2109"/>
              <a:t>The element name in angle brackets</a:t>
            </a:r>
          </a:p>
        </p:txBody>
      </p:sp>
      <p:sp>
        <p:nvSpPr>
          <p:cNvPr id="102" name="element The content and its markup (start and end tags)"/>
          <p:cNvSpPr txBox="1"/>
          <p:nvPr/>
        </p:nvSpPr>
        <p:spPr>
          <a:xfrm>
            <a:off x="5056614" y="1696168"/>
            <a:ext cx="3719556" cy="104586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35719" tIns="35719" rIns="35719" bIns="35719" anchor="ctr">
            <a:spAutoFit/>
          </a:bodyPr>
          <a:lstStyle/>
          <a:p>
            <a:pPr>
              <a:spcBef>
                <a:spcPts val="1266"/>
              </a:spcBef>
              <a:defRPr sz="3000" b="1">
                <a:solidFill>
                  <a:srgbClr val="53585F"/>
                </a:solidFill>
                <a:latin typeface="+mj-lt"/>
                <a:ea typeface="+mj-ea"/>
                <a:cs typeface="+mj-cs"/>
                <a:sym typeface="Helvetica"/>
              </a:defRPr>
            </a:pPr>
            <a:r>
              <a:rPr sz="2109"/>
              <a:t>element</a:t>
            </a:r>
            <a:br>
              <a:rPr sz="2109"/>
            </a:br>
            <a:r>
              <a:rPr sz="2109">
                <a:sym typeface="Helvetica Light"/>
              </a:rPr>
              <a:t>The content and its markup (start and end tags)</a:t>
            </a:r>
          </a:p>
        </p:txBody>
      </p:sp>
    </p:spTree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" name="lwd5_0412_emptyelement.png" descr="lwd5_0412_emptyelemen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2641" y="3317379"/>
            <a:ext cx="6658719" cy="2034609"/>
          </a:xfrm>
          <a:prstGeom prst="rect">
            <a:avLst/>
          </a:prstGeom>
          <a:ln w="12700">
            <a:miter lim="400000"/>
          </a:ln>
        </p:spPr>
      </p:pic>
      <p:sp>
        <p:nvSpPr>
          <p:cNvPr id="106" name="Some elements have no content and provide a simple directive. They are called empty elements:"/>
          <p:cNvSpPr txBox="1"/>
          <p:nvPr/>
        </p:nvSpPr>
        <p:spPr>
          <a:xfrm>
            <a:off x="616148" y="1898567"/>
            <a:ext cx="7611680" cy="72128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35719" tIns="35719" rIns="35719" bIns="35719" anchor="ctr">
            <a:spAutoFit/>
          </a:bodyPr>
          <a:lstStyle/>
          <a:p>
            <a:pPr>
              <a:spcBef>
                <a:spcPts val="1266"/>
              </a:spcBef>
              <a:defRPr sz="3000">
                <a:solidFill>
                  <a:srgbClr val="53585F"/>
                </a:solidFill>
              </a:defRPr>
            </a:pPr>
            <a:r>
              <a:rPr sz="2109" dirty="0">
                <a:solidFill>
                  <a:schemeClr val="tx1">
                    <a:lumMod val="95000"/>
                    <a:lumOff val="5000"/>
                  </a:schemeClr>
                </a:solidFill>
              </a:rPr>
              <a:t>Some elements have no content and provide a simple directive. They are called </a:t>
            </a:r>
            <a:r>
              <a:rPr sz="2109" b="1" dirty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  <a:sym typeface="Helvetica"/>
              </a:rPr>
              <a:t>empty elements</a:t>
            </a:r>
            <a:r>
              <a:rPr sz="2109" dirty="0">
                <a:solidFill>
                  <a:schemeClr val="tx1">
                    <a:lumMod val="95000"/>
                    <a:lumOff val="5000"/>
                  </a:schemeClr>
                </a:solidFill>
              </a:rPr>
              <a:t>:</a:t>
            </a:r>
          </a:p>
        </p:txBody>
      </p:sp>
      <p:sp>
        <p:nvSpPr>
          <p:cNvPr id="6" name="Some Elements Are Empty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Some Elements Are Empty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Attribut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Attributes</a:t>
            </a:r>
          </a:p>
        </p:txBody>
      </p:sp>
      <p:sp>
        <p:nvSpPr>
          <p:cNvPr id="109" name="Attributes are instructions that clarify or modify an element. They appear in the opening tag after the element name:…"/>
          <p:cNvSpPr txBox="1"/>
          <p:nvPr/>
        </p:nvSpPr>
        <p:spPr>
          <a:xfrm>
            <a:off x="446485" y="2129189"/>
            <a:ext cx="8251031" cy="170386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35719" tIns="35719" rIns="35719" bIns="35719" anchor="ctr">
            <a:spAutoFit/>
          </a:bodyPr>
          <a:lstStyle/>
          <a:p>
            <a:pPr defTabSz="642915">
              <a:spcBef>
                <a:spcPts val="1266"/>
              </a:spcBef>
              <a:defRPr sz="3000">
                <a:solidFill>
                  <a:srgbClr val="53585F"/>
                </a:solidFill>
              </a:defRPr>
            </a:pPr>
            <a:r>
              <a:rPr sz="2109" b="1" dirty="0">
                <a:solidFill>
                  <a:srgbClr val="53585F"/>
                </a:solidFill>
                <a:latin typeface="Calibri" panose="020F0502020204030204" pitchFamily="34" charset="0"/>
                <a:cs typeface="Calibri" panose="020F0502020204030204" pitchFamily="34" charset="0"/>
                <a:sym typeface="Helvetica"/>
              </a:rPr>
              <a:t>Attributes</a:t>
            </a:r>
            <a:r>
              <a:rPr sz="2109" dirty="0">
                <a:solidFill>
                  <a:srgbClr val="53585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are instructions that clarify or modify an element. They appear in the opening tag after the element name:</a:t>
            </a:r>
          </a:p>
          <a:p>
            <a:pPr defTabSz="642915">
              <a:spcBef>
                <a:spcPts val="1266"/>
              </a:spcBef>
              <a:defRPr sz="3000">
                <a:solidFill>
                  <a:srgbClr val="53585F"/>
                </a:solidFill>
              </a:defRPr>
            </a:pPr>
            <a:endParaRPr sz="2109" dirty="0">
              <a:solidFill>
                <a:srgbClr val="53585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defTabSz="642915">
              <a:spcBef>
                <a:spcPts val="1266"/>
              </a:spcBef>
              <a:defRPr sz="3000">
                <a:solidFill>
                  <a:srgbClr val="156082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2109" dirty="0">
                <a:solidFill>
                  <a:srgbClr val="156082"/>
                </a:solidFill>
                <a:latin typeface="Calibri" panose="020F0502020204030204" pitchFamily="34" charset="0"/>
                <a:cs typeface="Calibri" panose="020F0502020204030204" pitchFamily="34" charset="0"/>
                <a:sym typeface="Courier"/>
              </a:rPr>
              <a:t>&lt;</a:t>
            </a:r>
            <a:r>
              <a:rPr sz="2109" i="1" dirty="0">
                <a:solidFill>
                  <a:srgbClr val="156082"/>
                </a:solidFill>
                <a:latin typeface="Calibri" panose="020F0502020204030204" pitchFamily="34" charset="0"/>
                <a:cs typeface="Calibri" panose="020F0502020204030204" pitchFamily="34" charset="0"/>
                <a:sym typeface="Courier"/>
              </a:rPr>
              <a:t>element </a:t>
            </a:r>
            <a:r>
              <a:rPr sz="2109" b="1" i="1" dirty="0">
                <a:solidFill>
                  <a:srgbClr val="156082"/>
                </a:solidFill>
                <a:latin typeface="Calibri" panose="020F0502020204030204" pitchFamily="34" charset="0"/>
                <a:cs typeface="Calibri" panose="020F0502020204030204" pitchFamily="34" charset="0"/>
                <a:sym typeface="Courier"/>
              </a:rPr>
              <a:t>attribute</a:t>
            </a:r>
            <a:r>
              <a:rPr sz="2109" b="1" dirty="0">
                <a:solidFill>
                  <a:srgbClr val="156082"/>
                </a:solidFill>
                <a:latin typeface="Calibri" panose="020F0502020204030204" pitchFamily="34" charset="0"/>
                <a:cs typeface="Calibri" panose="020F0502020204030204" pitchFamily="34" charset="0"/>
                <a:sym typeface="Courier"/>
              </a:rPr>
              <a:t>="</a:t>
            </a:r>
            <a:r>
              <a:rPr sz="2109" b="1" i="1" dirty="0">
                <a:solidFill>
                  <a:srgbClr val="156082"/>
                </a:solidFill>
                <a:latin typeface="Calibri" panose="020F0502020204030204" pitchFamily="34" charset="0"/>
                <a:cs typeface="Calibri" panose="020F0502020204030204" pitchFamily="34" charset="0"/>
                <a:sym typeface="Courier"/>
              </a:rPr>
              <a:t>value</a:t>
            </a:r>
            <a:r>
              <a:rPr sz="2109" b="1" dirty="0">
                <a:solidFill>
                  <a:srgbClr val="156082"/>
                </a:solidFill>
                <a:latin typeface="Calibri" panose="020F0502020204030204" pitchFamily="34" charset="0"/>
                <a:cs typeface="Calibri" panose="020F0502020204030204" pitchFamily="34" charset="0"/>
                <a:sym typeface="Courier"/>
              </a:rPr>
              <a:t>"</a:t>
            </a:r>
            <a:r>
              <a:rPr sz="2109" dirty="0">
                <a:solidFill>
                  <a:srgbClr val="156082"/>
                </a:solidFill>
                <a:latin typeface="Calibri" panose="020F0502020204030204" pitchFamily="34" charset="0"/>
                <a:cs typeface="Calibri" panose="020F0502020204030204" pitchFamily="34" charset="0"/>
                <a:sym typeface="Courier"/>
              </a:rPr>
              <a:t>&gt;Content&lt;/</a:t>
            </a:r>
            <a:r>
              <a:rPr sz="2109" i="1" dirty="0">
                <a:solidFill>
                  <a:srgbClr val="156082"/>
                </a:solidFill>
                <a:latin typeface="Calibri" panose="020F0502020204030204" pitchFamily="34" charset="0"/>
                <a:cs typeface="Calibri" panose="020F0502020204030204" pitchFamily="34" charset="0"/>
                <a:sym typeface="Courier"/>
              </a:rPr>
              <a:t>element</a:t>
            </a:r>
            <a:r>
              <a:rPr sz="2109" dirty="0">
                <a:solidFill>
                  <a:srgbClr val="156082"/>
                </a:solidFill>
                <a:latin typeface="Calibri" panose="020F0502020204030204" pitchFamily="34" charset="0"/>
                <a:cs typeface="Calibri" panose="020F0502020204030204" pitchFamily="34" charset="0"/>
                <a:sym typeface="Courier"/>
              </a:rPr>
              <a:t>&gt;</a:t>
            </a:r>
          </a:p>
        </p:txBody>
      </p:sp>
      <p:sp>
        <p:nvSpPr>
          <p:cNvPr id="110" name="&lt;a href=&quot;http://oreilly.com&quot;&gt;O’Reilly site&lt;/a&gt;"/>
          <p:cNvSpPr txBox="1"/>
          <p:nvPr/>
        </p:nvSpPr>
        <p:spPr>
          <a:xfrm>
            <a:off x="753943" y="4632605"/>
            <a:ext cx="5085496" cy="3967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642915">
              <a:spcBef>
                <a:spcPts val="1266"/>
              </a:spcBef>
              <a:defRPr sz="3000">
                <a:latin typeface="Courier"/>
                <a:ea typeface="Courier"/>
                <a:cs typeface="Courier"/>
                <a:sym typeface="Courier"/>
              </a:defRPr>
            </a:pPr>
            <a:r>
              <a:rPr sz="2109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  <a:sym typeface="Courier"/>
              </a:rPr>
              <a:t>&lt;a </a:t>
            </a:r>
            <a:r>
              <a:rPr sz="2109" b="1">
                <a:solidFill>
                  <a:srgbClr val="0F9ED5">
                    <a:hueOff val="384618"/>
                    <a:satOff val="3869"/>
                    <a:lumOff val="5802"/>
                  </a:srgbClr>
                </a:solidFill>
                <a:latin typeface="Calibri" panose="020F0502020204030204" pitchFamily="34" charset="0"/>
                <a:cs typeface="Calibri" panose="020F0502020204030204" pitchFamily="34" charset="0"/>
                <a:sym typeface="Courier"/>
              </a:rPr>
              <a:t>href="</a:t>
            </a:r>
            <a:r>
              <a:rPr sz="2109">
                <a:solidFill>
                  <a:srgbClr val="0F9ED5">
                    <a:hueOff val="384618"/>
                    <a:satOff val="3869"/>
                    <a:lumOff val="5802"/>
                  </a:srgbClr>
                </a:solidFill>
                <a:latin typeface="Calibri" panose="020F0502020204030204" pitchFamily="34" charset="0"/>
                <a:cs typeface="Calibri" panose="020F0502020204030204" pitchFamily="34" charset="0"/>
                <a:sym typeface="Courier"/>
              </a:rPr>
              <a:t>http://oreilly.com</a:t>
            </a:r>
            <a:r>
              <a:rPr sz="2109" b="1">
                <a:solidFill>
                  <a:srgbClr val="0F9ED5">
                    <a:hueOff val="384618"/>
                    <a:satOff val="3869"/>
                    <a:lumOff val="5802"/>
                  </a:srgbClr>
                </a:solidFill>
                <a:latin typeface="Calibri" panose="020F0502020204030204" pitchFamily="34" charset="0"/>
                <a:cs typeface="Calibri" panose="020F0502020204030204" pitchFamily="34" charset="0"/>
                <a:sym typeface="Courier"/>
              </a:rPr>
              <a:t>"</a:t>
            </a:r>
            <a:r>
              <a:rPr sz="2109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  <a:sym typeface="Courier"/>
              </a:rPr>
              <a:t>&gt;O’Reilly site&lt;/a&gt;</a:t>
            </a:r>
          </a:p>
        </p:txBody>
      </p:sp>
    </p:spTree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Attributes (cont’d)"/>
          <p:cNvSpPr txBox="1">
            <a:spLocks noGrp="1"/>
          </p:cNvSpPr>
          <p:nvPr>
            <p:ph type="title"/>
          </p:nvPr>
        </p:nvSpPr>
        <p:spPr>
          <a:xfrm>
            <a:off x="669727" y="312540"/>
            <a:ext cx="7804547" cy="652181"/>
          </a:xfrm>
          <a:prstGeom prst="rect">
            <a:avLst/>
          </a:prstGeom>
        </p:spPr>
        <p:txBody>
          <a:bodyPr/>
          <a:lstStyle>
            <a:lvl1pPr>
              <a:defRPr sz="3600"/>
            </a:lvl1pPr>
          </a:lstStyle>
          <a:p>
            <a:r>
              <a:rPr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Attributes (cont’d)</a:t>
            </a:r>
          </a:p>
        </p:txBody>
      </p:sp>
      <p:sp>
        <p:nvSpPr>
          <p:cNvPr id="113" name="There can be more than one attribute in a tag:"/>
          <p:cNvSpPr txBox="1"/>
          <p:nvPr/>
        </p:nvSpPr>
        <p:spPr>
          <a:xfrm>
            <a:off x="1752049" y="1622219"/>
            <a:ext cx="5324214" cy="3967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>
            <a:lvl1pPr>
              <a:spcBef>
                <a:spcPts val="1800"/>
              </a:spcBef>
              <a:defRPr sz="3000">
                <a:solidFill>
                  <a:srgbClr val="53585F"/>
                </a:solidFill>
              </a:defRPr>
            </a:lvl1pPr>
          </a:lstStyle>
          <a:p>
            <a:r>
              <a:rPr sz="2109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There can be more than one attribute in a tag:</a:t>
            </a:r>
          </a:p>
        </p:txBody>
      </p:sp>
      <p:sp>
        <p:nvSpPr>
          <p:cNvPr id="114" name="They are separated by spaces and can go in any order."/>
          <p:cNvSpPr txBox="1"/>
          <p:nvPr/>
        </p:nvSpPr>
        <p:spPr>
          <a:xfrm>
            <a:off x="1206356" y="5128203"/>
            <a:ext cx="5964839" cy="3967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>
            <a:lvl1pPr algn="l">
              <a:spcBef>
                <a:spcPts val="1800"/>
              </a:spcBef>
              <a:defRPr sz="3000">
                <a:solidFill>
                  <a:srgbClr val="53585F"/>
                </a:solidFill>
              </a:defRPr>
            </a:lvl1pPr>
          </a:lstStyle>
          <a:p>
            <a:r>
              <a:rPr sz="2109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They are separated by spaces and can go in any order.</a:t>
            </a:r>
          </a:p>
        </p:txBody>
      </p:sp>
      <p:pic>
        <p:nvPicPr>
          <p:cNvPr id="115" name="lwd5_0413_attributes.png" descr="lwd5_0413_attribut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5787" y="2118886"/>
            <a:ext cx="6532426" cy="262022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Attributes (cont’d)"/>
          <p:cNvSpPr txBox="1">
            <a:spLocks noGrp="1"/>
          </p:cNvSpPr>
          <p:nvPr>
            <p:ph type="title"/>
          </p:nvPr>
        </p:nvSpPr>
        <p:spPr>
          <a:xfrm>
            <a:off x="669727" y="312539"/>
            <a:ext cx="7804547" cy="564176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sz="3600"/>
            </a:lvl1pPr>
          </a:lstStyle>
          <a:p>
            <a:r>
              <a:rPr>
                <a:latin typeface="Calibri" panose="020F0502020204030204" pitchFamily="34" charset="0"/>
                <a:cs typeface="Calibri" panose="020F0502020204030204" pitchFamily="34" charset="0"/>
              </a:rPr>
              <a:t>Attributes (cont’d)</a:t>
            </a:r>
          </a:p>
        </p:txBody>
      </p:sp>
      <p:sp>
        <p:nvSpPr>
          <p:cNvPr id="118" name="Most attributes take values, which follow an = sign; some are single descriptive words.…"/>
          <p:cNvSpPr txBox="1">
            <a:spLocks noGrp="1"/>
          </p:cNvSpPr>
          <p:nvPr>
            <p:ph type="body" idx="1"/>
          </p:nvPr>
        </p:nvSpPr>
        <p:spPr>
          <a:xfrm>
            <a:off x="669727" y="1516617"/>
            <a:ext cx="7804547" cy="4420196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pPr marL="290650" indent="-290650" defTabSz="381998">
              <a:spcBef>
                <a:spcPts val="2742"/>
              </a:spcBef>
              <a:defRPr sz="2790"/>
            </a:pPr>
            <a:r>
              <a:rPr>
                <a:latin typeface="Calibri" panose="020F0502020204030204" pitchFamily="34" charset="0"/>
                <a:cs typeface="Calibri" panose="020F0502020204030204" pitchFamily="34" charset="0"/>
              </a:rPr>
              <a:t>Most attributes take values, which follow an = sign; some are single descriptive words.</a:t>
            </a:r>
          </a:p>
          <a:p>
            <a:pPr marL="290650" indent="-290650" defTabSz="381998">
              <a:spcBef>
                <a:spcPts val="2742"/>
              </a:spcBef>
              <a:defRPr sz="2790"/>
            </a:pPr>
            <a:r>
              <a:rPr>
                <a:latin typeface="Calibri" panose="020F0502020204030204" pitchFamily="34" charset="0"/>
                <a:cs typeface="Calibri" panose="020F0502020204030204" pitchFamily="34" charset="0"/>
              </a:rPr>
              <a:t>A value might be a number, word, string of text, URL, or measurement.</a:t>
            </a:r>
          </a:p>
          <a:p>
            <a:pPr marL="290650" indent="-290650" defTabSz="381998">
              <a:spcBef>
                <a:spcPts val="2742"/>
              </a:spcBef>
              <a:defRPr sz="2790"/>
            </a:pPr>
            <a:r>
              <a:rPr>
                <a:latin typeface="Calibri" panose="020F0502020204030204" pitchFamily="34" charset="0"/>
                <a:cs typeface="Calibri" panose="020F0502020204030204" pitchFamily="34" charset="0"/>
              </a:rPr>
              <a:t>Quotation marks aren’t strictly required but are recommended for consistency. </a:t>
            </a:r>
          </a:p>
          <a:p>
            <a:pPr marL="290650" indent="-290650" defTabSz="381998">
              <a:spcBef>
                <a:spcPts val="2742"/>
              </a:spcBef>
              <a:defRPr sz="2790"/>
            </a:pPr>
            <a:r>
              <a:rPr>
                <a:latin typeface="Calibri" panose="020F0502020204030204" pitchFamily="34" charset="0"/>
                <a:cs typeface="Calibri" panose="020F0502020204030204" pitchFamily="34" charset="0"/>
              </a:rPr>
              <a:t>Single or double quotation marks are okay.</a:t>
            </a:r>
          </a:p>
          <a:p>
            <a:pPr marL="290650" indent="-290650" defTabSz="381998">
              <a:spcBef>
                <a:spcPts val="2742"/>
              </a:spcBef>
              <a:defRPr sz="2790"/>
            </a:pPr>
            <a:r>
              <a:rPr>
                <a:latin typeface="Calibri" panose="020F0502020204030204" pitchFamily="34" charset="0"/>
                <a:cs typeface="Calibri" panose="020F0502020204030204" pitchFamily="34" charset="0"/>
              </a:rPr>
              <a:t>Attribute names and values are defined in the HTML specification.</a:t>
            </a:r>
          </a:p>
          <a:p>
            <a:pPr marL="290650" indent="-290650" defTabSz="381998">
              <a:spcBef>
                <a:spcPts val="2742"/>
              </a:spcBef>
              <a:defRPr sz="2790"/>
            </a:pPr>
            <a:r>
              <a:rPr>
                <a:latin typeface="Calibri" panose="020F0502020204030204" pitchFamily="34" charset="0"/>
                <a:cs typeface="Calibri" panose="020F0502020204030204" pitchFamily="34" charset="0"/>
              </a:rPr>
              <a:t>Some attributes are required.</a:t>
            </a:r>
          </a:p>
        </p:txBody>
      </p:sp>
    </p:spTree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Nesting Element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>
                <a:latin typeface="Calibri" panose="020F0502020204030204" pitchFamily="34" charset="0"/>
                <a:cs typeface="Calibri" panose="020F0502020204030204" pitchFamily="34" charset="0"/>
              </a:rPr>
              <a:t>Nesting Elements</a:t>
            </a:r>
          </a:p>
        </p:txBody>
      </p:sp>
      <p:sp>
        <p:nvSpPr>
          <p:cNvPr id="121" name="Putting elements inside other elements is called nesting. Make sure closing tags don’t overlap:"/>
          <p:cNvSpPr txBox="1">
            <a:spLocks noGrp="1"/>
          </p:cNvSpPr>
          <p:nvPr>
            <p:ph type="body" idx="1"/>
          </p:nvPr>
        </p:nvSpPr>
        <p:spPr>
          <a:xfrm>
            <a:off x="669727" y="1830586"/>
            <a:ext cx="7804547" cy="101491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None/>
              <a:defRPr sz="3000"/>
            </a:pPr>
            <a:r>
              <a:rPr>
                <a:latin typeface="Calibri" panose="020F0502020204030204" pitchFamily="34" charset="0"/>
                <a:cs typeface="Calibri" panose="020F0502020204030204" pitchFamily="34" charset="0"/>
              </a:rPr>
              <a:t>Putting elements inside other elements is called </a:t>
            </a:r>
            <a:r>
              <a:rPr b="1">
                <a:latin typeface="Calibri" panose="020F0502020204030204" pitchFamily="34" charset="0"/>
                <a:ea typeface="+mj-ea"/>
                <a:cs typeface="Calibri" panose="020F0502020204030204" pitchFamily="34" charset="0"/>
                <a:sym typeface="Helvetica"/>
              </a:rPr>
              <a:t>nesting</a:t>
            </a:r>
            <a:r>
              <a:rPr>
                <a:latin typeface="Calibri" panose="020F0502020204030204" pitchFamily="34" charset="0"/>
                <a:cs typeface="Calibri" panose="020F0502020204030204" pitchFamily="34" charset="0"/>
              </a:rPr>
              <a:t>. Make sure closing tags don’t overlap:</a:t>
            </a:r>
          </a:p>
        </p:txBody>
      </p:sp>
      <p:sp>
        <p:nvSpPr>
          <p:cNvPr id="122" name="&lt;div&gt;…"/>
          <p:cNvSpPr txBox="1"/>
          <p:nvPr/>
        </p:nvSpPr>
        <p:spPr>
          <a:xfrm>
            <a:off x="1310484" y="3165429"/>
            <a:ext cx="6589238" cy="130542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35719" tIns="35719" rIns="35719" bIns="35719" anchor="ctr">
            <a:spAutoFit/>
          </a:bodyPr>
          <a:lstStyle/>
          <a:p>
            <a:pPr marL="321457" marR="321457" defTabSz="321457">
              <a:lnSpc>
                <a:spcPct val="120000"/>
              </a:lnSpc>
              <a:defRPr sz="2400" b="1">
                <a:solidFill>
                  <a:schemeClr val="accent4">
                    <a:hueOff val="384618"/>
                    <a:satOff val="3869"/>
                    <a:lumOff val="5802"/>
                  </a:schemeClr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687">
                <a:latin typeface="Calibri" panose="020F0502020204030204" pitchFamily="34" charset="0"/>
                <a:cs typeface="Calibri" panose="020F0502020204030204" pitchFamily="34" charset="0"/>
              </a:rPr>
              <a:t>&lt;div&gt;</a:t>
            </a:r>
          </a:p>
          <a:p>
            <a:pPr marL="321457" marR="321457" defTabSz="321457">
              <a:lnSpc>
                <a:spcPct val="120000"/>
              </a:lnSpc>
              <a:defRPr sz="2400">
                <a:latin typeface="Courier"/>
                <a:ea typeface="Courier"/>
                <a:cs typeface="Courier"/>
                <a:sym typeface="Courier"/>
              </a:defRPr>
            </a:pPr>
            <a:r>
              <a:rPr sz="1687"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sz="1687" b="1">
                <a:latin typeface="Calibri" panose="020F0502020204030204" pitchFamily="34" charset="0"/>
                <a:cs typeface="Calibri" panose="020F0502020204030204" pitchFamily="34" charset="0"/>
              </a:rPr>
              <a:t>&lt;h1&gt;</a:t>
            </a:r>
            <a:r>
              <a:rPr sz="1687">
                <a:latin typeface="Calibri" panose="020F0502020204030204" pitchFamily="34" charset="0"/>
                <a:cs typeface="Calibri" panose="020F0502020204030204" pitchFamily="34" charset="0"/>
              </a:rPr>
              <a:t>Headline</a:t>
            </a:r>
            <a:r>
              <a:rPr sz="1687" b="1">
                <a:latin typeface="Calibri" panose="020F0502020204030204" pitchFamily="34" charset="0"/>
                <a:cs typeface="Calibri" panose="020F0502020204030204" pitchFamily="34" charset="0"/>
              </a:rPr>
              <a:t>&lt;/h1&gt;</a:t>
            </a:r>
          </a:p>
          <a:p>
            <a:pPr marL="321457" marR="321457" defTabSz="321457">
              <a:lnSpc>
                <a:spcPct val="120000"/>
              </a:lnSpc>
              <a:defRPr sz="2400">
                <a:latin typeface="Courier"/>
                <a:ea typeface="Courier"/>
                <a:cs typeface="Courier"/>
                <a:sym typeface="Courier"/>
              </a:defRPr>
            </a:pPr>
            <a:r>
              <a:rPr sz="1687"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sz="1687" b="1">
                <a:solidFill>
                  <a:schemeClr val="accent4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&lt;p&gt;</a:t>
            </a:r>
            <a:r>
              <a:rPr sz="1687">
                <a:latin typeface="Calibri" panose="020F0502020204030204" pitchFamily="34" charset="0"/>
                <a:cs typeface="Calibri" panose="020F0502020204030204" pitchFamily="34" charset="0"/>
              </a:rPr>
              <a:t>This is </a:t>
            </a:r>
            <a:r>
              <a:rPr sz="1687" b="1">
                <a:solidFill>
                  <a:schemeClr val="accent4">
                    <a:hueOff val="46120"/>
                    <a:satOff val="4178"/>
                    <a:lumOff val="-16732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&lt;em&gt;</a:t>
            </a:r>
            <a:r>
              <a:rPr sz="1687">
                <a:latin typeface="Calibri" panose="020F0502020204030204" pitchFamily="34" charset="0"/>
                <a:cs typeface="Calibri" panose="020F0502020204030204" pitchFamily="34" charset="0"/>
              </a:rPr>
              <a:t>emphasized</a:t>
            </a:r>
            <a:r>
              <a:rPr sz="1687" b="1">
                <a:solidFill>
                  <a:schemeClr val="accent4">
                    <a:hueOff val="46120"/>
                    <a:satOff val="4178"/>
                    <a:lumOff val="-16732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&lt;/em&gt;</a:t>
            </a:r>
            <a:r>
              <a:rPr sz="1687">
                <a:latin typeface="Calibri" panose="020F0502020204030204" pitchFamily="34" charset="0"/>
                <a:cs typeface="Calibri" panose="020F0502020204030204" pitchFamily="34" charset="0"/>
              </a:rPr>
              <a:t> text.</a:t>
            </a:r>
            <a:r>
              <a:rPr sz="1687" b="1">
                <a:solidFill>
                  <a:schemeClr val="accent4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&lt;/p&gt;</a:t>
            </a:r>
          </a:p>
          <a:p>
            <a:pPr marL="321457" marR="321457" defTabSz="321457">
              <a:lnSpc>
                <a:spcPct val="120000"/>
              </a:lnSpc>
              <a:defRPr sz="2400" b="1">
                <a:solidFill>
                  <a:schemeClr val="accent4">
                    <a:hueOff val="384618"/>
                    <a:satOff val="3869"/>
                    <a:lumOff val="5802"/>
                  </a:schemeClr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687">
                <a:latin typeface="Calibri" panose="020F0502020204030204" pitchFamily="34" charset="0"/>
                <a:cs typeface="Calibri" panose="020F0502020204030204" pitchFamily="34" charset="0"/>
              </a:rPr>
              <a:t>&lt;/div&gt;</a:t>
            </a:r>
          </a:p>
        </p:txBody>
      </p:sp>
    </p:spTree>
  </p:cSld>
  <p:clrMapOvr>
    <a:masterClrMapping/>
  </p:clrMapOvr>
  <p:transition spd="med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HTML Comment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HTML Comments</a:t>
            </a:r>
          </a:p>
        </p:txBody>
      </p:sp>
      <p:sp>
        <p:nvSpPr>
          <p:cNvPr id="125" name="To leave a note in an HTML document, mark it up as a comment:"/>
          <p:cNvSpPr txBox="1">
            <a:spLocks noGrp="1"/>
          </p:cNvSpPr>
          <p:nvPr>
            <p:ph type="body" idx="1"/>
          </p:nvPr>
        </p:nvSpPr>
        <p:spPr>
          <a:xfrm>
            <a:off x="669727" y="1607344"/>
            <a:ext cx="7804547" cy="975499"/>
          </a:xfrm>
          <a:prstGeom prst="rect">
            <a:avLst/>
          </a:prstGeom>
        </p:spPr>
        <p:txBody>
          <a:bodyPr/>
          <a:lstStyle/>
          <a:p>
            <a:pPr marL="0" indent="0">
              <a:buNone/>
              <a:defRPr sz="3000"/>
            </a:pPr>
            <a:r>
              <a:rPr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To leave a note in an HTML document, mark it up as a </a:t>
            </a:r>
            <a:r>
              <a:rPr b="1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  <a:sym typeface="Helvetica"/>
              </a:rPr>
              <a:t>comment</a:t>
            </a:r>
            <a:r>
              <a:rPr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:</a:t>
            </a:r>
          </a:p>
        </p:txBody>
      </p:sp>
      <p:sp>
        <p:nvSpPr>
          <p:cNvPr id="126" name="&lt;!-- start global navigation --&gt;…"/>
          <p:cNvSpPr txBox="1"/>
          <p:nvPr/>
        </p:nvSpPr>
        <p:spPr>
          <a:xfrm>
            <a:off x="2021959" y="2688962"/>
            <a:ext cx="2668744" cy="18894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algn="l">
              <a:defRPr sz="2400">
                <a:latin typeface="Courier"/>
                <a:ea typeface="Courier"/>
                <a:cs typeface="Courier"/>
                <a:sym typeface="Courier"/>
              </a:defRPr>
            </a:pPr>
            <a:r>
              <a:rPr sz="1687" b="1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&lt;!-- </a:t>
            </a:r>
            <a:r>
              <a:rPr sz="1687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start global navigation </a:t>
            </a:r>
            <a:r>
              <a:rPr sz="1687" b="1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--&gt;</a:t>
            </a:r>
          </a:p>
          <a:p>
            <a:pPr algn="l">
              <a:defRPr sz="2400">
                <a:solidFill>
                  <a:srgbClr val="53585F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687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&lt;ul&gt;</a:t>
            </a:r>
          </a:p>
          <a:p>
            <a:pPr algn="l">
              <a:defRPr sz="2400">
                <a:solidFill>
                  <a:srgbClr val="53585F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687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…</a:t>
            </a:r>
          </a:p>
          <a:p>
            <a:pPr algn="l">
              <a:defRPr sz="2400">
                <a:solidFill>
                  <a:srgbClr val="53585F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687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&lt;/ul&gt;</a:t>
            </a:r>
          </a:p>
          <a:p>
            <a:pPr algn="l">
              <a:defRPr sz="2400">
                <a:latin typeface="Courier"/>
                <a:ea typeface="Courier"/>
                <a:cs typeface="Courier"/>
                <a:sym typeface="Courier"/>
              </a:defRPr>
            </a:pPr>
            <a:r>
              <a:rPr sz="1687" b="1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&lt;!--</a:t>
            </a:r>
            <a:r>
              <a:rPr sz="1687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end global navigation</a:t>
            </a:r>
          </a:p>
          <a:p>
            <a:pPr algn="l">
              <a:defRPr sz="2400">
                <a:solidFill>
                  <a:srgbClr val="53585F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687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 begin the main header</a:t>
            </a:r>
          </a:p>
          <a:p>
            <a:pPr algn="l">
              <a:defRPr sz="2400">
                <a:latin typeface="Courier"/>
                <a:ea typeface="Courier"/>
                <a:cs typeface="Courier"/>
                <a:sym typeface="Courier"/>
              </a:defRPr>
            </a:pPr>
            <a:r>
              <a:rPr sz="1687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for content page </a:t>
            </a:r>
            <a:r>
              <a:rPr sz="1687" b="1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--&gt;</a:t>
            </a:r>
          </a:p>
        </p:txBody>
      </p:sp>
      <p:sp>
        <p:nvSpPr>
          <p:cNvPr id="127" name="Text between &lt;!-- and --&gt; won’t display in the browser. Keep in mind that they are still visible in the source."/>
          <p:cNvSpPr txBox="1"/>
          <p:nvPr/>
        </p:nvSpPr>
        <p:spPr>
          <a:xfrm>
            <a:off x="669727" y="5088503"/>
            <a:ext cx="7804547" cy="97549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35719" tIns="35719" rIns="35719" bIns="35719" anchor="ctr">
            <a:normAutofit/>
          </a:bodyPr>
          <a:lstStyle/>
          <a:p>
            <a:pPr>
              <a:spcBef>
                <a:spcPts val="2953"/>
              </a:spcBef>
              <a:defRPr sz="3000">
                <a:solidFill>
                  <a:srgbClr val="53585F"/>
                </a:solidFill>
              </a:defRPr>
            </a:pPr>
            <a:r>
              <a:rPr sz="2109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Text between </a:t>
            </a:r>
            <a:r>
              <a:rPr sz="2109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ea typeface="Courier"/>
                <a:cs typeface="Calibri" panose="020F0502020204030204" pitchFamily="34" charset="0"/>
                <a:sym typeface="Courier"/>
              </a:rPr>
              <a:t>&lt;!--</a:t>
            </a:r>
            <a:r>
              <a:rPr sz="2109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sz="2109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ea typeface="Courier"/>
                <a:cs typeface="Calibri" panose="020F0502020204030204" pitchFamily="34" charset="0"/>
                <a:sym typeface="Courier"/>
              </a:rPr>
              <a:t>--&gt;</a:t>
            </a:r>
            <a:r>
              <a:rPr sz="2109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won’t display in the browser. Keep in mind that they are still visible in the source.</a:t>
            </a:r>
          </a:p>
        </p:txBody>
      </p:sp>
    </p:spTree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Minimal Document Structur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>
                <a:latin typeface="Calibri" panose="020F0502020204030204" pitchFamily="34" charset="0"/>
                <a:cs typeface="Calibri" panose="020F0502020204030204" pitchFamily="34" charset="0"/>
              </a:rPr>
              <a:t>Minimal Document Structure</a:t>
            </a:r>
          </a:p>
        </p:txBody>
      </p:sp>
      <p:sp>
        <p:nvSpPr>
          <p:cNvPr id="130" name="It is recommended that HTML documents have the following minimal structure:"/>
          <p:cNvSpPr txBox="1"/>
          <p:nvPr/>
        </p:nvSpPr>
        <p:spPr>
          <a:xfrm>
            <a:off x="927655" y="1702114"/>
            <a:ext cx="7154325" cy="72128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35719" tIns="35719" rIns="35719" bIns="35719" anchor="ctr">
            <a:spAutoFit/>
          </a:bodyPr>
          <a:lstStyle>
            <a:lvl1pPr algn="l">
              <a:defRPr sz="3000">
                <a:solidFill>
                  <a:srgbClr val="53585F"/>
                </a:solidFill>
              </a:defRPr>
            </a:lvl1pPr>
          </a:lstStyle>
          <a:p>
            <a:r>
              <a:rPr sz="2109">
                <a:latin typeface="Calibri" panose="020F0502020204030204" pitchFamily="34" charset="0"/>
                <a:cs typeface="Calibri" panose="020F0502020204030204" pitchFamily="34" charset="0"/>
              </a:rPr>
              <a:t>It is recommended that HTML documents have the following minimal structure:</a:t>
            </a:r>
          </a:p>
        </p:txBody>
      </p:sp>
      <p:sp>
        <p:nvSpPr>
          <p:cNvPr id="131" name="&lt;!DOCTYPE html&gt;…"/>
          <p:cNvSpPr txBox="1"/>
          <p:nvPr/>
        </p:nvSpPr>
        <p:spPr>
          <a:xfrm>
            <a:off x="1155906" y="2553358"/>
            <a:ext cx="6832188" cy="330058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35719" tIns="35719" rIns="35719" bIns="35719" anchor="ctr">
            <a:spAutoFit/>
          </a:bodyPr>
          <a:lstStyle/>
          <a:p>
            <a:pPr marL="321457" marR="321457" defTabSz="321457">
              <a:defRPr sz="2700" b="1">
                <a:solidFill>
                  <a:schemeClr val="accent4">
                    <a:hueOff val="384618"/>
                    <a:satOff val="3869"/>
                    <a:lumOff val="5802"/>
                  </a:schemeClr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&lt;!DOCTYPE html&gt;</a:t>
            </a:r>
          </a:p>
          <a:p>
            <a:pPr marL="321457" marR="321457" defTabSz="321457">
              <a:defRPr sz="2700" b="1">
                <a:solidFill>
                  <a:schemeClr val="accent4">
                    <a:hueOff val="384618"/>
                    <a:satOff val="3869"/>
                    <a:lumOff val="5802"/>
                  </a:schemeClr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&lt;html&gt;</a:t>
            </a:r>
          </a:p>
          <a:p>
            <a:pPr marL="321457" marR="321457" defTabSz="321457">
              <a:spcBef>
                <a:spcPts val="844"/>
              </a:spcBef>
              <a:defRPr sz="2700" b="1">
                <a:solidFill>
                  <a:schemeClr val="accent4">
                    <a:hueOff val="384618"/>
                    <a:satOff val="3869"/>
                    <a:lumOff val="5802"/>
                  </a:schemeClr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  &lt;head&gt;</a:t>
            </a:r>
          </a:p>
          <a:p>
            <a:pPr marL="321457" marR="321457" defTabSz="321457">
              <a:defRPr sz="2700" b="1">
                <a:solidFill>
                  <a:schemeClr val="accent4">
                    <a:hueOff val="384618"/>
                    <a:satOff val="3869"/>
                    <a:lumOff val="5802"/>
                  </a:schemeClr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    &lt;meta charset="utf-8"&gt;</a:t>
            </a:r>
          </a:p>
          <a:p>
            <a:pPr marL="321457" marR="321457" defTabSz="321457">
              <a:defRPr sz="2700" b="1"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solidFill>
                  <a:schemeClr val="accent4">
                    <a:hueOff val="384618"/>
                    <a:satOff val="3869"/>
                    <a:lumOff val="5802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&lt;title&gt;</a:t>
            </a: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Title here</a:t>
            </a:r>
            <a:r>
              <a:rPr sz="1898">
                <a:solidFill>
                  <a:schemeClr val="accent4">
                    <a:hueOff val="384618"/>
                    <a:satOff val="3869"/>
                    <a:lumOff val="5802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&lt;/title&gt;</a:t>
            </a:r>
          </a:p>
          <a:p>
            <a:pPr marL="321457" marR="321457" defTabSz="321457">
              <a:defRPr sz="2700" b="1"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1898">
                <a:solidFill>
                  <a:schemeClr val="accent4">
                    <a:hueOff val="384618"/>
                    <a:satOff val="3869"/>
                    <a:lumOff val="5802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&lt;/head&gt;</a:t>
            </a:r>
          </a:p>
          <a:p>
            <a:pPr marL="321457" marR="321457" defTabSz="321457">
              <a:spcBef>
                <a:spcPts val="844"/>
              </a:spcBef>
              <a:defRPr sz="2700" b="1">
                <a:solidFill>
                  <a:schemeClr val="accent4">
                    <a:hueOff val="384618"/>
                    <a:satOff val="3869"/>
                    <a:lumOff val="5802"/>
                  </a:schemeClr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  &lt;body&gt;</a:t>
            </a:r>
          </a:p>
          <a:p>
            <a:pPr marL="321457" marR="321457" defTabSz="321457">
              <a:defRPr sz="2700" b="1"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   </a:t>
            </a:r>
            <a:r>
              <a:rPr sz="1898">
                <a:solidFill>
                  <a:srgbClr val="53585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&lt;!-- Page content goes here.--&gt;</a:t>
            </a:r>
            <a:endParaRPr sz="1898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21457" marR="321457" defTabSz="321457">
              <a:defRPr sz="2700" b="1"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1898">
                <a:solidFill>
                  <a:schemeClr val="accent4">
                    <a:hueOff val="384618"/>
                    <a:satOff val="3869"/>
                    <a:lumOff val="5802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&lt;/body&gt;</a:t>
            </a:r>
          </a:p>
          <a:p>
            <a:pPr marL="321457" marR="321457" defTabSz="321457">
              <a:spcBef>
                <a:spcPts val="844"/>
              </a:spcBef>
              <a:defRPr sz="2700" b="1">
                <a:solidFill>
                  <a:schemeClr val="accent4">
                    <a:hueOff val="384618"/>
                    <a:satOff val="3869"/>
                    <a:lumOff val="5802"/>
                  </a:schemeClr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&lt;/html&gt;</a:t>
            </a:r>
          </a:p>
        </p:txBody>
      </p:sp>
    </p:spTree>
  </p:cSld>
  <p:clrMapOvr>
    <a:masterClrMapping/>
  </p:clrMapOvr>
  <p:transition spd="med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Minimal Document Structure (cont’d)"/>
          <p:cNvSpPr txBox="1">
            <a:spLocks noGrp="1"/>
          </p:cNvSpPr>
          <p:nvPr>
            <p:ph type="title" idx="4294967295"/>
          </p:nvPr>
        </p:nvSpPr>
        <p:spPr>
          <a:xfrm>
            <a:off x="0" y="312539"/>
            <a:ext cx="7804547" cy="750094"/>
          </a:xfrm>
          <a:prstGeom prst="rect">
            <a:avLst/>
          </a:prstGeom>
        </p:spPr>
        <p:txBody>
          <a:bodyPr/>
          <a:lstStyle>
            <a:lvl1pPr>
              <a:defRPr sz="3600"/>
            </a:lvl1pPr>
          </a:lstStyle>
          <a:p>
            <a:r>
              <a:rPr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Minimal Document Structure (cont’d)</a:t>
            </a:r>
          </a:p>
        </p:txBody>
      </p:sp>
      <p:sp>
        <p:nvSpPr>
          <p:cNvPr id="134" name="The DOCTYPE declaration lets browsers know that the document is written according to the HTML5 specification:"/>
          <p:cNvSpPr txBox="1"/>
          <p:nvPr/>
        </p:nvSpPr>
        <p:spPr>
          <a:xfrm>
            <a:off x="702532" y="1512707"/>
            <a:ext cx="7738937" cy="72128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35719" tIns="35719" rIns="35719" bIns="35719" anchor="ctr">
            <a:spAutoFit/>
          </a:bodyPr>
          <a:lstStyle/>
          <a:p>
            <a:pPr algn="l">
              <a:defRPr sz="3000">
                <a:solidFill>
                  <a:srgbClr val="53585F"/>
                </a:solidFill>
              </a:defRPr>
            </a:pPr>
            <a:r>
              <a:rPr sz="2109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sz="2109" b="1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  <a:sym typeface="Helvetica"/>
              </a:rPr>
              <a:t>DOCTYPE declaration</a:t>
            </a:r>
            <a:r>
              <a:rPr sz="2109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lets browsers know that the document is written according to the HTML5 specification:</a:t>
            </a:r>
          </a:p>
        </p:txBody>
      </p:sp>
      <p:sp>
        <p:nvSpPr>
          <p:cNvPr id="135" name="&lt;!DOCTYPE html&gt;…"/>
          <p:cNvSpPr txBox="1"/>
          <p:nvPr/>
        </p:nvSpPr>
        <p:spPr>
          <a:xfrm>
            <a:off x="1155906" y="2714642"/>
            <a:ext cx="6832188" cy="299280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35719" tIns="35719" rIns="35719" bIns="35719" anchor="ctr">
            <a:spAutoFit/>
          </a:bodyPr>
          <a:lstStyle/>
          <a:p>
            <a:pPr marL="321457" marR="321457" defTabSz="321457">
              <a:defRPr sz="2700" b="1">
                <a:solidFill>
                  <a:schemeClr val="accent4">
                    <a:hueOff val="384618"/>
                    <a:satOff val="3869"/>
                    <a:lumOff val="5802"/>
                  </a:schemeClr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&lt;!DOCTYPE html&gt;</a:t>
            </a:r>
          </a:p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&lt;html&gt;</a:t>
            </a:r>
          </a:p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  &lt;head&gt;</a:t>
            </a:r>
          </a:p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    &lt;meta charset="utf-8"&gt;</a:t>
            </a:r>
          </a:p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    &lt;title&gt;Title here&lt;/title&gt;</a:t>
            </a:r>
          </a:p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  &lt;/head&gt;</a:t>
            </a:r>
          </a:p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  &lt;body&gt;</a:t>
            </a:r>
          </a:p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    [Page content goes here.]</a:t>
            </a:r>
          </a:p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  &lt;/body&gt;</a:t>
            </a:r>
          </a:p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&lt;/html&gt;</a:t>
            </a:r>
          </a:p>
        </p:txBody>
      </p:sp>
    </p:spTree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Minimal Document Structure (cont’d)"/>
          <p:cNvSpPr txBox="1">
            <a:spLocks noGrp="1"/>
          </p:cNvSpPr>
          <p:nvPr>
            <p:ph type="title" idx="4294967295"/>
          </p:nvPr>
        </p:nvSpPr>
        <p:spPr>
          <a:xfrm>
            <a:off x="0" y="312539"/>
            <a:ext cx="7804547" cy="750094"/>
          </a:xfrm>
          <a:prstGeom prst="rect">
            <a:avLst/>
          </a:prstGeom>
        </p:spPr>
        <p:txBody>
          <a:bodyPr/>
          <a:lstStyle>
            <a:lvl1pPr>
              <a:defRPr sz="3600"/>
            </a:lvl1pPr>
          </a:lstStyle>
          <a:p>
            <a:r>
              <a:rPr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Minimal Document Structure (cont’d)</a:t>
            </a:r>
          </a:p>
        </p:txBody>
      </p:sp>
      <p:sp>
        <p:nvSpPr>
          <p:cNvPr id="138" name="The html element is the root element that contains all the elements in the document:"/>
          <p:cNvSpPr txBox="1"/>
          <p:nvPr/>
        </p:nvSpPr>
        <p:spPr>
          <a:xfrm>
            <a:off x="951492" y="1491034"/>
            <a:ext cx="7241016" cy="76463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35719" tIns="35719" rIns="35719" bIns="35719" anchor="ctr">
            <a:spAutoFit/>
          </a:bodyPr>
          <a:lstStyle/>
          <a:p>
            <a:pPr algn="l">
              <a:defRPr sz="3200">
                <a:solidFill>
                  <a:srgbClr val="53585F"/>
                </a:solidFill>
              </a:defRPr>
            </a:pPr>
            <a:r>
              <a:rPr sz="225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sz="2250" b="1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ea typeface="Courier"/>
                <a:cs typeface="Calibri" panose="020F0502020204030204" pitchFamily="34" charset="0"/>
                <a:sym typeface="Courier"/>
              </a:rPr>
              <a:t>html</a:t>
            </a:r>
            <a:r>
              <a:rPr sz="225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element is the </a:t>
            </a:r>
            <a:r>
              <a:rPr sz="2250" b="1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  <a:sym typeface="Helvetica"/>
              </a:rPr>
              <a:t>root element</a:t>
            </a:r>
            <a:r>
              <a:rPr sz="225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that contains all the elements in the document:</a:t>
            </a:r>
          </a:p>
        </p:txBody>
      </p:sp>
      <p:sp>
        <p:nvSpPr>
          <p:cNvPr id="139" name="&lt;!DOCTYPE html&gt;…"/>
          <p:cNvSpPr txBox="1"/>
          <p:nvPr/>
        </p:nvSpPr>
        <p:spPr>
          <a:xfrm>
            <a:off x="1155906" y="2732501"/>
            <a:ext cx="6832188" cy="299280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35719" tIns="35719" rIns="35719" bIns="35719" anchor="ctr">
            <a:spAutoFit/>
          </a:bodyPr>
          <a:lstStyle/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&lt;!DOCTYPE html&gt;</a:t>
            </a:r>
          </a:p>
          <a:p>
            <a:pPr marL="321457" marR="321457" defTabSz="321457">
              <a:defRPr sz="2700" b="1">
                <a:solidFill>
                  <a:schemeClr val="accent4">
                    <a:hueOff val="384618"/>
                    <a:satOff val="3869"/>
                    <a:lumOff val="5802"/>
                  </a:schemeClr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&lt;html&gt;</a:t>
            </a:r>
          </a:p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  &lt;head&gt;</a:t>
            </a:r>
          </a:p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    &lt;meta charset="utf-8"&gt;</a:t>
            </a:r>
          </a:p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    &lt;title&gt;Title here&lt;/title&gt;</a:t>
            </a:r>
          </a:p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  &lt;/head&gt;</a:t>
            </a:r>
          </a:p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  &lt;body&gt;</a:t>
            </a:r>
          </a:p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    [Page content goes here.]</a:t>
            </a:r>
          </a:p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  &lt;/body&gt;</a:t>
            </a:r>
          </a:p>
          <a:p>
            <a:pPr marL="321457" marR="321457" defTabSz="321457">
              <a:defRPr sz="2700" b="1">
                <a:solidFill>
                  <a:schemeClr val="accent4">
                    <a:hueOff val="384618"/>
                    <a:satOff val="3869"/>
                    <a:lumOff val="5802"/>
                  </a:schemeClr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&lt;/html&gt;</a:t>
            </a:r>
          </a:p>
        </p:txBody>
      </p:sp>
    </p:spTree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Minimal Document Structure (cont’d)"/>
          <p:cNvSpPr txBox="1">
            <a:spLocks noGrp="1"/>
          </p:cNvSpPr>
          <p:nvPr>
            <p:ph type="title" idx="4294967295"/>
          </p:nvPr>
        </p:nvSpPr>
        <p:spPr>
          <a:xfrm>
            <a:off x="0" y="312539"/>
            <a:ext cx="7804547" cy="750094"/>
          </a:xfrm>
          <a:prstGeom prst="rect">
            <a:avLst/>
          </a:prstGeom>
        </p:spPr>
        <p:txBody>
          <a:bodyPr/>
          <a:lstStyle>
            <a:lvl1pPr>
              <a:defRPr sz="3600"/>
            </a:lvl1pPr>
          </a:lstStyle>
          <a:p>
            <a:r>
              <a:rPr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Minimal Document Structure (cont’d)</a:t>
            </a:r>
          </a:p>
        </p:txBody>
      </p:sp>
      <p:sp>
        <p:nvSpPr>
          <p:cNvPr id="142" name="The head element contains elements that pertain to the document and are not rendered as content, such as title, metadata, style sheets, and scripts:"/>
          <p:cNvSpPr txBox="1"/>
          <p:nvPr/>
        </p:nvSpPr>
        <p:spPr>
          <a:xfrm>
            <a:off x="951492" y="1350419"/>
            <a:ext cx="7241016" cy="104586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35719" tIns="35719" rIns="35719" bIns="35719" anchor="ctr">
            <a:spAutoFit/>
          </a:bodyPr>
          <a:lstStyle/>
          <a:p>
            <a:pPr algn="l">
              <a:defRPr sz="3000">
                <a:solidFill>
                  <a:srgbClr val="53585F"/>
                </a:solidFill>
              </a:defRPr>
            </a:pPr>
            <a:r>
              <a:rPr sz="2109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sz="2109" b="1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ea typeface="Courier"/>
                <a:cs typeface="Calibri" panose="020F0502020204030204" pitchFamily="34" charset="0"/>
                <a:sym typeface="Courier"/>
              </a:rPr>
              <a:t>head</a:t>
            </a:r>
            <a:r>
              <a:rPr sz="2109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element contains elements that pertain to the document and are not rendered as content, such as </a:t>
            </a:r>
            <a:r>
              <a:rPr sz="2109" b="1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  <a:sym typeface="Helvetica"/>
              </a:rPr>
              <a:t>title</a:t>
            </a:r>
            <a:r>
              <a:rPr sz="2109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sz="2109" b="1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  <a:sym typeface="Helvetica"/>
              </a:rPr>
              <a:t>metadata</a:t>
            </a:r>
            <a:r>
              <a:rPr sz="2109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sz="2109" b="1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  <a:sym typeface="Helvetica"/>
              </a:rPr>
              <a:t>style sheets</a:t>
            </a:r>
            <a:r>
              <a:rPr sz="2109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and </a:t>
            </a:r>
            <a:r>
              <a:rPr sz="2109" b="1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ea typeface="+mj-ea"/>
                <a:cs typeface="Calibri" panose="020F0502020204030204" pitchFamily="34" charset="0"/>
                <a:sym typeface="Helvetica"/>
              </a:rPr>
              <a:t>scripts</a:t>
            </a:r>
            <a:r>
              <a:rPr sz="2109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:</a:t>
            </a:r>
          </a:p>
        </p:txBody>
      </p:sp>
      <p:sp>
        <p:nvSpPr>
          <p:cNvPr id="143" name="&lt;!DOCTYPE html&gt;…"/>
          <p:cNvSpPr txBox="1"/>
          <p:nvPr/>
        </p:nvSpPr>
        <p:spPr>
          <a:xfrm>
            <a:off x="1155906" y="2920024"/>
            <a:ext cx="6832188" cy="299280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35719" tIns="35719" rIns="35719" bIns="35719" anchor="ctr">
            <a:spAutoFit/>
          </a:bodyPr>
          <a:lstStyle/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&lt;!DOCTYPE html&gt;</a:t>
            </a:r>
          </a:p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&lt;html&gt;</a:t>
            </a:r>
          </a:p>
          <a:p>
            <a:pPr marL="321457" marR="321457" defTabSz="321457">
              <a:defRPr sz="2700">
                <a:solidFill>
                  <a:srgbClr val="DCDEE0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1898" b="1">
                <a:solidFill>
                  <a:schemeClr val="accent4">
                    <a:hueOff val="384618"/>
                    <a:satOff val="3869"/>
                    <a:lumOff val="5802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&lt;head&gt;</a:t>
            </a:r>
          </a:p>
          <a:p>
            <a:pPr marL="321457" marR="321457" defTabSz="321457">
              <a:defRPr sz="2700">
                <a:solidFill>
                  <a:srgbClr val="DCDEE0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   </a:t>
            </a:r>
            <a:r>
              <a:rPr sz="1898">
                <a:solidFill>
                  <a:srgbClr val="A6AAA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&lt;meta charset="utf-8"&gt;</a:t>
            </a:r>
          </a:p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    &lt;title&gt;Title here&lt;/title&gt;</a:t>
            </a:r>
          </a:p>
          <a:p>
            <a:pPr marL="321457" marR="321457" defTabSz="321457">
              <a:defRPr sz="2700">
                <a:solidFill>
                  <a:srgbClr val="DCDEE0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sz="1898" b="1">
                <a:solidFill>
                  <a:schemeClr val="accent4">
                    <a:hueOff val="384618"/>
                    <a:satOff val="3869"/>
                    <a:lumOff val="5802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&lt;/head&gt;</a:t>
            </a:r>
          </a:p>
          <a:p>
            <a:pPr marL="321457" marR="321457" defTabSz="321457">
              <a:defRPr sz="2700">
                <a:solidFill>
                  <a:srgbClr val="DCDEE0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sz="1898">
                <a:solidFill>
                  <a:srgbClr val="A6AAA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&lt;body&gt;</a:t>
            </a:r>
          </a:p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    [Page content goes here.]</a:t>
            </a:r>
          </a:p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  &lt;/body&gt;</a:t>
            </a:r>
          </a:p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&lt;/html&gt;</a:t>
            </a:r>
          </a:p>
        </p:txBody>
      </p:sp>
    </p:spTree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Minimal Document Structure (cont’d)"/>
          <p:cNvSpPr txBox="1">
            <a:spLocks noGrp="1"/>
          </p:cNvSpPr>
          <p:nvPr>
            <p:ph type="title" idx="4294967295"/>
          </p:nvPr>
        </p:nvSpPr>
        <p:spPr>
          <a:xfrm>
            <a:off x="0" y="312539"/>
            <a:ext cx="7804547" cy="750094"/>
          </a:xfrm>
          <a:prstGeom prst="rect">
            <a:avLst/>
          </a:prstGeom>
        </p:spPr>
        <p:txBody>
          <a:bodyPr/>
          <a:lstStyle>
            <a:lvl1pPr>
              <a:defRPr sz="3600"/>
            </a:lvl1pPr>
          </a:lstStyle>
          <a:p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Minimal Document Structure (cont’d)</a:t>
            </a:r>
          </a:p>
        </p:txBody>
      </p:sp>
      <p:sp>
        <p:nvSpPr>
          <p:cNvPr id="146" name="meta elements provide document metadata. In this case, it says that the document uses an expanded character set (UTF-8). It could also provide keywords, author information, publishing status, and more:"/>
          <p:cNvSpPr txBox="1"/>
          <p:nvPr/>
        </p:nvSpPr>
        <p:spPr>
          <a:xfrm>
            <a:off x="951492" y="1188131"/>
            <a:ext cx="7241016" cy="1370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35719" tIns="35719" rIns="35719" bIns="35719" anchor="ctr">
            <a:spAutoFit/>
          </a:bodyPr>
          <a:lstStyle/>
          <a:p>
            <a:pPr algn="l">
              <a:defRPr sz="3000">
                <a:solidFill>
                  <a:srgbClr val="53585F"/>
                </a:solidFill>
              </a:defRPr>
            </a:pPr>
            <a:r>
              <a:rPr sz="2109" b="1" dirty="0">
                <a:latin typeface="Calibri" panose="020F0502020204030204" pitchFamily="34" charset="0"/>
                <a:ea typeface="Courier"/>
                <a:cs typeface="Calibri" panose="020F0502020204030204" pitchFamily="34" charset="0"/>
                <a:sym typeface="Courier"/>
              </a:rPr>
              <a:t>meta</a:t>
            </a:r>
            <a:r>
              <a:rPr sz="2109" dirty="0">
                <a:latin typeface="Calibri" panose="020F0502020204030204" pitchFamily="34" charset="0"/>
                <a:cs typeface="Calibri" panose="020F0502020204030204" pitchFamily="34" charset="0"/>
              </a:rPr>
              <a:t> elements provide document </a:t>
            </a:r>
            <a:r>
              <a:rPr sz="2109" b="1" dirty="0">
                <a:latin typeface="Calibri" panose="020F0502020204030204" pitchFamily="34" charset="0"/>
                <a:ea typeface="+mj-ea"/>
                <a:cs typeface="Calibri" panose="020F0502020204030204" pitchFamily="34" charset="0"/>
                <a:sym typeface="Helvetica"/>
              </a:rPr>
              <a:t>metadata</a:t>
            </a:r>
            <a:r>
              <a:rPr sz="2109" dirty="0">
                <a:latin typeface="Calibri" panose="020F0502020204030204" pitchFamily="34" charset="0"/>
                <a:cs typeface="Calibri" panose="020F0502020204030204" pitchFamily="34" charset="0"/>
              </a:rPr>
              <a:t>. In this case, it says that the document uses an expanded </a:t>
            </a:r>
            <a:r>
              <a:rPr sz="2109" b="1" dirty="0">
                <a:latin typeface="Calibri" panose="020F0502020204030204" pitchFamily="34" charset="0"/>
                <a:ea typeface="+mj-ea"/>
                <a:cs typeface="Calibri" panose="020F0502020204030204" pitchFamily="34" charset="0"/>
                <a:sym typeface="Helvetica"/>
              </a:rPr>
              <a:t>character set</a:t>
            </a:r>
            <a:r>
              <a:rPr sz="2109" dirty="0">
                <a:latin typeface="Calibri" panose="020F0502020204030204" pitchFamily="34" charset="0"/>
                <a:cs typeface="Calibri" panose="020F0502020204030204" pitchFamily="34" charset="0"/>
              </a:rPr>
              <a:t> (UTF-8). It could also provide keywords, author information, publishing status, and more:</a:t>
            </a:r>
          </a:p>
        </p:txBody>
      </p:sp>
      <p:sp>
        <p:nvSpPr>
          <p:cNvPr id="147" name="&lt;!DOCTYPE html&gt;…"/>
          <p:cNvSpPr txBox="1"/>
          <p:nvPr/>
        </p:nvSpPr>
        <p:spPr>
          <a:xfrm>
            <a:off x="1155906" y="2911095"/>
            <a:ext cx="6832188" cy="299280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35719" tIns="35719" rIns="35719" bIns="35719" anchor="ctr">
            <a:spAutoFit/>
          </a:bodyPr>
          <a:lstStyle/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 dirty="0">
                <a:latin typeface="Calibri" panose="020F0502020204030204" pitchFamily="34" charset="0"/>
                <a:cs typeface="Calibri" panose="020F0502020204030204" pitchFamily="34" charset="0"/>
              </a:rPr>
              <a:t>&lt;!DOCTYPE html&gt;</a:t>
            </a:r>
          </a:p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 dirty="0">
                <a:latin typeface="Calibri" panose="020F0502020204030204" pitchFamily="34" charset="0"/>
                <a:cs typeface="Calibri" panose="020F0502020204030204" pitchFamily="34" charset="0"/>
              </a:rPr>
              <a:t>&lt;html&gt;</a:t>
            </a:r>
          </a:p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 dirty="0">
                <a:latin typeface="Calibri" panose="020F0502020204030204" pitchFamily="34" charset="0"/>
                <a:cs typeface="Calibri" panose="020F0502020204030204" pitchFamily="34" charset="0"/>
              </a:rPr>
              <a:t>  &lt;head&gt;</a:t>
            </a:r>
          </a:p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 dirty="0">
                <a:latin typeface="Calibri" panose="020F0502020204030204" pitchFamily="34" charset="0"/>
                <a:cs typeface="Calibri" panose="020F0502020204030204" pitchFamily="34" charset="0"/>
              </a:rPr>
              <a:t>    </a:t>
            </a:r>
            <a:r>
              <a:rPr sz="1898" b="1" dirty="0">
                <a:solidFill>
                  <a:schemeClr val="accent4">
                    <a:hueOff val="384618"/>
                    <a:satOff val="3869"/>
                    <a:lumOff val="5802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&lt;meta charset="utf-8"&gt;</a:t>
            </a:r>
          </a:p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 dirty="0">
                <a:latin typeface="Calibri" panose="020F0502020204030204" pitchFamily="34" charset="0"/>
                <a:cs typeface="Calibri" panose="020F0502020204030204" pitchFamily="34" charset="0"/>
              </a:rPr>
              <a:t>    &lt;title&gt;Title here&lt;/title&gt;</a:t>
            </a:r>
          </a:p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 dirty="0">
                <a:latin typeface="Calibri" panose="020F0502020204030204" pitchFamily="34" charset="0"/>
                <a:cs typeface="Calibri" panose="020F0502020204030204" pitchFamily="34" charset="0"/>
              </a:rPr>
              <a:t>  &lt;/head&gt;</a:t>
            </a:r>
          </a:p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 dirty="0">
                <a:latin typeface="Calibri" panose="020F0502020204030204" pitchFamily="34" charset="0"/>
                <a:cs typeface="Calibri" panose="020F0502020204030204" pitchFamily="34" charset="0"/>
              </a:rPr>
              <a:t>  &lt;body&gt;</a:t>
            </a:r>
          </a:p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 dirty="0">
                <a:latin typeface="Calibri" panose="020F0502020204030204" pitchFamily="34" charset="0"/>
                <a:cs typeface="Calibri" panose="020F0502020204030204" pitchFamily="34" charset="0"/>
              </a:rPr>
              <a:t>    [Page content goes here.]</a:t>
            </a:r>
          </a:p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 dirty="0">
                <a:latin typeface="Calibri" panose="020F0502020204030204" pitchFamily="34" charset="0"/>
                <a:cs typeface="Calibri" panose="020F0502020204030204" pitchFamily="34" charset="0"/>
              </a:rPr>
              <a:t>  &lt;/body&gt;</a:t>
            </a:r>
          </a:p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 dirty="0">
                <a:latin typeface="Calibri" panose="020F0502020204030204" pitchFamily="34" charset="0"/>
                <a:cs typeface="Calibri" panose="020F0502020204030204" pitchFamily="34" charset="0"/>
              </a:rPr>
              <a:t>&lt;/html&gt;</a:t>
            </a:r>
          </a:p>
        </p:txBody>
      </p:sp>
    </p:spTree>
  </p:cSld>
  <p:clrMapOvr>
    <a:masterClrMapping/>
  </p:clrMapOvr>
  <p:transition spd="med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Minimal Document Structure (cont’d)"/>
          <p:cNvSpPr txBox="1">
            <a:spLocks noGrp="1"/>
          </p:cNvSpPr>
          <p:nvPr>
            <p:ph type="title" idx="4294967295"/>
          </p:nvPr>
        </p:nvSpPr>
        <p:spPr>
          <a:xfrm>
            <a:off x="0" y="312539"/>
            <a:ext cx="7804547" cy="750094"/>
          </a:xfrm>
          <a:prstGeom prst="rect">
            <a:avLst/>
          </a:prstGeom>
        </p:spPr>
        <p:txBody>
          <a:bodyPr/>
          <a:lstStyle>
            <a:lvl1pPr>
              <a:defRPr sz="3600"/>
            </a:lvl1pPr>
          </a:lstStyle>
          <a:p>
            <a:r>
              <a:rPr>
                <a:latin typeface="Calibri" panose="020F0502020204030204" pitchFamily="34" charset="0"/>
                <a:cs typeface="Calibri" panose="020F0502020204030204" pitchFamily="34" charset="0"/>
              </a:rPr>
              <a:t>Minimal Document Structure (cont’d)</a:t>
            </a:r>
          </a:p>
        </p:txBody>
      </p:sp>
      <p:sp>
        <p:nvSpPr>
          <p:cNvPr id="150" name="The title element is required. Titles display in the browser tab and bookmark lists, and are used by search engines:"/>
          <p:cNvSpPr txBox="1"/>
          <p:nvPr/>
        </p:nvSpPr>
        <p:spPr>
          <a:xfrm>
            <a:off x="951492" y="1477129"/>
            <a:ext cx="7241016" cy="65825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35719" tIns="35719" rIns="35719" bIns="35719" anchor="ctr">
            <a:spAutoFit/>
          </a:bodyPr>
          <a:lstStyle/>
          <a:p>
            <a:pPr algn="l">
              <a:lnSpc>
                <a:spcPct val="90000"/>
              </a:lnSpc>
              <a:defRPr sz="3000">
                <a:solidFill>
                  <a:srgbClr val="53585F"/>
                </a:solidFill>
              </a:defRPr>
            </a:pPr>
            <a:r>
              <a:rPr sz="2109">
                <a:latin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sz="2109" b="1">
                <a:latin typeface="Calibri" panose="020F0502020204030204" pitchFamily="34" charset="0"/>
                <a:ea typeface="Courier"/>
                <a:cs typeface="Calibri" panose="020F0502020204030204" pitchFamily="34" charset="0"/>
                <a:sym typeface="Courier"/>
              </a:rPr>
              <a:t>title</a:t>
            </a:r>
            <a:r>
              <a:rPr sz="2109">
                <a:latin typeface="Calibri" panose="020F0502020204030204" pitchFamily="34" charset="0"/>
                <a:cs typeface="Calibri" panose="020F0502020204030204" pitchFamily="34" charset="0"/>
              </a:rPr>
              <a:t> element is required. Titles display in the browser tab and bookmark lists, and are used by search engines:</a:t>
            </a:r>
          </a:p>
        </p:txBody>
      </p:sp>
      <p:sp>
        <p:nvSpPr>
          <p:cNvPr id="151" name="&lt;!DOCTYPE html&gt;…"/>
          <p:cNvSpPr txBox="1"/>
          <p:nvPr/>
        </p:nvSpPr>
        <p:spPr>
          <a:xfrm>
            <a:off x="1155906" y="2914062"/>
            <a:ext cx="6832188" cy="299280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35719" tIns="35719" rIns="35719" bIns="35719" anchor="ctr">
            <a:spAutoFit/>
          </a:bodyPr>
          <a:lstStyle/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&lt;!DOCTYPE html&gt;</a:t>
            </a:r>
          </a:p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&lt;html&gt;</a:t>
            </a:r>
          </a:p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  &lt;head&gt;</a:t>
            </a:r>
          </a:p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    &lt;meta charset="utf-8"&gt;</a:t>
            </a:r>
          </a:p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    </a:t>
            </a:r>
            <a:r>
              <a:rPr sz="1898" b="1">
                <a:solidFill>
                  <a:schemeClr val="accent4">
                    <a:hueOff val="384618"/>
                    <a:satOff val="3869"/>
                    <a:lumOff val="5802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&lt;title&gt;</a:t>
            </a: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Title here</a:t>
            </a:r>
            <a:r>
              <a:rPr sz="1898" b="1">
                <a:solidFill>
                  <a:schemeClr val="accent4">
                    <a:hueOff val="384618"/>
                    <a:satOff val="3869"/>
                    <a:lumOff val="5802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&lt;/title&gt;</a:t>
            </a:r>
          </a:p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  &lt;/head&gt;</a:t>
            </a:r>
          </a:p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  &lt;body&gt;</a:t>
            </a:r>
          </a:p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    [Page content goes here.]</a:t>
            </a:r>
          </a:p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  &lt;/body&gt;</a:t>
            </a:r>
          </a:p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&lt;/html&gt;</a:t>
            </a:r>
          </a:p>
        </p:txBody>
      </p:sp>
    </p:spTree>
  </p:cSld>
  <p:clrMapOvr>
    <a:masterClrMapping/>
  </p:clrMapOvr>
  <p:transition spd="med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Minimal Document Structure (cont’d.)"/>
          <p:cNvSpPr txBox="1">
            <a:spLocks noGrp="1"/>
          </p:cNvSpPr>
          <p:nvPr>
            <p:ph type="title" idx="4294967295"/>
          </p:nvPr>
        </p:nvSpPr>
        <p:spPr>
          <a:xfrm>
            <a:off x="0" y="312539"/>
            <a:ext cx="7804547" cy="750094"/>
          </a:xfrm>
          <a:prstGeom prst="rect">
            <a:avLst/>
          </a:prstGeom>
        </p:spPr>
        <p:txBody>
          <a:bodyPr/>
          <a:lstStyle>
            <a:lvl1pPr>
              <a:defRPr sz="3600"/>
            </a:lvl1pPr>
          </a:lstStyle>
          <a:p>
            <a:r>
              <a:rPr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Minimal Document Structure (cont’d.)</a:t>
            </a:r>
          </a:p>
        </p:txBody>
      </p:sp>
      <p:sp>
        <p:nvSpPr>
          <p:cNvPr id="154" name="The body element contains the content of the document. The content is everything you want to show up in the browser window:"/>
          <p:cNvSpPr txBox="1"/>
          <p:nvPr/>
        </p:nvSpPr>
        <p:spPr>
          <a:xfrm>
            <a:off x="951492" y="1395176"/>
            <a:ext cx="7241016" cy="95038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35719" tIns="35719" rIns="35719" bIns="35719" anchor="ctr">
            <a:spAutoFit/>
          </a:bodyPr>
          <a:lstStyle/>
          <a:p>
            <a:pPr algn="l">
              <a:lnSpc>
                <a:spcPct val="90000"/>
              </a:lnSpc>
              <a:defRPr sz="3000">
                <a:solidFill>
                  <a:srgbClr val="53585F"/>
                </a:solidFill>
              </a:defRPr>
            </a:pPr>
            <a:r>
              <a:rPr sz="2109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sz="2109" b="1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ea typeface="Courier"/>
                <a:cs typeface="Calibri" panose="020F0502020204030204" pitchFamily="34" charset="0"/>
                <a:sym typeface="Courier"/>
              </a:rPr>
              <a:t>body</a:t>
            </a:r>
            <a:r>
              <a:rPr sz="2109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element contains the content of the document. The content is everything you want to show up in the browser window:</a:t>
            </a:r>
          </a:p>
        </p:txBody>
      </p:sp>
      <p:sp>
        <p:nvSpPr>
          <p:cNvPr id="155" name="&lt;!DOCTYPE html&gt;…"/>
          <p:cNvSpPr txBox="1"/>
          <p:nvPr/>
        </p:nvSpPr>
        <p:spPr>
          <a:xfrm>
            <a:off x="1155906" y="2914062"/>
            <a:ext cx="6832188" cy="299280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35719" tIns="35719" rIns="35719" bIns="35719" anchor="ctr">
            <a:spAutoFit/>
          </a:bodyPr>
          <a:lstStyle/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&lt;!DOCTYPE html&gt;</a:t>
            </a:r>
          </a:p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&lt;html&gt;</a:t>
            </a:r>
          </a:p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  &lt;head&gt;</a:t>
            </a:r>
          </a:p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    &lt;meta charset="utf-8"&gt;</a:t>
            </a:r>
          </a:p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    &lt;title&gt;Title here&lt;/title&gt;</a:t>
            </a:r>
          </a:p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  &lt;/head&gt;</a:t>
            </a:r>
          </a:p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sz="1898" b="1">
                <a:solidFill>
                  <a:schemeClr val="accent4">
                    <a:hueOff val="384618"/>
                    <a:satOff val="3869"/>
                    <a:lumOff val="5802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&lt;body&gt;</a:t>
            </a:r>
          </a:p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    [Page content goes here.]</a:t>
            </a:r>
          </a:p>
          <a:p>
            <a:pPr marL="321457" marR="321457" defTabSz="321457">
              <a:defRPr sz="2700" b="1">
                <a:solidFill>
                  <a:schemeClr val="accent4">
                    <a:hueOff val="384618"/>
                    <a:satOff val="3869"/>
                    <a:lumOff val="5802"/>
                  </a:schemeClr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  &lt;/body&gt;</a:t>
            </a:r>
          </a:p>
          <a:p>
            <a:pPr marL="321457" marR="321457" defTabSz="321457">
              <a:defRPr sz="2700">
                <a:solidFill>
                  <a:srgbClr val="A6AAA9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898">
                <a:latin typeface="Calibri" panose="020F0502020204030204" pitchFamily="34" charset="0"/>
                <a:cs typeface="Calibri" panose="020F0502020204030204" pitchFamily="34" charset="0"/>
              </a:rPr>
              <a:t>&lt;/html&gt;</a:t>
            </a:r>
          </a:p>
        </p:txBody>
      </p:sp>
    </p:spTree>
  </p:cSld>
  <p:clrMapOvr>
    <a:masterClrMapping/>
  </p:clrMapOvr>
  <p:transition spd="med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A Structured Document"/>
          <p:cNvSpPr txBox="1">
            <a:spLocks noGrp="1"/>
          </p:cNvSpPr>
          <p:nvPr>
            <p:ph type="title" idx="4294967295"/>
          </p:nvPr>
        </p:nvSpPr>
        <p:spPr>
          <a:xfrm>
            <a:off x="0" y="312539"/>
            <a:ext cx="7804547" cy="1518047"/>
          </a:xfrm>
          <a:prstGeom prst="rect">
            <a:avLst/>
          </a:prstGeom>
        </p:spPr>
        <p:txBody>
          <a:bodyPr/>
          <a:lstStyle/>
          <a:p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A Structured Document</a:t>
            </a:r>
          </a:p>
        </p:txBody>
      </p:sp>
      <p:sp>
        <p:nvSpPr>
          <p:cNvPr id="158" name="With the document structure in place, there is a title in the browser tab, but the content is still unstructured."/>
          <p:cNvSpPr txBox="1">
            <a:spLocks noGrp="1"/>
          </p:cNvSpPr>
          <p:nvPr>
            <p:ph type="body" idx="4294967295"/>
          </p:nvPr>
        </p:nvSpPr>
        <p:spPr>
          <a:xfrm>
            <a:off x="0" y="1598414"/>
            <a:ext cx="7804547" cy="4420195"/>
          </a:xfrm>
          <a:prstGeom prst="rect">
            <a:avLst/>
          </a:prstGeom>
        </p:spPr>
        <p:txBody>
          <a:bodyPr anchor="t"/>
          <a:lstStyle>
            <a:lvl1pPr marL="0" indent="0">
              <a:buSzTx/>
              <a:buNone/>
            </a:lvl1pPr>
          </a:lstStyle>
          <a:p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With the document structure in place, there is a title in the browser tab, but the content is still unstructured.</a:t>
            </a:r>
          </a:p>
        </p:txBody>
      </p:sp>
      <p:sp>
        <p:nvSpPr>
          <p:cNvPr id="159" name="&lt;!DOCTYPE html&gt; &lt;html&gt;…"/>
          <p:cNvSpPr txBox="1"/>
          <p:nvPr/>
        </p:nvSpPr>
        <p:spPr>
          <a:xfrm>
            <a:off x="44648" y="2519303"/>
            <a:ext cx="3847998" cy="40655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35719" tIns="35719" rIns="35719" bIns="35719" anchor="ctr">
            <a:spAutoFit/>
          </a:bodyPr>
          <a:lstStyle/>
          <a:p>
            <a:pPr marL="321457" marR="321457" defTabSz="321457">
              <a:defRPr sz="1500" b="1">
                <a:solidFill>
                  <a:schemeClr val="accent1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055" dirty="0">
                <a:latin typeface="Calibri" panose="020F0502020204030204" pitchFamily="34" charset="0"/>
                <a:cs typeface="Calibri" panose="020F0502020204030204" pitchFamily="34" charset="0"/>
              </a:rPr>
              <a:t>&lt;!DOCTYPE html&gt;</a:t>
            </a:r>
            <a:br>
              <a:rPr sz="1055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sz="1055" dirty="0">
                <a:latin typeface="Calibri" panose="020F0502020204030204" pitchFamily="34" charset="0"/>
                <a:cs typeface="Calibri" panose="020F0502020204030204" pitchFamily="34" charset="0"/>
              </a:rPr>
              <a:t>&lt;html&gt;</a:t>
            </a:r>
          </a:p>
          <a:p>
            <a:pPr marL="321457" marR="321457" defTabSz="321457">
              <a:defRPr sz="1500" b="1">
                <a:solidFill>
                  <a:schemeClr val="accent1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055" dirty="0">
                <a:latin typeface="Calibri" panose="020F0502020204030204" pitchFamily="34" charset="0"/>
                <a:cs typeface="Calibri" panose="020F0502020204030204" pitchFamily="34" charset="0"/>
              </a:rPr>
              <a:t>&lt;head&gt;</a:t>
            </a:r>
          </a:p>
          <a:p>
            <a:pPr marL="321457" marR="321457" defTabSz="321457">
              <a:defRPr sz="1500" b="1">
                <a:solidFill>
                  <a:schemeClr val="accent1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055" dirty="0">
                <a:latin typeface="Calibri" panose="020F0502020204030204" pitchFamily="34" charset="0"/>
                <a:cs typeface="Calibri" panose="020F0502020204030204" pitchFamily="34" charset="0"/>
              </a:rPr>
              <a:t>  &lt;meta charset="utf-8"&gt;</a:t>
            </a:r>
          </a:p>
          <a:p>
            <a:pPr marL="321457" marR="321457" defTabSz="321457">
              <a:defRPr sz="1500" b="1">
                <a:solidFill>
                  <a:schemeClr val="accent1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055" dirty="0">
                <a:latin typeface="Calibri" panose="020F0502020204030204" pitchFamily="34" charset="0"/>
                <a:cs typeface="Calibri" panose="020F0502020204030204" pitchFamily="34" charset="0"/>
              </a:rPr>
              <a:t>  &lt;title&gt;</a:t>
            </a:r>
            <a:r>
              <a:rPr lang="en-GB" sz="1055" dirty="0">
                <a:latin typeface="Calibri" panose="020F0502020204030204" pitchFamily="34" charset="0"/>
                <a:cs typeface="Calibri" panose="020F0502020204030204" pitchFamily="34" charset="0"/>
              </a:rPr>
              <a:t>Rosewood Eatery</a:t>
            </a:r>
            <a:r>
              <a:rPr sz="1055" dirty="0">
                <a:latin typeface="Calibri" panose="020F0502020204030204" pitchFamily="34" charset="0"/>
                <a:cs typeface="Calibri" panose="020F0502020204030204" pitchFamily="34" charset="0"/>
              </a:rPr>
              <a:t>&lt;/title&gt;</a:t>
            </a:r>
          </a:p>
          <a:p>
            <a:pPr marL="321457" marR="321457" defTabSz="321457">
              <a:defRPr sz="1500" b="1">
                <a:solidFill>
                  <a:schemeClr val="accent1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055" dirty="0">
                <a:latin typeface="Calibri" panose="020F0502020204030204" pitchFamily="34" charset="0"/>
                <a:cs typeface="Calibri" panose="020F0502020204030204" pitchFamily="34" charset="0"/>
              </a:rPr>
              <a:t>&lt;/head&gt;</a:t>
            </a:r>
          </a:p>
          <a:p>
            <a:pPr marL="321457" marR="321457" defTabSz="321457">
              <a:defRPr sz="1500" b="1">
                <a:solidFill>
                  <a:schemeClr val="accent1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055" dirty="0">
                <a:latin typeface="Calibri" panose="020F0502020204030204" pitchFamily="34" charset="0"/>
                <a:cs typeface="Calibri" panose="020F0502020204030204" pitchFamily="34" charset="0"/>
              </a:rPr>
              <a:t>&lt;body&gt;</a:t>
            </a:r>
          </a:p>
          <a:p>
            <a:pPr marL="0" indent="0">
              <a:buNone/>
            </a:pPr>
            <a:br>
              <a:rPr sz="1055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1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Rosewood Eatery</a:t>
            </a:r>
          </a:p>
          <a:p>
            <a:pPr marL="0" indent="0">
              <a:buNone/>
            </a:pPr>
            <a:endParaRPr lang="en-GB" sz="1100" dirty="0">
              <a:solidFill>
                <a:schemeClr val="tx1">
                  <a:lumMod val="95000"/>
                  <a:lumOff val="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11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Business:</a:t>
            </a:r>
          </a:p>
          <a:p>
            <a:pPr marL="0" indent="0">
              <a:buNone/>
            </a:pPr>
            <a:endParaRPr lang="en-GB" sz="1100" dirty="0">
              <a:solidFill>
                <a:schemeClr val="tx1">
                  <a:lumMod val="95000"/>
                  <a:lumOff val="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11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Rosewood Eatery is a local restaurant in Bath, offering fresh, seasonal meals and catering services.</a:t>
            </a:r>
          </a:p>
          <a:p>
            <a:pPr marL="0" indent="0">
              <a:buNone/>
            </a:pPr>
            <a:r>
              <a:rPr lang="en-GB" sz="11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You’ve been asked to rewrite and organize the content for their website, focusing on the restaurant, catering, and opening hours………</a:t>
            </a:r>
          </a:p>
          <a:p>
            <a:pPr marL="0" indent="0">
              <a:buNone/>
            </a:pPr>
            <a:r>
              <a:rPr lang="en-GB" sz="11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Location and Hours:</a:t>
            </a:r>
          </a:p>
          <a:p>
            <a:pPr marL="0" indent="0">
              <a:buNone/>
            </a:pPr>
            <a:endParaRPr lang="en-GB" sz="1100" dirty="0">
              <a:solidFill>
                <a:schemeClr val="tx1">
                  <a:lumMod val="95000"/>
                  <a:lumOff val="5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11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Rosewood Eatery is located in the heart of Bath. </a:t>
            </a:r>
          </a:p>
          <a:p>
            <a:pPr marL="0" indent="0">
              <a:buNone/>
            </a:pPr>
            <a:r>
              <a:rPr lang="en-GB" sz="11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We are open Monday through Thursday from 11am to 10pm, and on Fridays and Saturdays from 11am to midnight.</a:t>
            </a:r>
          </a:p>
          <a:p>
            <a:pPr marL="321457" marR="321457" defTabSz="321457">
              <a:defRPr sz="1500" b="1">
                <a:solidFill>
                  <a:schemeClr val="accent1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055" dirty="0">
                <a:latin typeface="Calibri" panose="020F0502020204030204" pitchFamily="34" charset="0"/>
                <a:cs typeface="Calibri" panose="020F0502020204030204" pitchFamily="34" charset="0"/>
              </a:rPr>
              <a:t>&lt;/body&gt;</a:t>
            </a:r>
          </a:p>
          <a:p>
            <a:pPr marL="321457" marR="321457" defTabSz="321457">
              <a:defRPr sz="1500" b="1">
                <a:solidFill>
                  <a:schemeClr val="accent1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055" dirty="0">
                <a:latin typeface="Calibri" panose="020F0502020204030204" pitchFamily="34" charset="0"/>
                <a:cs typeface="Calibri" panose="020F0502020204030204" pitchFamily="34" charset="0"/>
              </a:rPr>
              <a:t>&lt;/html&gt;</a:t>
            </a:r>
          </a:p>
        </p:txBody>
      </p:sp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2125EBE5-85D3-66D0-35B0-69D99231E9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8536" b="53718"/>
          <a:stretch/>
        </p:blipFill>
        <p:spPr bwMode="auto">
          <a:xfrm>
            <a:off x="3478530" y="2519303"/>
            <a:ext cx="5393942" cy="166983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</p:cSld>
  <p:clrMapOvr>
    <a:masterClrMapping/>
  </p:clrMapOvr>
  <p:transition spd="med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Marking Up Conten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Marking Up Content</a:t>
            </a:r>
          </a:p>
        </p:txBody>
      </p:sp>
      <p:sp>
        <p:nvSpPr>
          <p:cNvPr id="163" name="The purpose of HTML is to add meaning and structure to the content. This is called semantic markup.…"/>
          <p:cNvSpPr txBox="1">
            <a:spLocks noGrp="1"/>
          </p:cNvSpPr>
          <p:nvPr>
            <p:ph type="body" idx="1"/>
          </p:nvPr>
        </p:nvSpPr>
        <p:spPr>
          <a:xfrm>
            <a:off x="669727" y="1980995"/>
            <a:ext cx="7804547" cy="3751272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pPr marL="275024" indent="-275024" defTabSz="361460">
              <a:spcBef>
                <a:spcPts val="2531"/>
              </a:spcBef>
              <a:defRPr sz="3168"/>
            </a:pPr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The purpose of HTML is to add meaning and structure to the content. This is called </a:t>
            </a:r>
            <a:r>
              <a:rPr b="1" dirty="0">
                <a:latin typeface="Calibri" panose="020F0502020204030204" pitchFamily="34" charset="0"/>
                <a:ea typeface="+mj-ea"/>
                <a:cs typeface="Calibri" panose="020F0502020204030204" pitchFamily="34" charset="0"/>
                <a:sym typeface="Helvetica"/>
              </a:rPr>
              <a:t>semantic markup</a:t>
            </a:r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275024" indent="-275024" defTabSz="361460">
              <a:spcBef>
                <a:spcPts val="2531"/>
              </a:spcBef>
              <a:defRPr sz="3168"/>
            </a:pPr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It is </a:t>
            </a:r>
            <a:r>
              <a:rPr b="1" dirty="0">
                <a:latin typeface="Calibri" panose="020F0502020204030204" pitchFamily="34" charset="0"/>
                <a:ea typeface="+mj-ea"/>
                <a:cs typeface="Calibri" panose="020F0502020204030204" pitchFamily="34" charset="0"/>
                <a:sym typeface="Helvetica"/>
              </a:rPr>
              <a:t>not</a:t>
            </a:r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 intended to describe how the content should look (its presentation).</a:t>
            </a:r>
          </a:p>
          <a:p>
            <a:pPr marL="275024" indent="-275024" defTabSz="361460">
              <a:spcBef>
                <a:spcPts val="2531"/>
              </a:spcBef>
              <a:defRPr sz="3168"/>
            </a:pPr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The way elements relate to one another forms an outline-like structure called the </a:t>
            </a:r>
            <a:r>
              <a:rPr b="1" dirty="0">
                <a:latin typeface="Calibri" panose="020F0502020204030204" pitchFamily="34" charset="0"/>
                <a:ea typeface="+mj-ea"/>
                <a:cs typeface="Calibri" panose="020F0502020204030204" pitchFamily="34" charset="0"/>
                <a:sym typeface="Helvetica"/>
              </a:rPr>
              <a:t>DOM (Document Object Model)</a:t>
            </a:r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275024" indent="-275024" defTabSz="361460">
              <a:spcBef>
                <a:spcPts val="2531"/>
              </a:spcBef>
              <a:defRPr sz="3168"/>
            </a:pPr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The DOM is the foundation on which you apply styles and scripts.</a:t>
            </a:r>
          </a:p>
        </p:txBody>
      </p:sp>
    </p:spTree>
  </p:cSld>
  <p:clrMapOvr>
    <a:masterClrMapping/>
  </p:clrMapOvr>
  <p:transition spd="med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Basic Text Elements"/>
          <p:cNvSpPr txBox="1">
            <a:spLocks noGrp="1"/>
          </p:cNvSpPr>
          <p:nvPr>
            <p:ph type="title" idx="4294967295"/>
          </p:nvPr>
        </p:nvSpPr>
        <p:spPr>
          <a:xfrm>
            <a:off x="0" y="312539"/>
            <a:ext cx="7804547" cy="1518047"/>
          </a:xfrm>
          <a:prstGeom prst="rect">
            <a:avLst/>
          </a:prstGeom>
        </p:spPr>
        <p:txBody>
          <a:bodyPr/>
          <a:lstStyle/>
          <a:p>
            <a:r>
              <a:rPr>
                <a:latin typeface="Calibri" panose="020F0502020204030204" pitchFamily="34" charset="0"/>
                <a:cs typeface="Calibri" panose="020F0502020204030204" pitchFamily="34" charset="0"/>
              </a:rPr>
              <a:t>Basic Text Elements</a:t>
            </a:r>
          </a:p>
        </p:txBody>
      </p:sp>
      <p:sp>
        <p:nvSpPr>
          <p:cNvPr id="166" name="With headings (&lt;h1&gt;) and paragraphs (&lt;p&gt;) identified, the browser can display the content appropriately:"/>
          <p:cNvSpPr txBox="1">
            <a:spLocks noGrp="1"/>
          </p:cNvSpPr>
          <p:nvPr>
            <p:ph type="body" sz="quarter" idx="4294967295"/>
          </p:nvPr>
        </p:nvSpPr>
        <p:spPr>
          <a:xfrm>
            <a:off x="0" y="1598414"/>
            <a:ext cx="7804547" cy="727770"/>
          </a:xfrm>
          <a:prstGeom prst="rect">
            <a:avLst/>
          </a:prstGeom>
        </p:spPr>
        <p:txBody>
          <a:bodyPr anchor="t">
            <a:normAutofit fontScale="85000" lnSpcReduction="20000"/>
          </a:bodyPr>
          <a:lstStyle/>
          <a:p>
            <a:pPr marL="0" indent="0" defTabSz="345030">
              <a:spcBef>
                <a:spcPts val="2461"/>
              </a:spcBef>
              <a:buNone/>
              <a:defRPr sz="3024"/>
            </a:pPr>
            <a:r>
              <a:rPr>
                <a:latin typeface="Calibri" panose="020F0502020204030204" pitchFamily="34" charset="0"/>
                <a:cs typeface="Calibri" panose="020F0502020204030204" pitchFamily="34" charset="0"/>
              </a:rPr>
              <a:t>With headings (</a:t>
            </a:r>
            <a:r>
              <a:rPr>
                <a:latin typeface="Calibri" panose="020F0502020204030204" pitchFamily="34" charset="0"/>
                <a:ea typeface="Courier"/>
                <a:cs typeface="Calibri" panose="020F0502020204030204" pitchFamily="34" charset="0"/>
                <a:sym typeface="Courier"/>
              </a:rPr>
              <a:t>&lt;h1&gt;</a:t>
            </a:r>
            <a:r>
              <a:rPr>
                <a:latin typeface="Calibri" panose="020F0502020204030204" pitchFamily="34" charset="0"/>
                <a:cs typeface="Calibri" panose="020F0502020204030204" pitchFamily="34" charset="0"/>
              </a:rPr>
              <a:t>) and paragraphs (</a:t>
            </a:r>
            <a:r>
              <a:rPr>
                <a:latin typeface="Calibri" panose="020F0502020204030204" pitchFamily="34" charset="0"/>
                <a:ea typeface="Courier"/>
                <a:cs typeface="Calibri" panose="020F0502020204030204" pitchFamily="34" charset="0"/>
                <a:sym typeface="Courier"/>
              </a:rPr>
              <a:t>&lt;p&gt;</a:t>
            </a:r>
            <a:r>
              <a:rPr>
                <a:latin typeface="Calibri" panose="020F0502020204030204" pitchFamily="34" charset="0"/>
                <a:cs typeface="Calibri" panose="020F0502020204030204" pitchFamily="34" charset="0"/>
              </a:rPr>
              <a:t>) identified, the browser can display the content appropriately:</a:t>
            </a:r>
          </a:p>
        </p:txBody>
      </p:sp>
      <p:sp>
        <p:nvSpPr>
          <p:cNvPr id="167" name="……"/>
          <p:cNvSpPr txBox="1"/>
          <p:nvPr/>
        </p:nvSpPr>
        <p:spPr>
          <a:xfrm>
            <a:off x="0" y="2773833"/>
            <a:ext cx="4033394" cy="31671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35719" tIns="35719" rIns="35719" bIns="35719" anchor="ctr">
            <a:spAutoFit/>
          </a:bodyPr>
          <a:lstStyle/>
          <a:p>
            <a:pPr marL="321457" marR="321457" defTabSz="321457">
              <a:defRPr sz="2200">
                <a:solidFill>
                  <a:schemeClr val="accent1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sz="1547" dirty="0">
                <a:latin typeface="Calibri" panose="020F0502020204030204" pitchFamily="34" charset="0"/>
                <a:cs typeface="Calibri" panose="020F0502020204030204" pitchFamily="34" charset="0"/>
              </a:rPr>
              <a:t>…</a:t>
            </a:r>
            <a:r>
              <a:rPr lang="en-GB" sz="1547" dirty="0">
                <a:latin typeface="Calibri" panose="020F0502020204030204" pitchFamily="34" charset="0"/>
                <a:cs typeface="Calibri" panose="020F0502020204030204" pitchFamily="34" charset="0"/>
              </a:rPr>
              <a:t>&lt;body&gt;</a:t>
            </a:r>
          </a:p>
          <a:p>
            <a:pPr marL="321457" marR="321457" defTabSz="321457">
              <a:defRPr sz="2200">
                <a:solidFill>
                  <a:schemeClr val="accent1"/>
                </a:solidFill>
                <a:latin typeface="Courier"/>
                <a:ea typeface="Courier"/>
                <a:cs typeface="Courier"/>
                <a:sym typeface="Courier"/>
              </a:defRPr>
            </a:pPr>
            <a:endParaRPr lang="en-GB" sz="1547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21457" marR="321457" defTabSz="321457">
              <a:defRPr sz="2200">
                <a:solidFill>
                  <a:schemeClr val="accent1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lang="en-GB" sz="1547" dirty="0">
                <a:latin typeface="Calibri" panose="020F0502020204030204" pitchFamily="34" charset="0"/>
                <a:cs typeface="Calibri" panose="020F0502020204030204" pitchFamily="34" charset="0"/>
              </a:rPr>
              <a:t>  &lt;h1&gt;The Rosewood Eatery&lt;/h1&gt;</a:t>
            </a:r>
          </a:p>
          <a:p>
            <a:pPr marL="321457" marR="321457" defTabSz="321457">
              <a:defRPr sz="2200">
                <a:solidFill>
                  <a:schemeClr val="accent1"/>
                </a:solidFill>
                <a:latin typeface="Courier"/>
                <a:ea typeface="Courier"/>
                <a:cs typeface="Courier"/>
                <a:sym typeface="Courier"/>
              </a:defRPr>
            </a:pPr>
            <a:endParaRPr lang="en-GB" sz="1547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21457" marR="321457" defTabSz="321457">
              <a:defRPr sz="2200">
                <a:solidFill>
                  <a:schemeClr val="accent1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lang="en-GB" sz="1547" dirty="0">
                <a:latin typeface="Calibri" panose="020F0502020204030204" pitchFamily="34" charset="0"/>
                <a:cs typeface="Calibri" panose="020F0502020204030204" pitchFamily="34" charset="0"/>
              </a:rPr>
              <a:t>  &lt;h2&gt;The Business&lt;/h2&gt;</a:t>
            </a:r>
          </a:p>
          <a:p>
            <a:pPr marL="321457" marR="321457" defTabSz="321457">
              <a:defRPr sz="2200">
                <a:solidFill>
                  <a:schemeClr val="accent1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lang="en-GB" sz="1547" dirty="0">
                <a:latin typeface="Calibri" panose="020F0502020204030204" pitchFamily="34" charset="0"/>
                <a:cs typeface="Calibri" panose="020F0502020204030204" pitchFamily="34" charset="0"/>
              </a:rPr>
              <a:t>  &lt;p&gt;The Rosewood Eatery is a local restaurant in Bath, offering fresh, seasonal meals and catering services.&lt;/p&gt;</a:t>
            </a:r>
          </a:p>
          <a:p>
            <a:pPr marL="321457" marR="321457" defTabSz="321457">
              <a:defRPr sz="2200">
                <a:solidFill>
                  <a:schemeClr val="accent1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lang="en-GB" sz="1547" dirty="0">
                <a:latin typeface="Calibri" panose="020F0502020204030204" pitchFamily="34" charset="0"/>
                <a:cs typeface="Calibri" panose="020F0502020204030204" pitchFamily="34" charset="0"/>
              </a:rPr>
              <a:t>  &lt;p&gt;You’ve been asked to</a:t>
            </a:r>
          </a:p>
          <a:p>
            <a:pPr marL="321457" marR="321457" defTabSz="321457">
              <a:defRPr sz="2200">
                <a:solidFill>
                  <a:schemeClr val="accent1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lang="en-GB" sz="1547" dirty="0">
                <a:latin typeface="Calibri" panose="020F0502020204030204" pitchFamily="34" charset="0"/>
                <a:cs typeface="Calibri" panose="020F0502020204030204" pitchFamily="34" charset="0"/>
              </a:rPr>
              <a:t>&lt;/body&gt;</a:t>
            </a:r>
          </a:p>
          <a:p>
            <a:pPr marL="321457" marR="321457" defTabSz="321457">
              <a:defRPr sz="2200">
                <a:solidFill>
                  <a:schemeClr val="accent1"/>
                </a:solidFill>
                <a:latin typeface="Courier"/>
                <a:ea typeface="Courier"/>
                <a:cs typeface="Courier"/>
                <a:sym typeface="Courier"/>
              </a:defRPr>
            </a:pPr>
            <a:r>
              <a:rPr lang="en-GB" sz="1547" dirty="0">
                <a:latin typeface="Calibri" panose="020F0502020204030204" pitchFamily="34" charset="0"/>
                <a:cs typeface="Calibri" panose="020F0502020204030204" pitchFamily="34" charset="0"/>
              </a:rPr>
              <a:t>&lt;/html&gt;</a:t>
            </a:r>
          </a:p>
          <a:p>
            <a:pPr marL="321457" marR="321457" defTabSz="321457">
              <a:defRPr sz="2200">
                <a:solidFill>
                  <a:schemeClr val="accent1"/>
                </a:solidFill>
                <a:latin typeface="Courier"/>
                <a:ea typeface="Courier"/>
                <a:cs typeface="Courier"/>
                <a:sym typeface="Courier"/>
              </a:defRPr>
            </a:pPr>
            <a:endParaRPr sz="1547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6B5DAC02-CC15-88E9-425B-CA98103EBFD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581" r="74116" b="28107"/>
          <a:stretch/>
        </p:blipFill>
        <p:spPr bwMode="auto">
          <a:xfrm>
            <a:off x="4033394" y="2429192"/>
            <a:ext cx="4743223" cy="301656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</p:cSld>
  <p:clrMapOvr>
    <a:masterClrMapping/>
  </p:clrMapOvr>
  <p:transition spd="med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Block and Inline Element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Block and Inline Elements</a:t>
            </a:r>
          </a:p>
        </p:txBody>
      </p:sp>
      <p:sp>
        <p:nvSpPr>
          <p:cNvPr id="171" name="Block elements  Major components of the page that display like rectangular blocks stacking up on the page…"/>
          <p:cNvSpPr txBox="1"/>
          <p:nvPr/>
        </p:nvSpPr>
        <p:spPr>
          <a:xfrm>
            <a:off x="910829" y="2049649"/>
            <a:ext cx="7713279" cy="30623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square" lIns="35719" tIns="35719" rIns="35719" bIns="35719" anchor="ctr">
            <a:spAutoFit/>
          </a:bodyPr>
          <a:lstStyle/>
          <a:p>
            <a:pPr>
              <a:spcBef>
                <a:spcPts val="1266"/>
              </a:spcBef>
              <a:defRPr sz="3000">
                <a:solidFill>
                  <a:srgbClr val="53585F"/>
                </a:solidFill>
              </a:defRPr>
            </a:pPr>
            <a:r>
              <a:rPr sz="2109" b="1" dirty="0">
                <a:latin typeface="Calibri" panose="020F0502020204030204" pitchFamily="34" charset="0"/>
                <a:ea typeface="+mj-ea"/>
                <a:cs typeface="Calibri" panose="020F0502020204030204" pitchFamily="34" charset="0"/>
                <a:sym typeface="Helvetica"/>
              </a:rPr>
              <a:t>Block elements</a:t>
            </a:r>
            <a:r>
              <a:rPr sz="2109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br>
              <a:rPr sz="2109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sz="2109" dirty="0">
                <a:latin typeface="Calibri" panose="020F0502020204030204" pitchFamily="34" charset="0"/>
                <a:cs typeface="Calibri" panose="020F0502020204030204" pitchFamily="34" charset="0"/>
              </a:rPr>
              <a:t>Major components of the page that display like rectangular blocks stacking up on the page</a:t>
            </a:r>
          </a:p>
          <a:p>
            <a:pPr>
              <a:spcBef>
                <a:spcPts val="1266"/>
              </a:spcBef>
              <a:defRPr sz="3000">
                <a:solidFill>
                  <a:srgbClr val="53585F"/>
                </a:solidFill>
              </a:defRPr>
            </a:pPr>
            <a:r>
              <a:rPr sz="2109" dirty="0">
                <a:latin typeface="Calibri" panose="020F0502020204030204" pitchFamily="34" charset="0"/>
                <a:cs typeface="Calibri" panose="020F0502020204030204" pitchFamily="34" charset="0"/>
              </a:rPr>
              <a:t>Example: headings, paragraphs, long quotations</a:t>
            </a:r>
          </a:p>
          <a:p>
            <a:pPr>
              <a:spcBef>
                <a:spcPts val="2953"/>
              </a:spcBef>
              <a:defRPr sz="3000">
                <a:solidFill>
                  <a:srgbClr val="53585F"/>
                </a:solidFill>
              </a:defRPr>
            </a:pPr>
            <a:r>
              <a:rPr sz="2109" b="1" dirty="0">
                <a:latin typeface="Calibri" panose="020F0502020204030204" pitchFamily="34" charset="0"/>
                <a:ea typeface="+mj-ea"/>
                <a:cs typeface="Calibri" panose="020F0502020204030204" pitchFamily="34" charset="0"/>
                <a:sym typeface="Helvetica"/>
              </a:rPr>
              <a:t>Inline elements</a:t>
            </a:r>
            <a:br>
              <a:rPr sz="2109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sz="2109" dirty="0">
                <a:latin typeface="Calibri" panose="020F0502020204030204" pitchFamily="34" charset="0"/>
                <a:cs typeface="Calibri" panose="020F0502020204030204" pitchFamily="34" charset="0"/>
              </a:rPr>
              <a:t>Appear within the text flow of a block element</a:t>
            </a:r>
          </a:p>
          <a:p>
            <a:pPr>
              <a:spcBef>
                <a:spcPts val="1266"/>
              </a:spcBef>
              <a:defRPr sz="3000">
                <a:solidFill>
                  <a:srgbClr val="53585F"/>
                </a:solidFill>
              </a:defRPr>
            </a:pPr>
            <a:r>
              <a:rPr sz="2109" dirty="0">
                <a:latin typeface="Calibri" panose="020F0502020204030204" pitchFamily="34" charset="0"/>
                <a:cs typeface="Calibri" panose="020F0502020204030204" pitchFamily="34" charset="0"/>
              </a:rPr>
              <a:t>Example: emphasized text, links, abbreviations</a:t>
            </a:r>
          </a:p>
        </p:txBody>
      </p:sp>
    </p:spTree>
  </p:cSld>
  <p:clrMapOvr>
    <a:masterClrMapping/>
  </p:clrMapOvr>
  <p:transition spd="med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Block and Inline Elements (cont’d)"/>
          <p:cNvSpPr txBox="1">
            <a:spLocks noGrp="1"/>
          </p:cNvSpPr>
          <p:nvPr>
            <p:ph type="title"/>
          </p:nvPr>
        </p:nvSpPr>
        <p:spPr>
          <a:xfrm>
            <a:off x="669727" y="312539"/>
            <a:ext cx="7804547" cy="607254"/>
          </a:xfrm>
          <a:prstGeom prst="rect">
            <a:avLst/>
          </a:prstGeom>
        </p:spPr>
        <p:txBody>
          <a:bodyPr/>
          <a:lstStyle>
            <a:lvl1pPr>
              <a:defRPr sz="3600"/>
            </a:lvl1pPr>
          </a:lstStyle>
          <a:p>
            <a:r>
              <a:t>Block and Inline Elements (cont’d)</a:t>
            </a:r>
          </a:p>
        </p:txBody>
      </p:sp>
      <p:sp>
        <p:nvSpPr>
          <p:cNvPr id="175" name="Block elements (headings, paragraphs) outlined in RED.…"/>
          <p:cNvSpPr txBox="1"/>
          <p:nvPr/>
        </p:nvSpPr>
        <p:spPr>
          <a:xfrm>
            <a:off x="895361" y="5317261"/>
            <a:ext cx="6507552" cy="82388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algn="l">
              <a:defRPr sz="3000"/>
            </a:pPr>
            <a:r>
              <a:rPr sz="2109" dirty="0">
                <a:solidFill>
                  <a:srgbClr val="53585F"/>
                </a:solidFill>
              </a:rPr>
              <a:t>Block elements (headings, paragraphs) outlined in </a:t>
            </a:r>
            <a:r>
              <a:rPr sz="2109" dirty="0">
                <a:solidFill>
                  <a:srgbClr val="FF0000"/>
                </a:solidFill>
              </a:rPr>
              <a:t>RED</a:t>
            </a:r>
            <a:r>
              <a:rPr sz="2109" dirty="0"/>
              <a:t>.</a:t>
            </a:r>
          </a:p>
          <a:p>
            <a:pPr>
              <a:spcBef>
                <a:spcPts val="844"/>
              </a:spcBef>
              <a:defRPr sz="3000"/>
            </a:pPr>
            <a:r>
              <a:rPr sz="2109" dirty="0">
                <a:solidFill>
                  <a:srgbClr val="53585F"/>
                </a:solidFill>
              </a:rPr>
              <a:t>Inline element (emphasized text) outlined in </a:t>
            </a:r>
            <a:r>
              <a:rPr sz="2109" dirty="0">
                <a:solidFill>
                  <a:schemeClr val="accent1">
                    <a:satOff val="-3355"/>
                    <a:lumOff val="26614"/>
                  </a:schemeClr>
                </a:solidFill>
              </a:rPr>
              <a:t>BLUE</a:t>
            </a:r>
            <a:r>
              <a:rPr sz="2109" dirty="0"/>
              <a:t>.</a:t>
            </a:r>
          </a:p>
        </p:txBody>
      </p:sp>
      <p:pic>
        <p:nvPicPr>
          <p:cNvPr id="8" name="Picture 7" descr="A screenshot of a computer&#10;&#10;Description automatically generated">
            <a:extLst>
              <a:ext uri="{FF2B5EF4-FFF2-40B4-BE49-F238E27FC236}">
                <a16:creationId xmlns:a16="http://schemas.microsoft.com/office/drawing/2014/main" id="{E804AA5A-41DC-99C1-8F18-65C6578638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73867" b="29890"/>
          <a:stretch/>
        </p:blipFill>
        <p:spPr bwMode="auto">
          <a:xfrm>
            <a:off x="895361" y="919793"/>
            <a:ext cx="5899785" cy="439106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01F16D1C-C663-1966-54DA-5B4DDF8B4E68}"/>
                  </a:ext>
                </a:extLst>
              </p14:cNvPr>
              <p14:cNvContentPartPr/>
              <p14:nvPr/>
            </p14:nvContentPartPr>
            <p14:xfrm>
              <a:off x="974440" y="2173200"/>
              <a:ext cx="2226600" cy="43200"/>
            </p14:xfrm>
          </p:contentPart>
        </mc:Choice>
        <mc:Fallback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01F16D1C-C663-1966-54DA-5B4DDF8B4E68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968320" y="2167080"/>
                <a:ext cx="2238840" cy="55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FE8FAA50-7473-1F79-6B3F-8DDD2B64816D}"/>
                  </a:ext>
                </a:extLst>
              </p14:cNvPr>
              <p14:cNvContentPartPr/>
              <p14:nvPr/>
            </p14:nvContentPartPr>
            <p14:xfrm>
              <a:off x="985240" y="2509440"/>
              <a:ext cx="1076040" cy="60840"/>
            </p14:xfrm>
          </p:contentPart>
        </mc:Choice>
        <mc:Fallback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FE8FAA50-7473-1F79-6B3F-8DDD2B64816D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979120" y="2503320"/>
                <a:ext cx="1088280" cy="73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0EBA9DC8-2F55-C19B-76FC-4D377CE5FF14}"/>
                  </a:ext>
                </a:extLst>
              </p14:cNvPr>
              <p14:cNvContentPartPr/>
              <p14:nvPr/>
            </p14:nvContentPartPr>
            <p14:xfrm>
              <a:off x="995320" y="3321240"/>
              <a:ext cx="1084320" cy="31680"/>
            </p14:xfrm>
          </p:contentPart>
        </mc:Choice>
        <mc:Fallback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0EBA9DC8-2F55-C19B-76FC-4D377CE5FF14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989200" y="3315120"/>
                <a:ext cx="1096560" cy="43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3BCC2E34-BDE6-FBFB-BE77-A4CD22395A13}"/>
                  </a:ext>
                </a:extLst>
              </p14:cNvPr>
              <p14:cNvContentPartPr/>
              <p14:nvPr/>
            </p14:nvContentPartPr>
            <p14:xfrm>
              <a:off x="954640" y="4316280"/>
              <a:ext cx="1582560" cy="73440"/>
            </p14:xfrm>
          </p:contentPart>
        </mc:Choice>
        <mc:Fallback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3BCC2E34-BDE6-FBFB-BE77-A4CD22395A13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948520" y="4310160"/>
                <a:ext cx="1594800" cy="85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7DB8C4F2-C23A-A14E-185A-E3BCCF60483A}"/>
                  </a:ext>
                </a:extLst>
              </p14:cNvPr>
              <p14:cNvContentPartPr/>
              <p14:nvPr/>
            </p14:nvContentPartPr>
            <p14:xfrm>
              <a:off x="1584280" y="4906680"/>
              <a:ext cx="1941120" cy="32040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7DB8C4F2-C23A-A14E-185A-E3BCCF60483A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578160" y="4900560"/>
                <a:ext cx="1953360" cy="4428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  <p:transition spd="med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Troubleshooting HTML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>
                <a:latin typeface="Calibri" panose="020F0502020204030204" pitchFamily="34" charset="0"/>
                <a:cs typeface="Calibri" panose="020F0502020204030204" pitchFamily="34" charset="0"/>
              </a:rPr>
              <a:t>Troubleshooting HTML</a:t>
            </a:r>
          </a:p>
        </p:txBody>
      </p:sp>
      <p:sp>
        <p:nvSpPr>
          <p:cNvPr id="193" name="Small mistakes and missing characters can cause HTML documents to “break.”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0" indent="0">
              <a:buNone/>
              <a:defRPr sz="3000"/>
            </a:pPr>
            <a:r>
              <a:rPr>
                <a:latin typeface="Calibri" panose="020F0502020204030204" pitchFamily="34" charset="0"/>
                <a:cs typeface="Calibri" panose="020F0502020204030204" pitchFamily="34" charset="0"/>
              </a:rPr>
              <a:t>Small mistakes and missing characters can cause HTML documents to “break.” </a:t>
            </a:r>
          </a:p>
          <a:p>
            <a:pPr marL="0" indent="0">
              <a:buNone/>
              <a:defRPr sz="3000" b="1">
                <a:latin typeface="+mj-lt"/>
                <a:ea typeface="+mj-ea"/>
                <a:cs typeface="+mj-cs"/>
                <a:sym typeface="Helvetica"/>
              </a:defRPr>
            </a:pPr>
            <a:r>
              <a:rPr>
                <a:latin typeface="Calibri" panose="020F0502020204030204" pitchFamily="34" charset="0"/>
                <a:cs typeface="Calibri" panose="020F0502020204030204" pitchFamily="34" charset="0"/>
              </a:rPr>
              <a:t>Common mishaps:</a:t>
            </a:r>
          </a:p>
          <a:p>
            <a:pPr lvl="1">
              <a:spcBef>
                <a:spcPts val="2531"/>
              </a:spcBef>
              <a:defRPr sz="3000"/>
            </a:pPr>
            <a:r>
              <a:rPr>
                <a:latin typeface="Calibri" panose="020F0502020204030204" pitchFamily="34" charset="0"/>
                <a:cs typeface="Calibri" panose="020F0502020204030204" pitchFamily="34" charset="0"/>
              </a:rPr>
              <a:t>Missing closing tag (or / in closing tag)</a:t>
            </a:r>
          </a:p>
          <a:p>
            <a:pPr lvl="1">
              <a:spcBef>
                <a:spcPts val="2109"/>
              </a:spcBef>
              <a:defRPr sz="3000"/>
            </a:pPr>
            <a:r>
              <a:rPr>
                <a:latin typeface="Calibri" panose="020F0502020204030204" pitchFamily="34" charset="0"/>
                <a:cs typeface="Calibri" panose="020F0502020204030204" pitchFamily="34" charset="0"/>
              </a:rPr>
              <a:t>Missing closing bracket in a tag</a:t>
            </a:r>
          </a:p>
          <a:p>
            <a:pPr lvl="1">
              <a:spcBef>
                <a:spcPts val="2109"/>
              </a:spcBef>
              <a:defRPr sz="3000"/>
            </a:pPr>
            <a:r>
              <a:rPr>
                <a:latin typeface="Calibri" panose="020F0502020204030204" pitchFamily="34" charset="0"/>
                <a:cs typeface="Calibri" panose="020F0502020204030204" pitchFamily="34" charset="0"/>
              </a:rPr>
              <a:t>Missing quotation mark around an attribute value</a:t>
            </a:r>
          </a:p>
          <a:p>
            <a:pPr lvl="1">
              <a:spcBef>
                <a:spcPts val="2109"/>
              </a:spcBef>
              <a:defRPr sz="3000"/>
            </a:pPr>
            <a:r>
              <a:rPr>
                <a:latin typeface="Calibri" panose="020F0502020204030204" pitchFamily="34" charset="0"/>
                <a:cs typeface="Calibri" panose="020F0502020204030204" pitchFamily="34" charset="0"/>
              </a:rPr>
              <a:t>Not saving your document before viewing changes in the browser</a:t>
            </a:r>
          </a:p>
        </p:txBody>
      </p:sp>
    </p:spTree>
  </p:cSld>
  <p:clrMapOvr>
    <a:masterClrMapping/>
  </p:clrMapOvr>
  <p:transition spd="med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Validating Your Document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Validating Your Documents</a:t>
            </a:r>
          </a:p>
        </p:txBody>
      </p:sp>
      <p:sp>
        <p:nvSpPr>
          <p:cNvPr id="204" name="Validate a document to make sure that you have abided by the HTML rules and that there are no errors:…"/>
          <p:cNvSpPr txBox="1">
            <a:spLocks noGrp="1"/>
          </p:cNvSpPr>
          <p:nvPr>
            <p:ph type="body" idx="1"/>
          </p:nvPr>
        </p:nvSpPr>
        <p:spPr>
          <a:xfrm>
            <a:off x="669727" y="1741289"/>
            <a:ext cx="7804547" cy="4420195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 marL="0" indent="0" defTabSz="381998">
              <a:spcBef>
                <a:spcPts val="1898"/>
              </a:spcBef>
              <a:buNone/>
              <a:defRPr sz="2790"/>
            </a:pPr>
            <a:r>
              <a:rPr b="1" dirty="0">
                <a:latin typeface="Calibri" panose="020F0502020204030204" pitchFamily="34" charset="0"/>
                <a:ea typeface="+mj-ea"/>
                <a:cs typeface="Calibri" panose="020F0502020204030204" pitchFamily="34" charset="0"/>
                <a:sym typeface="Helvetica"/>
              </a:rPr>
              <a:t>Validate</a:t>
            </a:r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 a document to make sure that you have abided by the HTML rules and that there are no errors:</a:t>
            </a:r>
          </a:p>
          <a:p>
            <a:pPr marL="581301" lvl="1" indent="-290650" defTabSz="381998">
              <a:spcBef>
                <a:spcPts val="1898"/>
              </a:spcBef>
              <a:defRPr sz="2790"/>
            </a:pPr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Include the DOCTYPE declaration</a:t>
            </a:r>
          </a:p>
          <a:p>
            <a:pPr marL="581301" lvl="1" indent="-290650" defTabSz="381998">
              <a:spcBef>
                <a:spcPts val="1898"/>
              </a:spcBef>
              <a:defRPr sz="2790"/>
            </a:pPr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Indicate the character encoding</a:t>
            </a:r>
          </a:p>
          <a:p>
            <a:pPr marL="581301" lvl="1" indent="-290650" defTabSz="381998">
              <a:spcBef>
                <a:spcPts val="1898"/>
              </a:spcBef>
              <a:defRPr sz="2790"/>
            </a:pPr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Include required attributes</a:t>
            </a:r>
          </a:p>
          <a:p>
            <a:pPr marL="581301" lvl="1" indent="-290650" defTabSz="381998">
              <a:spcBef>
                <a:spcPts val="1898"/>
              </a:spcBef>
              <a:defRPr sz="2790"/>
            </a:pPr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Don’t use non-standard elements</a:t>
            </a:r>
          </a:p>
          <a:p>
            <a:pPr marL="581301" lvl="1" indent="-290650" defTabSz="381998">
              <a:spcBef>
                <a:spcPts val="1898"/>
              </a:spcBef>
              <a:defRPr sz="2790"/>
            </a:pPr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Don’t mismatch tags</a:t>
            </a:r>
          </a:p>
          <a:p>
            <a:pPr marL="581301" lvl="1" indent="-290650" defTabSz="381998">
              <a:spcBef>
                <a:spcPts val="1898"/>
              </a:spcBef>
              <a:defRPr sz="2790"/>
            </a:pPr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Nest elements correctly (no overlaps)</a:t>
            </a:r>
          </a:p>
          <a:p>
            <a:pPr marL="581301" lvl="1" indent="-290650" defTabSz="381998">
              <a:spcBef>
                <a:spcPts val="1898"/>
              </a:spcBef>
              <a:defRPr sz="2790"/>
            </a:pPr>
            <a:r>
              <a:rPr dirty="0">
                <a:latin typeface="Calibri" panose="020F0502020204030204" pitchFamily="34" charset="0"/>
                <a:cs typeface="Calibri" panose="020F0502020204030204" pitchFamily="34" charset="0"/>
              </a:rPr>
              <a:t>Check for typos and other minor errors</a:t>
            </a:r>
          </a:p>
        </p:txBody>
      </p:sp>
    </p:spTree>
  </p:cSld>
  <p:clrMapOvr>
    <a:masterClrMapping/>
  </p:clrMapOvr>
  <p:transition spd="med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Validating Your Documents"/>
          <p:cNvSpPr txBox="1">
            <a:spLocks noGrp="1"/>
          </p:cNvSpPr>
          <p:nvPr>
            <p:ph type="title"/>
          </p:nvPr>
        </p:nvSpPr>
        <p:spPr>
          <a:xfrm>
            <a:off x="669727" y="312539"/>
            <a:ext cx="7804547" cy="662053"/>
          </a:xfrm>
          <a:prstGeom prst="rect">
            <a:avLst/>
          </a:prstGeo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Validating Your Documents</a:t>
            </a:r>
          </a:p>
        </p:txBody>
      </p:sp>
      <p:sp>
        <p:nvSpPr>
          <p:cNvPr id="207" name="Use a validator tool like the one at html5.validator.nu.…"/>
          <p:cNvSpPr txBox="1">
            <a:spLocks noGrp="1"/>
          </p:cNvSpPr>
          <p:nvPr>
            <p:ph type="body" idx="1"/>
          </p:nvPr>
        </p:nvSpPr>
        <p:spPr>
          <a:xfrm>
            <a:off x="220626" y="1464329"/>
            <a:ext cx="2450328" cy="3120683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pPr marL="234396" indent="-234396" defTabSz="308063">
              <a:spcBef>
                <a:spcPts val="2180"/>
              </a:spcBef>
              <a:defRPr sz="2700"/>
            </a:pPr>
            <a:r>
              <a:rPr lang="en-GB" dirty="0"/>
              <a:t>Use a validator tool like the one at </a:t>
            </a:r>
            <a:r>
              <a:rPr lang="en-GB" b="1" dirty="0">
                <a:solidFill>
                  <a:schemeClr val="accent1"/>
                </a:solidFill>
                <a:latin typeface="+mj-lt"/>
                <a:ea typeface="+mj-ea"/>
                <a:cs typeface="+mj-cs"/>
                <a:sym typeface="Helvetica"/>
              </a:rPr>
              <a:t>https://validator.w3.org/</a:t>
            </a:r>
            <a:endParaRPr lang="en-GB" dirty="0">
              <a:solidFill>
                <a:schemeClr val="accent1">
                  <a:hueOff val="273562"/>
                  <a:satOff val="2937"/>
                  <a:lumOff val="-22233"/>
                </a:schemeClr>
              </a:solidFill>
            </a:endParaRPr>
          </a:p>
          <a:p>
            <a:pPr marL="234396" indent="-234396" defTabSz="308063">
              <a:spcBef>
                <a:spcPts val="2180"/>
              </a:spcBef>
              <a:defRPr sz="2700"/>
            </a:pPr>
            <a:r>
              <a:rPr lang="en-GB" dirty="0"/>
              <a:t>Upload a document or provide a link, and the validator returns an error report.</a:t>
            </a:r>
          </a:p>
        </p:txBody>
      </p:sp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8894B9EE-86F9-C032-4A2A-26D53F86B2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61237" b="3084"/>
          <a:stretch/>
        </p:blipFill>
        <p:spPr bwMode="auto">
          <a:xfrm>
            <a:off x="2962633" y="1249680"/>
            <a:ext cx="5960741" cy="413512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</p:cSld>
  <p:clrMapOvr>
    <a:masterClrMapping/>
  </p:clrMapOvr>
  <p:transition spd="med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438A37-1F5B-3772-9299-CAD59A6285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9024"/>
            <a:ext cx="9144000" cy="835377"/>
          </a:xfrm>
        </p:spPr>
        <p:txBody>
          <a:bodyPr>
            <a:noAutofit/>
          </a:bodyPr>
          <a:lstStyle/>
          <a:p>
            <a:r>
              <a:rPr lang="en-GB" sz="3100" dirty="0">
                <a:latin typeface="Calibri" panose="020F0502020204030204" pitchFamily="34" charset="0"/>
                <a:cs typeface="Calibri" panose="020F0502020204030204" pitchFamily="34" charset="0"/>
              </a:rPr>
              <a:t>Activity : Create a Personal Portfolio Webpage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96781-CD19-61E1-9FBB-1A402B2D0A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467" y="914401"/>
            <a:ext cx="8873065" cy="4741332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Imagine you are a web developer who has been tasked with creating a simple personal portfolio webpage. This webpage should provide an introduction about yourself, highlight your favourite projects, showcase some images, include useful links, and have a section where visitors can contact you.</a:t>
            </a:r>
          </a:p>
          <a:p>
            <a:pPr marL="0" indent="0" algn="just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You will be designing this webpage using Notepad++ and previewing it in a web browser.</a:t>
            </a:r>
          </a:p>
        </p:txBody>
      </p:sp>
    </p:spTree>
    <p:extLst>
      <p:ext uri="{BB962C8B-B14F-4D97-AF65-F5344CB8AC3E}">
        <p14:creationId xmlns:p14="http://schemas.microsoft.com/office/powerpoint/2010/main" val="168663125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167330A-DC01-7DCD-E5D5-F24848E92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Further Reading :</a:t>
            </a:r>
            <a:endParaRPr lang="en-GB" dirty="0">
              <a:latin typeface="+mn-lt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B21080-43A5-C060-B3DF-C9B15BC512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Part I: Getting Started</a:t>
            </a:r>
            <a:r>
              <a:rPr lang="fr-FR" b="1" dirty="0"/>
              <a:t> </a:t>
            </a:r>
            <a:r>
              <a:rPr lang="en-GB" b="1" dirty="0"/>
              <a:t> </a:t>
            </a:r>
          </a:p>
          <a:p>
            <a:r>
              <a:rPr lang="en-GB" b="1" dirty="0"/>
              <a:t>Part  II: HTML Markup for Structure </a:t>
            </a:r>
          </a:p>
          <a:p>
            <a:pPr marL="0" indent="0">
              <a:buNone/>
            </a:pPr>
            <a:r>
              <a:rPr lang="en-GB" dirty="0"/>
              <a:t>Robbins, J., 2018, Learning Web Design: A Beginner’s Guide to HTML, CSS, JavaScript, and Web Graphics, O'Reilly Media</a:t>
            </a:r>
          </a:p>
          <a:p>
            <a:r>
              <a:rPr lang="en-GB" dirty="0"/>
              <a:t>W3Schools, “HTML Tutorial,” </a:t>
            </a:r>
            <a:r>
              <a:rPr lang="en-GB" i="1" dirty="0"/>
              <a:t>W3Schools.com</a:t>
            </a:r>
            <a:r>
              <a:rPr lang="en-GB" dirty="0"/>
              <a:t>. [Online]. Available: </a:t>
            </a:r>
            <a:r>
              <a:rPr lang="en-GB" dirty="0">
                <a:hlinkClick r:id="rId2"/>
              </a:rPr>
              <a:t>https://www.w3schools.com/html/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093202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content slide templat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ntent slide template" id="{125065F7-B211-4A5C-A1CF-B50C7211C943}" vid="{B8301DC0-4BAA-4361-B5F2-DD5D06C69812}"/>
    </a:ext>
  </a:extLst>
</a:theme>
</file>

<file path=ppt/theme/theme2.xml><?xml version="1.0" encoding="utf-8"?>
<a:theme xmlns:a="http://schemas.openxmlformats.org/drawingml/2006/main" name="1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and content n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itle and content new" id="{B47FA701-FB60-4F58-990A-23DAFAA0A824}" vid="{E7D14248-1312-4751-828B-7EEC4C836A3D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2527</Words>
  <Application>Microsoft Office PowerPoint</Application>
  <PresentationFormat>On-screen Show (4:3)</PresentationFormat>
  <Paragraphs>310</Paragraphs>
  <Slides>39</Slides>
  <Notes>13</Notes>
  <HiddenSlides>1</HiddenSlides>
  <MMClips>0</MMClips>
  <ScaleCrop>false</ScaleCrop>
  <HeadingPairs>
    <vt:vector size="8" baseType="variant">
      <vt:variant>
        <vt:lpstr>Fonts Used</vt:lpstr>
      </vt:variant>
      <vt:variant>
        <vt:i4>11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39</vt:i4>
      </vt:variant>
      <vt:variant>
        <vt:lpstr>Custom Shows</vt:lpstr>
      </vt:variant>
      <vt:variant>
        <vt:i4>1</vt:i4>
      </vt:variant>
    </vt:vector>
  </HeadingPairs>
  <TitlesOfParts>
    <vt:vector size="57" baseType="lpstr">
      <vt:lpstr>Birka</vt:lpstr>
      <vt:lpstr>Helvetica Light</vt:lpstr>
      <vt:lpstr>Myriad Pro</vt:lpstr>
      <vt:lpstr>MyriadPro-It</vt:lpstr>
      <vt:lpstr>MyriadPro-Light</vt:lpstr>
      <vt:lpstr>MyriadPro-Semibold</vt:lpstr>
      <vt:lpstr>Aptos</vt:lpstr>
      <vt:lpstr>Aptos Display</vt:lpstr>
      <vt:lpstr>Arial</vt:lpstr>
      <vt:lpstr>Calibri</vt:lpstr>
      <vt:lpstr>Calibri Light</vt:lpstr>
      <vt:lpstr>content slide template</vt:lpstr>
      <vt:lpstr>1_Text 1</vt:lpstr>
      <vt:lpstr>Title Slide 3</vt:lpstr>
      <vt:lpstr>Office 2013 - 2022 Theme</vt:lpstr>
      <vt:lpstr>title and content new</vt:lpstr>
      <vt:lpstr>Office Theme</vt:lpstr>
      <vt:lpstr>PowerPoint Presentation</vt:lpstr>
      <vt:lpstr>Overview</vt:lpstr>
      <vt:lpstr>Web Server</vt:lpstr>
      <vt:lpstr>Web Server</vt:lpstr>
      <vt:lpstr>Web Page Addresses (URLs)</vt:lpstr>
      <vt:lpstr>PowerPoint Presentation</vt:lpstr>
      <vt:lpstr>PowerPoint Presentation</vt:lpstr>
      <vt:lpstr>A Web Page and Its Components</vt:lpstr>
      <vt:lpstr>What Style Sheets Do</vt:lpstr>
      <vt:lpstr>Web Page Assembly Process</vt:lpstr>
      <vt:lpstr>PowerPoint Presentation</vt:lpstr>
      <vt:lpstr>PowerPoint Presentation</vt:lpstr>
      <vt:lpstr>Content Without Markup-Activity</vt:lpstr>
      <vt:lpstr>What Browsers Ignore</vt:lpstr>
      <vt:lpstr>HyperText Markup Language (HTML overview)</vt:lpstr>
      <vt:lpstr>Anatomy of an HTML Element</vt:lpstr>
      <vt:lpstr>Some Elements Are Empty</vt:lpstr>
      <vt:lpstr>Attributes</vt:lpstr>
      <vt:lpstr>Attributes (cont’d)</vt:lpstr>
      <vt:lpstr>Attributes (cont’d)</vt:lpstr>
      <vt:lpstr>Nesting Elements</vt:lpstr>
      <vt:lpstr>HTML Comments</vt:lpstr>
      <vt:lpstr>Minimal Document Structure</vt:lpstr>
      <vt:lpstr>Minimal Document Structure (cont’d)</vt:lpstr>
      <vt:lpstr>Minimal Document Structure (cont’d)</vt:lpstr>
      <vt:lpstr>Minimal Document Structure (cont’d)</vt:lpstr>
      <vt:lpstr>Minimal Document Structure (cont’d)</vt:lpstr>
      <vt:lpstr>Minimal Document Structure (cont’d)</vt:lpstr>
      <vt:lpstr>Minimal Document Structure (cont’d.)</vt:lpstr>
      <vt:lpstr>A Structured Document</vt:lpstr>
      <vt:lpstr>Marking Up Content</vt:lpstr>
      <vt:lpstr>Basic Text Elements</vt:lpstr>
      <vt:lpstr>Block and Inline Elements</vt:lpstr>
      <vt:lpstr>Block and Inline Elements (cont’d)</vt:lpstr>
      <vt:lpstr>Troubleshooting HTML</vt:lpstr>
      <vt:lpstr>Validating Your Documents</vt:lpstr>
      <vt:lpstr>Validating Your Documents</vt:lpstr>
      <vt:lpstr>Activity : Create a Personal Portfolio Webpage</vt:lpstr>
      <vt:lpstr>Further Reading :</vt:lpstr>
      <vt:lpstr>Lecture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Divya Chidambaram</dc:creator>
  <cp:lastModifiedBy>Divya Chidambaram</cp:lastModifiedBy>
  <cp:revision>2</cp:revision>
  <cp:lastPrinted>2014-09-29T16:21:25Z</cp:lastPrinted>
  <dcterms:created xsi:type="dcterms:W3CDTF">2013-09-18T07:00:31Z</dcterms:created>
  <dcterms:modified xsi:type="dcterms:W3CDTF">2025-06-24T12:18:10Z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