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1D93FB2B-8137-488A-88AF-973D21CE42C0}">
          <p14:sldIdLst>
            <p14:sldId id="256"/>
            <p14:sldId id="25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868CB0-DD24-4A1B-8160-0634FF7D3BA8}" type="datetimeFigureOut">
              <a:rPr lang="en-GB" smtClean="0"/>
              <a:t>28/09/2023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E666BE-EA00-4E8D-AED5-FB4BC95FFC02}" type="slidenum">
              <a:rPr lang="en-GB" smtClean="0"/>
              <a:t>‹#›</a:t>
            </a:fld>
            <a:endParaRPr lang="en-GB"/>
          </a:p>
        </p:txBody>
      </p:sp>
    </p:spTree>
    <p:extLst>
      <p:ext uri="{BB962C8B-B14F-4D97-AF65-F5344CB8AC3E}">
        <p14:creationId xmlns:p14="http://schemas.microsoft.com/office/powerpoint/2010/main" val="40002228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74E0A61-87E7-4D5B-B18A-690C41EE4CC8}" type="datetime1">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759777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1FF5B8-64CF-4345-969B-E424BBA9AC71}" type="datetime1">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1775232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77ED62-E7D1-47AF-8A28-E68269449582}" type="datetime1">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1581880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21C9705-CC37-4846-9B68-EBFF59CFC1F3}" type="datetime1">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1393113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64361D7-E73B-4913-80D7-C5183ED44763}" type="datetime1">
              <a:rPr lang="en-GB" smtClean="0"/>
              <a:t>28/09/2023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22562371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3C8CB8-18BC-445C-8D64-73B1E0D767EB}" type="datetime1">
              <a:rPr lang="en-GB" smtClean="0"/>
              <a:t>28/09/2023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2860165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C43E8A-60B5-4961-9648-EA04C92EC1E2}" type="datetime1">
              <a:rPr lang="en-GB" smtClean="0"/>
              <a:t>28/09/2023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4951629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0203CB6-EB6F-4655-BD36-7D43023A559A}" type="datetime1">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623383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21E6AD-09F5-4C22-BA56-BEE4FE0EFA29}" type="datetime1">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2100700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2CA3FD-63B6-4733-AE4A-8C30458B1239}" type="datetime1">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1838343555"/>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2CA3FD-63B6-4733-AE4A-8C30458B1239}" type="datetime1">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7345-C372-48C9-AD30-A808AC0D773E}"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19766936"/>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A2CA3FD-63B6-4733-AE4A-8C30458B1239}" type="datetime1">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70151517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A2CA3FD-63B6-4733-AE4A-8C30458B1239}" type="datetime1">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7345-C372-48C9-AD30-A808AC0D773E}"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38084784"/>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A2CA3FD-63B6-4733-AE4A-8C30458B1239}" type="datetime1">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2989954535"/>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0E4F39-8BE6-450F-8F43-365FBC36423C}" type="datetime1">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12059646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0C78A1-15DD-49EA-92C2-1A462F360B77}" type="datetime1">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2112431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A2CA3FD-63B6-4733-AE4A-8C30458B1239}" type="datetime1">
              <a:rPr lang="en-GB" smtClean="0"/>
              <a:t>28/09/2023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7345-C372-48C9-AD30-A808AC0D773E}" type="slidenum">
              <a:rPr lang="en-GB" smtClean="0"/>
              <a:t>‹#›</a:t>
            </a:fld>
            <a:endParaRPr lang="en-GB"/>
          </a:p>
        </p:txBody>
      </p:sp>
    </p:spTree>
    <p:extLst>
      <p:ext uri="{BB962C8B-B14F-4D97-AF65-F5344CB8AC3E}">
        <p14:creationId xmlns:p14="http://schemas.microsoft.com/office/powerpoint/2010/main" val="377224876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vark-learn.com/the-vark-questionnaire/"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smilingmind.com.au/" TargetMode="External"/><Relationship Id="rId3" Type="http://schemas.openxmlformats.org/officeDocument/2006/relationships/hyperlink" Target="https://www.theguardian.com/education/2017/mar/12/no-evidence-to-back-idea-of-learning-styles" TargetMode="External"/><Relationship Id="rId7" Type="http://schemas.openxmlformats.org/officeDocument/2006/relationships/hyperlink" Target="https://learning.nspcc.org.uk/child-health-development/childhood-trauma-brain-development" TargetMode="External"/><Relationship Id="rId2" Type="http://schemas.openxmlformats.org/officeDocument/2006/relationships/hyperlink" Target="https://my.clevelandclinic.org/health/articles/22187-cortisol" TargetMode="External"/><Relationship Id="rId1" Type="http://schemas.openxmlformats.org/officeDocument/2006/relationships/slideLayout" Target="../slideLayouts/slideLayout2.xml"/><Relationship Id="rId6" Type="http://schemas.openxmlformats.org/officeDocument/2006/relationships/hyperlink" Target="https://www.mindtools.com/a5ykiuq/personal-goal-setting" TargetMode="External"/><Relationship Id="rId5" Type="http://schemas.openxmlformats.org/officeDocument/2006/relationships/hyperlink" Target="https://assets.publishing.service.gov.uk/government/uploads/system/uploads/attachment_data/file/292453/mental-capital-wellbeing-summary.pdf" TargetMode="External"/><Relationship Id="rId10" Type="http://schemas.openxmlformats.org/officeDocument/2006/relationships/hyperlink" Target="https://hwb.gov.wales/storage/d5d8e39c-b534-40cb-a3f5-7e2e126d8077/foundation-phase-framework.pdf" TargetMode="External"/><Relationship Id="rId4" Type="http://schemas.openxmlformats.org/officeDocument/2006/relationships/hyperlink" Target="https://www.simplypsychology.org/learning-kolb.html" TargetMode="External"/><Relationship Id="rId9" Type="http://schemas.openxmlformats.org/officeDocument/2006/relationships/hyperlink" Target="https://vark-lear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F9B6F-3BB9-1FA4-B7BE-B5689E57F3AA}"/>
              </a:ext>
            </a:extLst>
          </p:cNvPr>
          <p:cNvSpPr>
            <a:spLocks noGrp="1"/>
          </p:cNvSpPr>
          <p:nvPr>
            <p:ph type="ctrTitle"/>
          </p:nvPr>
        </p:nvSpPr>
        <p:spPr>
          <a:xfrm>
            <a:off x="2024109" y="12204"/>
            <a:ext cx="8395630" cy="476982"/>
          </a:xfrm>
        </p:spPr>
        <p:txBody>
          <a:bodyPr>
            <a:normAutofit fontScale="90000"/>
          </a:bodyPr>
          <a:lstStyle/>
          <a:p>
            <a:pPr algn="ctr"/>
            <a:r>
              <a:rPr lang="en-GB" sz="2800" dirty="0"/>
              <a:t>Skills and Qualities for Successful Study</a:t>
            </a:r>
          </a:p>
        </p:txBody>
      </p:sp>
      <p:sp>
        <p:nvSpPr>
          <p:cNvPr id="3" name="Subtitle 2">
            <a:extLst>
              <a:ext uri="{FF2B5EF4-FFF2-40B4-BE49-F238E27FC236}">
                <a16:creationId xmlns:a16="http://schemas.microsoft.com/office/drawing/2014/main" id="{98567D0C-6F08-47F2-5D0B-F3C2340D08C1}"/>
              </a:ext>
            </a:extLst>
          </p:cNvPr>
          <p:cNvSpPr>
            <a:spLocks noGrp="1"/>
          </p:cNvSpPr>
          <p:nvPr>
            <p:ph type="subTitle" idx="1"/>
          </p:nvPr>
        </p:nvSpPr>
        <p:spPr>
          <a:xfrm>
            <a:off x="896645" y="6249941"/>
            <a:ext cx="10638564" cy="595855"/>
          </a:xfrm>
          <a:solidFill>
            <a:schemeClr val="accent5">
              <a:lumMod val="20000"/>
              <a:lumOff val="80000"/>
            </a:schemeClr>
          </a:solidFill>
        </p:spPr>
        <p:txBody>
          <a:bodyPr>
            <a:noAutofit/>
          </a:bodyPr>
          <a:lstStyle/>
          <a:p>
            <a:pPr algn="ctr">
              <a:lnSpc>
                <a:spcPct val="110000"/>
              </a:lnSpc>
            </a:pPr>
            <a:r>
              <a:rPr lang="en-GB" sz="1100" dirty="0">
                <a:solidFill>
                  <a:schemeClr val="tx2"/>
                </a:solidFill>
              </a:rPr>
              <a:t>In her 2019 book, The Study Skills Handbook, Stella Cottrell identifies that it is useful to establish what type of learner you are to be able to succeed in academia. Identifying your learning style and being authentic to this will have a positive impact on not only your studies but also your Time Management skills and therefore your wellbeing. </a:t>
            </a:r>
          </a:p>
        </p:txBody>
      </p:sp>
      <p:sp>
        <p:nvSpPr>
          <p:cNvPr id="19" name="Slide Number Placeholder 18">
            <a:extLst>
              <a:ext uri="{FF2B5EF4-FFF2-40B4-BE49-F238E27FC236}">
                <a16:creationId xmlns:a16="http://schemas.microsoft.com/office/drawing/2014/main" id="{DF08DDAB-FA13-FC0A-B0FB-62A3F68BD952}"/>
              </a:ext>
            </a:extLst>
          </p:cNvPr>
          <p:cNvSpPr>
            <a:spLocks noGrp="1"/>
          </p:cNvSpPr>
          <p:nvPr>
            <p:ph type="sldNum" sz="quarter" idx="12"/>
          </p:nvPr>
        </p:nvSpPr>
        <p:spPr>
          <a:xfrm>
            <a:off x="10425330" y="118463"/>
            <a:ext cx="1766670" cy="485219"/>
          </a:xfrm>
        </p:spPr>
        <p:txBody>
          <a:bodyPr>
            <a:noAutofit/>
          </a:bodyPr>
          <a:lstStyle/>
          <a:p>
            <a:pPr>
              <a:lnSpc>
                <a:spcPct val="90000"/>
              </a:lnSpc>
              <a:spcAft>
                <a:spcPts val="600"/>
              </a:spcAft>
            </a:pPr>
            <a:r>
              <a:rPr lang="en-GB" sz="800" dirty="0">
                <a:solidFill>
                  <a:schemeClr val="tx1"/>
                </a:solidFill>
              </a:rPr>
              <a:t>Sheridan Hyde – 2306600</a:t>
            </a:r>
          </a:p>
          <a:p>
            <a:pPr>
              <a:lnSpc>
                <a:spcPct val="0"/>
              </a:lnSpc>
            </a:pPr>
            <a:r>
              <a:rPr lang="en-GB" sz="800" dirty="0">
                <a:solidFill>
                  <a:schemeClr val="tx1"/>
                </a:solidFill>
              </a:rPr>
              <a:t>Module 1 - ECEY4008/C </a:t>
            </a:r>
          </a:p>
        </p:txBody>
      </p:sp>
      <p:graphicFrame>
        <p:nvGraphicFramePr>
          <p:cNvPr id="18" name="Table 18">
            <a:extLst>
              <a:ext uri="{FF2B5EF4-FFF2-40B4-BE49-F238E27FC236}">
                <a16:creationId xmlns:a16="http://schemas.microsoft.com/office/drawing/2014/main" id="{CD4FE9DF-6A8B-15E9-7B25-81036ACD1538}"/>
              </a:ext>
            </a:extLst>
          </p:cNvPr>
          <p:cNvGraphicFramePr>
            <a:graphicFrameLocks noGrp="1"/>
          </p:cNvGraphicFramePr>
          <p:nvPr>
            <p:extLst>
              <p:ext uri="{D42A27DB-BD31-4B8C-83A1-F6EECF244321}">
                <p14:modId xmlns:p14="http://schemas.microsoft.com/office/powerpoint/2010/main" val="1095748783"/>
              </p:ext>
            </p:extLst>
          </p:nvPr>
        </p:nvGraphicFramePr>
        <p:xfrm>
          <a:off x="896644" y="889450"/>
          <a:ext cx="10626571" cy="5385375"/>
        </p:xfrm>
        <a:graphic>
          <a:graphicData uri="http://schemas.openxmlformats.org/drawingml/2006/table">
            <a:tbl>
              <a:tblPr firstRow="1" bandRow="1">
                <a:tableStyleId>{93296810-A885-4BE3-A3E7-6D5BEEA58F35}</a:tableStyleId>
              </a:tblPr>
              <a:tblGrid>
                <a:gridCol w="3488803">
                  <a:extLst>
                    <a:ext uri="{9D8B030D-6E8A-4147-A177-3AD203B41FA5}">
                      <a16:colId xmlns:a16="http://schemas.microsoft.com/office/drawing/2014/main" val="1152382907"/>
                    </a:ext>
                  </a:extLst>
                </a:gridCol>
                <a:gridCol w="3734505">
                  <a:extLst>
                    <a:ext uri="{9D8B030D-6E8A-4147-A177-3AD203B41FA5}">
                      <a16:colId xmlns:a16="http://schemas.microsoft.com/office/drawing/2014/main" val="2899546241"/>
                    </a:ext>
                  </a:extLst>
                </a:gridCol>
                <a:gridCol w="3403263">
                  <a:extLst>
                    <a:ext uri="{9D8B030D-6E8A-4147-A177-3AD203B41FA5}">
                      <a16:colId xmlns:a16="http://schemas.microsoft.com/office/drawing/2014/main" val="1973292868"/>
                    </a:ext>
                  </a:extLst>
                </a:gridCol>
              </a:tblGrid>
              <a:tr h="760481">
                <a:tc>
                  <a:txBody>
                    <a:bodyPr/>
                    <a:lstStyle/>
                    <a:p>
                      <a:pPr algn="ctr"/>
                      <a:r>
                        <a:rPr lang="en-GB" sz="1400" dirty="0"/>
                        <a:t>Learning Styles</a:t>
                      </a:r>
                    </a:p>
                    <a:p>
                      <a:pPr algn="ctr"/>
                      <a:r>
                        <a:rPr lang="en-GB" sz="1100" b="0" dirty="0"/>
                        <a:t>How you learn and retain information.</a:t>
                      </a:r>
                    </a:p>
                  </a:txBody>
                  <a:tcPr marL="72195" marR="72195" marT="36097" marB="36097"/>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mn-lt"/>
                          <a:ea typeface="+mn-ea"/>
                          <a:cs typeface="+mn-cs"/>
                        </a:rPr>
                        <a:t>Time Management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mn-lt"/>
                          <a:ea typeface="+mn-ea"/>
                          <a:cs typeface="+mn-cs"/>
                        </a:rPr>
                        <a:t>Organising your time effectively to allow for all of your commitments.</a:t>
                      </a:r>
                    </a:p>
                  </a:txBody>
                  <a:tcPr marL="72195" marR="72195" marT="36097" marB="36097"/>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mn-lt"/>
                          <a:ea typeface="+mn-ea"/>
                          <a:cs typeface="+mn-cs"/>
                        </a:rPr>
                        <a:t>Managing Stress &amp; Wellbeing</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mn-lt"/>
                          <a:ea typeface="Calibri" panose="020F0502020204030204" pitchFamily="34" charset="0"/>
                          <a:cs typeface="+mn-cs"/>
                        </a:rPr>
                        <a:t>Controlling your own contentment and resilience with the ability to function well and happily. </a:t>
                      </a:r>
                      <a:endParaRPr kumimoji="0" lang="en-GB" sz="1100" b="0" i="0" u="none" strike="noStrike" kern="1200" cap="none" spc="0" normalizeH="0" baseline="0" noProof="0" dirty="0">
                        <a:ln>
                          <a:noFill/>
                        </a:ln>
                        <a:solidFill>
                          <a:prstClr val="white"/>
                        </a:solidFill>
                        <a:effectLst/>
                        <a:uLnTx/>
                        <a:uFillTx/>
                        <a:latin typeface="+mn-lt"/>
                        <a:ea typeface="+mn-ea"/>
                        <a:cs typeface="+mn-cs"/>
                      </a:endParaRPr>
                    </a:p>
                  </a:txBody>
                  <a:tcPr marL="72195" marR="72195" marT="36097" marB="36097"/>
                </a:tc>
                <a:extLst>
                  <a:ext uri="{0D108BD9-81ED-4DB2-BD59-A6C34878D82A}">
                    <a16:rowId xmlns:a16="http://schemas.microsoft.com/office/drawing/2014/main" val="3895561829"/>
                  </a:ext>
                </a:extLst>
              </a:tr>
              <a:tr h="4596901">
                <a:tc>
                  <a:txBody>
                    <a:bodyPr/>
                    <a:lstStyle/>
                    <a:p>
                      <a:r>
                        <a:rPr lang="en-GB" sz="900" dirty="0">
                          <a:solidFill>
                            <a:schemeClr val="accent6">
                              <a:lumMod val="50000"/>
                            </a:schemeClr>
                          </a:solidFill>
                        </a:rPr>
                        <a:t>The VARK model states that there are 4 different learning styles which can be identified via their self–evaluating questionnaire;</a:t>
                      </a:r>
                    </a:p>
                    <a:p>
                      <a:r>
                        <a:rPr lang="en-GB" sz="900" dirty="0">
                          <a:solidFill>
                            <a:schemeClr val="accent1"/>
                          </a:solidFill>
                        </a:rPr>
                        <a:t>V</a:t>
                      </a:r>
                      <a:r>
                        <a:rPr lang="en-GB" sz="900" dirty="0">
                          <a:solidFill>
                            <a:schemeClr val="accent6">
                              <a:lumMod val="50000"/>
                            </a:schemeClr>
                          </a:solidFill>
                        </a:rPr>
                        <a:t>isual - Maps, charts, graphs</a:t>
                      </a:r>
                    </a:p>
                    <a:p>
                      <a:r>
                        <a:rPr lang="en-GB" sz="900" dirty="0">
                          <a:solidFill>
                            <a:schemeClr val="accent1"/>
                          </a:solidFill>
                        </a:rPr>
                        <a:t>A</a:t>
                      </a:r>
                      <a:r>
                        <a:rPr lang="en-GB" sz="900" dirty="0">
                          <a:solidFill>
                            <a:schemeClr val="accent6">
                              <a:lumMod val="50000"/>
                            </a:schemeClr>
                          </a:solidFill>
                        </a:rPr>
                        <a:t>ural – Speaking &amp; listening</a:t>
                      </a:r>
                    </a:p>
                    <a:p>
                      <a:r>
                        <a:rPr lang="en-GB" sz="900" dirty="0">
                          <a:solidFill>
                            <a:schemeClr val="accent1"/>
                          </a:solidFill>
                        </a:rPr>
                        <a:t>R</a:t>
                      </a:r>
                      <a:r>
                        <a:rPr lang="en-GB" sz="900" dirty="0">
                          <a:solidFill>
                            <a:schemeClr val="accent6">
                              <a:lumMod val="50000"/>
                            </a:schemeClr>
                          </a:solidFill>
                        </a:rPr>
                        <a:t>ead/Write – Notes, journalling, books</a:t>
                      </a:r>
                    </a:p>
                    <a:p>
                      <a:r>
                        <a:rPr lang="en-GB" sz="900" dirty="0">
                          <a:solidFill>
                            <a:schemeClr val="accent1"/>
                          </a:solidFill>
                        </a:rPr>
                        <a:t>K</a:t>
                      </a:r>
                      <a:r>
                        <a:rPr lang="en-GB" sz="900" dirty="0">
                          <a:solidFill>
                            <a:schemeClr val="accent6">
                              <a:lumMod val="50000"/>
                            </a:schemeClr>
                          </a:solidFill>
                        </a:rPr>
                        <a:t>inaesthetic – ‘Hands-on’ experiences</a:t>
                      </a:r>
                      <a:endParaRPr lang="en-GB" sz="900" dirty="0"/>
                    </a:p>
                    <a:p>
                      <a:r>
                        <a:rPr lang="en-GB" sz="900" dirty="0">
                          <a:solidFill>
                            <a:schemeClr val="accent6">
                              <a:lumMod val="50000"/>
                            </a:schemeClr>
                          </a:solidFill>
                          <a:hlinkClick r:id="rId2">
                            <a:extLst>
                              <a:ext uri="{A12FA001-AC4F-418D-AE19-62706E023703}">
                                <ahyp:hlinkClr xmlns:ahyp="http://schemas.microsoft.com/office/drawing/2018/hyperlinkcolor" val="tx"/>
                              </a:ext>
                            </a:extLst>
                          </a:hlinkClick>
                        </a:rPr>
                        <a:t>VARK Learning Style Questionnaire: How do you learn best? (</a:t>
                      </a:r>
                      <a:r>
                        <a:rPr lang="en-GB" sz="900" dirty="0">
                          <a:solidFill>
                            <a:schemeClr val="accent6">
                              <a:lumMod val="50000"/>
                            </a:schemeClr>
                          </a:solidFill>
                        </a:rPr>
                        <a:t>VARK Learn Limited, 2020)</a:t>
                      </a:r>
                    </a:p>
                    <a:p>
                      <a:endParaRPr lang="en-GB" sz="900" dirty="0">
                        <a:solidFill>
                          <a:schemeClr val="accent6">
                            <a:lumMod val="50000"/>
                          </a:schemeClr>
                        </a:solidFill>
                      </a:endParaRPr>
                    </a:p>
                    <a:p>
                      <a:r>
                        <a:rPr lang="en-GB" sz="900" dirty="0">
                          <a:solidFill>
                            <a:schemeClr val="accent6">
                              <a:lumMod val="50000"/>
                            </a:schemeClr>
                          </a:solidFill>
                        </a:rPr>
                        <a:t>David Kolb's Experiential Learning Cycle suggests the 4 learning styles are:</a:t>
                      </a:r>
                    </a:p>
                    <a:p>
                      <a:r>
                        <a:rPr lang="en-GB" sz="900" dirty="0">
                          <a:solidFill>
                            <a:schemeClr val="accent6">
                              <a:lumMod val="50000"/>
                            </a:schemeClr>
                          </a:solidFill>
                        </a:rPr>
                        <a:t>Diverging – Watch and reflect</a:t>
                      </a:r>
                    </a:p>
                    <a:p>
                      <a:r>
                        <a:rPr lang="en-GB" sz="900" dirty="0">
                          <a:solidFill>
                            <a:schemeClr val="accent6">
                              <a:lumMod val="50000"/>
                            </a:schemeClr>
                          </a:solidFill>
                        </a:rPr>
                        <a:t>Assimilating – Reflective Observation</a:t>
                      </a:r>
                    </a:p>
                    <a:p>
                      <a:r>
                        <a:rPr lang="en-GB" sz="900" dirty="0">
                          <a:solidFill>
                            <a:schemeClr val="accent6">
                              <a:lumMod val="50000"/>
                            </a:schemeClr>
                          </a:solidFill>
                        </a:rPr>
                        <a:t>Converging – Problem solving and practical application</a:t>
                      </a:r>
                    </a:p>
                    <a:p>
                      <a:r>
                        <a:rPr lang="en-GB" sz="900" dirty="0">
                          <a:solidFill>
                            <a:schemeClr val="accent6">
                              <a:lumMod val="50000"/>
                            </a:schemeClr>
                          </a:solidFill>
                        </a:rPr>
                        <a:t>Accommodating – Practical application and experiences.(</a:t>
                      </a:r>
                      <a:r>
                        <a:rPr lang="en-GB" sz="900" dirty="0" err="1">
                          <a:solidFill>
                            <a:schemeClr val="accent6">
                              <a:lumMod val="50000"/>
                            </a:schemeClr>
                          </a:solidFill>
                        </a:rPr>
                        <a:t>Mcloed</a:t>
                      </a:r>
                      <a:r>
                        <a:rPr lang="en-GB" sz="900" dirty="0">
                          <a:solidFill>
                            <a:schemeClr val="accent6">
                              <a:lumMod val="50000"/>
                            </a:schemeClr>
                          </a:solidFill>
                        </a:rPr>
                        <a:t>, 2023)</a:t>
                      </a:r>
                    </a:p>
                    <a:p>
                      <a:endParaRPr lang="en-GB" sz="950" dirty="0">
                        <a:solidFill>
                          <a:schemeClr val="accent6">
                            <a:lumMod val="50000"/>
                          </a:schemeClr>
                        </a:solidFill>
                      </a:endParaRPr>
                    </a:p>
                    <a:p>
                      <a:r>
                        <a:rPr lang="en-GB" sz="900" dirty="0">
                          <a:solidFill>
                            <a:schemeClr val="accent6">
                              <a:lumMod val="50000"/>
                            </a:schemeClr>
                          </a:solidFill>
                        </a:rPr>
                        <a:t>Honey &amp; Mumford expanded on Kolb’s model and explained that although one style may be preferential, a working knowledge of all styles creates a well-rounded learner. </a:t>
                      </a:r>
                    </a:p>
                    <a:p>
                      <a:endParaRPr lang="en-GB" sz="900" dirty="0">
                        <a:solidFill>
                          <a:schemeClr val="accent6">
                            <a:lumMod val="50000"/>
                          </a:schemeClr>
                        </a:solidFill>
                      </a:endParaRPr>
                    </a:p>
                    <a:p>
                      <a:endParaRPr lang="en-GB" sz="900" dirty="0">
                        <a:solidFill>
                          <a:schemeClr val="accent6">
                            <a:lumMod val="50000"/>
                          </a:schemeClr>
                        </a:solidFill>
                      </a:endParaRPr>
                    </a:p>
                    <a:p>
                      <a:endParaRPr lang="en-GB" sz="900" dirty="0">
                        <a:solidFill>
                          <a:schemeClr val="accent6">
                            <a:lumMod val="50000"/>
                          </a:schemeClr>
                        </a:solidFill>
                      </a:endParaRPr>
                    </a:p>
                    <a:p>
                      <a:endParaRPr lang="en-GB" sz="900" dirty="0">
                        <a:solidFill>
                          <a:schemeClr val="accent6">
                            <a:lumMod val="50000"/>
                          </a:schemeClr>
                        </a:solidFill>
                      </a:endParaRPr>
                    </a:p>
                    <a:p>
                      <a:endParaRPr lang="en-GB" sz="900" dirty="0">
                        <a:solidFill>
                          <a:schemeClr val="accent6">
                            <a:lumMod val="50000"/>
                          </a:schemeClr>
                        </a:solidFill>
                      </a:endParaRPr>
                    </a:p>
                    <a:p>
                      <a:endParaRPr lang="en-GB" sz="900" dirty="0">
                        <a:solidFill>
                          <a:schemeClr val="accent6">
                            <a:lumMod val="50000"/>
                          </a:schemeClr>
                        </a:solidFill>
                      </a:endParaRPr>
                    </a:p>
                    <a:p>
                      <a:endParaRPr lang="en-GB" sz="900" dirty="0">
                        <a:solidFill>
                          <a:schemeClr val="accent6">
                            <a:lumMod val="50000"/>
                          </a:schemeClr>
                        </a:solidFill>
                      </a:endParaRPr>
                    </a:p>
                    <a:p>
                      <a:endParaRPr lang="en-GB" sz="900" dirty="0">
                        <a:solidFill>
                          <a:schemeClr val="accent6">
                            <a:lumMod val="50000"/>
                          </a:schemeClr>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800" b="0" i="0" kern="1200" dirty="0">
                        <a:solidFill>
                          <a:schemeClr val="dk1"/>
                        </a:solidFill>
                        <a:effectLst/>
                        <a:latin typeface="+mn-lt"/>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lang="en-GB" sz="800" b="0" i="0" kern="1200" dirty="0">
                          <a:solidFill>
                            <a:schemeClr val="dk1"/>
                          </a:solidFill>
                          <a:effectLst/>
                          <a:latin typeface="+mn-lt"/>
                          <a:ea typeface="+mn-ea"/>
                          <a:cs typeface="+mn-cs"/>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lang="en-GB" sz="800" b="0" i="0" kern="1200" dirty="0">
                          <a:solidFill>
                            <a:schemeClr val="dk1"/>
                          </a:solidFill>
                          <a:effectLst/>
                          <a:latin typeface="+mn-lt"/>
                          <a:ea typeface="+mn-ea"/>
                          <a:cs typeface="+mn-cs"/>
                        </a:rPr>
                        <a:t> </a:t>
                      </a:r>
                      <a:r>
                        <a:rPr lang="en-GB" sz="800" b="0" i="0" kern="1200" dirty="0">
                          <a:solidFill>
                            <a:schemeClr val="tx2"/>
                          </a:solidFill>
                          <a:effectLst/>
                          <a:latin typeface="+mn-lt"/>
                          <a:ea typeface="+mn-ea"/>
                          <a:cs typeface="+mn-cs"/>
                        </a:rPr>
                        <a:t>Mason, L. </a:t>
                      </a:r>
                      <a:r>
                        <a:rPr lang="en-GB" sz="800" b="0" i="1" kern="1200" dirty="0">
                          <a:solidFill>
                            <a:schemeClr val="tx2"/>
                          </a:solidFill>
                          <a:effectLst/>
                          <a:latin typeface="+mn-lt"/>
                          <a:ea typeface="+mn-ea"/>
                          <a:cs typeface="+mn-cs"/>
                        </a:rPr>
                        <a:t>Learning Styles &amp; Why They Matter, </a:t>
                      </a:r>
                      <a:r>
                        <a:rPr lang="en-GB" sz="800" b="0" i="0" kern="1200" dirty="0">
                          <a:solidFill>
                            <a:schemeClr val="tx2"/>
                          </a:solidFill>
                          <a:effectLst/>
                          <a:latin typeface="+mn-lt"/>
                          <a:ea typeface="+mn-ea"/>
                          <a:cs typeface="+mn-cs"/>
                        </a:rPr>
                        <a:t>20/07/2015.</a:t>
                      </a:r>
                    </a:p>
                  </a:txBody>
                  <a:tcPr marL="72195" marR="72195" marT="36097" marB="36097"/>
                </a:tc>
                <a:tc>
                  <a:txBody>
                    <a:bodyPr/>
                    <a:lstStyle/>
                    <a:p>
                      <a:pPr marL="0" marR="0" lvl="0" indent="0" algn="ctr"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950" kern="1200" dirty="0">
                          <a:solidFill>
                            <a:srgbClr val="385723"/>
                          </a:solidFill>
                          <a:effectLst/>
                          <a:latin typeface="+mn-lt"/>
                          <a:ea typeface="Times New Roman" panose="02020603050405020304" pitchFamily="18" charset="0"/>
                          <a:cs typeface="Times New Roman" panose="02020603050405020304" pitchFamily="18" charset="0"/>
                        </a:rPr>
                        <a:t>Time Management = Study Success </a:t>
                      </a:r>
                      <a:r>
                        <a:rPr lang="en-GB" sz="900" kern="1200" dirty="0">
                          <a:solidFill>
                            <a:srgbClr val="385723"/>
                          </a:solidFill>
                          <a:effectLst/>
                          <a:latin typeface="+mn-lt"/>
                          <a:ea typeface="Times New Roman" panose="02020603050405020304" pitchFamily="18" charset="0"/>
                          <a:cs typeface="Times New Roman" panose="02020603050405020304" pitchFamily="18" charset="0"/>
                        </a:rPr>
                        <a:t>- </a:t>
                      </a:r>
                      <a:r>
                        <a:rPr kumimoji="0" lang="en-GB" sz="800" b="0" i="0" u="none" strike="noStrike" kern="1200" cap="none" spc="0" normalizeH="0" baseline="0" noProof="0" dirty="0">
                          <a:ln>
                            <a:noFill/>
                          </a:ln>
                          <a:solidFill>
                            <a:srgbClr val="385723"/>
                          </a:solidFill>
                          <a:effectLst/>
                          <a:uLnTx/>
                          <a:uFillTx/>
                          <a:latin typeface="+mn-lt"/>
                          <a:ea typeface="Times New Roman" panose="02020603050405020304" pitchFamily="18" charset="0"/>
                          <a:cs typeface="Times New Roman" panose="02020603050405020304" pitchFamily="18" charset="0"/>
                        </a:rPr>
                        <a:t>Cottrell (2019, p.125)</a:t>
                      </a:r>
                    </a:p>
                    <a:p>
                      <a:endParaRPr lang="en-GB" sz="950" dirty="0">
                        <a:effectLst/>
                        <a:latin typeface="+mn-lt"/>
                        <a:ea typeface="Times New Roman" panose="02020603050405020304" pitchFamily="18" charset="0"/>
                      </a:endParaRPr>
                    </a:p>
                    <a:p>
                      <a:r>
                        <a:rPr lang="en-GB" sz="900" kern="1200" dirty="0">
                          <a:solidFill>
                            <a:srgbClr val="385723"/>
                          </a:solidFill>
                          <a:effectLst/>
                          <a:latin typeface="+mn-lt"/>
                          <a:ea typeface="Times New Roman" panose="02020603050405020304" pitchFamily="18" charset="0"/>
                          <a:cs typeface="Times New Roman" panose="02020603050405020304" pitchFamily="18" charset="0"/>
                        </a:rPr>
                        <a:t>There are many time management techniques with one example being Francesco Cirillo’s ‘Pomodoro’ Technique which helps to manage productivity using a to-do list in order of priority in 25-minute intervals followed by a 3–5-minute break. This cycle continues for a total of 4 ‘Pomodoro’s’ plus breaks and ending with a 15 -30-minute break. This technique works on the basis that focused tasks can be completed with sustained and organised attention. </a:t>
                      </a:r>
                      <a:r>
                        <a:rPr lang="en-GB" sz="900" b="0" i="0" dirty="0">
                          <a:solidFill>
                            <a:schemeClr val="accent4">
                              <a:lumMod val="75000"/>
                            </a:schemeClr>
                          </a:solidFill>
                          <a:effectLst/>
                          <a:latin typeface="Roboto" panose="02000000000000000000" pitchFamily="2" charset="0"/>
                        </a:rPr>
                        <a:t>(Cirillo, 2018)</a:t>
                      </a:r>
                      <a:endParaRPr lang="en-GB" sz="900" kern="1200" dirty="0">
                        <a:solidFill>
                          <a:schemeClr val="accent4">
                            <a:lumMod val="75000"/>
                          </a:schemeClr>
                        </a:solidFill>
                        <a:effectLst/>
                        <a:latin typeface="+mn-lt"/>
                        <a:ea typeface="Times New Roman" panose="02020603050405020304" pitchFamily="18" charset="0"/>
                        <a:cs typeface="Times New Roman" panose="02020603050405020304" pitchFamily="18" charset="0"/>
                      </a:endParaRPr>
                    </a:p>
                    <a:p>
                      <a:endParaRPr lang="en-GB" sz="900" dirty="0">
                        <a:effectLst/>
                        <a:latin typeface="+mn-lt"/>
                        <a:ea typeface="Times New Roman" panose="02020603050405020304" pitchFamily="18" charset="0"/>
                      </a:endParaRPr>
                    </a:p>
                    <a:p>
                      <a:r>
                        <a:rPr lang="en-GB" sz="900" kern="1200" dirty="0">
                          <a:solidFill>
                            <a:srgbClr val="385723"/>
                          </a:solidFill>
                          <a:effectLst/>
                          <a:latin typeface="+mn-lt"/>
                          <a:ea typeface="Times New Roman" panose="02020603050405020304" pitchFamily="18" charset="0"/>
                          <a:cs typeface="Times New Roman" panose="02020603050405020304" pitchFamily="18" charset="0"/>
                        </a:rPr>
                        <a:t>Another way to keep ‘on track’ would be to create SMART goals (Mind Tools Content Team, 2022) which are:</a:t>
                      </a:r>
                      <a:endParaRPr lang="en-GB" sz="900" dirty="0">
                        <a:effectLst/>
                        <a:latin typeface="+mn-lt"/>
                        <a:ea typeface="Times New Roman" panose="02020603050405020304" pitchFamily="18" charset="0"/>
                      </a:endParaRPr>
                    </a:p>
                    <a:p>
                      <a:r>
                        <a:rPr lang="en-GB" sz="900" kern="1200" dirty="0">
                          <a:solidFill>
                            <a:srgbClr val="385723"/>
                          </a:solidFill>
                          <a:effectLst/>
                          <a:latin typeface="+mn-lt"/>
                          <a:ea typeface="Times New Roman" panose="02020603050405020304" pitchFamily="18" charset="0"/>
                          <a:cs typeface="Times New Roman" panose="02020603050405020304" pitchFamily="18" charset="0"/>
                        </a:rPr>
                        <a:t>Specific</a:t>
                      </a:r>
                      <a:endParaRPr lang="en-GB" sz="900" dirty="0">
                        <a:effectLst/>
                        <a:latin typeface="+mn-lt"/>
                        <a:ea typeface="Times New Roman" panose="02020603050405020304" pitchFamily="18" charset="0"/>
                      </a:endParaRPr>
                    </a:p>
                    <a:p>
                      <a:r>
                        <a:rPr lang="en-GB" sz="900" kern="1200" dirty="0">
                          <a:solidFill>
                            <a:srgbClr val="385723"/>
                          </a:solidFill>
                          <a:effectLst/>
                          <a:latin typeface="+mn-lt"/>
                          <a:ea typeface="Times New Roman" panose="02020603050405020304" pitchFamily="18" charset="0"/>
                          <a:cs typeface="Times New Roman" panose="02020603050405020304" pitchFamily="18" charset="0"/>
                        </a:rPr>
                        <a:t>Measurable</a:t>
                      </a:r>
                      <a:endParaRPr lang="en-GB" sz="900" dirty="0">
                        <a:effectLst/>
                        <a:latin typeface="+mn-lt"/>
                        <a:ea typeface="Times New Roman" panose="02020603050405020304" pitchFamily="18" charset="0"/>
                      </a:endParaRPr>
                    </a:p>
                    <a:p>
                      <a:r>
                        <a:rPr lang="en-GB" sz="900" kern="1200" dirty="0">
                          <a:solidFill>
                            <a:srgbClr val="385723"/>
                          </a:solidFill>
                          <a:effectLst/>
                          <a:latin typeface="+mn-lt"/>
                          <a:ea typeface="Times New Roman" panose="02020603050405020304" pitchFamily="18" charset="0"/>
                          <a:cs typeface="Times New Roman" panose="02020603050405020304" pitchFamily="18" charset="0"/>
                        </a:rPr>
                        <a:t>Achievable </a:t>
                      </a:r>
                      <a:endParaRPr lang="en-GB" sz="900" dirty="0">
                        <a:effectLst/>
                        <a:latin typeface="+mn-lt"/>
                        <a:ea typeface="Times New Roman" panose="02020603050405020304" pitchFamily="18" charset="0"/>
                      </a:endParaRPr>
                    </a:p>
                    <a:p>
                      <a:r>
                        <a:rPr lang="en-GB" sz="900" kern="1200" dirty="0">
                          <a:solidFill>
                            <a:srgbClr val="385723"/>
                          </a:solidFill>
                          <a:effectLst/>
                          <a:latin typeface="+mn-lt"/>
                          <a:ea typeface="Times New Roman" panose="02020603050405020304" pitchFamily="18" charset="0"/>
                          <a:cs typeface="Times New Roman" panose="02020603050405020304" pitchFamily="18" charset="0"/>
                        </a:rPr>
                        <a:t>Relevant</a:t>
                      </a:r>
                    </a:p>
                    <a:p>
                      <a:r>
                        <a:rPr lang="en-GB" sz="900" kern="1200" dirty="0">
                          <a:solidFill>
                            <a:srgbClr val="385723"/>
                          </a:solidFill>
                          <a:effectLst/>
                          <a:latin typeface="+mn-lt"/>
                          <a:ea typeface="Times New Roman" panose="02020603050405020304" pitchFamily="18" charset="0"/>
                          <a:cs typeface="Times New Roman" panose="02020603050405020304" pitchFamily="18" charset="0"/>
                        </a:rPr>
                        <a:t>Time-bound</a:t>
                      </a:r>
                    </a:p>
                    <a:p>
                      <a:endParaRPr lang="en-GB" sz="900" dirty="0">
                        <a:effectLst/>
                        <a:latin typeface="+mn-lt"/>
                        <a:ea typeface="Times New Roman" panose="02020603050405020304" pitchFamily="18" charset="0"/>
                      </a:endParaRPr>
                    </a:p>
                    <a:p>
                      <a:pPr algn="ctr"/>
                      <a:r>
                        <a:rPr lang="en-GB" sz="900" u="sng" kern="1200" dirty="0">
                          <a:solidFill>
                            <a:srgbClr val="385723"/>
                          </a:solidFill>
                          <a:effectLst/>
                          <a:latin typeface="+mn-lt"/>
                          <a:ea typeface="Times New Roman" panose="02020603050405020304" pitchFamily="18" charset="0"/>
                          <a:cs typeface="Times New Roman" panose="02020603050405020304" pitchFamily="18" charset="0"/>
                        </a:rPr>
                        <a:t>Tips for Time Management</a:t>
                      </a:r>
                      <a:endParaRPr lang="en-GB" sz="900" dirty="0">
                        <a:effectLst/>
                        <a:latin typeface="+mn-lt"/>
                        <a:ea typeface="Times New Roman" panose="02020603050405020304" pitchFamily="18" charset="0"/>
                      </a:endParaRPr>
                    </a:p>
                    <a:p>
                      <a:pPr algn="ctr"/>
                      <a:r>
                        <a:rPr lang="en-GB" sz="900" kern="1200" dirty="0">
                          <a:solidFill>
                            <a:srgbClr val="385723"/>
                          </a:solidFill>
                          <a:effectLst/>
                          <a:latin typeface="+mn-lt"/>
                          <a:ea typeface="Times New Roman" panose="02020603050405020304" pitchFamily="18" charset="0"/>
                          <a:cs typeface="Times New Roman" panose="02020603050405020304" pitchFamily="18" charset="0"/>
                        </a:rPr>
                        <a:t>Be realistic </a:t>
                      </a:r>
                      <a:endParaRPr lang="en-GB" sz="900" dirty="0">
                        <a:effectLst/>
                        <a:latin typeface="+mn-lt"/>
                        <a:ea typeface="Times New Roman" panose="02020603050405020304" pitchFamily="18" charset="0"/>
                      </a:endParaRPr>
                    </a:p>
                    <a:p>
                      <a:pPr algn="ctr"/>
                      <a:r>
                        <a:rPr lang="en-GB" sz="900" kern="1200" dirty="0">
                          <a:solidFill>
                            <a:srgbClr val="385723"/>
                          </a:solidFill>
                          <a:effectLst/>
                          <a:latin typeface="+mn-lt"/>
                          <a:ea typeface="Times New Roman" panose="02020603050405020304" pitchFamily="18" charset="0"/>
                          <a:cs typeface="Times New Roman" panose="02020603050405020304" pitchFamily="18" charset="0"/>
                        </a:rPr>
                        <a:t>Create a timetable/To-do list</a:t>
                      </a:r>
                      <a:endParaRPr lang="en-GB" sz="900" dirty="0">
                        <a:effectLst/>
                        <a:latin typeface="+mn-lt"/>
                        <a:ea typeface="Times New Roman" panose="02020603050405020304" pitchFamily="18" charset="0"/>
                      </a:endParaRPr>
                    </a:p>
                    <a:p>
                      <a:pPr algn="ctr"/>
                      <a:r>
                        <a:rPr lang="en-GB" sz="900" kern="1200" dirty="0">
                          <a:solidFill>
                            <a:srgbClr val="385723"/>
                          </a:solidFill>
                          <a:effectLst/>
                          <a:latin typeface="+mn-lt"/>
                          <a:ea typeface="Times New Roman" panose="02020603050405020304" pitchFamily="18" charset="0"/>
                          <a:cs typeface="Times New Roman" panose="02020603050405020304" pitchFamily="18" charset="0"/>
                        </a:rPr>
                        <a:t>Prioritise</a:t>
                      </a:r>
                      <a:endParaRPr lang="en-GB" sz="900" dirty="0">
                        <a:effectLst/>
                        <a:latin typeface="+mn-lt"/>
                        <a:ea typeface="Times New Roman" panose="02020603050405020304" pitchFamily="18" charset="0"/>
                      </a:endParaRPr>
                    </a:p>
                    <a:p>
                      <a:pPr algn="ctr"/>
                      <a:r>
                        <a:rPr lang="en-GB" sz="900" kern="1200" dirty="0">
                          <a:solidFill>
                            <a:srgbClr val="385723"/>
                          </a:solidFill>
                          <a:effectLst/>
                          <a:latin typeface="+mn-lt"/>
                          <a:ea typeface="Times New Roman" panose="02020603050405020304" pitchFamily="18" charset="0"/>
                          <a:cs typeface="Times New Roman" panose="02020603050405020304" pitchFamily="18" charset="0"/>
                        </a:rPr>
                        <a:t>Avoid distraction/procrastination</a:t>
                      </a:r>
                    </a:p>
                    <a:p>
                      <a:pPr algn="ctr"/>
                      <a:r>
                        <a:rPr lang="en-GB" sz="900" kern="1200" dirty="0">
                          <a:solidFill>
                            <a:srgbClr val="385723"/>
                          </a:solidFill>
                          <a:effectLst/>
                          <a:latin typeface="+mn-lt"/>
                          <a:ea typeface="Times New Roman" panose="02020603050405020304" pitchFamily="18" charset="0"/>
                          <a:cs typeface="Times New Roman" panose="02020603050405020304" pitchFamily="18" charset="0"/>
                        </a:rPr>
                        <a:t>Avoid multitasking</a:t>
                      </a:r>
                    </a:p>
                    <a:p>
                      <a:pPr algn="ctr"/>
                      <a:r>
                        <a:rPr lang="en-GB" sz="900" kern="1200" dirty="0">
                          <a:solidFill>
                            <a:srgbClr val="385723"/>
                          </a:solidFill>
                          <a:effectLst/>
                          <a:latin typeface="+mn-lt"/>
                          <a:ea typeface="Times New Roman" panose="02020603050405020304" pitchFamily="18" charset="0"/>
                          <a:cs typeface="Times New Roman" panose="02020603050405020304" pitchFamily="18" charset="0"/>
                        </a:rPr>
                        <a:t>Learn when to say ‘no’</a:t>
                      </a:r>
                    </a:p>
                  </a:txBody>
                  <a:tcPr marL="72195" marR="72195" marT="36097" marB="36097"/>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The Five Ways to Wellbeing were developed following the Mental Capital and Wellbeing Report ((Mental Capital and Wellbeing: Making the most of ourselves in the 21st century EXECUTIVE SUMMARY, 2008). They include Connect, Be Active, Take Notice, Keep Learning and Give.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Practising mindfulness can have a positive effect on stress levels and overall wellbeing. Mindful activities often include breathing, grounding and meditation techniques, for example.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Smiling Minds is an app and website that offers mindfulness activities for everyone and in many different circumstances from educational settings and workplaces to sports teams. (Smiling Mind, 2020)</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err="1">
                          <a:ln>
                            <a:noFill/>
                          </a:ln>
                          <a:solidFill>
                            <a:srgbClr val="6AAC91">
                              <a:lumMod val="50000"/>
                            </a:srgbClr>
                          </a:solidFill>
                          <a:effectLst/>
                          <a:uLnTx/>
                          <a:uFillTx/>
                          <a:latin typeface="+mn-lt"/>
                          <a:ea typeface="+mn-ea"/>
                          <a:cs typeface="+mn-cs"/>
                        </a:rPr>
                        <a:t>Silvercloud</a:t>
                      </a: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 is based on Cognitive Behavioural Therapy and offers programmes to support Mental Wellbeing from NHS Wales (nhswales.silvercloudhealth.com, n.d.)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Melo is in conjunction with NHS Wales and offers free self-help support - </a:t>
                      </a:r>
                      <a:r>
                        <a:rPr lang="en-GB" sz="900" dirty="0">
                          <a:solidFill>
                            <a:schemeClr val="accent4">
                              <a:lumMod val="50000"/>
                            </a:schemeClr>
                          </a:solidFill>
                        </a:rPr>
                        <a:t>(Melo Cymru -, n.d.)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900" b="0" i="0" u="sng" strike="noStrike" kern="1200" cap="none" spc="0" normalizeH="0" baseline="0" noProof="0" dirty="0">
                          <a:ln>
                            <a:noFill/>
                          </a:ln>
                          <a:solidFill>
                            <a:srgbClr val="6AAC91">
                              <a:lumMod val="50000"/>
                            </a:srgbClr>
                          </a:solidFill>
                          <a:effectLst/>
                          <a:uLnTx/>
                          <a:uFillTx/>
                          <a:latin typeface="+mn-lt"/>
                          <a:ea typeface="+mn-ea"/>
                          <a:cs typeface="+mn-cs"/>
                        </a:rPr>
                        <a:t>Tips for Wellbeing</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Organisation and perspective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Preparation and time management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Eat and drink healthily &amp; in moderation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Relax with family/friends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Exercise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Sleep well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892A0">
                              <a:lumMod val="50000"/>
                            </a:srgbClr>
                          </a:solidFill>
                          <a:effectLst/>
                          <a:uLnTx/>
                          <a:uFillTx/>
                          <a:latin typeface="+mn-lt"/>
                          <a:ea typeface="+mn-ea"/>
                          <a:cs typeface="+mn-cs"/>
                        </a:rPr>
                        <a:t>If you are struggling, </a:t>
                      </a:r>
                      <a:r>
                        <a:rPr kumimoji="0" lang="en-GB" sz="1100" b="1" i="0" u="sng" strike="noStrike" kern="1200" cap="none" spc="0" normalizeH="0" baseline="0" noProof="0" dirty="0">
                          <a:ln>
                            <a:noFill/>
                          </a:ln>
                          <a:solidFill>
                            <a:srgbClr val="92AA4C">
                              <a:lumMod val="75000"/>
                            </a:srgbClr>
                          </a:solidFill>
                          <a:effectLst/>
                          <a:uLnTx/>
                          <a:uFillTx/>
                          <a:latin typeface="+mn-lt"/>
                          <a:ea typeface="+mn-ea"/>
                          <a:cs typeface="+mn-cs"/>
                        </a:rPr>
                        <a:t>ask for support!</a:t>
                      </a:r>
                    </a:p>
                  </a:txBody>
                  <a:tcPr marL="72195" marR="72195" marT="36097" marB="36097"/>
                </a:tc>
                <a:extLst>
                  <a:ext uri="{0D108BD9-81ED-4DB2-BD59-A6C34878D82A}">
                    <a16:rowId xmlns:a16="http://schemas.microsoft.com/office/drawing/2014/main" val="2414389690"/>
                  </a:ext>
                </a:extLst>
              </a:tr>
            </a:tbl>
          </a:graphicData>
        </a:graphic>
      </p:graphicFrame>
      <p:graphicFrame>
        <p:nvGraphicFramePr>
          <p:cNvPr id="7" name="Table 7">
            <a:extLst>
              <a:ext uri="{FF2B5EF4-FFF2-40B4-BE49-F238E27FC236}">
                <a16:creationId xmlns:a16="http://schemas.microsoft.com/office/drawing/2014/main" id="{E8FC6C8F-8F02-A1E3-4E32-BA03CAF734FB}"/>
              </a:ext>
            </a:extLst>
          </p:cNvPr>
          <p:cNvGraphicFramePr>
            <a:graphicFrameLocks noGrp="1"/>
          </p:cNvGraphicFramePr>
          <p:nvPr>
            <p:extLst>
              <p:ext uri="{D42A27DB-BD31-4B8C-83A1-F6EECF244321}">
                <p14:modId xmlns:p14="http://schemas.microsoft.com/office/powerpoint/2010/main" val="3954146415"/>
              </p:ext>
            </p:extLst>
          </p:nvPr>
        </p:nvGraphicFramePr>
        <p:xfrm>
          <a:off x="896645" y="489186"/>
          <a:ext cx="10626571" cy="426720"/>
        </p:xfrm>
        <a:graphic>
          <a:graphicData uri="http://schemas.openxmlformats.org/drawingml/2006/table">
            <a:tbl>
              <a:tblPr firstRow="1" bandRow="1">
                <a:tableStyleId>{16D9F66E-5EB9-4882-86FB-DCBF35E3C3E4}</a:tableStyleId>
              </a:tblPr>
              <a:tblGrid>
                <a:gridCol w="10626571">
                  <a:extLst>
                    <a:ext uri="{9D8B030D-6E8A-4147-A177-3AD203B41FA5}">
                      <a16:colId xmlns:a16="http://schemas.microsoft.com/office/drawing/2014/main" val="3187061482"/>
                    </a:ext>
                  </a:extLst>
                </a:gridCol>
              </a:tblGrid>
              <a:tr h="393794">
                <a:tc>
                  <a:txBody>
                    <a:bodyPr/>
                    <a:lstStyle/>
                    <a:p>
                      <a:pPr algn="ctr"/>
                      <a:r>
                        <a:rPr lang="en-GB" sz="1100" b="0" dirty="0">
                          <a:solidFill>
                            <a:schemeClr val="tx2"/>
                          </a:solidFill>
                        </a:rPr>
                        <a:t>Study skills are essential in succeeding in higher education. When discussing these skills, we refer to skills and qualities that we possess and develop to be a successful learner. These can be either academic which include referencing and paraphrasing, among others or personal skills such as time management.</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5">
                        <a:lumMod val="20000"/>
                        <a:lumOff val="80000"/>
                      </a:schemeClr>
                    </a:solidFill>
                  </a:tcPr>
                </a:tc>
                <a:extLst>
                  <a:ext uri="{0D108BD9-81ED-4DB2-BD59-A6C34878D82A}">
                    <a16:rowId xmlns:a16="http://schemas.microsoft.com/office/drawing/2014/main" val="1384667081"/>
                  </a:ext>
                </a:extLst>
              </a:tr>
            </a:tbl>
          </a:graphicData>
        </a:graphic>
      </p:graphicFrame>
      <p:pic>
        <p:nvPicPr>
          <p:cNvPr id="8" name="Picture 7" descr="A diagram of a company&#10;&#10;Description automatically generated with medium confidence">
            <a:extLst>
              <a:ext uri="{FF2B5EF4-FFF2-40B4-BE49-F238E27FC236}">
                <a16:creationId xmlns:a16="http://schemas.microsoft.com/office/drawing/2014/main" id="{1099F87E-5A99-4476-5CE1-003403F050BD}"/>
              </a:ext>
            </a:extLst>
          </p:cNvPr>
          <p:cNvPicPr>
            <a:picLocks noChangeAspect="1"/>
          </p:cNvPicPr>
          <p:nvPr/>
        </p:nvPicPr>
        <p:blipFill>
          <a:blip r:embed="rId3"/>
          <a:stretch>
            <a:fillRect/>
          </a:stretch>
        </p:blipFill>
        <p:spPr>
          <a:xfrm>
            <a:off x="1429306" y="4624813"/>
            <a:ext cx="2370337" cy="1224864"/>
          </a:xfrm>
          <a:prstGeom prst="rect">
            <a:avLst/>
          </a:prstGeom>
        </p:spPr>
      </p:pic>
    </p:spTree>
    <p:extLst>
      <p:ext uri="{BB962C8B-B14F-4D97-AF65-F5344CB8AC3E}">
        <p14:creationId xmlns:p14="http://schemas.microsoft.com/office/powerpoint/2010/main" val="3100893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80807-BA59-652B-06F1-44DC09527EE2}"/>
              </a:ext>
            </a:extLst>
          </p:cNvPr>
          <p:cNvSpPr>
            <a:spLocks noGrp="1"/>
          </p:cNvSpPr>
          <p:nvPr>
            <p:ph type="title"/>
          </p:nvPr>
        </p:nvSpPr>
        <p:spPr/>
        <p:txBody>
          <a:bodyPr/>
          <a:lstStyle/>
          <a:p>
            <a:r>
              <a:rPr lang="en-GB" u="sng" dirty="0"/>
              <a:t>Referencing</a:t>
            </a:r>
          </a:p>
        </p:txBody>
      </p:sp>
      <p:sp>
        <p:nvSpPr>
          <p:cNvPr id="3" name="Content Placeholder 2">
            <a:extLst>
              <a:ext uri="{FF2B5EF4-FFF2-40B4-BE49-F238E27FC236}">
                <a16:creationId xmlns:a16="http://schemas.microsoft.com/office/drawing/2014/main" id="{B062659F-072D-1898-B09A-213322B861BD}"/>
              </a:ext>
            </a:extLst>
          </p:cNvPr>
          <p:cNvSpPr>
            <a:spLocks noGrp="1"/>
          </p:cNvSpPr>
          <p:nvPr>
            <p:ph idx="1"/>
          </p:nvPr>
        </p:nvSpPr>
        <p:spPr>
          <a:xfrm>
            <a:off x="1568280" y="1343486"/>
            <a:ext cx="8915400" cy="5514514"/>
          </a:xfrm>
        </p:spPr>
        <p:txBody>
          <a:bodyPr>
            <a:normAutofit fontScale="55000" lnSpcReduction="20000"/>
          </a:bodyPr>
          <a:lstStyle/>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Cirillo, F. (2018).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The Pomodoro Technique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Currency.</a:t>
            </a:r>
          </a:p>
          <a:p>
            <a:pPr marL="0" indent="0">
              <a:buNone/>
            </a:pPr>
            <a:r>
              <a:rPr lang="en-GB" sz="1800" dirty="0">
                <a:effectLst/>
                <a:latin typeface="Calibri" panose="020F0502020204030204" pitchFamily="34" charset="0"/>
                <a:ea typeface="Times New Roman" panose="02020603050405020304" pitchFamily="18" charset="0"/>
              </a:rPr>
              <a:t>Cleveland Clinic (2021). </a:t>
            </a:r>
            <a:r>
              <a:rPr lang="en-GB" sz="1800" i="1" u="sng" dirty="0">
                <a:solidFill>
                  <a:srgbClr val="0563C1"/>
                </a:solidFill>
                <a:effectLst/>
                <a:latin typeface="Calibri" panose="020F0502020204030204" pitchFamily="34" charset="0"/>
                <a:ea typeface="Times New Roman" panose="02020603050405020304" pitchFamily="18" charset="0"/>
              </a:rPr>
              <a:t>Cortisol: What It Is, Function, Symptoms &amp; Levels</a:t>
            </a:r>
            <a:r>
              <a:rPr lang="en-GB" sz="1800" u="sng" dirty="0">
                <a:solidFill>
                  <a:srgbClr val="0563C1"/>
                </a:solidFill>
                <a:effectLst/>
                <a:latin typeface="Calibri" panose="020F0502020204030204" pitchFamily="34" charset="0"/>
                <a:ea typeface="Times New Roman" panose="02020603050405020304" pitchFamily="18" charset="0"/>
              </a:rPr>
              <a:t>.</a:t>
            </a:r>
            <a:r>
              <a:rPr lang="en-GB" sz="1800" dirty="0">
                <a:effectLst/>
                <a:latin typeface="Calibri" panose="020F0502020204030204" pitchFamily="34" charset="0"/>
                <a:ea typeface="Times New Roman" panose="02020603050405020304" pitchFamily="18" charset="0"/>
              </a:rPr>
              <a:t> [online] Cleveland Clinic. Available at: </a:t>
            </a:r>
            <a:r>
              <a:rPr lang="en-GB" sz="1800" u="sng" dirty="0">
                <a:solidFill>
                  <a:srgbClr val="0563C1"/>
                </a:solidFill>
                <a:effectLst/>
                <a:latin typeface="Calibri" panose="020F0502020204030204" pitchFamily="34" charset="0"/>
                <a:ea typeface="Times New Roman" panose="02020603050405020304" pitchFamily="18" charset="0"/>
                <a:hlinkClick r:id="rId2"/>
              </a:rPr>
              <a:t>https://my.clevelandclinic.org/health/articles/22187-cortisol</a:t>
            </a:r>
            <a:r>
              <a:rPr lang="en-GB" sz="1800" dirty="0">
                <a:effectLst/>
                <a:latin typeface="Calibri" panose="020F0502020204030204" pitchFamily="34" charset="0"/>
                <a:ea typeface="Times New Roman" panose="02020603050405020304" pitchFamily="18"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Cottrell, S. (2019).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The study skills handbook</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5th ed. London: Red Globe Press.</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Letter (2018).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No evidence to back idea of learning styles | Letter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the Guardian.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https://www.theguardian.com/education/2017/mar/12/no-evidence-to-back-idea-of-learning-styles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Mcleod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Kolb’s Learning Styles and Experiential Learning Cycle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Simply Psychology.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https://www.simplypsychology.org/learning-kolb.html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Melo Cymru -. (n.d.). Melo Cymru - Mental Wellbeing Resources, Courses + Advice Gwent Wales. [online] Available at: https://www.melo.cymru/.</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Mental Capital and Wellbeing: Making the most of ourselves in the 21st century EXECUTIVE SUMMARY. (2008).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https://assets.publishing.service.gov.uk/government/uploads/system/uploads/attachment_data/file/292453/mental-capital-wellbeing-summary.pdf</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Mind Tools Content Team (2022).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MindTools | Home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www.mindtools.com.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https://www.mindtools.com/a5ykiuq/personal-goal-setting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nhswales.silvercloudhealth.com. (n.d.).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How It Works -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SilverCloud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Available at: https://nhswales.silvercloudhealth.com/onboard/nhswales/howitworks/?link=header_menu [Accessed 24 Sep. 2023].</a:t>
            </a:r>
          </a:p>
          <a:p>
            <a:pPr marL="0" indent="0">
              <a:buNone/>
            </a:pPr>
            <a:r>
              <a:rPr lang="en-GB" sz="1800" dirty="0">
                <a:effectLst/>
                <a:latin typeface="Calibri" panose="020F0502020204030204" pitchFamily="34" charset="0"/>
                <a:ea typeface="Times New Roman" panose="02020603050405020304" pitchFamily="18" charset="0"/>
              </a:rPr>
              <a:t>NSPCC (2021). </a:t>
            </a:r>
            <a:r>
              <a:rPr lang="en-GB" sz="1800" i="1" dirty="0">
                <a:effectLst/>
                <a:latin typeface="Calibri" panose="020F0502020204030204" pitchFamily="34" charset="0"/>
                <a:ea typeface="Times New Roman" panose="02020603050405020304" pitchFamily="18" charset="0"/>
              </a:rPr>
              <a:t>Understanding Child Brain Development</a:t>
            </a:r>
            <a:r>
              <a:rPr lang="en-GB" sz="1800" dirty="0">
                <a:effectLst/>
                <a:latin typeface="Calibri" panose="020F0502020204030204" pitchFamily="34" charset="0"/>
                <a:ea typeface="Times New Roman" panose="02020603050405020304" pitchFamily="18" charset="0"/>
              </a:rPr>
              <a:t>. [online] NSPCC Learning. Available at: </a:t>
            </a:r>
            <a:r>
              <a:rPr lang="en-GB" sz="1800" u="sng" dirty="0">
                <a:solidFill>
                  <a:srgbClr val="0563C1"/>
                </a:solidFill>
                <a:effectLst/>
                <a:latin typeface="Calibri" panose="020F0502020204030204" pitchFamily="34" charset="0"/>
                <a:ea typeface="Times New Roman" panose="02020603050405020304" pitchFamily="18" charset="0"/>
                <a:hlinkClick r:id="rId7"/>
              </a:rPr>
              <a:t>https://learning.nspcc.org.uk/child-health-development/childhood-trauma-brain-development</a:t>
            </a:r>
            <a:r>
              <a:rPr lang="en-GB" sz="1800" dirty="0">
                <a:effectLst/>
                <a:latin typeface="Calibri" panose="020F050202020403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Smiling Mind (2020).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Smiling Mind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Smiling Mind.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https://www.smilingmind.com.au/</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VARK (2020).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VARK - A Guide to Learning Preferences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VARK - A Guide to Learning Preferences.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https://vark-learn.com/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1800" dirty="0">
                <a:effectLst/>
                <a:latin typeface="Calibri" panose="020F0502020204030204" pitchFamily="34" charset="0"/>
                <a:ea typeface="Times New Roman" panose="02020603050405020304" pitchFamily="18" charset="0"/>
              </a:rPr>
              <a:t>Welsh Government (2015). </a:t>
            </a:r>
            <a:r>
              <a:rPr lang="en-GB" sz="1800" i="1" dirty="0">
                <a:effectLst/>
                <a:latin typeface="Calibri" panose="020F0502020204030204" pitchFamily="34" charset="0"/>
                <a:ea typeface="Times New Roman" panose="02020603050405020304" pitchFamily="18" charset="0"/>
              </a:rPr>
              <a:t>Foundation Phase Framework Curriculum for Wales</a:t>
            </a:r>
            <a:r>
              <a:rPr lang="en-GB" sz="1800" dirty="0">
                <a:effectLst/>
                <a:latin typeface="Calibri" panose="020F0502020204030204" pitchFamily="34" charset="0"/>
                <a:ea typeface="Times New Roman" panose="02020603050405020304" pitchFamily="18" charset="0"/>
              </a:rPr>
              <a:t>. [online] Available at: </a:t>
            </a:r>
            <a:r>
              <a:rPr lang="en-GB" sz="1800" u="sng" dirty="0">
                <a:solidFill>
                  <a:srgbClr val="0563C1"/>
                </a:solidFill>
                <a:effectLst/>
                <a:latin typeface="Calibri" panose="020F0502020204030204" pitchFamily="34" charset="0"/>
                <a:ea typeface="Times New Roman" panose="02020603050405020304" pitchFamily="18" charset="0"/>
                <a:hlinkClick r:id="rId10"/>
              </a:rPr>
              <a:t>https://hwb.gov.wales/storage/d5d8e39c-b534-40cb-a3f5-7e2e126d8077/foundation-phase-framework.pdf</a:t>
            </a:r>
            <a:r>
              <a:rPr lang="en-GB" sz="1800" dirty="0">
                <a:effectLst/>
                <a:latin typeface="Calibri" panose="020F050202020403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www.linkedin.com. (n.d.).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Learning Styles &amp; Why They Matter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Available at: https://www.linkedin.com/pulse/learning-styles-why-matter-laura-mason.</a:t>
            </a:r>
          </a:p>
          <a:p>
            <a:pPr marL="0" indent="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578FFA6A-582E-B6E0-08FB-B0F39DAAA6E9}"/>
              </a:ext>
            </a:extLst>
          </p:cNvPr>
          <p:cNvSpPr>
            <a:spLocks noGrp="1"/>
          </p:cNvSpPr>
          <p:nvPr>
            <p:ph type="sldNum" sz="quarter" idx="12"/>
          </p:nvPr>
        </p:nvSpPr>
        <p:spPr>
          <a:xfrm>
            <a:off x="10333607" y="144492"/>
            <a:ext cx="1686757" cy="498049"/>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6892A0">
                    <a:lumMod val="50000"/>
                  </a:srgbClr>
                </a:solidFill>
                <a:effectLst/>
                <a:uLnTx/>
                <a:uFillTx/>
                <a:ea typeface="+mn-ea"/>
                <a:cs typeface="+mn-cs"/>
              </a:rPr>
              <a:t>Sheridan Hyde – 2306600 </a:t>
            </a: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6892A0">
                    <a:lumMod val="50000"/>
                  </a:srgbClr>
                </a:solidFill>
                <a:effectLst/>
                <a:uLnTx/>
                <a:uFillTx/>
                <a:ea typeface="+mn-ea"/>
                <a:cs typeface="+mn-cs"/>
              </a:rPr>
              <a:t>Module 1 - ECEY4008/C </a:t>
            </a:r>
          </a:p>
        </p:txBody>
      </p:sp>
    </p:spTree>
    <p:extLst>
      <p:ext uri="{BB962C8B-B14F-4D97-AF65-F5344CB8AC3E}">
        <p14:creationId xmlns:p14="http://schemas.microsoft.com/office/powerpoint/2010/main" val="141853924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TM02892315[[fn=Wisp]]</Template>
  <TotalTime>1390</TotalTime>
  <Words>1167</Words>
  <Application>Microsoft Office PowerPoint</Application>
  <PresentationFormat>Widescreen</PresentationFormat>
  <Paragraphs>89</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Century Gothic</vt:lpstr>
      <vt:lpstr>Roboto</vt:lpstr>
      <vt:lpstr>Times New Roman</vt:lpstr>
      <vt:lpstr>Wingdings 3</vt:lpstr>
      <vt:lpstr>Wisp</vt:lpstr>
      <vt:lpstr>Skills and Qualities for Successful Study</vt:lpstr>
      <vt:lpstr>Referencing</vt:lpstr>
    </vt:vector>
  </TitlesOfParts>
  <Company>Caerphilly CBC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Qualities for Successful Study</dc:title>
  <dc:creator>Hyde, Sheridan</dc:creator>
  <cp:lastModifiedBy>Hyde, Sheridan</cp:lastModifiedBy>
  <cp:revision>14</cp:revision>
  <dcterms:created xsi:type="dcterms:W3CDTF">2023-09-17T09:37:04Z</dcterms:created>
  <dcterms:modified xsi:type="dcterms:W3CDTF">2023-09-28T17:55:24Z</dcterms:modified>
</cp:coreProperties>
</file>