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65E0BEC-406D-4257-9978-1C78EFF6BFB8}"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2818999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5E0BEC-406D-4257-9978-1C78EFF6BFB8}"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1183631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5E0BEC-406D-4257-9978-1C78EFF6BFB8}"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1898769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65E0BEC-406D-4257-9978-1C78EFF6BFB8}"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198990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65E0BEC-406D-4257-9978-1C78EFF6BFB8}" type="datetimeFigureOut">
              <a:rPr lang="en-GB" smtClean="0"/>
              <a:t>14/03/2018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2803225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65E0BEC-406D-4257-9978-1C78EFF6BFB8}" type="datetimeFigureOut">
              <a:rPr lang="en-GB" smtClean="0"/>
              <a:t>14/03/2018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2569827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5E0BEC-406D-4257-9978-1C78EFF6BFB8}" type="datetimeFigureOut">
              <a:rPr lang="en-GB" smtClean="0"/>
              <a:t>14/03/2018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2590824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5E0BEC-406D-4257-9978-1C78EFF6BFB8}"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1604112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5E0BEC-406D-4257-9978-1C78EFF6BFB8}"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1711486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5E0BEC-406D-4257-9978-1C78EFF6BFB8}"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2291651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5E0BEC-406D-4257-9978-1C78EFF6BFB8}"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ADF39-2844-44AD-953B-94507FEF5971}" type="slidenum">
              <a:rPr lang="en-GB" smtClean="0"/>
              <a:t>‹#›</a:t>
            </a:fld>
            <a:endParaRPr lang="en-GB"/>
          </a:p>
        </p:txBody>
      </p:sp>
    </p:spTree>
    <p:extLst>
      <p:ext uri="{BB962C8B-B14F-4D97-AF65-F5344CB8AC3E}">
        <p14:creationId xmlns:p14="http://schemas.microsoft.com/office/powerpoint/2010/main" val="227567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5E0BEC-406D-4257-9978-1C78EFF6BFB8}" type="datetimeFigureOut">
              <a:rPr lang="en-GB" smtClean="0"/>
              <a:t>14/03/2018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EADF39-2844-44AD-953B-94507FEF5971}" type="slidenum">
              <a:rPr lang="en-GB" smtClean="0"/>
              <a:t>‹#›</a:t>
            </a:fld>
            <a:endParaRPr lang="en-GB"/>
          </a:p>
        </p:txBody>
      </p:sp>
    </p:spTree>
    <p:extLst>
      <p:ext uri="{BB962C8B-B14F-4D97-AF65-F5344CB8AC3E}">
        <p14:creationId xmlns:p14="http://schemas.microsoft.com/office/powerpoint/2010/main" val="3710552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Porters 5 Forces Model</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295948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Diagram: Porters 5 Forces Model</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412776"/>
            <a:ext cx="6380626" cy="4654103"/>
          </a:xfrm>
        </p:spPr>
      </p:pic>
    </p:spTree>
    <p:extLst>
      <p:ext uri="{BB962C8B-B14F-4D97-AF65-F5344CB8AC3E}">
        <p14:creationId xmlns:p14="http://schemas.microsoft.com/office/powerpoint/2010/main" val="40453106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
            </a:r>
            <a:br>
              <a:rPr lang="en-GB" u="sng" dirty="0" smtClean="0"/>
            </a:br>
            <a:r>
              <a:rPr lang="en-GB" u="sng" dirty="0"/>
              <a:t/>
            </a:r>
            <a:br>
              <a:rPr lang="en-GB" u="sng" dirty="0"/>
            </a:br>
            <a:r>
              <a:rPr lang="en-GB" b="1" u="sng" dirty="0" smtClean="0"/>
              <a:t>Industry</a:t>
            </a:r>
            <a:r>
              <a:rPr lang="en-GB" b="1" u="sng" dirty="0" smtClean="0"/>
              <a:t> </a:t>
            </a:r>
            <a:r>
              <a:rPr lang="en-GB" b="1" u="sng" dirty="0"/>
              <a:t>Rivalry</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The force will be high, and the industry less profitable when:</a:t>
            </a:r>
          </a:p>
          <a:p>
            <a:pPr marL="0" indent="0">
              <a:buNone/>
            </a:pPr>
            <a:r>
              <a:rPr lang="en-GB" dirty="0"/>
              <a:t> </a:t>
            </a:r>
          </a:p>
          <a:p>
            <a:r>
              <a:rPr lang="en-GB" dirty="0"/>
              <a:t>a) There are a lot of competitors</a:t>
            </a:r>
          </a:p>
          <a:p>
            <a:r>
              <a:rPr lang="en-GB" dirty="0"/>
              <a:t>b) There is little difference between the products</a:t>
            </a:r>
          </a:p>
          <a:p>
            <a:r>
              <a:rPr lang="en-GB" dirty="0"/>
              <a:t>c) </a:t>
            </a:r>
            <a:r>
              <a:rPr lang="en-GB" dirty="0" smtClean="0"/>
              <a:t>There </a:t>
            </a:r>
            <a:r>
              <a:rPr lang="en-GB" dirty="0"/>
              <a:t>are exit barriers (e.g. high cost of leaving a market). That </a:t>
            </a:r>
            <a:r>
              <a:rPr lang="en-GB" dirty="0" smtClean="0"/>
              <a:t>keeps competitors </a:t>
            </a:r>
            <a:r>
              <a:rPr lang="en-GB" dirty="0"/>
              <a:t>in a market they might otherwise leave.  </a:t>
            </a:r>
          </a:p>
        </p:txBody>
      </p:sp>
    </p:spTree>
    <p:extLst>
      <p:ext uri="{BB962C8B-B14F-4D97-AF65-F5344CB8AC3E}">
        <p14:creationId xmlns:p14="http://schemas.microsoft.com/office/powerpoint/2010/main" val="164469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u="sng" dirty="0"/>
              <a:t>Competitors can be analysed by asking the following </a:t>
            </a:r>
            <a:r>
              <a:rPr lang="en-GB" sz="3200" b="1" u="sng" dirty="0" smtClean="0"/>
              <a:t>questions</a:t>
            </a:r>
            <a:endParaRPr lang="en-GB" sz="3200" b="1" dirty="0"/>
          </a:p>
        </p:txBody>
      </p:sp>
      <p:sp>
        <p:nvSpPr>
          <p:cNvPr id="3" name="Content Placeholder 2"/>
          <p:cNvSpPr>
            <a:spLocks noGrp="1"/>
          </p:cNvSpPr>
          <p:nvPr>
            <p:ph idx="1"/>
          </p:nvPr>
        </p:nvSpPr>
        <p:spPr/>
        <p:txBody>
          <a:bodyPr>
            <a:normAutofit/>
          </a:bodyPr>
          <a:lstStyle/>
          <a:p>
            <a:r>
              <a:rPr lang="en-GB" dirty="0"/>
              <a:t>a) What are their objectives?</a:t>
            </a:r>
          </a:p>
          <a:p>
            <a:r>
              <a:rPr lang="en-GB" dirty="0"/>
              <a:t>b) What are their strategies</a:t>
            </a:r>
            <a:r>
              <a:rPr lang="en-GB" dirty="0" smtClean="0"/>
              <a:t>?</a:t>
            </a:r>
          </a:p>
          <a:p>
            <a:r>
              <a:rPr lang="en-GB" dirty="0" smtClean="0"/>
              <a:t> c</a:t>
            </a:r>
            <a:r>
              <a:rPr lang="en-GB" dirty="0"/>
              <a:t>) What are their strengths and weaknesses? </a:t>
            </a:r>
          </a:p>
          <a:p>
            <a:r>
              <a:rPr lang="en-GB" dirty="0"/>
              <a:t>d) How will they react to our offensive moves (e.g. price cuts)?</a:t>
            </a:r>
          </a:p>
          <a:p>
            <a:r>
              <a:rPr lang="en-GB" dirty="0"/>
              <a:t>e) What threats do they pose?</a:t>
            </a:r>
          </a:p>
          <a:p>
            <a:endParaRPr lang="en-GB" dirty="0"/>
          </a:p>
        </p:txBody>
      </p:sp>
    </p:spTree>
    <p:extLst>
      <p:ext uri="{BB962C8B-B14F-4D97-AF65-F5344CB8AC3E}">
        <p14:creationId xmlns:p14="http://schemas.microsoft.com/office/powerpoint/2010/main" val="178717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
            </a:r>
            <a:br>
              <a:rPr lang="en-GB" u="sng" dirty="0" smtClean="0"/>
            </a:br>
            <a:r>
              <a:rPr lang="en-GB" u="sng" dirty="0"/>
              <a:t/>
            </a:r>
            <a:br>
              <a:rPr lang="en-GB" u="sng" dirty="0"/>
            </a:br>
            <a:r>
              <a:rPr lang="en-GB" b="1" u="sng" dirty="0" smtClean="0"/>
              <a:t>Threat </a:t>
            </a:r>
            <a:r>
              <a:rPr lang="en-GB" b="1" u="sng" dirty="0"/>
              <a:t>of new entrants</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The force will be high, and the industry less profitable when:</a:t>
            </a:r>
          </a:p>
          <a:p>
            <a:pPr marL="0" indent="0">
              <a:buNone/>
            </a:pPr>
            <a:r>
              <a:rPr lang="en-GB" dirty="0"/>
              <a:t> </a:t>
            </a:r>
          </a:p>
          <a:p>
            <a:r>
              <a:rPr lang="en-GB" dirty="0"/>
              <a:t>a) New companies can easily enter the </a:t>
            </a:r>
            <a:r>
              <a:rPr lang="en-GB" dirty="0" smtClean="0"/>
              <a:t>market</a:t>
            </a:r>
          </a:p>
          <a:p>
            <a:r>
              <a:rPr lang="en-GB" dirty="0"/>
              <a:t>b) </a:t>
            </a:r>
            <a:r>
              <a:rPr lang="en-GB" dirty="0" smtClean="0"/>
              <a:t>The barriers to entry are low</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955358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
            </a:r>
            <a:br>
              <a:rPr lang="en-GB" sz="2800" b="1" dirty="0" smtClean="0"/>
            </a:br>
            <a:r>
              <a:rPr lang="en-GB" sz="2800" b="1" dirty="0" smtClean="0"/>
              <a:t>It </a:t>
            </a:r>
            <a:r>
              <a:rPr lang="en-GB" sz="2800" b="1" dirty="0"/>
              <a:t>is harder to enter the market when there are significant barriers to entry. These can include:</a:t>
            </a:r>
            <a:br>
              <a:rPr lang="en-GB" sz="2800" b="1" dirty="0"/>
            </a:br>
            <a:endParaRPr lang="en-GB" sz="2800" b="1" dirty="0"/>
          </a:p>
        </p:txBody>
      </p:sp>
      <p:sp>
        <p:nvSpPr>
          <p:cNvPr id="3" name="Content Placeholder 2"/>
          <p:cNvSpPr>
            <a:spLocks noGrp="1"/>
          </p:cNvSpPr>
          <p:nvPr>
            <p:ph idx="1"/>
          </p:nvPr>
        </p:nvSpPr>
        <p:spPr/>
        <p:txBody>
          <a:bodyPr>
            <a:normAutofit/>
          </a:bodyPr>
          <a:lstStyle/>
          <a:p>
            <a:r>
              <a:rPr lang="en-GB" dirty="0"/>
              <a:t>a) High costs of entry (e.g. production facilities, IT)</a:t>
            </a:r>
          </a:p>
          <a:p>
            <a:r>
              <a:rPr lang="en-GB" dirty="0"/>
              <a:t>b) </a:t>
            </a:r>
            <a:r>
              <a:rPr lang="en-GB" dirty="0" smtClean="0"/>
              <a:t>Patent and copyright protection</a:t>
            </a:r>
            <a:endParaRPr lang="en-GB" dirty="0"/>
          </a:p>
          <a:p>
            <a:r>
              <a:rPr lang="en-GB" dirty="0"/>
              <a:t>c) Customer contracts in place</a:t>
            </a:r>
          </a:p>
          <a:p>
            <a:r>
              <a:rPr lang="en-GB" dirty="0"/>
              <a:t>d) Cost advantages of existing competitors are significant (e.g. due to scale of </a:t>
            </a:r>
            <a:r>
              <a:rPr lang="en-GB" dirty="0" smtClean="0"/>
              <a:t>operation</a:t>
            </a:r>
            <a:r>
              <a:rPr lang="en-GB" dirty="0"/>
              <a:t>)</a:t>
            </a:r>
          </a:p>
          <a:p>
            <a:r>
              <a:rPr lang="en-GB" dirty="0"/>
              <a:t>e) Strong </a:t>
            </a:r>
            <a:r>
              <a:rPr lang="en-GB" dirty="0" smtClean="0"/>
              <a:t>brand name and good reputation</a:t>
            </a:r>
            <a:r>
              <a:rPr lang="en-GB" dirty="0"/>
              <a:t> </a:t>
            </a:r>
          </a:p>
          <a:p>
            <a:endParaRPr lang="en-GB" dirty="0"/>
          </a:p>
        </p:txBody>
      </p:sp>
    </p:spTree>
    <p:extLst>
      <p:ext uri="{BB962C8B-B14F-4D97-AF65-F5344CB8AC3E}">
        <p14:creationId xmlns:p14="http://schemas.microsoft.com/office/powerpoint/2010/main" val="447605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br>
              <a:rPr lang="en-GB" dirty="0"/>
            </a:br>
            <a:r>
              <a:rPr lang="en-GB" dirty="0" smtClean="0"/>
              <a:t/>
            </a:r>
            <a:br>
              <a:rPr lang="en-GB" dirty="0" smtClean="0"/>
            </a:br>
            <a:r>
              <a:rPr lang="en-GB" b="1" u="sng" dirty="0" smtClean="0"/>
              <a:t>Buyer </a:t>
            </a:r>
            <a:r>
              <a:rPr lang="en-GB" b="1" u="sng" dirty="0"/>
              <a:t>Power</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The force is high, and industry less profitable when:</a:t>
            </a:r>
          </a:p>
          <a:p>
            <a:r>
              <a:rPr lang="en-GB" dirty="0"/>
              <a:t>a) </a:t>
            </a:r>
            <a:r>
              <a:rPr lang="en-GB" dirty="0" smtClean="0"/>
              <a:t>Customers (niche market) </a:t>
            </a:r>
            <a:r>
              <a:rPr lang="en-GB" dirty="0" smtClean="0"/>
              <a:t>provide </a:t>
            </a:r>
            <a:r>
              <a:rPr lang="en-GB" dirty="0"/>
              <a:t>a large proportion of company </a:t>
            </a:r>
            <a:r>
              <a:rPr lang="en-GB" dirty="0" smtClean="0"/>
              <a:t>profits </a:t>
            </a:r>
            <a:endParaRPr lang="en-GB" dirty="0"/>
          </a:p>
          <a:p>
            <a:r>
              <a:rPr lang="en-GB" dirty="0"/>
              <a:t>b) Customers can switch between competitors easily</a:t>
            </a:r>
          </a:p>
          <a:p>
            <a:pPr marL="0" indent="0">
              <a:buNone/>
            </a:pPr>
            <a:endParaRPr lang="en-GB" dirty="0"/>
          </a:p>
        </p:txBody>
      </p:sp>
    </p:spTree>
    <p:extLst>
      <p:ext uri="{BB962C8B-B14F-4D97-AF65-F5344CB8AC3E}">
        <p14:creationId xmlns:p14="http://schemas.microsoft.com/office/powerpoint/2010/main" val="2173697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
            </a:r>
            <a:br>
              <a:rPr lang="en-GB" u="sng" dirty="0" smtClean="0"/>
            </a:br>
            <a:r>
              <a:rPr lang="en-GB" u="sng" dirty="0"/>
              <a:t/>
            </a:r>
            <a:br>
              <a:rPr lang="en-GB" u="sng" dirty="0"/>
            </a:br>
            <a:r>
              <a:rPr lang="en-GB" b="1" u="sng" dirty="0" smtClean="0"/>
              <a:t>Supplier </a:t>
            </a:r>
            <a:r>
              <a:rPr lang="en-GB" b="1" u="sng" dirty="0"/>
              <a:t>Power</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Supplier power is high, and industry less profitable when:</a:t>
            </a:r>
          </a:p>
          <a:p>
            <a:r>
              <a:rPr lang="en-GB" dirty="0"/>
              <a:t>a) The are few alternative suppliers.</a:t>
            </a:r>
          </a:p>
          <a:p>
            <a:r>
              <a:rPr lang="en-GB" dirty="0"/>
              <a:t>b) </a:t>
            </a:r>
            <a:r>
              <a:rPr lang="en-GB" dirty="0" smtClean="0"/>
              <a:t>The cost </a:t>
            </a:r>
            <a:r>
              <a:rPr lang="en-GB" dirty="0"/>
              <a:t>of changing suppliers is high.</a:t>
            </a:r>
          </a:p>
          <a:p>
            <a:endParaRPr lang="en-GB" dirty="0"/>
          </a:p>
        </p:txBody>
      </p:sp>
    </p:spTree>
    <p:extLst>
      <p:ext uri="{BB962C8B-B14F-4D97-AF65-F5344CB8AC3E}">
        <p14:creationId xmlns:p14="http://schemas.microsoft.com/office/powerpoint/2010/main" val="2998002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
            </a:r>
            <a:br>
              <a:rPr lang="en-GB" u="sng" dirty="0" smtClean="0"/>
            </a:br>
            <a:r>
              <a:rPr lang="en-GB" u="sng" dirty="0"/>
              <a:t/>
            </a:r>
            <a:br>
              <a:rPr lang="en-GB" u="sng" dirty="0"/>
            </a:br>
            <a:r>
              <a:rPr lang="en-GB" b="1" u="sng" dirty="0" smtClean="0"/>
              <a:t>Substitutes</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Substitutes are products which </a:t>
            </a:r>
            <a:r>
              <a:rPr lang="en-GB" dirty="0" smtClean="0"/>
              <a:t>fulfil </a:t>
            </a:r>
            <a:r>
              <a:rPr lang="en-GB" dirty="0"/>
              <a:t>the same needs as the needs met by the product in the industry being examined. A substitute of </a:t>
            </a:r>
            <a:r>
              <a:rPr lang="en-GB" dirty="0" smtClean="0"/>
              <a:t> the cinema </a:t>
            </a:r>
            <a:r>
              <a:rPr lang="en-GB" dirty="0"/>
              <a:t>might be the theatre, DVD's, sport or other forms of entertainment.</a:t>
            </a:r>
          </a:p>
          <a:p>
            <a:pPr marL="0" indent="0">
              <a:buNone/>
            </a:pPr>
            <a:r>
              <a:rPr lang="en-GB" dirty="0"/>
              <a:t> </a:t>
            </a:r>
          </a:p>
          <a:p>
            <a:r>
              <a:rPr lang="en-GB" dirty="0"/>
              <a:t>Where customers can have there needs met from many different types of products, it becomes easy for them to switch, if prices rise for instance. This makes profitability in the industry low.</a:t>
            </a:r>
          </a:p>
          <a:p>
            <a:endParaRPr lang="en-GB" dirty="0"/>
          </a:p>
        </p:txBody>
      </p:sp>
    </p:spTree>
    <p:extLst>
      <p:ext uri="{BB962C8B-B14F-4D97-AF65-F5344CB8AC3E}">
        <p14:creationId xmlns:p14="http://schemas.microsoft.com/office/powerpoint/2010/main" val="35026754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u="sng" dirty="0" smtClean="0"/>
              <a:t/>
            </a:r>
            <a:br>
              <a:rPr lang="en-GB" sz="3100" b="1" u="sng" dirty="0" smtClean="0"/>
            </a:br>
            <a:r>
              <a:rPr lang="en-GB" sz="3100" b="1" u="sng" dirty="0" smtClean="0"/>
              <a:t>Porters </a:t>
            </a:r>
            <a:r>
              <a:rPr lang="en-GB" sz="3100" b="1" u="sng" dirty="0"/>
              <a:t>5 forces Model</a:t>
            </a:r>
            <a:r>
              <a:rPr lang="en-GB" sz="3100" dirty="0"/>
              <a:t/>
            </a:r>
            <a:br>
              <a:rPr lang="en-GB" sz="3100" dirty="0"/>
            </a:br>
            <a:r>
              <a:rPr lang="en-GB" sz="3100" b="1" u="sng" dirty="0"/>
              <a:t>Advantages</a:t>
            </a:r>
            <a:r>
              <a:rPr lang="en-GB" dirty="0"/>
              <a:t/>
            </a:r>
            <a:br>
              <a:rPr lang="en-GB" dirty="0"/>
            </a:br>
            <a:endParaRPr lang="en-GB" dirty="0"/>
          </a:p>
        </p:txBody>
      </p:sp>
      <p:sp>
        <p:nvSpPr>
          <p:cNvPr id="3" name="Content Placeholder 2"/>
          <p:cNvSpPr>
            <a:spLocks noGrp="1"/>
          </p:cNvSpPr>
          <p:nvPr>
            <p:ph idx="1"/>
          </p:nvPr>
        </p:nvSpPr>
        <p:spPr/>
        <p:txBody>
          <a:bodyPr>
            <a:normAutofit fontScale="92500"/>
          </a:bodyPr>
          <a:lstStyle/>
          <a:p>
            <a:r>
              <a:rPr lang="en-GB" b="1" u="sng" dirty="0"/>
              <a:t>Advantages</a:t>
            </a:r>
            <a:endParaRPr lang="en-GB" dirty="0"/>
          </a:p>
          <a:p>
            <a:r>
              <a:rPr lang="en-GB" dirty="0"/>
              <a:t>Porters Five Forces model has a role to play in helping management to evaluate and assess their current competitive environment. It provides an excellent foundation for the further research and intelligence gathering needed to formulate an </a:t>
            </a:r>
            <a:r>
              <a:rPr lang="en-GB" dirty="0" smtClean="0"/>
              <a:t>organisation's </a:t>
            </a:r>
            <a:r>
              <a:rPr lang="en-GB" dirty="0"/>
              <a:t>future strategy.</a:t>
            </a:r>
            <a:br>
              <a:rPr lang="en-GB" dirty="0"/>
            </a:br>
            <a:r>
              <a:rPr lang="en-GB" dirty="0"/>
              <a:t/>
            </a:r>
            <a:br>
              <a:rPr lang="en-GB" dirty="0"/>
            </a:br>
            <a:endParaRPr lang="en-GB" dirty="0"/>
          </a:p>
          <a:p>
            <a:endParaRPr lang="en-GB" dirty="0"/>
          </a:p>
        </p:txBody>
      </p:sp>
    </p:spTree>
    <p:extLst>
      <p:ext uri="{BB962C8B-B14F-4D97-AF65-F5344CB8AC3E}">
        <p14:creationId xmlns:p14="http://schemas.microsoft.com/office/powerpoint/2010/main" val="19514594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
            </a:r>
            <a:br>
              <a:rPr lang="en-GB" b="1" u="sng" dirty="0" smtClean="0"/>
            </a:br>
            <a:r>
              <a:rPr lang="en-GB" b="1" u="sng" dirty="0"/>
              <a:t/>
            </a:r>
            <a:br>
              <a:rPr lang="en-GB" b="1" u="sng" dirty="0"/>
            </a:br>
            <a:r>
              <a:rPr lang="en-GB" b="1" u="sng" dirty="0" smtClean="0"/>
              <a:t>Dis </a:t>
            </a:r>
            <a:r>
              <a:rPr lang="en-GB" b="1" u="sng" dirty="0"/>
              <a:t>advantages</a:t>
            </a:r>
            <a:r>
              <a:rPr lang="en-GB" dirty="0"/>
              <a:t/>
            </a:r>
            <a:br>
              <a:rPr lang="en-GB" dirty="0"/>
            </a:br>
            <a:endParaRPr lang="en-GB" dirty="0"/>
          </a:p>
        </p:txBody>
      </p:sp>
      <p:sp>
        <p:nvSpPr>
          <p:cNvPr id="3" name="Content Placeholder 2"/>
          <p:cNvSpPr>
            <a:spLocks noGrp="1"/>
          </p:cNvSpPr>
          <p:nvPr>
            <p:ph idx="1"/>
          </p:nvPr>
        </p:nvSpPr>
        <p:spPr/>
        <p:txBody>
          <a:bodyPr>
            <a:normAutofit fontScale="55000" lnSpcReduction="20000"/>
          </a:bodyPr>
          <a:lstStyle/>
          <a:p>
            <a:r>
              <a:rPr lang="en-GB" sz="4500" dirty="0"/>
              <a:t>Without regular updates, any knowledge gained from using Porter's model will quickly be out of date as it was only designed to provide a snapshot of any particular market. </a:t>
            </a:r>
            <a:endParaRPr lang="en-GB" sz="4500" dirty="0" smtClean="0"/>
          </a:p>
          <a:p>
            <a:pPr marL="0" lvl="0" indent="0">
              <a:buNone/>
            </a:pPr>
            <a:endParaRPr lang="en-GB" sz="4500" dirty="0" smtClean="0"/>
          </a:p>
          <a:p>
            <a:r>
              <a:rPr lang="en-GB" sz="4500" dirty="0" smtClean="0"/>
              <a:t>The </a:t>
            </a:r>
            <a:r>
              <a:rPr lang="en-GB" sz="4500" dirty="0"/>
              <a:t>model is not able to provide you with meaningful information about how best to take preventive actions. It does, however, offer suggestions as to where the challenges and threats to your organization are most likely to occur through its examination of substitutes.</a:t>
            </a:r>
            <a:br>
              <a:rPr lang="en-GB" sz="4500" dirty="0"/>
            </a:br>
            <a:r>
              <a:rPr lang="en-GB" sz="4500" dirty="0"/>
              <a:t/>
            </a:r>
            <a:br>
              <a:rPr lang="en-GB" sz="4500" dirty="0"/>
            </a:br>
            <a:endParaRPr lang="en-GB" sz="4500" dirty="0"/>
          </a:p>
          <a:p>
            <a:pPr marL="0" indent="0">
              <a:buNone/>
            </a:pPr>
            <a:r>
              <a:rPr lang="en-GB" sz="4500" dirty="0"/>
              <a:t> </a:t>
            </a:r>
          </a:p>
          <a:p>
            <a:endParaRPr lang="en-GB" dirty="0"/>
          </a:p>
        </p:txBody>
      </p:sp>
    </p:spTree>
    <p:extLst>
      <p:ext uri="{BB962C8B-B14F-4D97-AF65-F5344CB8AC3E}">
        <p14:creationId xmlns:p14="http://schemas.microsoft.com/office/powerpoint/2010/main" val="1269787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
            </a:r>
            <a:br>
              <a:rPr lang="en-GB" b="1" u="sng" dirty="0" smtClean="0"/>
            </a:br>
            <a:r>
              <a:rPr lang="en-GB" b="1" u="sng" dirty="0" smtClean="0"/>
              <a:t>Dis advantages</a:t>
            </a:r>
            <a:endParaRPr lang="en-GB" dirty="0"/>
          </a:p>
        </p:txBody>
      </p:sp>
      <p:sp>
        <p:nvSpPr>
          <p:cNvPr id="3" name="Content Placeholder 2"/>
          <p:cNvSpPr>
            <a:spLocks noGrp="1"/>
          </p:cNvSpPr>
          <p:nvPr>
            <p:ph idx="1"/>
          </p:nvPr>
        </p:nvSpPr>
        <p:spPr/>
        <p:txBody>
          <a:bodyPr>
            <a:normAutofit fontScale="70000" lnSpcReduction="20000"/>
          </a:bodyPr>
          <a:lstStyle/>
          <a:p>
            <a:pPr lvl="0"/>
            <a:r>
              <a:rPr lang="en-GB" dirty="0" smtClean="0"/>
              <a:t>Organisations have to respond to more than just market forces. They need to be aware of, understand the implications of, and respond to government legislation, corporate ethics, and their social responsibilities. The internal culture and ethos of an organization will also carry significance when forming a strategy. </a:t>
            </a:r>
          </a:p>
          <a:p>
            <a:pPr marL="0" lvl="0" indent="0">
              <a:buNone/>
            </a:pPr>
            <a:endParaRPr lang="en-GB" dirty="0" smtClean="0"/>
          </a:p>
          <a:p>
            <a:pPr lvl="0"/>
            <a:r>
              <a:rPr lang="en-GB" dirty="0" smtClean="0"/>
              <a:t>Porter's model is also unable to incorporate the implications of strategic alliances or the sharing of skills and resources as a more effective way to respond to opportunities.</a:t>
            </a:r>
            <a:br>
              <a:rPr lang="en-GB" dirty="0" smtClean="0"/>
            </a:br>
            <a:endParaRPr lang="en-GB" dirty="0" smtClean="0"/>
          </a:p>
          <a:p>
            <a:pPr marL="0" indent="0">
              <a:buNone/>
            </a:pPr>
            <a:r>
              <a:rPr lang="en-GB" dirty="0" smtClean="0"/>
              <a:t> </a:t>
            </a:r>
          </a:p>
          <a:p>
            <a:pPr lvl="0"/>
            <a:r>
              <a:rPr lang="en-GB" dirty="0" smtClean="0"/>
              <a:t>The forces are not ranked in order of importance to determine priority.</a:t>
            </a:r>
          </a:p>
          <a:p>
            <a:pPr marL="0" indent="0">
              <a:buNone/>
            </a:pPr>
            <a:endParaRPr lang="en-GB" dirty="0"/>
          </a:p>
        </p:txBody>
      </p:sp>
    </p:spTree>
    <p:extLst>
      <p:ext uri="{BB962C8B-B14F-4D97-AF65-F5344CB8AC3E}">
        <p14:creationId xmlns:p14="http://schemas.microsoft.com/office/powerpoint/2010/main" val="2432841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additive="base">
                                        <p:cTn id="2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TotalTime>
  <Words>450</Words>
  <Application>Microsoft Office PowerPoint</Application>
  <PresentationFormat>On-screen Show (4:3)</PresentationFormat>
  <Paragraphs>51</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Porters 5 Forces Model</vt:lpstr>
      <vt:lpstr>Diagram: Porters 5 Forces Model</vt:lpstr>
      <vt:lpstr>  Industry Rivalry </vt:lpstr>
      <vt:lpstr>Competitors can be analysed by asking the following questions</vt:lpstr>
      <vt:lpstr>  Threat of new entrants </vt:lpstr>
      <vt:lpstr> It is harder to enter the market when there are significant barriers to entry. These can include: </vt:lpstr>
      <vt:lpstr>   Buyer Power </vt:lpstr>
      <vt:lpstr>  Supplier Power </vt:lpstr>
      <vt:lpstr>  Substitutes </vt:lpstr>
      <vt:lpstr> Porters 5 forces Model Advantages </vt:lpstr>
      <vt:lpstr>  Dis advantages </vt:lpstr>
      <vt:lpstr> Dis advantages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Porters 5 Forces Model</dc:title>
  <dc:creator>Balan</dc:creator>
  <cp:lastModifiedBy>Balan</cp:lastModifiedBy>
  <cp:revision>9</cp:revision>
  <dcterms:created xsi:type="dcterms:W3CDTF">2018-01-29T11:19:27Z</dcterms:created>
  <dcterms:modified xsi:type="dcterms:W3CDTF">2018-03-14T19:35:13Z</dcterms:modified>
</cp:coreProperties>
</file>