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9" r:id="rId3"/>
    <p:sldId id="258" r:id="rId4"/>
    <p:sldId id="268" r:id="rId5"/>
    <p:sldId id="267" r:id="rId6"/>
    <p:sldId id="263" r:id="rId7"/>
    <p:sldId id="264" r:id="rId8"/>
    <p:sldId id="261" r:id="rId9"/>
    <p:sldId id="265" r:id="rId10"/>
    <p:sldId id="266" r:id="rId11"/>
  </p:sldIdLst>
  <p:sldSz cx="12192000" cy="6858000"/>
  <p:notesSz cx="6858000" cy="9144000"/>
  <p:defaultTex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ristina-andreea Pojarnicu (1814440)" initials="CP(" lastIdx="1" clrIdx="0">
    <p:extLst>
      <p:ext uri="{19B8F6BF-5375-455C-9EA6-DF929625EA0E}">
        <p15:presenceInfo xmlns:p15="http://schemas.microsoft.com/office/powerpoint/2012/main" userId="S::1814440@student.uwtsd.ac.uk::c382ffca-55f5-4aab-9ff6-1af553c0159a"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B176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10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FB5D38-FA9A-4942-8ABB-E7FFDA80EA3E}" type="doc">
      <dgm:prSet loTypeId="urn:microsoft.com/office/officeart/2005/8/layout/matrix1" loCatId="matrix" qsTypeId="urn:microsoft.com/office/officeart/2005/8/quickstyle/3d1" qsCatId="3D" csTypeId="urn:microsoft.com/office/officeart/2005/8/colors/colorful5" csCatId="colorful" phldr="1"/>
      <dgm:spPr/>
      <dgm:t>
        <a:bodyPr/>
        <a:lstStyle/>
        <a:p>
          <a:endParaRPr lang="it-IT"/>
        </a:p>
      </dgm:t>
    </dgm:pt>
    <dgm:pt modelId="{07D5C22A-8CC3-4660-B35D-4AB0928058D6}">
      <dgm:prSet phldrT="[Text]"/>
      <dgm:spPr/>
      <dgm:t>
        <a:bodyPr/>
        <a:lstStyle/>
        <a:p>
          <a:r>
            <a:rPr lang="it-IT" b="1">
              <a:latin typeface="Georgia" panose="02040502050405020303" pitchFamily="18" charset="0"/>
            </a:rPr>
            <a:t>TESCO</a:t>
          </a:r>
          <a:endParaRPr lang="it-IT" b="1" dirty="0">
            <a:latin typeface="Georgia" panose="02040502050405020303" pitchFamily="18" charset="0"/>
          </a:endParaRPr>
        </a:p>
      </dgm:t>
    </dgm:pt>
    <dgm:pt modelId="{59ABB8AD-F4B4-4567-92DE-B81A932468B0}" type="parTrans" cxnId="{73B611CE-B41F-4548-AC62-EA6013242CA2}">
      <dgm:prSet/>
      <dgm:spPr/>
      <dgm:t>
        <a:bodyPr/>
        <a:lstStyle/>
        <a:p>
          <a:endParaRPr lang="it-IT"/>
        </a:p>
      </dgm:t>
    </dgm:pt>
    <dgm:pt modelId="{41801F62-CF62-4B36-BDAC-D727C5C36229}" type="sibTrans" cxnId="{73B611CE-B41F-4548-AC62-EA6013242CA2}">
      <dgm:prSet/>
      <dgm:spPr/>
      <dgm:t>
        <a:bodyPr/>
        <a:lstStyle/>
        <a:p>
          <a:endParaRPr lang="it-IT"/>
        </a:p>
      </dgm:t>
    </dgm:pt>
    <dgm:pt modelId="{5E9E45DB-C145-4058-849B-BE54E5A47173}">
      <dgm:prSet phldrT="[Text]" custT="1"/>
      <dgm:spPr/>
      <dgm:t>
        <a:bodyPr/>
        <a:lstStyle/>
        <a:p>
          <a:pPr algn="ctr"/>
          <a:endParaRPr lang="it-IT" sz="1800" dirty="0"/>
        </a:p>
        <a:p>
          <a:pPr algn="ctr"/>
          <a:endParaRPr lang="it-IT" sz="1800" dirty="0"/>
        </a:p>
        <a:p>
          <a:pPr algn="ctr"/>
          <a:endParaRPr lang="it-IT" sz="1800" dirty="0"/>
        </a:p>
        <a:p>
          <a:pPr algn="ctr"/>
          <a:endParaRPr lang="it-IT" sz="1800" dirty="0"/>
        </a:p>
        <a:p>
          <a:pPr algn="ctr"/>
          <a:endParaRPr lang="it-IT" sz="1800" b="1" dirty="0">
            <a:solidFill>
              <a:schemeClr val="tx1"/>
            </a:solidFill>
          </a:endParaRPr>
        </a:p>
        <a:p>
          <a:pPr algn="ctr"/>
          <a:r>
            <a:rPr lang="it-IT" sz="1800" b="1" dirty="0">
              <a:solidFill>
                <a:schemeClr val="tx1"/>
              </a:solidFill>
            </a:rPr>
            <a:t>STRENGTHS</a:t>
          </a:r>
        </a:p>
        <a:p>
          <a:pPr algn="l"/>
          <a:r>
            <a:rPr lang="it-IT" sz="1800" dirty="0">
              <a:solidFill>
                <a:schemeClr val="tx1"/>
              </a:solidFill>
            </a:rPr>
            <a:t>-Brand Value</a:t>
          </a:r>
        </a:p>
        <a:p>
          <a:pPr algn="l"/>
          <a:r>
            <a:rPr lang="it-IT" sz="1800" dirty="0">
              <a:solidFill>
                <a:schemeClr val="tx1"/>
              </a:solidFill>
            </a:rPr>
            <a:t>-Ensure customers satisfaction with variety of products</a:t>
          </a:r>
        </a:p>
        <a:p>
          <a:pPr algn="l"/>
          <a:r>
            <a:rPr lang="it-IT" sz="1800" dirty="0">
              <a:solidFill>
                <a:schemeClr val="tx1"/>
              </a:solidFill>
            </a:rPr>
            <a:t>-diferent store such as express and extra</a:t>
          </a:r>
        </a:p>
        <a:p>
          <a:pPr algn="l"/>
          <a:r>
            <a:rPr lang="it-IT" sz="1800" dirty="0">
              <a:solidFill>
                <a:schemeClr val="tx1"/>
              </a:solidFill>
            </a:rPr>
            <a:t>-good quality food at low prices</a:t>
          </a:r>
          <a:br>
            <a:rPr lang="it-IT" sz="1800" dirty="0"/>
          </a:br>
          <a:br>
            <a:rPr lang="it-IT" sz="1800" dirty="0"/>
          </a:br>
          <a:br>
            <a:rPr lang="it-IT" sz="1800" dirty="0"/>
          </a:br>
          <a:endParaRPr lang="it-IT" sz="1800" dirty="0"/>
        </a:p>
        <a:p>
          <a:pPr algn="ctr"/>
          <a:endParaRPr lang="it-IT" sz="1800" dirty="0"/>
        </a:p>
      </dgm:t>
    </dgm:pt>
    <dgm:pt modelId="{331DFB0A-DF36-4CFC-B294-54F706698868}" type="parTrans" cxnId="{627CE8B5-A7A6-427D-AC7B-5E4BC6F45D9B}">
      <dgm:prSet/>
      <dgm:spPr/>
      <dgm:t>
        <a:bodyPr/>
        <a:lstStyle/>
        <a:p>
          <a:endParaRPr lang="it-IT"/>
        </a:p>
      </dgm:t>
    </dgm:pt>
    <dgm:pt modelId="{74F1608B-B422-49E3-84AF-26C846766892}" type="sibTrans" cxnId="{627CE8B5-A7A6-427D-AC7B-5E4BC6F45D9B}">
      <dgm:prSet/>
      <dgm:spPr/>
      <dgm:t>
        <a:bodyPr/>
        <a:lstStyle/>
        <a:p>
          <a:endParaRPr lang="it-IT"/>
        </a:p>
      </dgm:t>
    </dgm:pt>
    <dgm:pt modelId="{BF4018FC-E494-45A3-96D6-7E356CF5FBFD}">
      <dgm:prSet phldrT="[Text]" custT="1"/>
      <dgm:spPr/>
      <dgm:t>
        <a:bodyPr/>
        <a:lstStyle/>
        <a:p>
          <a:pPr algn="ctr"/>
          <a:endParaRPr lang="it-IT" sz="1800" dirty="0"/>
        </a:p>
        <a:p>
          <a:pPr algn="ctr"/>
          <a:endParaRPr lang="it-IT" sz="1800" b="1" dirty="0">
            <a:solidFill>
              <a:schemeClr val="tx1"/>
            </a:solidFill>
          </a:endParaRPr>
        </a:p>
        <a:p>
          <a:pPr algn="ctr"/>
          <a:r>
            <a:rPr lang="it-IT" sz="1800" b="1" dirty="0">
              <a:solidFill>
                <a:schemeClr val="tx1"/>
              </a:solidFill>
            </a:rPr>
            <a:t>WEAKNESSES</a:t>
          </a:r>
        </a:p>
        <a:p>
          <a:pPr algn="ctr"/>
          <a:endParaRPr lang="it-IT" sz="1800" b="1" dirty="0">
            <a:solidFill>
              <a:schemeClr val="tx1"/>
            </a:solidFill>
          </a:endParaRPr>
        </a:p>
        <a:p>
          <a:pPr algn="ctr"/>
          <a:endParaRPr lang="it-IT" sz="1800" b="1" dirty="0">
            <a:solidFill>
              <a:schemeClr val="tx1"/>
            </a:solidFill>
          </a:endParaRPr>
        </a:p>
        <a:p>
          <a:pPr algn="l"/>
          <a:r>
            <a:rPr lang="it-IT" sz="1800" b="0" dirty="0">
              <a:solidFill>
                <a:schemeClr val="tx1"/>
              </a:solidFill>
            </a:rPr>
            <a:t>- Lake of performance in different areas</a:t>
          </a:r>
          <a:br>
            <a:rPr lang="it-IT" sz="1800" b="0" dirty="0">
              <a:solidFill>
                <a:schemeClr val="tx1"/>
              </a:solidFill>
            </a:rPr>
          </a:br>
          <a:r>
            <a:rPr lang="it-IT" sz="1800" b="0" dirty="0">
              <a:solidFill>
                <a:schemeClr val="tx1"/>
              </a:solidFill>
            </a:rPr>
            <a:t>- Price </a:t>
          </a:r>
        </a:p>
        <a:p>
          <a:pPr algn="ctr"/>
          <a:endParaRPr lang="it-IT" sz="1800" dirty="0"/>
        </a:p>
        <a:p>
          <a:pPr algn="ctr"/>
          <a:endParaRPr lang="it-IT" sz="1800" dirty="0"/>
        </a:p>
        <a:p>
          <a:pPr algn="ctr"/>
          <a:endParaRPr lang="it-IT" sz="1800" dirty="0"/>
        </a:p>
        <a:p>
          <a:pPr algn="l"/>
          <a:endParaRPr lang="it-IT" sz="1800" dirty="0"/>
        </a:p>
      </dgm:t>
    </dgm:pt>
    <dgm:pt modelId="{D67B38DB-7764-4F43-BA73-F449629C802B}" type="parTrans" cxnId="{73A2C587-C714-4ED3-BDC9-DA07EFB75854}">
      <dgm:prSet/>
      <dgm:spPr/>
      <dgm:t>
        <a:bodyPr/>
        <a:lstStyle/>
        <a:p>
          <a:endParaRPr lang="it-IT"/>
        </a:p>
      </dgm:t>
    </dgm:pt>
    <dgm:pt modelId="{9F9D01BC-7FEA-4D3A-9DBA-1004B9BA37F2}" type="sibTrans" cxnId="{73A2C587-C714-4ED3-BDC9-DA07EFB75854}">
      <dgm:prSet/>
      <dgm:spPr/>
      <dgm:t>
        <a:bodyPr/>
        <a:lstStyle/>
        <a:p>
          <a:endParaRPr lang="it-IT"/>
        </a:p>
      </dgm:t>
    </dgm:pt>
    <dgm:pt modelId="{5A75C1DE-850E-4572-A07D-7EEBC30A8350}">
      <dgm:prSet phldrT="[Text]" custT="1"/>
      <dgm:spPr/>
      <dgm:t>
        <a:bodyPr/>
        <a:lstStyle/>
        <a:p>
          <a:pPr algn="ctr"/>
          <a:r>
            <a:rPr lang="it-IT" sz="1800" b="1" dirty="0">
              <a:solidFill>
                <a:schemeClr val="tx1"/>
              </a:solidFill>
            </a:rPr>
            <a:t>THREATS</a:t>
          </a:r>
        </a:p>
        <a:p>
          <a:pPr algn="l"/>
          <a:r>
            <a:rPr lang="it-IT" sz="1800" dirty="0">
              <a:solidFill>
                <a:schemeClr val="tx1"/>
              </a:solidFill>
            </a:rPr>
            <a:t>-Economic enviroment</a:t>
          </a:r>
        </a:p>
        <a:p>
          <a:pPr algn="l"/>
          <a:r>
            <a:rPr lang="it-IT" sz="1800" dirty="0">
              <a:solidFill>
                <a:schemeClr val="tx1"/>
              </a:solidFill>
            </a:rPr>
            <a:t>-Other supermarkets es Aldi , Asda , Lidl </a:t>
          </a:r>
        </a:p>
        <a:p>
          <a:pPr algn="l"/>
          <a:r>
            <a:rPr lang="it-IT" sz="1800" dirty="0">
              <a:solidFill>
                <a:schemeClr val="tx1"/>
              </a:solidFill>
            </a:rPr>
            <a:t>-Different prices of othe supermarkets</a:t>
          </a:r>
        </a:p>
        <a:p>
          <a:pPr algn="ctr"/>
          <a:endParaRPr lang="it-IT" sz="1800" dirty="0"/>
        </a:p>
      </dgm:t>
    </dgm:pt>
    <dgm:pt modelId="{8DA24F9B-D034-4B17-9C78-C1A04B4C2ED3}" type="parTrans" cxnId="{55B3AA4A-E416-4C4A-97D1-277841EBA2AB}">
      <dgm:prSet/>
      <dgm:spPr/>
      <dgm:t>
        <a:bodyPr/>
        <a:lstStyle/>
        <a:p>
          <a:endParaRPr lang="it-IT"/>
        </a:p>
      </dgm:t>
    </dgm:pt>
    <dgm:pt modelId="{50473393-85F4-4C73-82AD-C3211AF7A032}" type="sibTrans" cxnId="{55B3AA4A-E416-4C4A-97D1-277841EBA2AB}">
      <dgm:prSet/>
      <dgm:spPr/>
      <dgm:t>
        <a:bodyPr/>
        <a:lstStyle/>
        <a:p>
          <a:endParaRPr lang="it-IT"/>
        </a:p>
      </dgm:t>
    </dgm:pt>
    <dgm:pt modelId="{AEF89FC3-2EE0-4C6B-B568-FAC65AAB0F3D}">
      <dgm:prSet phldrT="[Text]" custT="1"/>
      <dgm:spPr/>
      <dgm:t>
        <a:bodyPr/>
        <a:lstStyle/>
        <a:p>
          <a:pPr algn="ctr"/>
          <a:endParaRPr lang="it-IT" sz="1800" dirty="0"/>
        </a:p>
        <a:p>
          <a:pPr algn="ctr"/>
          <a:endParaRPr lang="it-IT" sz="1800" dirty="0"/>
        </a:p>
        <a:p>
          <a:pPr algn="ctr"/>
          <a:r>
            <a:rPr lang="it-IT" sz="1800" b="1" dirty="0">
              <a:solidFill>
                <a:schemeClr val="tx1"/>
              </a:solidFill>
            </a:rPr>
            <a:t>OPPORTUNITIES</a:t>
          </a:r>
        </a:p>
        <a:p>
          <a:pPr algn="l"/>
          <a:r>
            <a:rPr lang="it-IT" sz="1800" dirty="0">
              <a:solidFill>
                <a:schemeClr val="tx1"/>
              </a:solidFill>
            </a:rPr>
            <a:t> -Sales profit</a:t>
          </a:r>
        </a:p>
        <a:p>
          <a:pPr algn="l"/>
          <a:r>
            <a:rPr lang="it-IT" sz="1800" dirty="0">
              <a:solidFill>
                <a:schemeClr val="tx1"/>
              </a:solidFill>
            </a:rPr>
            <a:t> -Growth &amp; business development (variety of stores)</a:t>
          </a:r>
        </a:p>
        <a:p>
          <a:pPr algn="l"/>
          <a:r>
            <a:rPr lang="it-IT" sz="1800" dirty="0">
              <a:solidFill>
                <a:schemeClr val="tx1"/>
              </a:solidFill>
            </a:rPr>
            <a:t>-online shopping</a:t>
          </a:r>
        </a:p>
        <a:p>
          <a:pPr algn="l"/>
          <a:r>
            <a:rPr lang="it-IT" sz="1800" dirty="0">
              <a:solidFill>
                <a:schemeClr val="tx1"/>
              </a:solidFill>
            </a:rPr>
            <a:t>-Win-win relathionship between suppliers</a:t>
          </a:r>
        </a:p>
        <a:p>
          <a:pPr algn="l"/>
          <a:endParaRPr lang="it-IT" sz="1800" dirty="0"/>
        </a:p>
        <a:p>
          <a:pPr algn="l"/>
          <a:endParaRPr lang="it-IT" sz="1800" dirty="0"/>
        </a:p>
        <a:p>
          <a:pPr algn="l"/>
          <a:endParaRPr lang="it-IT" sz="1800" dirty="0"/>
        </a:p>
        <a:p>
          <a:pPr algn="l"/>
          <a:r>
            <a:rPr lang="it-IT" sz="1800" dirty="0"/>
            <a:t>  </a:t>
          </a:r>
        </a:p>
      </dgm:t>
    </dgm:pt>
    <dgm:pt modelId="{670E3C7D-87B3-44D1-8E0D-EA840853335B}" type="sibTrans" cxnId="{CD43A025-1473-4B82-A0AC-51F4E7EC29D8}">
      <dgm:prSet/>
      <dgm:spPr/>
      <dgm:t>
        <a:bodyPr/>
        <a:lstStyle/>
        <a:p>
          <a:endParaRPr lang="it-IT"/>
        </a:p>
      </dgm:t>
    </dgm:pt>
    <dgm:pt modelId="{73442B8A-55BA-4B1A-ABA5-5892305B5ECB}" type="parTrans" cxnId="{CD43A025-1473-4B82-A0AC-51F4E7EC29D8}">
      <dgm:prSet/>
      <dgm:spPr/>
      <dgm:t>
        <a:bodyPr/>
        <a:lstStyle/>
        <a:p>
          <a:endParaRPr lang="it-IT"/>
        </a:p>
      </dgm:t>
    </dgm:pt>
    <dgm:pt modelId="{54871849-4136-4EA3-9277-9702A03A0670}" type="pres">
      <dgm:prSet presAssocID="{F5FB5D38-FA9A-4942-8ABB-E7FFDA80EA3E}" presName="diagram" presStyleCnt="0">
        <dgm:presLayoutVars>
          <dgm:chMax val="1"/>
          <dgm:dir/>
          <dgm:animLvl val="ctr"/>
          <dgm:resizeHandles val="exact"/>
        </dgm:presLayoutVars>
      </dgm:prSet>
      <dgm:spPr/>
    </dgm:pt>
    <dgm:pt modelId="{A85C04C6-5288-4152-9858-89BCCF63BC8F}" type="pres">
      <dgm:prSet presAssocID="{F5FB5D38-FA9A-4942-8ABB-E7FFDA80EA3E}" presName="matrix" presStyleCnt="0"/>
      <dgm:spPr/>
    </dgm:pt>
    <dgm:pt modelId="{9C797020-F5E3-4357-AF0A-6D2C3B0D8389}" type="pres">
      <dgm:prSet presAssocID="{F5FB5D38-FA9A-4942-8ABB-E7FFDA80EA3E}" presName="tile1" presStyleLbl="node1" presStyleIdx="0" presStyleCnt="4"/>
      <dgm:spPr/>
    </dgm:pt>
    <dgm:pt modelId="{33C3BD4E-26E9-45DF-9B70-03F1688071B6}" type="pres">
      <dgm:prSet presAssocID="{F5FB5D38-FA9A-4942-8ABB-E7FFDA80EA3E}" presName="tile1text" presStyleLbl="node1" presStyleIdx="0" presStyleCnt="4">
        <dgm:presLayoutVars>
          <dgm:chMax val="0"/>
          <dgm:chPref val="0"/>
          <dgm:bulletEnabled val="1"/>
        </dgm:presLayoutVars>
      </dgm:prSet>
      <dgm:spPr/>
    </dgm:pt>
    <dgm:pt modelId="{662E60F4-9FEF-4DE0-807D-C8C0248663DB}" type="pres">
      <dgm:prSet presAssocID="{F5FB5D38-FA9A-4942-8ABB-E7FFDA80EA3E}" presName="tile2" presStyleLbl="node1" presStyleIdx="1" presStyleCnt="4"/>
      <dgm:spPr/>
    </dgm:pt>
    <dgm:pt modelId="{25AF2908-83FE-4913-AB21-FD279A4AF052}" type="pres">
      <dgm:prSet presAssocID="{F5FB5D38-FA9A-4942-8ABB-E7FFDA80EA3E}" presName="tile2text" presStyleLbl="node1" presStyleIdx="1" presStyleCnt="4">
        <dgm:presLayoutVars>
          <dgm:chMax val="0"/>
          <dgm:chPref val="0"/>
          <dgm:bulletEnabled val="1"/>
        </dgm:presLayoutVars>
      </dgm:prSet>
      <dgm:spPr/>
    </dgm:pt>
    <dgm:pt modelId="{9219F1BF-C72F-4757-884D-65F850A574F5}" type="pres">
      <dgm:prSet presAssocID="{F5FB5D38-FA9A-4942-8ABB-E7FFDA80EA3E}" presName="tile3" presStyleLbl="node1" presStyleIdx="2" presStyleCnt="4"/>
      <dgm:spPr/>
    </dgm:pt>
    <dgm:pt modelId="{461AC589-E03B-489C-9A57-8B9B9084D293}" type="pres">
      <dgm:prSet presAssocID="{F5FB5D38-FA9A-4942-8ABB-E7FFDA80EA3E}" presName="tile3text" presStyleLbl="node1" presStyleIdx="2" presStyleCnt="4">
        <dgm:presLayoutVars>
          <dgm:chMax val="0"/>
          <dgm:chPref val="0"/>
          <dgm:bulletEnabled val="1"/>
        </dgm:presLayoutVars>
      </dgm:prSet>
      <dgm:spPr/>
    </dgm:pt>
    <dgm:pt modelId="{866479AB-721C-4DA3-BD74-07AC9363FD18}" type="pres">
      <dgm:prSet presAssocID="{F5FB5D38-FA9A-4942-8ABB-E7FFDA80EA3E}" presName="tile4" presStyleLbl="node1" presStyleIdx="3" presStyleCnt="4"/>
      <dgm:spPr/>
    </dgm:pt>
    <dgm:pt modelId="{98D23382-53FB-4089-B8C3-2060B6A74ECB}" type="pres">
      <dgm:prSet presAssocID="{F5FB5D38-FA9A-4942-8ABB-E7FFDA80EA3E}" presName="tile4text" presStyleLbl="node1" presStyleIdx="3" presStyleCnt="4">
        <dgm:presLayoutVars>
          <dgm:chMax val="0"/>
          <dgm:chPref val="0"/>
          <dgm:bulletEnabled val="1"/>
        </dgm:presLayoutVars>
      </dgm:prSet>
      <dgm:spPr/>
    </dgm:pt>
    <dgm:pt modelId="{B32E4D68-A78F-4196-BE6D-07F8E4AD654C}" type="pres">
      <dgm:prSet presAssocID="{F5FB5D38-FA9A-4942-8ABB-E7FFDA80EA3E}" presName="centerTile" presStyleLbl="fgShp" presStyleIdx="0" presStyleCnt="1">
        <dgm:presLayoutVars>
          <dgm:chMax val="0"/>
          <dgm:chPref val="0"/>
        </dgm:presLayoutVars>
      </dgm:prSet>
      <dgm:spPr/>
    </dgm:pt>
  </dgm:ptLst>
  <dgm:cxnLst>
    <dgm:cxn modelId="{DBD74C12-82F0-4B47-B057-463F418CDFD6}" type="presOf" srcId="{5A75C1DE-850E-4572-A07D-7EEBC30A8350}" destId="{866479AB-721C-4DA3-BD74-07AC9363FD18}" srcOrd="0" destOrd="0" presId="urn:microsoft.com/office/officeart/2005/8/layout/matrix1"/>
    <dgm:cxn modelId="{CD43A025-1473-4B82-A0AC-51F4E7EC29D8}" srcId="{07D5C22A-8CC3-4660-B35D-4AB0928058D6}" destId="{AEF89FC3-2EE0-4C6B-B568-FAC65AAB0F3D}" srcOrd="2" destOrd="0" parTransId="{73442B8A-55BA-4B1A-ABA5-5892305B5ECB}" sibTransId="{670E3C7D-87B3-44D1-8E0D-EA840853335B}"/>
    <dgm:cxn modelId="{55B3AA4A-E416-4C4A-97D1-277841EBA2AB}" srcId="{07D5C22A-8CC3-4660-B35D-4AB0928058D6}" destId="{5A75C1DE-850E-4572-A07D-7EEBC30A8350}" srcOrd="3" destOrd="0" parTransId="{8DA24F9B-D034-4B17-9C78-C1A04B4C2ED3}" sibTransId="{50473393-85F4-4C73-82AD-C3211AF7A032}"/>
    <dgm:cxn modelId="{0B02D46E-0577-4472-A7CE-ED0383C4B3AD}" type="presOf" srcId="{BF4018FC-E494-45A3-96D6-7E356CF5FBFD}" destId="{25AF2908-83FE-4913-AB21-FD279A4AF052}" srcOrd="1" destOrd="0" presId="urn:microsoft.com/office/officeart/2005/8/layout/matrix1"/>
    <dgm:cxn modelId="{69D1A550-75EE-4280-85CA-A5327053668C}" type="presOf" srcId="{5E9E45DB-C145-4058-849B-BE54E5A47173}" destId="{33C3BD4E-26E9-45DF-9B70-03F1688071B6}" srcOrd="1" destOrd="0" presId="urn:microsoft.com/office/officeart/2005/8/layout/matrix1"/>
    <dgm:cxn modelId="{9D35D979-6A5F-4E16-BC7A-547E5C14EA11}" type="presOf" srcId="{5E9E45DB-C145-4058-849B-BE54E5A47173}" destId="{9C797020-F5E3-4357-AF0A-6D2C3B0D8389}" srcOrd="0" destOrd="0" presId="urn:microsoft.com/office/officeart/2005/8/layout/matrix1"/>
    <dgm:cxn modelId="{73A2C587-C714-4ED3-BDC9-DA07EFB75854}" srcId="{07D5C22A-8CC3-4660-B35D-4AB0928058D6}" destId="{BF4018FC-E494-45A3-96D6-7E356CF5FBFD}" srcOrd="1" destOrd="0" parTransId="{D67B38DB-7764-4F43-BA73-F449629C802B}" sibTransId="{9F9D01BC-7FEA-4D3A-9DBA-1004B9BA37F2}"/>
    <dgm:cxn modelId="{627CE8B5-A7A6-427D-AC7B-5E4BC6F45D9B}" srcId="{07D5C22A-8CC3-4660-B35D-4AB0928058D6}" destId="{5E9E45DB-C145-4058-849B-BE54E5A47173}" srcOrd="0" destOrd="0" parTransId="{331DFB0A-DF36-4CFC-B294-54F706698868}" sibTransId="{74F1608B-B422-49E3-84AF-26C846766892}"/>
    <dgm:cxn modelId="{62B2DBB7-B80A-415F-B448-B5DFF1A8CFA1}" type="presOf" srcId="{AEF89FC3-2EE0-4C6B-B568-FAC65AAB0F3D}" destId="{461AC589-E03B-489C-9A57-8B9B9084D293}" srcOrd="1" destOrd="0" presId="urn:microsoft.com/office/officeart/2005/8/layout/matrix1"/>
    <dgm:cxn modelId="{B4EAD4C4-7B17-4521-9441-E586E0A3BDD3}" type="presOf" srcId="{F5FB5D38-FA9A-4942-8ABB-E7FFDA80EA3E}" destId="{54871849-4136-4EA3-9277-9702A03A0670}" srcOrd="0" destOrd="0" presId="urn:microsoft.com/office/officeart/2005/8/layout/matrix1"/>
    <dgm:cxn modelId="{73B611CE-B41F-4548-AC62-EA6013242CA2}" srcId="{F5FB5D38-FA9A-4942-8ABB-E7FFDA80EA3E}" destId="{07D5C22A-8CC3-4660-B35D-4AB0928058D6}" srcOrd="0" destOrd="0" parTransId="{59ABB8AD-F4B4-4567-92DE-B81A932468B0}" sibTransId="{41801F62-CF62-4B36-BDAC-D727C5C36229}"/>
    <dgm:cxn modelId="{A687FBDB-3C87-431C-B918-416C9EB93B61}" type="presOf" srcId="{07D5C22A-8CC3-4660-B35D-4AB0928058D6}" destId="{B32E4D68-A78F-4196-BE6D-07F8E4AD654C}" srcOrd="0" destOrd="0" presId="urn:microsoft.com/office/officeart/2005/8/layout/matrix1"/>
    <dgm:cxn modelId="{C6096ADE-1142-4F39-8242-D97B61D41D4F}" type="presOf" srcId="{AEF89FC3-2EE0-4C6B-B568-FAC65AAB0F3D}" destId="{9219F1BF-C72F-4757-884D-65F850A574F5}" srcOrd="0" destOrd="0" presId="urn:microsoft.com/office/officeart/2005/8/layout/matrix1"/>
    <dgm:cxn modelId="{69EEBEEB-56B1-4F6C-9DCC-27EAB0CF1D81}" type="presOf" srcId="{5A75C1DE-850E-4572-A07D-7EEBC30A8350}" destId="{98D23382-53FB-4089-B8C3-2060B6A74ECB}" srcOrd="1" destOrd="0" presId="urn:microsoft.com/office/officeart/2005/8/layout/matrix1"/>
    <dgm:cxn modelId="{C7C5CBF9-F374-4625-ACF9-48C9693FACCB}" type="presOf" srcId="{BF4018FC-E494-45A3-96D6-7E356CF5FBFD}" destId="{662E60F4-9FEF-4DE0-807D-C8C0248663DB}" srcOrd="0" destOrd="0" presId="urn:microsoft.com/office/officeart/2005/8/layout/matrix1"/>
    <dgm:cxn modelId="{CD316D63-D826-40BD-A9AC-EA3FAA525018}" type="presParOf" srcId="{54871849-4136-4EA3-9277-9702A03A0670}" destId="{A85C04C6-5288-4152-9858-89BCCF63BC8F}" srcOrd="0" destOrd="0" presId="urn:microsoft.com/office/officeart/2005/8/layout/matrix1"/>
    <dgm:cxn modelId="{37330CD9-C9A0-420B-ADD7-0F415234CF5C}" type="presParOf" srcId="{A85C04C6-5288-4152-9858-89BCCF63BC8F}" destId="{9C797020-F5E3-4357-AF0A-6D2C3B0D8389}" srcOrd="0" destOrd="0" presId="urn:microsoft.com/office/officeart/2005/8/layout/matrix1"/>
    <dgm:cxn modelId="{B7C9370E-6E04-4168-9052-E90C7E66848C}" type="presParOf" srcId="{A85C04C6-5288-4152-9858-89BCCF63BC8F}" destId="{33C3BD4E-26E9-45DF-9B70-03F1688071B6}" srcOrd="1" destOrd="0" presId="urn:microsoft.com/office/officeart/2005/8/layout/matrix1"/>
    <dgm:cxn modelId="{F4C6597A-7FCA-4DC3-A62C-2359AF587FE8}" type="presParOf" srcId="{A85C04C6-5288-4152-9858-89BCCF63BC8F}" destId="{662E60F4-9FEF-4DE0-807D-C8C0248663DB}" srcOrd="2" destOrd="0" presId="urn:microsoft.com/office/officeart/2005/8/layout/matrix1"/>
    <dgm:cxn modelId="{85588F5E-CE3C-44D7-BBCE-01D63A7A5883}" type="presParOf" srcId="{A85C04C6-5288-4152-9858-89BCCF63BC8F}" destId="{25AF2908-83FE-4913-AB21-FD279A4AF052}" srcOrd="3" destOrd="0" presId="urn:microsoft.com/office/officeart/2005/8/layout/matrix1"/>
    <dgm:cxn modelId="{7D128547-E931-40FA-B19F-DEE4B46184B7}" type="presParOf" srcId="{A85C04C6-5288-4152-9858-89BCCF63BC8F}" destId="{9219F1BF-C72F-4757-884D-65F850A574F5}" srcOrd="4" destOrd="0" presId="urn:microsoft.com/office/officeart/2005/8/layout/matrix1"/>
    <dgm:cxn modelId="{B6845D68-5AF1-4386-BA60-A67D3D692F79}" type="presParOf" srcId="{A85C04C6-5288-4152-9858-89BCCF63BC8F}" destId="{461AC589-E03B-489C-9A57-8B9B9084D293}" srcOrd="5" destOrd="0" presId="urn:microsoft.com/office/officeart/2005/8/layout/matrix1"/>
    <dgm:cxn modelId="{D1B229AE-704C-41FC-BBA5-F4FE9C6671B9}" type="presParOf" srcId="{A85C04C6-5288-4152-9858-89BCCF63BC8F}" destId="{866479AB-721C-4DA3-BD74-07AC9363FD18}" srcOrd="6" destOrd="0" presId="urn:microsoft.com/office/officeart/2005/8/layout/matrix1"/>
    <dgm:cxn modelId="{41529F82-7374-4AC6-A02F-630194AB6DAD}" type="presParOf" srcId="{A85C04C6-5288-4152-9858-89BCCF63BC8F}" destId="{98D23382-53FB-4089-B8C3-2060B6A74ECB}" srcOrd="7" destOrd="0" presId="urn:microsoft.com/office/officeart/2005/8/layout/matrix1"/>
    <dgm:cxn modelId="{A99E57DE-44B1-49C6-95D0-81B641F75552}" type="presParOf" srcId="{54871849-4136-4EA3-9277-9702A03A0670}" destId="{B32E4D68-A78F-4196-BE6D-07F8E4AD654C}"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797020-F5E3-4357-AF0A-6D2C3B0D8389}">
      <dsp:nvSpPr>
        <dsp:cNvPr id="0" name=""/>
        <dsp:cNvSpPr/>
      </dsp:nvSpPr>
      <dsp:spPr>
        <a:xfrm rot="16200000">
          <a:off x="1541065" y="-1541065"/>
          <a:ext cx="2175669" cy="5257800"/>
        </a:xfrm>
        <a:prstGeom prst="round1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endParaRPr lang="it-IT" sz="1800" kern="1200" dirty="0"/>
        </a:p>
        <a:p>
          <a:pPr marL="0" lvl="0" indent="0" algn="ctr" defTabSz="800100">
            <a:lnSpc>
              <a:spcPct val="90000"/>
            </a:lnSpc>
            <a:spcBef>
              <a:spcPct val="0"/>
            </a:spcBef>
            <a:spcAft>
              <a:spcPct val="35000"/>
            </a:spcAft>
            <a:buNone/>
          </a:pPr>
          <a:endParaRPr lang="it-IT" sz="1800" kern="1200" dirty="0"/>
        </a:p>
        <a:p>
          <a:pPr marL="0" lvl="0" indent="0" algn="ctr" defTabSz="800100">
            <a:lnSpc>
              <a:spcPct val="90000"/>
            </a:lnSpc>
            <a:spcBef>
              <a:spcPct val="0"/>
            </a:spcBef>
            <a:spcAft>
              <a:spcPct val="35000"/>
            </a:spcAft>
            <a:buNone/>
          </a:pPr>
          <a:endParaRPr lang="it-IT" sz="1800" kern="1200" dirty="0"/>
        </a:p>
        <a:p>
          <a:pPr marL="0" lvl="0" indent="0" algn="ctr" defTabSz="800100">
            <a:lnSpc>
              <a:spcPct val="90000"/>
            </a:lnSpc>
            <a:spcBef>
              <a:spcPct val="0"/>
            </a:spcBef>
            <a:spcAft>
              <a:spcPct val="35000"/>
            </a:spcAft>
            <a:buNone/>
          </a:pPr>
          <a:endParaRPr lang="it-IT" sz="1800" kern="1200" dirty="0"/>
        </a:p>
        <a:p>
          <a:pPr marL="0" lvl="0" indent="0" algn="ctr" defTabSz="800100">
            <a:lnSpc>
              <a:spcPct val="90000"/>
            </a:lnSpc>
            <a:spcBef>
              <a:spcPct val="0"/>
            </a:spcBef>
            <a:spcAft>
              <a:spcPct val="35000"/>
            </a:spcAft>
            <a:buNone/>
          </a:pPr>
          <a:endParaRPr lang="it-IT" sz="1800" b="1" kern="1200" dirty="0">
            <a:solidFill>
              <a:schemeClr val="tx1"/>
            </a:solidFill>
          </a:endParaRPr>
        </a:p>
        <a:p>
          <a:pPr marL="0" lvl="0" indent="0" algn="ctr" defTabSz="800100">
            <a:lnSpc>
              <a:spcPct val="90000"/>
            </a:lnSpc>
            <a:spcBef>
              <a:spcPct val="0"/>
            </a:spcBef>
            <a:spcAft>
              <a:spcPct val="35000"/>
            </a:spcAft>
            <a:buNone/>
          </a:pPr>
          <a:r>
            <a:rPr lang="it-IT" sz="1800" b="1" kern="1200" dirty="0">
              <a:solidFill>
                <a:schemeClr val="tx1"/>
              </a:solidFill>
            </a:rPr>
            <a:t>STRENGTHS</a:t>
          </a:r>
        </a:p>
        <a:p>
          <a:pPr marL="0" lvl="0" indent="0" algn="l" defTabSz="800100">
            <a:lnSpc>
              <a:spcPct val="90000"/>
            </a:lnSpc>
            <a:spcBef>
              <a:spcPct val="0"/>
            </a:spcBef>
            <a:spcAft>
              <a:spcPct val="35000"/>
            </a:spcAft>
            <a:buNone/>
          </a:pPr>
          <a:r>
            <a:rPr lang="it-IT" sz="1800" kern="1200" dirty="0">
              <a:solidFill>
                <a:schemeClr val="tx1"/>
              </a:solidFill>
            </a:rPr>
            <a:t>-Brand Value</a:t>
          </a:r>
        </a:p>
        <a:p>
          <a:pPr marL="0" lvl="0" indent="0" algn="l" defTabSz="800100">
            <a:lnSpc>
              <a:spcPct val="90000"/>
            </a:lnSpc>
            <a:spcBef>
              <a:spcPct val="0"/>
            </a:spcBef>
            <a:spcAft>
              <a:spcPct val="35000"/>
            </a:spcAft>
            <a:buNone/>
          </a:pPr>
          <a:r>
            <a:rPr lang="it-IT" sz="1800" kern="1200" dirty="0">
              <a:solidFill>
                <a:schemeClr val="tx1"/>
              </a:solidFill>
            </a:rPr>
            <a:t>-Ensure customers satisfaction with variety of products</a:t>
          </a:r>
        </a:p>
        <a:p>
          <a:pPr marL="0" lvl="0" indent="0" algn="l" defTabSz="800100">
            <a:lnSpc>
              <a:spcPct val="90000"/>
            </a:lnSpc>
            <a:spcBef>
              <a:spcPct val="0"/>
            </a:spcBef>
            <a:spcAft>
              <a:spcPct val="35000"/>
            </a:spcAft>
            <a:buNone/>
          </a:pPr>
          <a:r>
            <a:rPr lang="it-IT" sz="1800" kern="1200" dirty="0">
              <a:solidFill>
                <a:schemeClr val="tx1"/>
              </a:solidFill>
            </a:rPr>
            <a:t>-diferent store such as express and extra</a:t>
          </a:r>
        </a:p>
        <a:p>
          <a:pPr marL="0" lvl="0" indent="0" algn="l" defTabSz="800100">
            <a:lnSpc>
              <a:spcPct val="90000"/>
            </a:lnSpc>
            <a:spcBef>
              <a:spcPct val="0"/>
            </a:spcBef>
            <a:spcAft>
              <a:spcPct val="35000"/>
            </a:spcAft>
            <a:buNone/>
          </a:pPr>
          <a:r>
            <a:rPr lang="it-IT" sz="1800" kern="1200" dirty="0">
              <a:solidFill>
                <a:schemeClr val="tx1"/>
              </a:solidFill>
            </a:rPr>
            <a:t>-good quality food at low prices</a:t>
          </a:r>
          <a:br>
            <a:rPr lang="it-IT" sz="1800" kern="1200" dirty="0"/>
          </a:br>
          <a:br>
            <a:rPr lang="it-IT" sz="1800" kern="1200" dirty="0"/>
          </a:br>
          <a:br>
            <a:rPr lang="it-IT" sz="1800" kern="1200" dirty="0"/>
          </a:br>
          <a:endParaRPr lang="it-IT" sz="1800" kern="1200" dirty="0"/>
        </a:p>
        <a:p>
          <a:pPr marL="0" lvl="0" indent="0" algn="ctr" defTabSz="800100">
            <a:lnSpc>
              <a:spcPct val="90000"/>
            </a:lnSpc>
            <a:spcBef>
              <a:spcPct val="0"/>
            </a:spcBef>
            <a:spcAft>
              <a:spcPct val="35000"/>
            </a:spcAft>
            <a:buNone/>
          </a:pPr>
          <a:endParaRPr lang="it-IT" sz="1800" kern="1200" dirty="0"/>
        </a:p>
      </dsp:txBody>
      <dsp:txXfrm rot="5400000">
        <a:off x="0" y="0"/>
        <a:ext cx="5257800" cy="1631751"/>
      </dsp:txXfrm>
    </dsp:sp>
    <dsp:sp modelId="{662E60F4-9FEF-4DE0-807D-C8C0248663DB}">
      <dsp:nvSpPr>
        <dsp:cNvPr id="0" name=""/>
        <dsp:cNvSpPr/>
      </dsp:nvSpPr>
      <dsp:spPr>
        <a:xfrm>
          <a:off x="5257800" y="0"/>
          <a:ext cx="5257800" cy="2175669"/>
        </a:xfrm>
        <a:prstGeom prst="round1Rect">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endParaRPr lang="it-IT" sz="1800" kern="1200" dirty="0"/>
        </a:p>
        <a:p>
          <a:pPr marL="0" lvl="0" indent="0" algn="ctr" defTabSz="800100">
            <a:lnSpc>
              <a:spcPct val="90000"/>
            </a:lnSpc>
            <a:spcBef>
              <a:spcPct val="0"/>
            </a:spcBef>
            <a:spcAft>
              <a:spcPct val="35000"/>
            </a:spcAft>
            <a:buNone/>
          </a:pPr>
          <a:endParaRPr lang="it-IT" sz="1800" b="1" kern="1200" dirty="0">
            <a:solidFill>
              <a:schemeClr val="tx1"/>
            </a:solidFill>
          </a:endParaRPr>
        </a:p>
        <a:p>
          <a:pPr marL="0" lvl="0" indent="0" algn="ctr" defTabSz="800100">
            <a:lnSpc>
              <a:spcPct val="90000"/>
            </a:lnSpc>
            <a:spcBef>
              <a:spcPct val="0"/>
            </a:spcBef>
            <a:spcAft>
              <a:spcPct val="35000"/>
            </a:spcAft>
            <a:buNone/>
          </a:pPr>
          <a:r>
            <a:rPr lang="it-IT" sz="1800" b="1" kern="1200" dirty="0">
              <a:solidFill>
                <a:schemeClr val="tx1"/>
              </a:solidFill>
            </a:rPr>
            <a:t>WEAKNESSES</a:t>
          </a:r>
        </a:p>
        <a:p>
          <a:pPr marL="0" lvl="0" indent="0" algn="ctr" defTabSz="800100">
            <a:lnSpc>
              <a:spcPct val="90000"/>
            </a:lnSpc>
            <a:spcBef>
              <a:spcPct val="0"/>
            </a:spcBef>
            <a:spcAft>
              <a:spcPct val="35000"/>
            </a:spcAft>
            <a:buNone/>
          </a:pPr>
          <a:endParaRPr lang="it-IT" sz="1800" b="1" kern="1200" dirty="0">
            <a:solidFill>
              <a:schemeClr val="tx1"/>
            </a:solidFill>
          </a:endParaRPr>
        </a:p>
        <a:p>
          <a:pPr marL="0" lvl="0" indent="0" algn="ctr" defTabSz="800100">
            <a:lnSpc>
              <a:spcPct val="90000"/>
            </a:lnSpc>
            <a:spcBef>
              <a:spcPct val="0"/>
            </a:spcBef>
            <a:spcAft>
              <a:spcPct val="35000"/>
            </a:spcAft>
            <a:buNone/>
          </a:pPr>
          <a:endParaRPr lang="it-IT" sz="1800" b="1" kern="1200" dirty="0">
            <a:solidFill>
              <a:schemeClr val="tx1"/>
            </a:solidFill>
          </a:endParaRPr>
        </a:p>
        <a:p>
          <a:pPr marL="0" lvl="0" indent="0" algn="l" defTabSz="800100">
            <a:lnSpc>
              <a:spcPct val="90000"/>
            </a:lnSpc>
            <a:spcBef>
              <a:spcPct val="0"/>
            </a:spcBef>
            <a:spcAft>
              <a:spcPct val="35000"/>
            </a:spcAft>
            <a:buNone/>
          </a:pPr>
          <a:r>
            <a:rPr lang="it-IT" sz="1800" b="0" kern="1200" dirty="0">
              <a:solidFill>
                <a:schemeClr val="tx1"/>
              </a:solidFill>
            </a:rPr>
            <a:t>- Lake of performance in different areas</a:t>
          </a:r>
          <a:br>
            <a:rPr lang="it-IT" sz="1800" b="0" kern="1200" dirty="0">
              <a:solidFill>
                <a:schemeClr val="tx1"/>
              </a:solidFill>
            </a:rPr>
          </a:br>
          <a:r>
            <a:rPr lang="it-IT" sz="1800" b="0" kern="1200" dirty="0">
              <a:solidFill>
                <a:schemeClr val="tx1"/>
              </a:solidFill>
            </a:rPr>
            <a:t>- Price </a:t>
          </a:r>
        </a:p>
        <a:p>
          <a:pPr marL="0" lvl="0" indent="0" algn="ctr" defTabSz="800100">
            <a:lnSpc>
              <a:spcPct val="90000"/>
            </a:lnSpc>
            <a:spcBef>
              <a:spcPct val="0"/>
            </a:spcBef>
            <a:spcAft>
              <a:spcPct val="35000"/>
            </a:spcAft>
            <a:buNone/>
          </a:pPr>
          <a:endParaRPr lang="it-IT" sz="1800" kern="1200" dirty="0"/>
        </a:p>
        <a:p>
          <a:pPr marL="0" lvl="0" indent="0" algn="ctr" defTabSz="800100">
            <a:lnSpc>
              <a:spcPct val="90000"/>
            </a:lnSpc>
            <a:spcBef>
              <a:spcPct val="0"/>
            </a:spcBef>
            <a:spcAft>
              <a:spcPct val="35000"/>
            </a:spcAft>
            <a:buNone/>
          </a:pPr>
          <a:endParaRPr lang="it-IT" sz="1800" kern="1200" dirty="0"/>
        </a:p>
        <a:p>
          <a:pPr marL="0" lvl="0" indent="0" algn="ctr" defTabSz="800100">
            <a:lnSpc>
              <a:spcPct val="90000"/>
            </a:lnSpc>
            <a:spcBef>
              <a:spcPct val="0"/>
            </a:spcBef>
            <a:spcAft>
              <a:spcPct val="35000"/>
            </a:spcAft>
            <a:buNone/>
          </a:pPr>
          <a:endParaRPr lang="it-IT" sz="1800" kern="1200" dirty="0"/>
        </a:p>
        <a:p>
          <a:pPr marL="0" lvl="0" indent="0" algn="l" defTabSz="800100">
            <a:lnSpc>
              <a:spcPct val="90000"/>
            </a:lnSpc>
            <a:spcBef>
              <a:spcPct val="0"/>
            </a:spcBef>
            <a:spcAft>
              <a:spcPct val="35000"/>
            </a:spcAft>
            <a:buNone/>
          </a:pPr>
          <a:endParaRPr lang="it-IT" sz="1800" kern="1200" dirty="0"/>
        </a:p>
      </dsp:txBody>
      <dsp:txXfrm>
        <a:off x="5257800" y="0"/>
        <a:ext cx="5257800" cy="1631751"/>
      </dsp:txXfrm>
    </dsp:sp>
    <dsp:sp modelId="{9219F1BF-C72F-4757-884D-65F850A574F5}">
      <dsp:nvSpPr>
        <dsp:cNvPr id="0" name=""/>
        <dsp:cNvSpPr/>
      </dsp:nvSpPr>
      <dsp:spPr>
        <a:xfrm rot="10800000">
          <a:off x="0" y="2175669"/>
          <a:ext cx="5257800" cy="2175669"/>
        </a:xfrm>
        <a:prstGeom prst="round1Rect">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endParaRPr lang="it-IT" sz="1800" kern="1200" dirty="0"/>
        </a:p>
        <a:p>
          <a:pPr marL="0" lvl="0" indent="0" algn="ctr" defTabSz="800100">
            <a:lnSpc>
              <a:spcPct val="90000"/>
            </a:lnSpc>
            <a:spcBef>
              <a:spcPct val="0"/>
            </a:spcBef>
            <a:spcAft>
              <a:spcPct val="35000"/>
            </a:spcAft>
            <a:buNone/>
          </a:pPr>
          <a:endParaRPr lang="it-IT" sz="1800" kern="1200" dirty="0"/>
        </a:p>
        <a:p>
          <a:pPr marL="0" lvl="0" indent="0" algn="ctr" defTabSz="800100">
            <a:lnSpc>
              <a:spcPct val="90000"/>
            </a:lnSpc>
            <a:spcBef>
              <a:spcPct val="0"/>
            </a:spcBef>
            <a:spcAft>
              <a:spcPct val="35000"/>
            </a:spcAft>
            <a:buNone/>
          </a:pPr>
          <a:r>
            <a:rPr lang="it-IT" sz="1800" b="1" kern="1200" dirty="0">
              <a:solidFill>
                <a:schemeClr val="tx1"/>
              </a:solidFill>
            </a:rPr>
            <a:t>OPPORTUNITIES</a:t>
          </a:r>
        </a:p>
        <a:p>
          <a:pPr marL="0" lvl="0" indent="0" algn="l" defTabSz="800100">
            <a:lnSpc>
              <a:spcPct val="90000"/>
            </a:lnSpc>
            <a:spcBef>
              <a:spcPct val="0"/>
            </a:spcBef>
            <a:spcAft>
              <a:spcPct val="35000"/>
            </a:spcAft>
            <a:buNone/>
          </a:pPr>
          <a:r>
            <a:rPr lang="it-IT" sz="1800" kern="1200" dirty="0">
              <a:solidFill>
                <a:schemeClr val="tx1"/>
              </a:solidFill>
            </a:rPr>
            <a:t> -Sales profit</a:t>
          </a:r>
        </a:p>
        <a:p>
          <a:pPr marL="0" lvl="0" indent="0" algn="l" defTabSz="800100">
            <a:lnSpc>
              <a:spcPct val="90000"/>
            </a:lnSpc>
            <a:spcBef>
              <a:spcPct val="0"/>
            </a:spcBef>
            <a:spcAft>
              <a:spcPct val="35000"/>
            </a:spcAft>
            <a:buNone/>
          </a:pPr>
          <a:r>
            <a:rPr lang="it-IT" sz="1800" kern="1200" dirty="0">
              <a:solidFill>
                <a:schemeClr val="tx1"/>
              </a:solidFill>
            </a:rPr>
            <a:t> -Growth &amp; business development (variety of stores)</a:t>
          </a:r>
        </a:p>
        <a:p>
          <a:pPr marL="0" lvl="0" indent="0" algn="l" defTabSz="800100">
            <a:lnSpc>
              <a:spcPct val="90000"/>
            </a:lnSpc>
            <a:spcBef>
              <a:spcPct val="0"/>
            </a:spcBef>
            <a:spcAft>
              <a:spcPct val="35000"/>
            </a:spcAft>
            <a:buNone/>
          </a:pPr>
          <a:r>
            <a:rPr lang="it-IT" sz="1800" kern="1200" dirty="0">
              <a:solidFill>
                <a:schemeClr val="tx1"/>
              </a:solidFill>
            </a:rPr>
            <a:t>-online shopping</a:t>
          </a:r>
        </a:p>
        <a:p>
          <a:pPr marL="0" lvl="0" indent="0" algn="l" defTabSz="800100">
            <a:lnSpc>
              <a:spcPct val="90000"/>
            </a:lnSpc>
            <a:spcBef>
              <a:spcPct val="0"/>
            </a:spcBef>
            <a:spcAft>
              <a:spcPct val="35000"/>
            </a:spcAft>
            <a:buNone/>
          </a:pPr>
          <a:r>
            <a:rPr lang="it-IT" sz="1800" kern="1200" dirty="0">
              <a:solidFill>
                <a:schemeClr val="tx1"/>
              </a:solidFill>
            </a:rPr>
            <a:t>-Win-win relathionship between suppliers</a:t>
          </a:r>
        </a:p>
        <a:p>
          <a:pPr marL="0" lvl="0" indent="0" algn="l" defTabSz="800100">
            <a:lnSpc>
              <a:spcPct val="90000"/>
            </a:lnSpc>
            <a:spcBef>
              <a:spcPct val="0"/>
            </a:spcBef>
            <a:spcAft>
              <a:spcPct val="35000"/>
            </a:spcAft>
            <a:buNone/>
          </a:pPr>
          <a:endParaRPr lang="it-IT" sz="1800" kern="1200" dirty="0"/>
        </a:p>
        <a:p>
          <a:pPr marL="0" lvl="0" indent="0" algn="l" defTabSz="800100">
            <a:lnSpc>
              <a:spcPct val="90000"/>
            </a:lnSpc>
            <a:spcBef>
              <a:spcPct val="0"/>
            </a:spcBef>
            <a:spcAft>
              <a:spcPct val="35000"/>
            </a:spcAft>
            <a:buNone/>
          </a:pPr>
          <a:endParaRPr lang="it-IT" sz="1800" kern="1200" dirty="0"/>
        </a:p>
        <a:p>
          <a:pPr marL="0" lvl="0" indent="0" algn="l" defTabSz="800100">
            <a:lnSpc>
              <a:spcPct val="90000"/>
            </a:lnSpc>
            <a:spcBef>
              <a:spcPct val="0"/>
            </a:spcBef>
            <a:spcAft>
              <a:spcPct val="35000"/>
            </a:spcAft>
            <a:buNone/>
          </a:pPr>
          <a:endParaRPr lang="it-IT" sz="1800" kern="1200" dirty="0"/>
        </a:p>
        <a:p>
          <a:pPr marL="0" lvl="0" indent="0" algn="l" defTabSz="800100">
            <a:lnSpc>
              <a:spcPct val="90000"/>
            </a:lnSpc>
            <a:spcBef>
              <a:spcPct val="0"/>
            </a:spcBef>
            <a:spcAft>
              <a:spcPct val="35000"/>
            </a:spcAft>
            <a:buNone/>
          </a:pPr>
          <a:r>
            <a:rPr lang="it-IT" sz="1800" kern="1200" dirty="0"/>
            <a:t>  </a:t>
          </a:r>
        </a:p>
      </dsp:txBody>
      <dsp:txXfrm rot="10800000">
        <a:off x="0" y="2719586"/>
        <a:ext cx="5257800" cy="1631751"/>
      </dsp:txXfrm>
    </dsp:sp>
    <dsp:sp modelId="{866479AB-721C-4DA3-BD74-07AC9363FD18}">
      <dsp:nvSpPr>
        <dsp:cNvPr id="0" name=""/>
        <dsp:cNvSpPr/>
      </dsp:nvSpPr>
      <dsp:spPr>
        <a:xfrm rot="5400000">
          <a:off x="6798865" y="634603"/>
          <a:ext cx="2175669" cy="5257800"/>
        </a:xfrm>
        <a:prstGeom prst="round1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it-IT" sz="1800" b="1" kern="1200" dirty="0">
              <a:solidFill>
                <a:schemeClr val="tx1"/>
              </a:solidFill>
            </a:rPr>
            <a:t>THREATS</a:t>
          </a:r>
        </a:p>
        <a:p>
          <a:pPr marL="0" lvl="0" indent="0" algn="l" defTabSz="800100">
            <a:lnSpc>
              <a:spcPct val="90000"/>
            </a:lnSpc>
            <a:spcBef>
              <a:spcPct val="0"/>
            </a:spcBef>
            <a:spcAft>
              <a:spcPct val="35000"/>
            </a:spcAft>
            <a:buNone/>
          </a:pPr>
          <a:r>
            <a:rPr lang="it-IT" sz="1800" kern="1200" dirty="0">
              <a:solidFill>
                <a:schemeClr val="tx1"/>
              </a:solidFill>
            </a:rPr>
            <a:t>-Economic enviroment</a:t>
          </a:r>
        </a:p>
        <a:p>
          <a:pPr marL="0" lvl="0" indent="0" algn="l" defTabSz="800100">
            <a:lnSpc>
              <a:spcPct val="90000"/>
            </a:lnSpc>
            <a:spcBef>
              <a:spcPct val="0"/>
            </a:spcBef>
            <a:spcAft>
              <a:spcPct val="35000"/>
            </a:spcAft>
            <a:buNone/>
          </a:pPr>
          <a:r>
            <a:rPr lang="it-IT" sz="1800" kern="1200" dirty="0">
              <a:solidFill>
                <a:schemeClr val="tx1"/>
              </a:solidFill>
            </a:rPr>
            <a:t>-Other supermarkets es Aldi , Asda , Lidl </a:t>
          </a:r>
        </a:p>
        <a:p>
          <a:pPr marL="0" lvl="0" indent="0" algn="l" defTabSz="800100">
            <a:lnSpc>
              <a:spcPct val="90000"/>
            </a:lnSpc>
            <a:spcBef>
              <a:spcPct val="0"/>
            </a:spcBef>
            <a:spcAft>
              <a:spcPct val="35000"/>
            </a:spcAft>
            <a:buNone/>
          </a:pPr>
          <a:r>
            <a:rPr lang="it-IT" sz="1800" kern="1200" dirty="0">
              <a:solidFill>
                <a:schemeClr val="tx1"/>
              </a:solidFill>
            </a:rPr>
            <a:t>-Different prices of othe supermarkets</a:t>
          </a:r>
        </a:p>
        <a:p>
          <a:pPr marL="0" lvl="0" indent="0" algn="ctr" defTabSz="800100">
            <a:lnSpc>
              <a:spcPct val="90000"/>
            </a:lnSpc>
            <a:spcBef>
              <a:spcPct val="0"/>
            </a:spcBef>
            <a:spcAft>
              <a:spcPct val="35000"/>
            </a:spcAft>
            <a:buNone/>
          </a:pPr>
          <a:endParaRPr lang="it-IT" sz="1800" kern="1200" dirty="0"/>
        </a:p>
      </dsp:txBody>
      <dsp:txXfrm rot="-5400000">
        <a:off x="5257800" y="2719586"/>
        <a:ext cx="5257800" cy="1631751"/>
      </dsp:txXfrm>
    </dsp:sp>
    <dsp:sp modelId="{B32E4D68-A78F-4196-BE6D-07F8E4AD654C}">
      <dsp:nvSpPr>
        <dsp:cNvPr id="0" name=""/>
        <dsp:cNvSpPr/>
      </dsp:nvSpPr>
      <dsp:spPr>
        <a:xfrm>
          <a:off x="3680460" y="1631751"/>
          <a:ext cx="3154680" cy="1087834"/>
        </a:xfrm>
        <a:prstGeom prst="roundRect">
          <a:avLst/>
        </a:prstGeom>
        <a:solidFill>
          <a:schemeClr val="accent5">
            <a:tint val="40000"/>
            <a:hueOff val="0"/>
            <a:satOff val="0"/>
            <a:lumOff val="0"/>
            <a:alphaOff val="0"/>
          </a:schemeClr>
        </a:solidFill>
        <a:ln>
          <a:noFill/>
        </a:ln>
        <a:effectLst>
          <a:outerShdw blurRad="57150" dist="19050" dir="5400000" algn="ctr" rotWithShape="0">
            <a:srgbClr val="000000">
              <a:alpha val="63000"/>
            </a:srgbClr>
          </a:outerShdw>
        </a:effectLst>
        <a:scene3d>
          <a:camera prst="orthographicFront"/>
          <a:lightRig rig="flat" dir="t"/>
        </a:scene3d>
        <a:sp3d z="190500" prstMaterial="plastic">
          <a:bevelT w="120900" h="88900"/>
          <a:bevelB w="88900" h="31750" prst="angle"/>
        </a:sp3d>
      </dsp:spPr>
      <dsp:style>
        <a:lnRef idx="0">
          <a:scrgbClr r="0" g="0" b="0"/>
        </a:lnRef>
        <a:fillRef idx="1">
          <a:scrgbClr r="0" g="0" b="0"/>
        </a:fillRef>
        <a:effectRef idx="3">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ctr" defTabSz="2089150">
            <a:lnSpc>
              <a:spcPct val="90000"/>
            </a:lnSpc>
            <a:spcBef>
              <a:spcPct val="0"/>
            </a:spcBef>
            <a:spcAft>
              <a:spcPct val="35000"/>
            </a:spcAft>
            <a:buNone/>
          </a:pPr>
          <a:r>
            <a:rPr lang="it-IT" sz="4700" b="1" kern="1200">
              <a:latin typeface="Georgia" panose="02040502050405020303" pitchFamily="18" charset="0"/>
            </a:rPr>
            <a:t>TESCO</a:t>
          </a:r>
          <a:endParaRPr lang="it-IT" sz="4700" b="1" kern="1200" dirty="0">
            <a:latin typeface="Georgia" panose="02040502050405020303" pitchFamily="18" charset="0"/>
          </a:endParaRPr>
        </a:p>
      </dsp:txBody>
      <dsp:txXfrm>
        <a:off x="3733564" y="1684855"/>
        <a:ext cx="3048472" cy="981626"/>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49327-3911-4949-A3FE-CDA3CA5DE8A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it-IT"/>
          </a:p>
        </p:txBody>
      </p:sp>
      <p:sp>
        <p:nvSpPr>
          <p:cNvPr id="3" name="Subtitle 2">
            <a:extLst>
              <a:ext uri="{FF2B5EF4-FFF2-40B4-BE49-F238E27FC236}">
                <a16:creationId xmlns:a16="http://schemas.microsoft.com/office/drawing/2014/main" id="{933DD949-E12F-44A5-984C-27F50A8AF57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it-IT"/>
          </a:p>
        </p:txBody>
      </p:sp>
      <p:sp>
        <p:nvSpPr>
          <p:cNvPr id="4" name="Date Placeholder 3">
            <a:extLst>
              <a:ext uri="{FF2B5EF4-FFF2-40B4-BE49-F238E27FC236}">
                <a16:creationId xmlns:a16="http://schemas.microsoft.com/office/drawing/2014/main" id="{5DFFA368-18CA-4BFB-8024-3BFB3DEED9F7}"/>
              </a:ext>
            </a:extLst>
          </p:cNvPr>
          <p:cNvSpPr>
            <a:spLocks noGrp="1"/>
          </p:cNvSpPr>
          <p:nvPr>
            <p:ph type="dt" sz="half" idx="10"/>
          </p:nvPr>
        </p:nvSpPr>
        <p:spPr/>
        <p:txBody>
          <a:bodyPr/>
          <a:lstStyle/>
          <a:p>
            <a:fld id="{42716493-1722-421E-AF9C-5571A11E38C9}" type="datetimeFigureOut">
              <a:rPr lang="it-IT" smtClean="0"/>
              <a:t>13/06/2020</a:t>
            </a:fld>
            <a:endParaRPr lang="it-IT"/>
          </a:p>
        </p:txBody>
      </p:sp>
      <p:sp>
        <p:nvSpPr>
          <p:cNvPr id="5" name="Footer Placeholder 4">
            <a:extLst>
              <a:ext uri="{FF2B5EF4-FFF2-40B4-BE49-F238E27FC236}">
                <a16:creationId xmlns:a16="http://schemas.microsoft.com/office/drawing/2014/main" id="{4C70C9D0-F4F4-45FD-9A9C-7536B7D3C4A3}"/>
              </a:ext>
            </a:extLst>
          </p:cNvPr>
          <p:cNvSpPr>
            <a:spLocks noGrp="1"/>
          </p:cNvSpPr>
          <p:nvPr>
            <p:ph type="ftr" sz="quarter" idx="11"/>
          </p:nvPr>
        </p:nvSpPr>
        <p:spPr/>
        <p:txBody>
          <a:bodyPr/>
          <a:lstStyle/>
          <a:p>
            <a:endParaRPr lang="it-IT"/>
          </a:p>
        </p:txBody>
      </p:sp>
      <p:sp>
        <p:nvSpPr>
          <p:cNvPr id="6" name="Slide Number Placeholder 5">
            <a:extLst>
              <a:ext uri="{FF2B5EF4-FFF2-40B4-BE49-F238E27FC236}">
                <a16:creationId xmlns:a16="http://schemas.microsoft.com/office/drawing/2014/main" id="{37D434CA-2599-4E66-866D-CD7BC16131E1}"/>
              </a:ext>
            </a:extLst>
          </p:cNvPr>
          <p:cNvSpPr>
            <a:spLocks noGrp="1"/>
          </p:cNvSpPr>
          <p:nvPr>
            <p:ph type="sldNum" sz="quarter" idx="12"/>
          </p:nvPr>
        </p:nvSpPr>
        <p:spPr/>
        <p:txBody>
          <a:bodyPr/>
          <a:lstStyle/>
          <a:p>
            <a:fld id="{0CD0C9D7-A442-4ABD-A0C5-677BD9CEDAEA}" type="slidenum">
              <a:rPr lang="it-IT" smtClean="0"/>
              <a:t>‹#›</a:t>
            </a:fld>
            <a:endParaRPr lang="it-IT"/>
          </a:p>
        </p:txBody>
      </p:sp>
    </p:spTree>
    <p:extLst>
      <p:ext uri="{BB962C8B-B14F-4D97-AF65-F5344CB8AC3E}">
        <p14:creationId xmlns:p14="http://schemas.microsoft.com/office/powerpoint/2010/main" val="19956869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5BB9-820C-4C40-96D9-BB4293419A9C}"/>
              </a:ext>
            </a:extLst>
          </p:cNvPr>
          <p:cNvSpPr>
            <a:spLocks noGrp="1"/>
          </p:cNvSpPr>
          <p:nvPr>
            <p:ph type="title"/>
          </p:nvPr>
        </p:nvSpPr>
        <p:spPr/>
        <p:txBody>
          <a:bodyPr/>
          <a:lstStyle/>
          <a:p>
            <a:r>
              <a:rPr lang="en-US"/>
              <a:t>Click to edit Master title style</a:t>
            </a:r>
            <a:endParaRPr lang="it-IT"/>
          </a:p>
        </p:txBody>
      </p:sp>
      <p:sp>
        <p:nvSpPr>
          <p:cNvPr id="3" name="Content Placeholder 2">
            <a:extLst>
              <a:ext uri="{FF2B5EF4-FFF2-40B4-BE49-F238E27FC236}">
                <a16:creationId xmlns:a16="http://schemas.microsoft.com/office/drawing/2014/main" id="{519C33D0-A6DD-4E3D-B5FB-D97AB89BE5C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it-IT"/>
          </a:p>
        </p:txBody>
      </p:sp>
      <p:sp>
        <p:nvSpPr>
          <p:cNvPr id="4" name="Date Placeholder 3">
            <a:extLst>
              <a:ext uri="{FF2B5EF4-FFF2-40B4-BE49-F238E27FC236}">
                <a16:creationId xmlns:a16="http://schemas.microsoft.com/office/drawing/2014/main" id="{41D8911E-0373-48A2-AE17-B4934B0D6C7B}"/>
              </a:ext>
            </a:extLst>
          </p:cNvPr>
          <p:cNvSpPr>
            <a:spLocks noGrp="1"/>
          </p:cNvSpPr>
          <p:nvPr>
            <p:ph type="dt" sz="half" idx="10"/>
          </p:nvPr>
        </p:nvSpPr>
        <p:spPr/>
        <p:txBody>
          <a:bodyPr/>
          <a:lstStyle/>
          <a:p>
            <a:fld id="{42716493-1722-421E-AF9C-5571A11E38C9}" type="datetimeFigureOut">
              <a:rPr lang="it-IT" smtClean="0"/>
              <a:t>13/06/2020</a:t>
            </a:fld>
            <a:endParaRPr lang="it-IT"/>
          </a:p>
        </p:txBody>
      </p:sp>
      <p:sp>
        <p:nvSpPr>
          <p:cNvPr id="5" name="Footer Placeholder 4">
            <a:extLst>
              <a:ext uri="{FF2B5EF4-FFF2-40B4-BE49-F238E27FC236}">
                <a16:creationId xmlns:a16="http://schemas.microsoft.com/office/drawing/2014/main" id="{D4C59F68-7291-4BF8-BE06-430DC70EEDB8}"/>
              </a:ext>
            </a:extLst>
          </p:cNvPr>
          <p:cNvSpPr>
            <a:spLocks noGrp="1"/>
          </p:cNvSpPr>
          <p:nvPr>
            <p:ph type="ftr" sz="quarter" idx="11"/>
          </p:nvPr>
        </p:nvSpPr>
        <p:spPr/>
        <p:txBody>
          <a:bodyPr/>
          <a:lstStyle/>
          <a:p>
            <a:endParaRPr lang="it-IT"/>
          </a:p>
        </p:txBody>
      </p:sp>
      <p:sp>
        <p:nvSpPr>
          <p:cNvPr id="6" name="Slide Number Placeholder 5">
            <a:extLst>
              <a:ext uri="{FF2B5EF4-FFF2-40B4-BE49-F238E27FC236}">
                <a16:creationId xmlns:a16="http://schemas.microsoft.com/office/drawing/2014/main" id="{5013002C-4C3B-4708-AEEA-1F63DC41967C}"/>
              </a:ext>
            </a:extLst>
          </p:cNvPr>
          <p:cNvSpPr>
            <a:spLocks noGrp="1"/>
          </p:cNvSpPr>
          <p:nvPr>
            <p:ph type="sldNum" sz="quarter" idx="12"/>
          </p:nvPr>
        </p:nvSpPr>
        <p:spPr/>
        <p:txBody>
          <a:bodyPr/>
          <a:lstStyle/>
          <a:p>
            <a:fld id="{0CD0C9D7-A442-4ABD-A0C5-677BD9CEDAEA}" type="slidenum">
              <a:rPr lang="it-IT" smtClean="0"/>
              <a:t>‹#›</a:t>
            </a:fld>
            <a:endParaRPr lang="it-IT"/>
          </a:p>
        </p:txBody>
      </p:sp>
    </p:spTree>
    <p:extLst>
      <p:ext uri="{BB962C8B-B14F-4D97-AF65-F5344CB8AC3E}">
        <p14:creationId xmlns:p14="http://schemas.microsoft.com/office/powerpoint/2010/main" val="20310317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9C9FB-3D9A-4A23-8E7D-8F4BFA38105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it-IT"/>
          </a:p>
        </p:txBody>
      </p:sp>
      <p:sp>
        <p:nvSpPr>
          <p:cNvPr id="3" name="Text Placeholder 2">
            <a:extLst>
              <a:ext uri="{FF2B5EF4-FFF2-40B4-BE49-F238E27FC236}">
                <a16:creationId xmlns:a16="http://schemas.microsoft.com/office/drawing/2014/main" id="{F964950A-3397-4A4D-B932-7D6660EE060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AE82DB7-2F75-43E6-9E2D-1F15DC36850E}"/>
              </a:ext>
            </a:extLst>
          </p:cNvPr>
          <p:cNvSpPr>
            <a:spLocks noGrp="1"/>
          </p:cNvSpPr>
          <p:nvPr>
            <p:ph type="dt" sz="half" idx="10"/>
          </p:nvPr>
        </p:nvSpPr>
        <p:spPr/>
        <p:txBody>
          <a:bodyPr/>
          <a:lstStyle/>
          <a:p>
            <a:fld id="{42716493-1722-421E-AF9C-5571A11E38C9}" type="datetimeFigureOut">
              <a:rPr lang="it-IT" smtClean="0"/>
              <a:t>13/06/2020</a:t>
            </a:fld>
            <a:endParaRPr lang="it-IT"/>
          </a:p>
        </p:txBody>
      </p:sp>
      <p:sp>
        <p:nvSpPr>
          <p:cNvPr id="5" name="Footer Placeholder 4">
            <a:extLst>
              <a:ext uri="{FF2B5EF4-FFF2-40B4-BE49-F238E27FC236}">
                <a16:creationId xmlns:a16="http://schemas.microsoft.com/office/drawing/2014/main" id="{10334697-8DE9-40CF-9DC9-D05EF6367E96}"/>
              </a:ext>
            </a:extLst>
          </p:cNvPr>
          <p:cNvSpPr>
            <a:spLocks noGrp="1"/>
          </p:cNvSpPr>
          <p:nvPr>
            <p:ph type="ftr" sz="quarter" idx="11"/>
          </p:nvPr>
        </p:nvSpPr>
        <p:spPr/>
        <p:txBody>
          <a:bodyPr/>
          <a:lstStyle/>
          <a:p>
            <a:endParaRPr lang="it-IT"/>
          </a:p>
        </p:txBody>
      </p:sp>
      <p:sp>
        <p:nvSpPr>
          <p:cNvPr id="6" name="Slide Number Placeholder 5">
            <a:extLst>
              <a:ext uri="{FF2B5EF4-FFF2-40B4-BE49-F238E27FC236}">
                <a16:creationId xmlns:a16="http://schemas.microsoft.com/office/drawing/2014/main" id="{86B3935E-A02F-4D25-A60A-C344C7F7FDF0}"/>
              </a:ext>
            </a:extLst>
          </p:cNvPr>
          <p:cNvSpPr>
            <a:spLocks noGrp="1"/>
          </p:cNvSpPr>
          <p:nvPr>
            <p:ph type="sldNum" sz="quarter" idx="12"/>
          </p:nvPr>
        </p:nvSpPr>
        <p:spPr/>
        <p:txBody>
          <a:bodyPr/>
          <a:lstStyle/>
          <a:p>
            <a:fld id="{0CD0C9D7-A442-4ABD-A0C5-677BD9CEDAEA}" type="slidenum">
              <a:rPr lang="it-IT" smtClean="0"/>
              <a:t>‹#›</a:t>
            </a:fld>
            <a:endParaRPr lang="it-IT"/>
          </a:p>
        </p:txBody>
      </p:sp>
    </p:spTree>
    <p:extLst>
      <p:ext uri="{BB962C8B-B14F-4D97-AF65-F5344CB8AC3E}">
        <p14:creationId xmlns:p14="http://schemas.microsoft.com/office/powerpoint/2010/main" val="2022455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01B14-52C1-42B3-A3B4-E1918FB4EA46}"/>
              </a:ext>
            </a:extLst>
          </p:cNvPr>
          <p:cNvSpPr>
            <a:spLocks noGrp="1"/>
          </p:cNvSpPr>
          <p:nvPr>
            <p:ph type="title"/>
          </p:nvPr>
        </p:nvSpPr>
        <p:spPr/>
        <p:txBody>
          <a:bodyPr/>
          <a:lstStyle/>
          <a:p>
            <a:r>
              <a:rPr lang="en-US"/>
              <a:t>Click to edit Master title style</a:t>
            </a:r>
            <a:endParaRPr lang="it-IT"/>
          </a:p>
        </p:txBody>
      </p:sp>
      <p:sp>
        <p:nvSpPr>
          <p:cNvPr id="3" name="Content Placeholder 2">
            <a:extLst>
              <a:ext uri="{FF2B5EF4-FFF2-40B4-BE49-F238E27FC236}">
                <a16:creationId xmlns:a16="http://schemas.microsoft.com/office/drawing/2014/main" id="{FB8E4D93-516E-4DC2-81AD-CA7FF452474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it-IT"/>
          </a:p>
        </p:txBody>
      </p:sp>
      <p:sp>
        <p:nvSpPr>
          <p:cNvPr id="4" name="Content Placeholder 3">
            <a:extLst>
              <a:ext uri="{FF2B5EF4-FFF2-40B4-BE49-F238E27FC236}">
                <a16:creationId xmlns:a16="http://schemas.microsoft.com/office/drawing/2014/main" id="{0E3664A6-2BD3-490F-90C6-1402E9E841F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it-IT"/>
          </a:p>
        </p:txBody>
      </p:sp>
      <p:sp>
        <p:nvSpPr>
          <p:cNvPr id="5" name="Date Placeholder 4">
            <a:extLst>
              <a:ext uri="{FF2B5EF4-FFF2-40B4-BE49-F238E27FC236}">
                <a16:creationId xmlns:a16="http://schemas.microsoft.com/office/drawing/2014/main" id="{87E3A874-3E88-4FAD-A396-4591B94D0129}"/>
              </a:ext>
            </a:extLst>
          </p:cNvPr>
          <p:cNvSpPr>
            <a:spLocks noGrp="1"/>
          </p:cNvSpPr>
          <p:nvPr>
            <p:ph type="dt" sz="half" idx="10"/>
          </p:nvPr>
        </p:nvSpPr>
        <p:spPr/>
        <p:txBody>
          <a:bodyPr/>
          <a:lstStyle/>
          <a:p>
            <a:fld id="{42716493-1722-421E-AF9C-5571A11E38C9}" type="datetimeFigureOut">
              <a:rPr lang="it-IT" smtClean="0"/>
              <a:t>13/06/2020</a:t>
            </a:fld>
            <a:endParaRPr lang="it-IT"/>
          </a:p>
        </p:txBody>
      </p:sp>
      <p:sp>
        <p:nvSpPr>
          <p:cNvPr id="6" name="Footer Placeholder 5">
            <a:extLst>
              <a:ext uri="{FF2B5EF4-FFF2-40B4-BE49-F238E27FC236}">
                <a16:creationId xmlns:a16="http://schemas.microsoft.com/office/drawing/2014/main" id="{5211B63A-F90D-4C95-BE01-24A5DE82CC3E}"/>
              </a:ext>
            </a:extLst>
          </p:cNvPr>
          <p:cNvSpPr>
            <a:spLocks noGrp="1"/>
          </p:cNvSpPr>
          <p:nvPr>
            <p:ph type="ftr" sz="quarter" idx="11"/>
          </p:nvPr>
        </p:nvSpPr>
        <p:spPr/>
        <p:txBody>
          <a:bodyPr/>
          <a:lstStyle/>
          <a:p>
            <a:endParaRPr lang="it-IT"/>
          </a:p>
        </p:txBody>
      </p:sp>
      <p:sp>
        <p:nvSpPr>
          <p:cNvPr id="7" name="Slide Number Placeholder 6">
            <a:extLst>
              <a:ext uri="{FF2B5EF4-FFF2-40B4-BE49-F238E27FC236}">
                <a16:creationId xmlns:a16="http://schemas.microsoft.com/office/drawing/2014/main" id="{4BAF1BD6-4251-42C7-95E0-02AFF7DFEBA9}"/>
              </a:ext>
            </a:extLst>
          </p:cNvPr>
          <p:cNvSpPr>
            <a:spLocks noGrp="1"/>
          </p:cNvSpPr>
          <p:nvPr>
            <p:ph type="sldNum" sz="quarter" idx="12"/>
          </p:nvPr>
        </p:nvSpPr>
        <p:spPr/>
        <p:txBody>
          <a:bodyPr/>
          <a:lstStyle/>
          <a:p>
            <a:fld id="{0CD0C9D7-A442-4ABD-A0C5-677BD9CEDAEA}" type="slidenum">
              <a:rPr lang="it-IT" smtClean="0"/>
              <a:t>‹#›</a:t>
            </a:fld>
            <a:endParaRPr lang="it-IT"/>
          </a:p>
        </p:txBody>
      </p:sp>
    </p:spTree>
    <p:extLst>
      <p:ext uri="{BB962C8B-B14F-4D97-AF65-F5344CB8AC3E}">
        <p14:creationId xmlns:p14="http://schemas.microsoft.com/office/powerpoint/2010/main" val="10470716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B2A6A-0426-4FDE-A670-47DE7E783122}"/>
              </a:ext>
            </a:extLst>
          </p:cNvPr>
          <p:cNvSpPr>
            <a:spLocks noGrp="1"/>
          </p:cNvSpPr>
          <p:nvPr>
            <p:ph type="title"/>
          </p:nvPr>
        </p:nvSpPr>
        <p:spPr>
          <a:xfrm>
            <a:off x="839788" y="365125"/>
            <a:ext cx="10515600" cy="1325563"/>
          </a:xfrm>
        </p:spPr>
        <p:txBody>
          <a:bodyPr/>
          <a:lstStyle/>
          <a:p>
            <a:r>
              <a:rPr lang="en-US"/>
              <a:t>Click to edit Master title style</a:t>
            </a:r>
            <a:endParaRPr lang="it-IT"/>
          </a:p>
        </p:txBody>
      </p:sp>
      <p:sp>
        <p:nvSpPr>
          <p:cNvPr id="3" name="Text Placeholder 2">
            <a:extLst>
              <a:ext uri="{FF2B5EF4-FFF2-40B4-BE49-F238E27FC236}">
                <a16:creationId xmlns:a16="http://schemas.microsoft.com/office/drawing/2014/main" id="{46636FC5-3E07-4925-80ED-321D8A725C5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DF0D527-9D28-4D83-A00E-25BAD637E39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it-IT"/>
          </a:p>
        </p:txBody>
      </p:sp>
      <p:sp>
        <p:nvSpPr>
          <p:cNvPr id="5" name="Text Placeholder 4">
            <a:extLst>
              <a:ext uri="{FF2B5EF4-FFF2-40B4-BE49-F238E27FC236}">
                <a16:creationId xmlns:a16="http://schemas.microsoft.com/office/drawing/2014/main" id="{DF6B9F20-C561-456A-89C9-ABD3F0B229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60AC002-DF4E-462F-BEDF-06334AA97E2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it-IT"/>
          </a:p>
        </p:txBody>
      </p:sp>
      <p:sp>
        <p:nvSpPr>
          <p:cNvPr id="7" name="Date Placeholder 6">
            <a:extLst>
              <a:ext uri="{FF2B5EF4-FFF2-40B4-BE49-F238E27FC236}">
                <a16:creationId xmlns:a16="http://schemas.microsoft.com/office/drawing/2014/main" id="{408FABB3-6BB7-4261-8019-E98AA29B0F94}"/>
              </a:ext>
            </a:extLst>
          </p:cNvPr>
          <p:cNvSpPr>
            <a:spLocks noGrp="1"/>
          </p:cNvSpPr>
          <p:nvPr>
            <p:ph type="dt" sz="half" idx="10"/>
          </p:nvPr>
        </p:nvSpPr>
        <p:spPr/>
        <p:txBody>
          <a:bodyPr/>
          <a:lstStyle/>
          <a:p>
            <a:fld id="{42716493-1722-421E-AF9C-5571A11E38C9}" type="datetimeFigureOut">
              <a:rPr lang="it-IT" smtClean="0"/>
              <a:t>13/06/2020</a:t>
            </a:fld>
            <a:endParaRPr lang="it-IT"/>
          </a:p>
        </p:txBody>
      </p:sp>
      <p:sp>
        <p:nvSpPr>
          <p:cNvPr id="8" name="Footer Placeholder 7">
            <a:extLst>
              <a:ext uri="{FF2B5EF4-FFF2-40B4-BE49-F238E27FC236}">
                <a16:creationId xmlns:a16="http://schemas.microsoft.com/office/drawing/2014/main" id="{42C5210C-C073-4965-90AF-A63F906F8ED0}"/>
              </a:ext>
            </a:extLst>
          </p:cNvPr>
          <p:cNvSpPr>
            <a:spLocks noGrp="1"/>
          </p:cNvSpPr>
          <p:nvPr>
            <p:ph type="ftr" sz="quarter" idx="11"/>
          </p:nvPr>
        </p:nvSpPr>
        <p:spPr/>
        <p:txBody>
          <a:bodyPr/>
          <a:lstStyle/>
          <a:p>
            <a:endParaRPr lang="it-IT"/>
          </a:p>
        </p:txBody>
      </p:sp>
      <p:sp>
        <p:nvSpPr>
          <p:cNvPr id="9" name="Slide Number Placeholder 8">
            <a:extLst>
              <a:ext uri="{FF2B5EF4-FFF2-40B4-BE49-F238E27FC236}">
                <a16:creationId xmlns:a16="http://schemas.microsoft.com/office/drawing/2014/main" id="{DE440D7F-60A7-4210-A2E3-A30CC982E949}"/>
              </a:ext>
            </a:extLst>
          </p:cNvPr>
          <p:cNvSpPr>
            <a:spLocks noGrp="1"/>
          </p:cNvSpPr>
          <p:nvPr>
            <p:ph type="sldNum" sz="quarter" idx="12"/>
          </p:nvPr>
        </p:nvSpPr>
        <p:spPr/>
        <p:txBody>
          <a:bodyPr/>
          <a:lstStyle/>
          <a:p>
            <a:fld id="{0CD0C9D7-A442-4ABD-A0C5-677BD9CEDAEA}" type="slidenum">
              <a:rPr lang="it-IT" smtClean="0"/>
              <a:t>‹#›</a:t>
            </a:fld>
            <a:endParaRPr lang="it-IT"/>
          </a:p>
        </p:txBody>
      </p:sp>
    </p:spTree>
    <p:extLst>
      <p:ext uri="{BB962C8B-B14F-4D97-AF65-F5344CB8AC3E}">
        <p14:creationId xmlns:p14="http://schemas.microsoft.com/office/powerpoint/2010/main" val="10700444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9E6EB-8A69-401F-80D3-AFE46B059E33}"/>
              </a:ext>
            </a:extLst>
          </p:cNvPr>
          <p:cNvSpPr>
            <a:spLocks noGrp="1"/>
          </p:cNvSpPr>
          <p:nvPr>
            <p:ph type="title"/>
          </p:nvPr>
        </p:nvSpPr>
        <p:spPr/>
        <p:txBody>
          <a:bodyPr/>
          <a:lstStyle/>
          <a:p>
            <a:r>
              <a:rPr lang="en-US"/>
              <a:t>Click to edit Master title style</a:t>
            </a:r>
            <a:endParaRPr lang="it-IT"/>
          </a:p>
        </p:txBody>
      </p:sp>
      <p:sp>
        <p:nvSpPr>
          <p:cNvPr id="3" name="Date Placeholder 2">
            <a:extLst>
              <a:ext uri="{FF2B5EF4-FFF2-40B4-BE49-F238E27FC236}">
                <a16:creationId xmlns:a16="http://schemas.microsoft.com/office/drawing/2014/main" id="{F8ED54B6-7DB5-4C2C-9FC8-A26EC4D58B45}"/>
              </a:ext>
            </a:extLst>
          </p:cNvPr>
          <p:cNvSpPr>
            <a:spLocks noGrp="1"/>
          </p:cNvSpPr>
          <p:nvPr>
            <p:ph type="dt" sz="half" idx="10"/>
          </p:nvPr>
        </p:nvSpPr>
        <p:spPr/>
        <p:txBody>
          <a:bodyPr/>
          <a:lstStyle/>
          <a:p>
            <a:fld id="{42716493-1722-421E-AF9C-5571A11E38C9}" type="datetimeFigureOut">
              <a:rPr lang="it-IT" smtClean="0"/>
              <a:t>13/06/2020</a:t>
            </a:fld>
            <a:endParaRPr lang="it-IT"/>
          </a:p>
        </p:txBody>
      </p:sp>
      <p:sp>
        <p:nvSpPr>
          <p:cNvPr id="4" name="Footer Placeholder 3">
            <a:extLst>
              <a:ext uri="{FF2B5EF4-FFF2-40B4-BE49-F238E27FC236}">
                <a16:creationId xmlns:a16="http://schemas.microsoft.com/office/drawing/2014/main" id="{2CF7F846-2971-415F-BB04-E2C6E8AF7A50}"/>
              </a:ext>
            </a:extLst>
          </p:cNvPr>
          <p:cNvSpPr>
            <a:spLocks noGrp="1"/>
          </p:cNvSpPr>
          <p:nvPr>
            <p:ph type="ftr" sz="quarter" idx="11"/>
          </p:nvPr>
        </p:nvSpPr>
        <p:spPr/>
        <p:txBody>
          <a:bodyPr/>
          <a:lstStyle/>
          <a:p>
            <a:endParaRPr lang="it-IT"/>
          </a:p>
        </p:txBody>
      </p:sp>
      <p:sp>
        <p:nvSpPr>
          <p:cNvPr id="5" name="Slide Number Placeholder 4">
            <a:extLst>
              <a:ext uri="{FF2B5EF4-FFF2-40B4-BE49-F238E27FC236}">
                <a16:creationId xmlns:a16="http://schemas.microsoft.com/office/drawing/2014/main" id="{205C8D0D-7BE5-457F-9EC5-C23F5BA06392}"/>
              </a:ext>
            </a:extLst>
          </p:cNvPr>
          <p:cNvSpPr>
            <a:spLocks noGrp="1"/>
          </p:cNvSpPr>
          <p:nvPr>
            <p:ph type="sldNum" sz="quarter" idx="12"/>
          </p:nvPr>
        </p:nvSpPr>
        <p:spPr/>
        <p:txBody>
          <a:bodyPr/>
          <a:lstStyle/>
          <a:p>
            <a:fld id="{0CD0C9D7-A442-4ABD-A0C5-677BD9CEDAEA}" type="slidenum">
              <a:rPr lang="it-IT" smtClean="0"/>
              <a:t>‹#›</a:t>
            </a:fld>
            <a:endParaRPr lang="it-IT"/>
          </a:p>
        </p:txBody>
      </p:sp>
    </p:spTree>
    <p:extLst>
      <p:ext uri="{BB962C8B-B14F-4D97-AF65-F5344CB8AC3E}">
        <p14:creationId xmlns:p14="http://schemas.microsoft.com/office/powerpoint/2010/main" val="58552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D4B85F2-F8AC-4BAF-BDD8-3859F8924EA8}"/>
              </a:ext>
            </a:extLst>
          </p:cNvPr>
          <p:cNvSpPr>
            <a:spLocks noGrp="1"/>
          </p:cNvSpPr>
          <p:nvPr>
            <p:ph type="dt" sz="half" idx="10"/>
          </p:nvPr>
        </p:nvSpPr>
        <p:spPr/>
        <p:txBody>
          <a:bodyPr/>
          <a:lstStyle/>
          <a:p>
            <a:fld id="{42716493-1722-421E-AF9C-5571A11E38C9}" type="datetimeFigureOut">
              <a:rPr lang="it-IT" smtClean="0"/>
              <a:t>13/06/2020</a:t>
            </a:fld>
            <a:endParaRPr lang="it-IT"/>
          </a:p>
        </p:txBody>
      </p:sp>
      <p:sp>
        <p:nvSpPr>
          <p:cNvPr id="3" name="Footer Placeholder 2">
            <a:extLst>
              <a:ext uri="{FF2B5EF4-FFF2-40B4-BE49-F238E27FC236}">
                <a16:creationId xmlns:a16="http://schemas.microsoft.com/office/drawing/2014/main" id="{D4CA4C82-D82F-474D-8D04-0F6A6C54DF56}"/>
              </a:ext>
            </a:extLst>
          </p:cNvPr>
          <p:cNvSpPr>
            <a:spLocks noGrp="1"/>
          </p:cNvSpPr>
          <p:nvPr>
            <p:ph type="ftr" sz="quarter" idx="11"/>
          </p:nvPr>
        </p:nvSpPr>
        <p:spPr/>
        <p:txBody>
          <a:bodyPr/>
          <a:lstStyle/>
          <a:p>
            <a:endParaRPr lang="it-IT"/>
          </a:p>
        </p:txBody>
      </p:sp>
      <p:sp>
        <p:nvSpPr>
          <p:cNvPr id="4" name="Slide Number Placeholder 3">
            <a:extLst>
              <a:ext uri="{FF2B5EF4-FFF2-40B4-BE49-F238E27FC236}">
                <a16:creationId xmlns:a16="http://schemas.microsoft.com/office/drawing/2014/main" id="{A03323FE-BA3C-4B5A-A597-E185BDAAA80E}"/>
              </a:ext>
            </a:extLst>
          </p:cNvPr>
          <p:cNvSpPr>
            <a:spLocks noGrp="1"/>
          </p:cNvSpPr>
          <p:nvPr>
            <p:ph type="sldNum" sz="quarter" idx="12"/>
          </p:nvPr>
        </p:nvSpPr>
        <p:spPr/>
        <p:txBody>
          <a:bodyPr/>
          <a:lstStyle/>
          <a:p>
            <a:fld id="{0CD0C9D7-A442-4ABD-A0C5-677BD9CEDAEA}" type="slidenum">
              <a:rPr lang="it-IT" smtClean="0"/>
              <a:t>‹#›</a:t>
            </a:fld>
            <a:endParaRPr lang="it-IT"/>
          </a:p>
        </p:txBody>
      </p:sp>
    </p:spTree>
    <p:extLst>
      <p:ext uri="{BB962C8B-B14F-4D97-AF65-F5344CB8AC3E}">
        <p14:creationId xmlns:p14="http://schemas.microsoft.com/office/powerpoint/2010/main" val="21907896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1664B-2C64-4CDB-9CAE-F7A5FA9998C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it-IT"/>
          </a:p>
        </p:txBody>
      </p:sp>
      <p:sp>
        <p:nvSpPr>
          <p:cNvPr id="3" name="Content Placeholder 2">
            <a:extLst>
              <a:ext uri="{FF2B5EF4-FFF2-40B4-BE49-F238E27FC236}">
                <a16:creationId xmlns:a16="http://schemas.microsoft.com/office/drawing/2014/main" id="{D2C20266-9220-4689-ADFA-B476664968D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it-IT"/>
          </a:p>
        </p:txBody>
      </p:sp>
      <p:sp>
        <p:nvSpPr>
          <p:cNvPr id="4" name="Text Placeholder 3">
            <a:extLst>
              <a:ext uri="{FF2B5EF4-FFF2-40B4-BE49-F238E27FC236}">
                <a16:creationId xmlns:a16="http://schemas.microsoft.com/office/drawing/2014/main" id="{36194B57-B759-4E39-B554-2933463CF1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3BAEA17-6258-4E1B-B921-56EB4E15ECE4}"/>
              </a:ext>
            </a:extLst>
          </p:cNvPr>
          <p:cNvSpPr>
            <a:spLocks noGrp="1"/>
          </p:cNvSpPr>
          <p:nvPr>
            <p:ph type="dt" sz="half" idx="10"/>
          </p:nvPr>
        </p:nvSpPr>
        <p:spPr/>
        <p:txBody>
          <a:bodyPr/>
          <a:lstStyle/>
          <a:p>
            <a:fld id="{42716493-1722-421E-AF9C-5571A11E38C9}" type="datetimeFigureOut">
              <a:rPr lang="it-IT" smtClean="0"/>
              <a:t>13/06/2020</a:t>
            </a:fld>
            <a:endParaRPr lang="it-IT"/>
          </a:p>
        </p:txBody>
      </p:sp>
      <p:sp>
        <p:nvSpPr>
          <p:cNvPr id="6" name="Footer Placeholder 5">
            <a:extLst>
              <a:ext uri="{FF2B5EF4-FFF2-40B4-BE49-F238E27FC236}">
                <a16:creationId xmlns:a16="http://schemas.microsoft.com/office/drawing/2014/main" id="{2C5EBF63-3374-40C6-B2F2-1EB8D1E0C46C}"/>
              </a:ext>
            </a:extLst>
          </p:cNvPr>
          <p:cNvSpPr>
            <a:spLocks noGrp="1"/>
          </p:cNvSpPr>
          <p:nvPr>
            <p:ph type="ftr" sz="quarter" idx="11"/>
          </p:nvPr>
        </p:nvSpPr>
        <p:spPr/>
        <p:txBody>
          <a:bodyPr/>
          <a:lstStyle/>
          <a:p>
            <a:endParaRPr lang="it-IT"/>
          </a:p>
        </p:txBody>
      </p:sp>
      <p:sp>
        <p:nvSpPr>
          <p:cNvPr id="7" name="Slide Number Placeholder 6">
            <a:extLst>
              <a:ext uri="{FF2B5EF4-FFF2-40B4-BE49-F238E27FC236}">
                <a16:creationId xmlns:a16="http://schemas.microsoft.com/office/drawing/2014/main" id="{A970FF2E-F5E7-49FA-8A02-0C0E4A0E5A2A}"/>
              </a:ext>
            </a:extLst>
          </p:cNvPr>
          <p:cNvSpPr>
            <a:spLocks noGrp="1"/>
          </p:cNvSpPr>
          <p:nvPr>
            <p:ph type="sldNum" sz="quarter" idx="12"/>
          </p:nvPr>
        </p:nvSpPr>
        <p:spPr/>
        <p:txBody>
          <a:bodyPr/>
          <a:lstStyle/>
          <a:p>
            <a:fld id="{0CD0C9D7-A442-4ABD-A0C5-677BD9CEDAEA}" type="slidenum">
              <a:rPr lang="it-IT" smtClean="0"/>
              <a:t>‹#›</a:t>
            </a:fld>
            <a:endParaRPr lang="it-IT"/>
          </a:p>
        </p:txBody>
      </p:sp>
    </p:spTree>
    <p:extLst>
      <p:ext uri="{BB962C8B-B14F-4D97-AF65-F5344CB8AC3E}">
        <p14:creationId xmlns:p14="http://schemas.microsoft.com/office/powerpoint/2010/main" val="29509479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B180A-1CD3-4124-993E-BE8915942FE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it-IT"/>
          </a:p>
        </p:txBody>
      </p:sp>
      <p:sp>
        <p:nvSpPr>
          <p:cNvPr id="3" name="Picture Placeholder 2">
            <a:extLst>
              <a:ext uri="{FF2B5EF4-FFF2-40B4-BE49-F238E27FC236}">
                <a16:creationId xmlns:a16="http://schemas.microsoft.com/office/drawing/2014/main" id="{DCED9981-A61A-42AD-A1DF-12333E26242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it-IT"/>
          </a:p>
        </p:txBody>
      </p:sp>
      <p:sp>
        <p:nvSpPr>
          <p:cNvPr id="4" name="Text Placeholder 3">
            <a:extLst>
              <a:ext uri="{FF2B5EF4-FFF2-40B4-BE49-F238E27FC236}">
                <a16:creationId xmlns:a16="http://schemas.microsoft.com/office/drawing/2014/main" id="{55CA2F35-0CC3-43AD-B494-5B26DD2B15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855E05-56AB-4B6A-9534-C7391DCC3001}"/>
              </a:ext>
            </a:extLst>
          </p:cNvPr>
          <p:cNvSpPr>
            <a:spLocks noGrp="1"/>
          </p:cNvSpPr>
          <p:nvPr>
            <p:ph type="dt" sz="half" idx="10"/>
          </p:nvPr>
        </p:nvSpPr>
        <p:spPr/>
        <p:txBody>
          <a:bodyPr/>
          <a:lstStyle/>
          <a:p>
            <a:fld id="{42716493-1722-421E-AF9C-5571A11E38C9}" type="datetimeFigureOut">
              <a:rPr lang="it-IT" smtClean="0"/>
              <a:t>13/06/2020</a:t>
            </a:fld>
            <a:endParaRPr lang="it-IT"/>
          </a:p>
        </p:txBody>
      </p:sp>
      <p:sp>
        <p:nvSpPr>
          <p:cNvPr id="6" name="Footer Placeholder 5">
            <a:extLst>
              <a:ext uri="{FF2B5EF4-FFF2-40B4-BE49-F238E27FC236}">
                <a16:creationId xmlns:a16="http://schemas.microsoft.com/office/drawing/2014/main" id="{FAA410DD-BC01-4CCC-B950-179521F20968}"/>
              </a:ext>
            </a:extLst>
          </p:cNvPr>
          <p:cNvSpPr>
            <a:spLocks noGrp="1"/>
          </p:cNvSpPr>
          <p:nvPr>
            <p:ph type="ftr" sz="quarter" idx="11"/>
          </p:nvPr>
        </p:nvSpPr>
        <p:spPr/>
        <p:txBody>
          <a:bodyPr/>
          <a:lstStyle/>
          <a:p>
            <a:endParaRPr lang="it-IT"/>
          </a:p>
        </p:txBody>
      </p:sp>
      <p:sp>
        <p:nvSpPr>
          <p:cNvPr id="7" name="Slide Number Placeholder 6">
            <a:extLst>
              <a:ext uri="{FF2B5EF4-FFF2-40B4-BE49-F238E27FC236}">
                <a16:creationId xmlns:a16="http://schemas.microsoft.com/office/drawing/2014/main" id="{53668F74-60AD-4C5E-A965-FC760729A484}"/>
              </a:ext>
            </a:extLst>
          </p:cNvPr>
          <p:cNvSpPr>
            <a:spLocks noGrp="1"/>
          </p:cNvSpPr>
          <p:nvPr>
            <p:ph type="sldNum" sz="quarter" idx="12"/>
          </p:nvPr>
        </p:nvSpPr>
        <p:spPr/>
        <p:txBody>
          <a:bodyPr/>
          <a:lstStyle/>
          <a:p>
            <a:fld id="{0CD0C9D7-A442-4ABD-A0C5-677BD9CEDAEA}" type="slidenum">
              <a:rPr lang="it-IT" smtClean="0"/>
              <a:t>‹#›</a:t>
            </a:fld>
            <a:endParaRPr lang="it-IT"/>
          </a:p>
        </p:txBody>
      </p:sp>
    </p:spTree>
    <p:extLst>
      <p:ext uri="{BB962C8B-B14F-4D97-AF65-F5344CB8AC3E}">
        <p14:creationId xmlns:p14="http://schemas.microsoft.com/office/powerpoint/2010/main" val="10253074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54946-7FFC-4CD1-8FD3-0FE39A5ADE50}"/>
              </a:ext>
            </a:extLst>
          </p:cNvPr>
          <p:cNvSpPr>
            <a:spLocks noGrp="1"/>
          </p:cNvSpPr>
          <p:nvPr>
            <p:ph type="title"/>
          </p:nvPr>
        </p:nvSpPr>
        <p:spPr/>
        <p:txBody>
          <a:bodyPr/>
          <a:lstStyle/>
          <a:p>
            <a:r>
              <a:rPr lang="en-US"/>
              <a:t>Click to edit Master title style</a:t>
            </a:r>
            <a:endParaRPr lang="it-IT"/>
          </a:p>
        </p:txBody>
      </p:sp>
      <p:sp>
        <p:nvSpPr>
          <p:cNvPr id="3" name="Vertical Text Placeholder 2">
            <a:extLst>
              <a:ext uri="{FF2B5EF4-FFF2-40B4-BE49-F238E27FC236}">
                <a16:creationId xmlns:a16="http://schemas.microsoft.com/office/drawing/2014/main" id="{E1A6FCBA-598F-4159-848B-AC64D76B610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it-IT"/>
          </a:p>
        </p:txBody>
      </p:sp>
      <p:sp>
        <p:nvSpPr>
          <p:cNvPr id="4" name="Date Placeholder 3">
            <a:extLst>
              <a:ext uri="{FF2B5EF4-FFF2-40B4-BE49-F238E27FC236}">
                <a16:creationId xmlns:a16="http://schemas.microsoft.com/office/drawing/2014/main" id="{6D21E070-3868-4F43-850F-972271E1AFF5}"/>
              </a:ext>
            </a:extLst>
          </p:cNvPr>
          <p:cNvSpPr>
            <a:spLocks noGrp="1"/>
          </p:cNvSpPr>
          <p:nvPr>
            <p:ph type="dt" sz="half" idx="10"/>
          </p:nvPr>
        </p:nvSpPr>
        <p:spPr/>
        <p:txBody>
          <a:bodyPr/>
          <a:lstStyle/>
          <a:p>
            <a:fld id="{42716493-1722-421E-AF9C-5571A11E38C9}" type="datetimeFigureOut">
              <a:rPr lang="it-IT" smtClean="0"/>
              <a:t>13/06/2020</a:t>
            </a:fld>
            <a:endParaRPr lang="it-IT"/>
          </a:p>
        </p:txBody>
      </p:sp>
      <p:sp>
        <p:nvSpPr>
          <p:cNvPr id="5" name="Footer Placeholder 4">
            <a:extLst>
              <a:ext uri="{FF2B5EF4-FFF2-40B4-BE49-F238E27FC236}">
                <a16:creationId xmlns:a16="http://schemas.microsoft.com/office/drawing/2014/main" id="{D9A96370-3517-43DF-B0D4-E55CC9A7137A}"/>
              </a:ext>
            </a:extLst>
          </p:cNvPr>
          <p:cNvSpPr>
            <a:spLocks noGrp="1"/>
          </p:cNvSpPr>
          <p:nvPr>
            <p:ph type="ftr" sz="quarter" idx="11"/>
          </p:nvPr>
        </p:nvSpPr>
        <p:spPr/>
        <p:txBody>
          <a:bodyPr/>
          <a:lstStyle/>
          <a:p>
            <a:endParaRPr lang="it-IT"/>
          </a:p>
        </p:txBody>
      </p:sp>
      <p:sp>
        <p:nvSpPr>
          <p:cNvPr id="6" name="Slide Number Placeholder 5">
            <a:extLst>
              <a:ext uri="{FF2B5EF4-FFF2-40B4-BE49-F238E27FC236}">
                <a16:creationId xmlns:a16="http://schemas.microsoft.com/office/drawing/2014/main" id="{36B5550E-7336-458E-8CC6-A3A38634D111}"/>
              </a:ext>
            </a:extLst>
          </p:cNvPr>
          <p:cNvSpPr>
            <a:spLocks noGrp="1"/>
          </p:cNvSpPr>
          <p:nvPr>
            <p:ph type="sldNum" sz="quarter" idx="12"/>
          </p:nvPr>
        </p:nvSpPr>
        <p:spPr/>
        <p:txBody>
          <a:bodyPr/>
          <a:lstStyle/>
          <a:p>
            <a:fld id="{0CD0C9D7-A442-4ABD-A0C5-677BD9CEDAEA}" type="slidenum">
              <a:rPr lang="it-IT" smtClean="0"/>
              <a:t>‹#›</a:t>
            </a:fld>
            <a:endParaRPr lang="it-IT"/>
          </a:p>
        </p:txBody>
      </p:sp>
    </p:spTree>
    <p:extLst>
      <p:ext uri="{BB962C8B-B14F-4D97-AF65-F5344CB8AC3E}">
        <p14:creationId xmlns:p14="http://schemas.microsoft.com/office/powerpoint/2010/main" val="13019715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01D6D7F-AF0C-44B4-8BFB-33DA0F8A867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it-IT"/>
          </a:p>
        </p:txBody>
      </p:sp>
      <p:sp>
        <p:nvSpPr>
          <p:cNvPr id="3" name="Vertical Text Placeholder 2">
            <a:extLst>
              <a:ext uri="{FF2B5EF4-FFF2-40B4-BE49-F238E27FC236}">
                <a16:creationId xmlns:a16="http://schemas.microsoft.com/office/drawing/2014/main" id="{82195A0A-4F3C-4C74-BC53-E594BD9F546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it-IT"/>
          </a:p>
        </p:txBody>
      </p:sp>
      <p:sp>
        <p:nvSpPr>
          <p:cNvPr id="4" name="Date Placeholder 3">
            <a:extLst>
              <a:ext uri="{FF2B5EF4-FFF2-40B4-BE49-F238E27FC236}">
                <a16:creationId xmlns:a16="http://schemas.microsoft.com/office/drawing/2014/main" id="{C5E6C70B-4032-4E38-99B3-3C3F5F54A759}"/>
              </a:ext>
            </a:extLst>
          </p:cNvPr>
          <p:cNvSpPr>
            <a:spLocks noGrp="1"/>
          </p:cNvSpPr>
          <p:nvPr>
            <p:ph type="dt" sz="half" idx="10"/>
          </p:nvPr>
        </p:nvSpPr>
        <p:spPr/>
        <p:txBody>
          <a:bodyPr/>
          <a:lstStyle/>
          <a:p>
            <a:fld id="{42716493-1722-421E-AF9C-5571A11E38C9}" type="datetimeFigureOut">
              <a:rPr lang="it-IT" smtClean="0"/>
              <a:t>13/06/2020</a:t>
            </a:fld>
            <a:endParaRPr lang="it-IT"/>
          </a:p>
        </p:txBody>
      </p:sp>
      <p:sp>
        <p:nvSpPr>
          <p:cNvPr id="5" name="Footer Placeholder 4">
            <a:extLst>
              <a:ext uri="{FF2B5EF4-FFF2-40B4-BE49-F238E27FC236}">
                <a16:creationId xmlns:a16="http://schemas.microsoft.com/office/drawing/2014/main" id="{0471BA41-708B-4A75-90E3-D619F2396182}"/>
              </a:ext>
            </a:extLst>
          </p:cNvPr>
          <p:cNvSpPr>
            <a:spLocks noGrp="1"/>
          </p:cNvSpPr>
          <p:nvPr>
            <p:ph type="ftr" sz="quarter" idx="11"/>
          </p:nvPr>
        </p:nvSpPr>
        <p:spPr/>
        <p:txBody>
          <a:bodyPr/>
          <a:lstStyle/>
          <a:p>
            <a:endParaRPr lang="it-IT"/>
          </a:p>
        </p:txBody>
      </p:sp>
      <p:sp>
        <p:nvSpPr>
          <p:cNvPr id="6" name="Slide Number Placeholder 5">
            <a:extLst>
              <a:ext uri="{FF2B5EF4-FFF2-40B4-BE49-F238E27FC236}">
                <a16:creationId xmlns:a16="http://schemas.microsoft.com/office/drawing/2014/main" id="{E4FA40CA-54BD-475C-A04A-346EB017FDC5}"/>
              </a:ext>
            </a:extLst>
          </p:cNvPr>
          <p:cNvSpPr>
            <a:spLocks noGrp="1"/>
          </p:cNvSpPr>
          <p:nvPr>
            <p:ph type="sldNum" sz="quarter" idx="12"/>
          </p:nvPr>
        </p:nvSpPr>
        <p:spPr/>
        <p:txBody>
          <a:bodyPr/>
          <a:lstStyle/>
          <a:p>
            <a:fld id="{0CD0C9D7-A442-4ABD-A0C5-677BD9CEDAEA}" type="slidenum">
              <a:rPr lang="it-IT" smtClean="0"/>
              <a:t>‹#›</a:t>
            </a:fld>
            <a:endParaRPr lang="it-IT"/>
          </a:p>
        </p:txBody>
      </p:sp>
    </p:spTree>
    <p:extLst>
      <p:ext uri="{BB962C8B-B14F-4D97-AF65-F5344CB8AC3E}">
        <p14:creationId xmlns:p14="http://schemas.microsoft.com/office/powerpoint/2010/main" val="39459439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B2BDB34-21CA-40AF-9033-F1C8288D3F5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it-IT"/>
          </a:p>
        </p:txBody>
      </p:sp>
      <p:sp>
        <p:nvSpPr>
          <p:cNvPr id="3" name="Text Placeholder 2">
            <a:extLst>
              <a:ext uri="{FF2B5EF4-FFF2-40B4-BE49-F238E27FC236}">
                <a16:creationId xmlns:a16="http://schemas.microsoft.com/office/drawing/2014/main" id="{4023B963-9EDA-498B-94F2-FE697704D1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it-IT"/>
          </a:p>
        </p:txBody>
      </p:sp>
      <p:sp>
        <p:nvSpPr>
          <p:cNvPr id="4" name="Date Placeholder 3">
            <a:extLst>
              <a:ext uri="{FF2B5EF4-FFF2-40B4-BE49-F238E27FC236}">
                <a16:creationId xmlns:a16="http://schemas.microsoft.com/office/drawing/2014/main" id="{0711C3C4-5F74-485B-BA7F-9B6EBD310EB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2716493-1722-421E-AF9C-5571A11E38C9}" type="datetimeFigureOut">
              <a:rPr lang="it-IT" smtClean="0"/>
              <a:t>13/06/2020</a:t>
            </a:fld>
            <a:endParaRPr lang="it-IT"/>
          </a:p>
        </p:txBody>
      </p:sp>
      <p:sp>
        <p:nvSpPr>
          <p:cNvPr id="5" name="Footer Placeholder 4">
            <a:extLst>
              <a:ext uri="{FF2B5EF4-FFF2-40B4-BE49-F238E27FC236}">
                <a16:creationId xmlns:a16="http://schemas.microsoft.com/office/drawing/2014/main" id="{EA400C94-4BB9-4237-A933-050DB2C0DA0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it-IT"/>
          </a:p>
        </p:txBody>
      </p:sp>
      <p:sp>
        <p:nvSpPr>
          <p:cNvPr id="6" name="Slide Number Placeholder 5">
            <a:extLst>
              <a:ext uri="{FF2B5EF4-FFF2-40B4-BE49-F238E27FC236}">
                <a16:creationId xmlns:a16="http://schemas.microsoft.com/office/drawing/2014/main" id="{EFA9D95F-EA16-4870-924A-0C87854A82B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D0C9D7-A442-4ABD-A0C5-677BD9CEDAEA}" type="slidenum">
              <a:rPr lang="it-IT" smtClean="0"/>
              <a:t>‹#›</a:t>
            </a:fld>
            <a:endParaRPr lang="it-IT"/>
          </a:p>
        </p:txBody>
      </p:sp>
    </p:spTree>
    <p:extLst>
      <p:ext uri="{BB962C8B-B14F-4D97-AF65-F5344CB8AC3E}">
        <p14:creationId xmlns:p14="http://schemas.microsoft.com/office/powerpoint/2010/main" val="39916823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8" Type="http://schemas.openxmlformats.org/officeDocument/2006/relationships/hyperlink" Target="http://www.mgtdesign.co.uk/smart-devices/scan-as-you-shop-the-latest-way-to-shop/" TargetMode="External"/><Relationship Id="rId3" Type="http://schemas.openxmlformats.org/officeDocument/2006/relationships/hyperlink" Target="https://www.tescoplc.com/media/476423/tesco_ar_2019.pdf" TargetMode="External"/><Relationship Id="rId7" Type="http://schemas.openxmlformats.org/officeDocument/2006/relationships/hyperlink" Target="https://www.ourtesco.com/2013/11/29/changing-the-way-we-work-a-talking-shop-blog-by-mike-mcnamara/" TargetMode="External"/><Relationship Id="rId2" Type="http://schemas.openxmlformats.org/officeDocument/2006/relationships/hyperlink" Target="https://www.campaignlive.co.uk/article/tesco-adopts-crm-software-improve-customer-handling-call-centres/896708" TargetMode="External"/><Relationship Id="rId1" Type="http://schemas.openxmlformats.org/officeDocument/2006/relationships/slideLayout" Target="../slideLayouts/slideLayout2.xml"/><Relationship Id="rId6" Type="http://schemas.openxmlformats.org/officeDocument/2006/relationships/hyperlink" Target="https://www.tesco-careers.com/explore-our-world/benefits/" TargetMode="External"/><Relationship Id="rId5" Type="http://schemas.openxmlformats.org/officeDocument/2006/relationships/hyperlink" Target="https://www.thegrocer.co.uk/promotional-features/how-tesco-works-with-suppliers/596398.article" TargetMode="External"/><Relationship Id="rId4" Type="http://schemas.openxmlformats.org/officeDocument/2006/relationships/hyperlink" Target="https://secure.tesco.com/clubcard/collect-points" TargetMode="External"/><Relationship Id="rId9" Type="http://schemas.openxmlformats.org/officeDocument/2006/relationships/hyperlink" Target="https://www.tescoplc.com/media/264194/annual-report-2016.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 name="Rectangle 85">
            <a:extLst>
              <a:ext uri="{FF2B5EF4-FFF2-40B4-BE49-F238E27FC236}">
                <a16:creationId xmlns:a16="http://schemas.microsoft.com/office/drawing/2014/main" id="{F29C2C85-1492-463C-B805-3FD3FCE93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8" name="Group 87">
            <a:extLst>
              <a:ext uri="{FF2B5EF4-FFF2-40B4-BE49-F238E27FC236}">
                <a16:creationId xmlns:a16="http://schemas.microsoft.com/office/drawing/2014/main" id="{B83D307E-DF68-43F8-97CE-0AAE950A71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71255" y="-1"/>
            <a:ext cx="7649490" cy="5728133"/>
            <a:chOff x="329184" y="1"/>
            <a:chExt cx="524256" cy="5728133"/>
          </a:xfrm>
        </p:grpSpPr>
        <p:cxnSp>
          <p:nvCxnSpPr>
            <p:cNvPr id="89" name="Straight Connector 88">
              <a:extLst>
                <a:ext uri="{FF2B5EF4-FFF2-40B4-BE49-F238E27FC236}">
                  <a16:creationId xmlns:a16="http://schemas.microsoft.com/office/drawing/2014/main" id="{5546E3D2-37BF-4528-9851-2B2F628234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28134"/>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90" name="Rectangle 89">
              <a:extLst>
                <a:ext uri="{FF2B5EF4-FFF2-40B4-BE49-F238E27FC236}">
                  <a16:creationId xmlns:a16="http://schemas.microsoft.com/office/drawing/2014/main" id="{752A0C69-DC4E-4FC0-843C-BAA27B3A56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92" name="Rectangle 91">
            <a:extLst>
              <a:ext uri="{FF2B5EF4-FFF2-40B4-BE49-F238E27FC236}">
                <a16:creationId xmlns:a16="http://schemas.microsoft.com/office/drawing/2014/main" id="{8ED94938-268E-4C0A-A08A-B3980C78B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318045"/>
            <a:ext cx="10999072" cy="532513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8CB966-A933-49FF-8BC5-3C46BAFC7F78}"/>
              </a:ext>
            </a:extLst>
          </p:cNvPr>
          <p:cNvSpPr>
            <a:spLocks noGrp="1"/>
          </p:cNvSpPr>
          <p:nvPr>
            <p:ph type="ctrTitle"/>
          </p:nvPr>
        </p:nvSpPr>
        <p:spPr>
          <a:xfrm>
            <a:off x="1060232" y="3883014"/>
            <a:ext cx="10071536" cy="929750"/>
          </a:xfrm>
        </p:spPr>
        <p:txBody>
          <a:bodyPr anchor="b">
            <a:normAutofit/>
          </a:bodyPr>
          <a:lstStyle/>
          <a:p>
            <a:r>
              <a:rPr lang="en-US" sz="2900" b="1" dirty="0">
                <a:effectLst>
                  <a:outerShdw blurRad="38100" dist="38100" dir="2700000" algn="tl">
                    <a:srgbClr val="000000">
                      <a:alpha val="43137"/>
                    </a:srgbClr>
                  </a:outerShdw>
                </a:effectLst>
                <a:latin typeface="Berlin Sans FB Demi" panose="020E0802020502020306" pitchFamily="34" charset="0"/>
              </a:rPr>
              <a:t>“</a:t>
            </a:r>
            <a:r>
              <a:rPr lang="en-US" sz="2900" b="1" dirty="0">
                <a:effectLst>
                  <a:outerShdw blurRad="38100" dist="38100" dir="2700000" algn="tl">
                    <a:srgbClr val="000000">
                      <a:alpha val="43137"/>
                    </a:srgbClr>
                  </a:outerShdw>
                </a:effectLst>
                <a:latin typeface="Georgia" panose="02040502050405020303" pitchFamily="18" charset="0"/>
              </a:rPr>
              <a:t>Customer Relationship Management                                                                                    within Tesco”</a:t>
            </a:r>
            <a:endParaRPr lang="it-IT" sz="2900" b="1" dirty="0">
              <a:effectLst>
                <a:outerShdw blurRad="38100" dist="38100" dir="2700000" algn="tl">
                  <a:srgbClr val="000000">
                    <a:alpha val="43137"/>
                  </a:srgbClr>
                </a:outerShdw>
              </a:effectLst>
              <a:latin typeface="Georgia" panose="02040502050405020303" pitchFamily="18" charset="0"/>
            </a:endParaRPr>
          </a:p>
        </p:txBody>
      </p:sp>
      <p:sp>
        <p:nvSpPr>
          <p:cNvPr id="3" name="Subtitle 2">
            <a:extLst>
              <a:ext uri="{FF2B5EF4-FFF2-40B4-BE49-F238E27FC236}">
                <a16:creationId xmlns:a16="http://schemas.microsoft.com/office/drawing/2014/main" id="{4B970E08-22FB-4412-AC95-5DB44AAC00E0}"/>
              </a:ext>
            </a:extLst>
          </p:cNvPr>
          <p:cNvSpPr>
            <a:spLocks noGrp="1"/>
          </p:cNvSpPr>
          <p:nvPr>
            <p:ph type="subTitle" idx="1"/>
          </p:nvPr>
        </p:nvSpPr>
        <p:spPr>
          <a:xfrm>
            <a:off x="1060232" y="4943175"/>
            <a:ext cx="10071536" cy="448377"/>
          </a:xfrm>
        </p:spPr>
        <p:txBody>
          <a:bodyPr anchor="t">
            <a:normAutofit/>
          </a:bodyPr>
          <a:lstStyle/>
          <a:p>
            <a:r>
              <a:rPr lang="it-IT" sz="2000" b="1"/>
              <a:t>Cristina- Andreea Grasu </a:t>
            </a:r>
          </a:p>
        </p:txBody>
      </p:sp>
      <p:pic>
        <p:nvPicPr>
          <p:cNvPr id="5" name="Picture 4">
            <a:extLst>
              <a:ext uri="{FF2B5EF4-FFF2-40B4-BE49-F238E27FC236}">
                <a16:creationId xmlns:a16="http://schemas.microsoft.com/office/drawing/2014/main" id="{254EE3A1-1026-40A1-B59E-B195858FD6F0}"/>
              </a:ext>
            </a:extLst>
          </p:cNvPr>
          <p:cNvPicPr>
            <a:picLocks noChangeAspect="1"/>
          </p:cNvPicPr>
          <p:nvPr/>
        </p:nvPicPr>
        <p:blipFill rotWithShape="1">
          <a:blip r:embed="rId2"/>
          <a:srcRect r="5728" b="3"/>
          <a:stretch/>
        </p:blipFill>
        <p:spPr>
          <a:xfrm>
            <a:off x="897717" y="621323"/>
            <a:ext cx="5069590" cy="3024814"/>
          </a:xfrm>
          <a:prstGeom prst="rect">
            <a:avLst/>
          </a:prstGeom>
          <a:scene3d>
            <a:camera prst="orthographicFront"/>
            <a:lightRig rig="contrasting" dir="t">
              <a:rot lat="0" lon="0" rev="4200000"/>
            </a:lightRig>
          </a:scene3d>
          <a:sp3d prstMaterial="plastic">
            <a:bevelT w="381000" h="114300" prst="relaxedInset"/>
            <a:contourClr>
              <a:srgbClr val="969696"/>
            </a:contourClr>
          </a:sp3d>
        </p:spPr>
      </p:pic>
      <p:pic>
        <p:nvPicPr>
          <p:cNvPr id="7" name="Picture 6">
            <a:extLst>
              <a:ext uri="{FF2B5EF4-FFF2-40B4-BE49-F238E27FC236}">
                <a16:creationId xmlns:a16="http://schemas.microsoft.com/office/drawing/2014/main" id="{DBF823E9-9BCC-487D-8A1D-059AF5AFADC5}"/>
              </a:ext>
            </a:extLst>
          </p:cNvPr>
          <p:cNvPicPr>
            <a:picLocks noChangeAspect="1"/>
          </p:cNvPicPr>
          <p:nvPr/>
        </p:nvPicPr>
        <p:blipFill rotWithShape="1">
          <a:blip r:embed="rId3"/>
          <a:srcRect r="2031" b="3"/>
          <a:stretch/>
        </p:blipFill>
        <p:spPr>
          <a:xfrm>
            <a:off x="6228507" y="621323"/>
            <a:ext cx="5065776" cy="3024814"/>
          </a:xfrm>
          <a:prstGeom prst="rect">
            <a:avLst/>
          </a:prstGeom>
        </p:spPr>
      </p:pic>
    </p:spTree>
    <p:extLst>
      <p:ext uri="{BB962C8B-B14F-4D97-AF65-F5344CB8AC3E}">
        <p14:creationId xmlns:p14="http://schemas.microsoft.com/office/powerpoint/2010/main" val="24588343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99A8B4F-0FED-46C0-9186-5A8E116D8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08905" y="0"/>
            <a:ext cx="648309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DA6861EE-7660-46C9-80BD-173B8F7454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BF467F5-8100-4213-A925-8E0B5FD591EB}"/>
              </a:ext>
            </a:extLst>
          </p:cNvPr>
          <p:cNvSpPr>
            <a:spLocks noGrp="1"/>
          </p:cNvSpPr>
          <p:nvPr>
            <p:ph type="title"/>
          </p:nvPr>
        </p:nvSpPr>
        <p:spPr>
          <a:xfrm>
            <a:off x="298966" y="149220"/>
            <a:ext cx="6318649" cy="1454051"/>
          </a:xfrm>
        </p:spPr>
        <p:txBody>
          <a:bodyPr vert="horz" lIns="91440" tIns="45720" rIns="91440" bIns="45720" rtlCol="0" anchor="ctr">
            <a:normAutofit/>
          </a:bodyPr>
          <a:lstStyle/>
          <a:p>
            <a:pPr algn="ctr"/>
            <a:r>
              <a:rPr lang="en-US" sz="3600" b="1" dirty="0">
                <a:solidFill>
                  <a:srgbClr val="FF0000"/>
                </a:solidFill>
                <a:effectLst>
                  <a:outerShdw blurRad="38100" dist="38100" dir="2700000" algn="tl">
                    <a:srgbClr val="000000">
                      <a:alpha val="43137"/>
                    </a:srgbClr>
                  </a:outerShdw>
                </a:effectLst>
              </a:rPr>
              <a:t>TESCO</a:t>
            </a:r>
            <a:r>
              <a:rPr lang="en-US" sz="3600" dirty="0">
                <a:solidFill>
                  <a:srgbClr val="000000"/>
                </a:solidFill>
              </a:rPr>
              <a:t> </a:t>
            </a:r>
            <a:r>
              <a:rPr lang="en-US" sz="3600" b="1" dirty="0">
                <a:solidFill>
                  <a:srgbClr val="0070C0"/>
                </a:solidFill>
                <a:effectLst>
                  <a:outerShdw blurRad="38100" dist="38100" dir="2700000" algn="tl">
                    <a:srgbClr val="000000">
                      <a:alpha val="43137"/>
                    </a:srgbClr>
                  </a:outerShdw>
                </a:effectLst>
              </a:rPr>
              <a:t>HISTORY</a:t>
            </a:r>
          </a:p>
        </p:txBody>
      </p:sp>
      <p:sp>
        <p:nvSpPr>
          <p:cNvPr id="4" name="TextBox 3">
            <a:extLst>
              <a:ext uri="{FF2B5EF4-FFF2-40B4-BE49-F238E27FC236}">
                <a16:creationId xmlns:a16="http://schemas.microsoft.com/office/drawing/2014/main" id="{6D0967E7-06C2-45B2-B6D6-9FB72C3A9413}"/>
              </a:ext>
            </a:extLst>
          </p:cNvPr>
          <p:cNvSpPr txBox="1"/>
          <p:nvPr/>
        </p:nvSpPr>
        <p:spPr>
          <a:xfrm>
            <a:off x="298966" y="1562100"/>
            <a:ext cx="5637599" cy="5146680"/>
          </a:xfrm>
          <a:prstGeom prst="rect">
            <a:avLst/>
          </a:prstGeom>
        </p:spPr>
        <p:txBody>
          <a:bodyPr vert="horz" lIns="91440" tIns="45720" rIns="91440" bIns="45720" rtlCol="0" anchor="ctr">
            <a:normAutofit/>
          </a:bodyPr>
          <a:lstStyle/>
          <a:p>
            <a:pPr>
              <a:lnSpc>
                <a:spcPct val="90000"/>
              </a:lnSpc>
              <a:spcAft>
                <a:spcPts val="600"/>
              </a:spcAft>
            </a:pPr>
            <a:r>
              <a:rPr lang="en-US" dirty="0">
                <a:solidFill>
                  <a:srgbClr val="000000"/>
                </a:solidFill>
              </a:rPr>
              <a:t>Tesco life start in </a:t>
            </a:r>
            <a:r>
              <a:rPr lang="en-US" b="1" dirty="0">
                <a:solidFill>
                  <a:srgbClr val="000000"/>
                </a:solidFill>
              </a:rPr>
              <a:t>1919 </a:t>
            </a:r>
            <a:r>
              <a:rPr lang="en-US" dirty="0">
                <a:solidFill>
                  <a:srgbClr val="000000"/>
                </a:solidFill>
              </a:rPr>
              <a:t>when Jack Cohen was selling surplus groceries from a </a:t>
            </a:r>
            <a:r>
              <a:rPr lang="en-US" dirty="0" err="1">
                <a:solidFill>
                  <a:srgbClr val="000000"/>
                </a:solidFill>
              </a:rPr>
              <a:t>stal</a:t>
            </a:r>
            <a:r>
              <a:rPr lang="en-US" dirty="0">
                <a:solidFill>
                  <a:srgbClr val="000000"/>
                </a:solidFill>
              </a:rPr>
              <a:t> in East End London but the first store will take life in</a:t>
            </a:r>
            <a:r>
              <a:rPr lang="en-US" b="1" dirty="0">
                <a:solidFill>
                  <a:srgbClr val="000000"/>
                </a:solidFill>
              </a:rPr>
              <a:t> 1929 </a:t>
            </a:r>
            <a:r>
              <a:rPr lang="en-US" dirty="0">
                <a:solidFill>
                  <a:srgbClr val="000000"/>
                </a:solidFill>
              </a:rPr>
              <a:t>in North London. In time Tesco realize that for a supermarket business customer are the central that bring profit. In this way Tesco start to focus on the satisfaction for their values by </a:t>
            </a:r>
            <a:r>
              <a:rPr lang="en-US" dirty="0" err="1">
                <a:solidFill>
                  <a:srgbClr val="000000"/>
                </a:solidFill>
              </a:rPr>
              <a:t>intruducing</a:t>
            </a:r>
            <a:r>
              <a:rPr lang="en-US" dirty="0">
                <a:solidFill>
                  <a:srgbClr val="000000"/>
                </a:solidFill>
              </a:rPr>
              <a:t> the Green Shield stamps which and opening his first petrol station to attract customer to choose the brand Tesco. In </a:t>
            </a:r>
            <a:r>
              <a:rPr lang="en-US" b="1" dirty="0">
                <a:solidFill>
                  <a:srgbClr val="000000"/>
                </a:solidFill>
              </a:rPr>
              <a:t>1984</a:t>
            </a:r>
            <a:r>
              <a:rPr lang="en-US" dirty="0">
                <a:solidFill>
                  <a:srgbClr val="000000"/>
                </a:solidFill>
              </a:rPr>
              <a:t> Tesco made </a:t>
            </a:r>
            <a:r>
              <a:rPr lang="en-US" dirty="0" err="1">
                <a:solidFill>
                  <a:srgbClr val="000000"/>
                </a:solidFill>
              </a:rPr>
              <a:t>hhis</a:t>
            </a:r>
            <a:r>
              <a:rPr lang="en-US" dirty="0">
                <a:solidFill>
                  <a:srgbClr val="000000"/>
                </a:solidFill>
              </a:rPr>
              <a:t> first home delivery and introduce the Clubcard which </a:t>
            </a:r>
            <a:r>
              <a:rPr lang="en-US" dirty="0" err="1">
                <a:solidFill>
                  <a:srgbClr val="000000"/>
                </a:solidFill>
              </a:rPr>
              <a:t>offert</a:t>
            </a:r>
            <a:r>
              <a:rPr lang="en-US" dirty="0">
                <a:solidFill>
                  <a:srgbClr val="000000"/>
                </a:solidFill>
              </a:rPr>
              <a:t> to the customers the possibility to save as the shop. Thank the </a:t>
            </a:r>
            <a:r>
              <a:rPr lang="en-US" dirty="0" err="1">
                <a:solidFill>
                  <a:srgbClr val="000000"/>
                </a:solidFill>
              </a:rPr>
              <a:t>proft</a:t>
            </a:r>
            <a:r>
              <a:rPr lang="en-US" dirty="0">
                <a:solidFill>
                  <a:srgbClr val="000000"/>
                </a:solidFill>
              </a:rPr>
              <a:t> that Tesco has in time </a:t>
            </a:r>
            <a:r>
              <a:rPr lang="en-US" b="1" dirty="0">
                <a:solidFill>
                  <a:srgbClr val="000000"/>
                </a:solidFill>
              </a:rPr>
              <a:t>1990s-2000</a:t>
            </a:r>
            <a:r>
              <a:rPr lang="en-US" dirty="0">
                <a:solidFill>
                  <a:srgbClr val="000000"/>
                </a:solidFill>
              </a:rPr>
              <a:t>s they open new store such as Tesco Extra and Tesco Express and introduce the website which allows client to do their shopping online. Now a days Tesco is the biggest supermarket , with 3400 store nationwide and  celebrate 100 years of great values and quality food at affordable price. (</a:t>
            </a:r>
            <a:r>
              <a:rPr lang="en-US" dirty="0" err="1">
                <a:solidFill>
                  <a:srgbClr val="000000"/>
                </a:solidFill>
              </a:rPr>
              <a:t>Tescoplc</a:t>
            </a:r>
            <a:r>
              <a:rPr lang="en-US" dirty="0">
                <a:solidFill>
                  <a:srgbClr val="000000"/>
                </a:solidFill>
              </a:rPr>
              <a:t> ,2019)</a:t>
            </a:r>
          </a:p>
        </p:txBody>
      </p:sp>
      <p:sp>
        <p:nvSpPr>
          <p:cNvPr id="16" name="Oval 15">
            <a:extLst>
              <a:ext uri="{FF2B5EF4-FFF2-40B4-BE49-F238E27FC236}">
                <a16:creationId xmlns:a16="http://schemas.microsoft.com/office/drawing/2014/main" id="{38A69B74-22E3-47CC-823F-18BE7930C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636" y="2960687"/>
            <a:ext cx="2668748" cy="2668748"/>
          </a:xfrm>
          <a:prstGeom prst="ellipse">
            <a:avLst/>
          </a:pr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71">
            <a:extLst>
              <a:ext uri="{FF2B5EF4-FFF2-40B4-BE49-F238E27FC236}">
                <a16:creationId xmlns:a16="http://schemas.microsoft.com/office/drawing/2014/main" id="{1778637B-5DB8-4A75-B2E6-FC2B1BB9A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014" y="2"/>
            <a:ext cx="4034987" cy="3428147"/>
          </a:xfrm>
          <a:custGeom>
            <a:avLst/>
            <a:gdLst>
              <a:gd name="connsiteX0" fmla="*/ 350825 w 4034987"/>
              <a:gd name="connsiteY0" fmla="*/ 0 h 3428147"/>
              <a:gd name="connsiteX1" fmla="*/ 4034987 w 4034987"/>
              <a:gd name="connsiteY1" fmla="*/ 0 h 3428147"/>
              <a:gd name="connsiteX2" fmla="*/ 4034987 w 4034987"/>
              <a:gd name="connsiteY2" fmla="*/ 2505205 h 3428147"/>
              <a:gd name="connsiteX3" fmla="*/ 3951822 w 4034987"/>
              <a:gd name="connsiteY3" fmla="*/ 2616420 h 3428147"/>
              <a:gd name="connsiteX4" fmla="*/ 2230590 w 4034987"/>
              <a:gd name="connsiteY4" fmla="*/ 3428147 h 3428147"/>
              <a:gd name="connsiteX5" fmla="*/ 0 w 4034987"/>
              <a:gd name="connsiteY5" fmla="*/ 1197557 h 3428147"/>
              <a:gd name="connsiteX6" fmla="*/ 269220 w 4034987"/>
              <a:gd name="connsiteY6" fmla="*/ 134326 h 3428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34987" h="3428147">
                <a:moveTo>
                  <a:pt x="350825" y="0"/>
                </a:moveTo>
                <a:lnTo>
                  <a:pt x="4034987" y="0"/>
                </a:lnTo>
                <a:lnTo>
                  <a:pt x="4034987" y="2505205"/>
                </a:lnTo>
                <a:lnTo>
                  <a:pt x="3951822" y="2616420"/>
                </a:lnTo>
                <a:cubicBezTo>
                  <a:pt x="3542699" y="3112162"/>
                  <a:pt x="2923546" y="3428147"/>
                  <a:pt x="2230590" y="3428147"/>
                </a:cubicBezTo>
                <a:cubicBezTo>
                  <a:pt x="998669" y="3428147"/>
                  <a:pt x="0" y="2429478"/>
                  <a:pt x="0" y="1197557"/>
                </a:cubicBezTo>
                <a:cubicBezTo>
                  <a:pt x="0" y="812582"/>
                  <a:pt x="97526" y="450385"/>
                  <a:pt x="269220" y="134326"/>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a:extLst>
              <a:ext uri="{FF2B5EF4-FFF2-40B4-BE49-F238E27FC236}">
                <a16:creationId xmlns:a16="http://schemas.microsoft.com/office/drawing/2014/main" id="{AE7DC2BF-F653-4707-A677-E8A6D78D4348}"/>
              </a:ext>
            </a:extLst>
          </p:cNvPr>
          <p:cNvPicPr>
            <a:picLocks noChangeAspect="1"/>
          </p:cNvPicPr>
          <p:nvPr/>
        </p:nvPicPr>
        <p:blipFill>
          <a:blip r:embed="rId3"/>
          <a:stretch>
            <a:fillRect/>
          </a:stretch>
        </p:blipFill>
        <p:spPr>
          <a:xfrm>
            <a:off x="8996585" y="210817"/>
            <a:ext cx="2732357" cy="2429582"/>
          </a:xfrm>
          <a:prstGeom prst="rect">
            <a:avLst/>
          </a:prstGeom>
        </p:spPr>
      </p:pic>
      <p:pic>
        <p:nvPicPr>
          <p:cNvPr id="5" name="Picture 4">
            <a:extLst>
              <a:ext uri="{FF2B5EF4-FFF2-40B4-BE49-F238E27FC236}">
                <a16:creationId xmlns:a16="http://schemas.microsoft.com/office/drawing/2014/main" id="{08A37DB8-5BA9-4C2B-8B38-7A4C9C4E31B9}"/>
              </a:ext>
            </a:extLst>
          </p:cNvPr>
          <p:cNvPicPr>
            <a:picLocks noChangeAspect="1"/>
          </p:cNvPicPr>
          <p:nvPr/>
        </p:nvPicPr>
        <p:blipFill>
          <a:blip r:embed="rId4"/>
          <a:stretch>
            <a:fillRect/>
          </a:stretch>
        </p:blipFill>
        <p:spPr>
          <a:xfrm>
            <a:off x="6519647" y="3478741"/>
            <a:ext cx="1795490" cy="1606964"/>
          </a:xfrm>
          <a:prstGeom prst="rect">
            <a:avLst/>
          </a:prstGeom>
        </p:spPr>
      </p:pic>
      <p:sp>
        <p:nvSpPr>
          <p:cNvPr id="20" name="Freeform 75">
            <a:extLst>
              <a:ext uri="{FF2B5EF4-FFF2-40B4-BE49-F238E27FC236}">
                <a16:creationId xmlns:a16="http://schemas.microsoft.com/office/drawing/2014/main" id="{0035A30C-45F3-4EFB-B2E8-6E2A11843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59131" y="4258570"/>
            <a:ext cx="3132869" cy="2599430"/>
          </a:xfrm>
          <a:custGeom>
            <a:avLst/>
            <a:gdLst>
              <a:gd name="connsiteX0" fmla="*/ 1612418 w 3061881"/>
              <a:gd name="connsiteY0" fmla="*/ 0 h 2540529"/>
              <a:gd name="connsiteX1" fmla="*/ 3030226 w 3061881"/>
              <a:gd name="connsiteY1" fmla="*/ 843844 h 2540529"/>
              <a:gd name="connsiteX2" fmla="*/ 3061881 w 3061881"/>
              <a:gd name="connsiteY2" fmla="*/ 909556 h 2540529"/>
              <a:gd name="connsiteX3" fmla="*/ 3061881 w 3061881"/>
              <a:gd name="connsiteY3" fmla="*/ 2315281 h 2540529"/>
              <a:gd name="connsiteX4" fmla="*/ 3030226 w 3061881"/>
              <a:gd name="connsiteY4" fmla="*/ 2380992 h 2540529"/>
              <a:gd name="connsiteX5" fmla="*/ 2949460 w 3061881"/>
              <a:gd name="connsiteY5" fmla="*/ 2513937 h 2540529"/>
              <a:gd name="connsiteX6" fmla="*/ 2929575 w 3061881"/>
              <a:gd name="connsiteY6" fmla="*/ 2540529 h 2540529"/>
              <a:gd name="connsiteX7" fmla="*/ 295261 w 3061881"/>
              <a:gd name="connsiteY7" fmla="*/ 2540529 h 2540529"/>
              <a:gd name="connsiteX8" fmla="*/ 275376 w 3061881"/>
              <a:gd name="connsiteY8" fmla="*/ 2513937 h 2540529"/>
              <a:gd name="connsiteX9" fmla="*/ 0 w 3061881"/>
              <a:gd name="connsiteY9" fmla="*/ 1612418 h 2540529"/>
              <a:gd name="connsiteX10" fmla="*/ 1612418 w 3061881"/>
              <a:gd name="connsiteY10" fmla="*/ 0 h 254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61881" h="2540529">
                <a:moveTo>
                  <a:pt x="1612418" y="0"/>
                </a:moveTo>
                <a:cubicBezTo>
                  <a:pt x="2224646" y="0"/>
                  <a:pt x="2757180" y="341213"/>
                  <a:pt x="3030226" y="843844"/>
                </a:cubicBezTo>
                <a:lnTo>
                  <a:pt x="3061881" y="909556"/>
                </a:lnTo>
                <a:lnTo>
                  <a:pt x="3061881" y="2315281"/>
                </a:lnTo>
                <a:lnTo>
                  <a:pt x="3030226" y="2380992"/>
                </a:lnTo>
                <a:cubicBezTo>
                  <a:pt x="3005404" y="2426686"/>
                  <a:pt x="2978437" y="2471046"/>
                  <a:pt x="2949460" y="2513937"/>
                </a:cubicBezTo>
                <a:lnTo>
                  <a:pt x="2929575" y="2540529"/>
                </a:lnTo>
                <a:lnTo>
                  <a:pt x="295261" y="2540529"/>
                </a:lnTo>
                <a:lnTo>
                  <a:pt x="275376" y="2513937"/>
                </a:lnTo>
                <a:cubicBezTo>
                  <a:pt x="101518" y="2256593"/>
                  <a:pt x="0" y="1946361"/>
                  <a:pt x="0" y="1612418"/>
                </a:cubicBezTo>
                <a:cubicBezTo>
                  <a:pt x="0" y="721904"/>
                  <a:pt x="721904" y="0"/>
                  <a:pt x="1612418"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a:extLst>
              <a:ext uri="{FF2B5EF4-FFF2-40B4-BE49-F238E27FC236}">
                <a16:creationId xmlns:a16="http://schemas.microsoft.com/office/drawing/2014/main" id="{4774CEDC-8AB9-4F75-AE38-5D83A396BC38}"/>
              </a:ext>
            </a:extLst>
          </p:cNvPr>
          <p:cNvPicPr>
            <a:picLocks noChangeAspect="1"/>
          </p:cNvPicPr>
          <p:nvPr/>
        </p:nvPicPr>
        <p:blipFill>
          <a:blip r:embed="rId5"/>
          <a:stretch>
            <a:fillRect/>
          </a:stretch>
        </p:blipFill>
        <p:spPr>
          <a:xfrm>
            <a:off x="9606218" y="5010263"/>
            <a:ext cx="2286815" cy="1661466"/>
          </a:xfrm>
          <a:prstGeom prst="rect">
            <a:avLst/>
          </a:prstGeom>
        </p:spPr>
      </p:pic>
    </p:spTree>
    <p:extLst>
      <p:ext uri="{BB962C8B-B14F-4D97-AF65-F5344CB8AC3E}">
        <p14:creationId xmlns:p14="http://schemas.microsoft.com/office/powerpoint/2010/main" val="3464088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7" name="Rectangle 166">
            <a:extLst>
              <a:ext uri="{FF2B5EF4-FFF2-40B4-BE49-F238E27FC236}">
                <a16:creationId xmlns:a16="http://schemas.microsoft.com/office/drawing/2014/main" id="{AAAE94E3-A7DB-4868-B1E3-E49703488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2D8C16-117F-447F-AA45-4F88AE4266F3}"/>
              </a:ext>
            </a:extLst>
          </p:cNvPr>
          <p:cNvSpPr>
            <a:spLocks noGrp="1"/>
          </p:cNvSpPr>
          <p:nvPr>
            <p:ph type="title"/>
          </p:nvPr>
        </p:nvSpPr>
        <p:spPr>
          <a:xfrm>
            <a:off x="589560" y="856180"/>
            <a:ext cx="5279408" cy="1128068"/>
          </a:xfrm>
          <a:solidFill>
            <a:schemeClr val="accent1">
              <a:lumMod val="60000"/>
              <a:lumOff val="40000"/>
            </a:schemeClr>
          </a:solidFill>
        </p:spPr>
        <p:txBody>
          <a:bodyPr vert="horz" lIns="91440" tIns="45720" rIns="91440" bIns="45720" rtlCol="0" anchor="ctr">
            <a:normAutofit/>
          </a:bodyPr>
          <a:lstStyle/>
          <a:p>
            <a:pPr algn="ctr"/>
            <a:r>
              <a:rPr lang="en-US" sz="2500" b="1" kern="1200" dirty="0">
                <a:latin typeface="Georgia" panose="02040502050405020303" pitchFamily="18" charset="0"/>
              </a:rPr>
              <a:t>CUSTOMER RELATIONSHIP MANAGEMENT </a:t>
            </a:r>
          </a:p>
        </p:txBody>
      </p:sp>
      <p:grpSp>
        <p:nvGrpSpPr>
          <p:cNvPr id="169" name="Group 16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70" name="Rectangle 16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1" name="Rectangle 17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3" name="Rectangle 17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Content Placeholder 33">
            <a:extLst>
              <a:ext uri="{FF2B5EF4-FFF2-40B4-BE49-F238E27FC236}">
                <a16:creationId xmlns:a16="http://schemas.microsoft.com/office/drawing/2014/main" id="{2562712F-2058-41E3-A7DF-B06768DD7C0C}"/>
              </a:ext>
            </a:extLst>
          </p:cNvPr>
          <p:cNvSpPr>
            <a:spLocks noGrp="1"/>
          </p:cNvSpPr>
          <p:nvPr>
            <p:ph idx="1"/>
          </p:nvPr>
        </p:nvSpPr>
        <p:spPr>
          <a:xfrm>
            <a:off x="590719" y="2330505"/>
            <a:ext cx="5278066" cy="3979585"/>
          </a:xfrm>
        </p:spPr>
        <p:txBody>
          <a:bodyPr anchor="ctr">
            <a:normAutofit/>
          </a:bodyPr>
          <a:lstStyle/>
          <a:p>
            <a:pPr marL="0" indent="0">
              <a:buNone/>
            </a:pPr>
            <a:endParaRPr lang="en-US" sz="2000"/>
          </a:p>
          <a:p>
            <a:pPr marL="0" indent="0">
              <a:buNone/>
            </a:pPr>
            <a:r>
              <a:rPr lang="en-US" sz="2000">
                <a:latin typeface="Georgia" panose="02040502050405020303" pitchFamily="18" charset="0"/>
              </a:rPr>
              <a:t>“CRM is a business strategy that maximizes profitability, revenue and customer satisfaction  by organizing  around customer segments ,fostering behavior ,that satisfies  customers and implementing customer-centric processes” </a:t>
            </a:r>
          </a:p>
          <a:p>
            <a:pPr marL="0" indent="0">
              <a:buNone/>
            </a:pPr>
            <a:r>
              <a:rPr lang="en-US" sz="2000" b="1"/>
              <a:t>                                                              (Buttle, 2009)</a:t>
            </a:r>
            <a:endParaRPr lang="it-IT" sz="2000" b="1"/>
          </a:p>
        </p:txBody>
      </p:sp>
      <p:sp>
        <p:nvSpPr>
          <p:cNvPr id="175" name="Rectangle 17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7" name="Rectangle 17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7" name="Picture 86" descr="A close up of a logo&#10;&#10;Description automatically generated">
            <a:extLst>
              <a:ext uri="{FF2B5EF4-FFF2-40B4-BE49-F238E27FC236}">
                <a16:creationId xmlns:a16="http://schemas.microsoft.com/office/drawing/2014/main" id="{DC7E871B-99E0-4FC5-8761-8A0978BE013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64390" y="615398"/>
            <a:ext cx="4380445" cy="2518756"/>
          </a:xfrm>
          <a:prstGeom prst="rect">
            <a:avLst/>
          </a:prstGeom>
        </p:spPr>
      </p:pic>
      <p:sp>
        <p:nvSpPr>
          <p:cNvPr id="179" name="Rectangle 178">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7" name="Picture 96" descr="A person standing in front of a crowd&#10;&#10;Description automatically generated">
            <a:extLst>
              <a:ext uri="{FF2B5EF4-FFF2-40B4-BE49-F238E27FC236}">
                <a16:creationId xmlns:a16="http://schemas.microsoft.com/office/drawing/2014/main" id="{4A8C432C-C7E8-4C74-B34E-EDE75B5BA35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41899" y="3707894"/>
            <a:ext cx="2478616" cy="2518756"/>
          </a:xfrm>
          <a:prstGeom prst="rect">
            <a:avLst/>
          </a:prstGeom>
        </p:spPr>
      </p:pic>
    </p:spTree>
    <p:extLst>
      <p:ext uri="{BB962C8B-B14F-4D97-AF65-F5344CB8AC3E}">
        <p14:creationId xmlns:p14="http://schemas.microsoft.com/office/powerpoint/2010/main" val="14601978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 name="Rectangle 51">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55">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3A64562-83AA-46DE-B910-B481E1BF744A}"/>
              </a:ext>
            </a:extLst>
          </p:cNvPr>
          <p:cNvSpPr>
            <a:spLocks noGrp="1"/>
          </p:cNvSpPr>
          <p:nvPr>
            <p:ph type="title"/>
          </p:nvPr>
        </p:nvSpPr>
        <p:spPr>
          <a:xfrm>
            <a:off x="804672" y="1412489"/>
            <a:ext cx="2871095" cy="2156621"/>
          </a:xfrm>
        </p:spPr>
        <p:txBody>
          <a:bodyPr vert="horz" lIns="91440" tIns="45720" rIns="91440" bIns="45720" rtlCol="0" anchor="t">
            <a:normAutofit/>
          </a:bodyPr>
          <a:lstStyle/>
          <a:p>
            <a:r>
              <a:rPr lang="en-US" sz="3300" b="1" kern="1200" dirty="0">
                <a:solidFill>
                  <a:srgbClr val="FF0000"/>
                </a:solidFill>
                <a:effectLst>
                  <a:outerShdw blurRad="38100" dist="38100" dir="2700000" algn="tl">
                    <a:srgbClr val="000000">
                      <a:alpha val="43137"/>
                    </a:srgbClr>
                  </a:outerShdw>
                </a:effectLst>
                <a:latin typeface="+mj-lt"/>
                <a:ea typeface="+mj-ea"/>
                <a:cs typeface="+mj-cs"/>
              </a:rPr>
              <a:t>Tesco</a:t>
            </a:r>
            <a:r>
              <a:rPr lang="en-US" sz="3300" b="1" kern="1200" dirty="0">
                <a:solidFill>
                  <a:srgbClr val="FFFFFF"/>
                </a:solidFill>
                <a:effectLst>
                  <a:outerShdw blurRad="38100" dist="38100" dir="2700000" algn="tl">
                    <a:srgbClr val="000000">
                      <a:alpha val="43137"/>
                    </a:srgbClr>
                  </a:outerShdw>
                </a:effectLst>
                <a:latin typeface="+mj-lt"/>
                <a:ea typeface="+mj-ea"/>
                <a:cs typeface="+mj-cs"/>
              </a:rPr>
              <a:t> </a:t>
            </a:r>
            <a:r>
              <a:rPr lang="en-US" sz="3300" b="1" kern="1200" dirty="0">
                <a:solidFill>
                  <a:srgbClr val="0070C0"/>
                </a:solidFill>
                <a:effectLst>
                  <a:outerShdw blurRad="38100" dist="38100" dir="2700000" algn="tl">
                    <a:srgbClr val="000000">
                      <a:alpha val="43137"/>
                    </a:srgbClr>
                  </a:outerShdw>
                </a:effectLst>
                <a:latin typeface="+mj-lt"/>
                <a:ea typeface="+mj-ea"/>
                <a:cs typeface="+mj-cs"/>
              </a:rPr>
              <a:t>Operating System  </a:t>
            </a:r>
            <a:r>
              <a:rPr lang="en-US" sz="3300" b="1" kern="1200" dirty="0">
                <a:solidFill>
                  <a:srgbClr val="FFFFFF"/>
                </a:solidFill>
                <a:effectLst>
                  <a:outerShdw blurRad="38100" dist="38100" dir="2700000" algn="tl">
                    <a:srgbClr val="000000">
                      <a:alpha val="43137"/>
                    </a:srgbClr>
                  </a:outerShdw>
                </a:effectLst>
                <a:latin typeface="+mj-lt"/>
                <a:ea typeface="+mj-ea"/>
                <a:cs typeface="+mj-cs"/>
              </a:rPr>
              <a:t>Benefits and Drawbacks </a:t>
            </a:r>
          </a:p>
        </p:txBody>
      </p:sp>
      <p:sp>
        <p:nvSpPr>
          <p:cNvPr id="3" name="Content Placeholder 2">
            <a:extLst>
              <a:ext uri="{FF2B5EF4-FFF2-40B4-BE49-F238E27FC236}">
                <a16:creationId xmlns:a16="http://schemas.microsoft.com/office/drawing/2014/main" id="{FD287271-FA76-4A39-9DC7-2F737CABFFD1}"/>
              </a:ext>
            </a:extLst>
          </p:cNvPr>
          <p:cNvSpPr>
            <a:spLocks noGrp="1"/>
          </p:cNvSpPr>
          <p:nvPr>
            <p:ph idx="1"/>
          </p:nvPr>
        </p:nvSpPr>
        <p:spPr>
          <a:xfrm>
            <a:off x="4421332" y="126609"/>
            <a:ext cx="7753446" cy="4488367"/>
          </a:xfrm>
        </p:spPr>
        <p:txBody>
          <a:bodyPr vert="horz" lIns="91440" tIns="45720" rIns="91440" bIns="45720" rtlCol="0">
            <a:normAutofit/>
          </a:bodyPr>
          <a:lstStyle/>
          <a:p>
            <a:pPr marL="0" indent="0">
              <a:buNone/>
            </a:pPr>
            <a:r>
              <a:rPr lang="en-US" sz="2000" b="1" dirty="0">
                <a:effectLst>
                  <a:outerShdw blurRad="38100" dist="38100" dir="2700000" algn="tl">
                    <a:srgbClr val="000000">
                      <a:alpha val="43137"/>
                    </a:srgbClr>
                  </a:outerShdw>
                </a:effectLst>
              </a:rPr>
              <a:t>Benefits:</a:t>
            </a:r>
            <a:endParaRPr lang="en-US" sz="1050" dirty="0"/>
          </a:p>
          <a:p>
            <a:pPr marL="0"/>
            <a:r>
              <a:rPr lang="en-US" sz="1600" dirty="0"/>
              <a:t>According to Mike McNamara , Tesco operation system is based on Technology as this is the potential system to satisfy customers because there is the  possibility to shop differently from smartphones and tablet  but also helps Tesco to provide exceptional customer service which is benefic for the company. McNamara says that Tesco operate in different ways to satisfy their customers, some of this ways are: (McNamara, 2013)</a:t>
            </a:r>
            <a:endParaRPr lang="en-US" sz="1600" b="1" i="1" dirty="0"/>
          </a:p>
          <a:p>
            <a:r>
              <a:rPr lang="en-US" sz="1600" b="1" i="1" dirty="0"/>
              <a:t>“Scan as you shop”  </a:t>
            </a:r>
            <a:r>
              <a:rPr lang="en-US" sz="1600" dirty="0"/>
              <a:t>which allow the customer to scan every products that they want to by and at the end to avoid the long queues at the by machine ;</a:t>
            </a:r>
          </a:p>
          <a:p>
            <a:r>
              <a:rPr lang="en-US" sz="1600" b="1" i="1" dirty="0"/>
              <a:t>”Self- service check out” </a:t>
            </a:r>
            <a:r>
              <a:rPr lang="en-US" sz="1600" dirty="0"/>
              <a:t>also a fast way for the customer to do their shopping,</a:t>
            </a:r>
          </a:p>
          <a:p>
            <a:r>
              <a:rPr lang="en-US" sz="1600" dirty="0"/>
              <a:t> “</a:t>
            </a:r>
            <a:r>
              <a:rPr lang="en-US" sz="1600" b="1" i="1" dirty="0"/>
              <a:t>Electronic shelf edge labels” </a:t>
            </a:r>
            <a:r>
              <a:rPr lang="en-US" sz="1600" dirty="0"/>
              <a:t>which  help Tesco always to have the right price on the shelf ;</a:t>
            </a:r>
          </a:p>
          <a:p>
            <a:r>
              <a:rPr lang="en-US" sz="1600" dirty="0"/>
              <a:t> “</a:t>
            </a:r>
            <a:r>
              <a:rPr lang="en-US" sz="1600" b="1" i="1" dirty="0"/>
              <a:t>Broccoli Cam” </a:t>
            </a:r>
            <a:r>
              <a:rPr lang="en-US" sz="1600" dirty="0"/>
              <a:t>is what Tesco used to identify the missing products on the vegetables shelf ;</a:t>
            </a:r>
          </a:p>
          <a:p>
            <a:r>
              <a:rPr lang="en-US" sz="1600" b="1" i="1" dirty="0"/>
              <a:t> Their first app </a:t>
            </a:r>
            <a:r>
              <a:rPr lang="en-US" sz="1600" dirty="0"/>
              <a:t>which allows the staff of Tesco to identify the availability of the specific items in the store without leave the customer wait while someone is checking ;</a:t>
            </a:r>
          </a:p>
          <a:p>
            <a:pPr marL="0"/>
            <a:endParaRPr lang="en-US" sz="1050" dirty="0"/>
          </a:p>
          <a:p>
            <a:pPr marL="0"/>
            <a:endParaRPr lang="en-US" sz="800" dirty="0"/>
          </a:p>
        </p:txBody>
      </p:sp>
      <p:sp>
        <p:nvSpPr>
          <p:cNvPr id="13" name="TextBox 12">
            <a:extLst>
              <a:ext uri="{FF2B5EF4-FFF2-40B4-BE49-F238E27FC236}">
                <a16:creationId xmlns:a16="http://schemas.microsoft.com/office/drawing/2014/main" id="{61EF4783-61FC-4FFD-BDDE-A82BAEE08FCB}"/>
              </a:ext>
            </a:extLst>
          </p:cNvPr>
          <p:cNvSpPr txBox="1"/>
          <p:nvPr/>
        </p:nvSpPr>
        <p:spPr>
          <a:xfrm>
            <a:off x="3390314" y="4501662"/>
            <a:ext cx="8895066" cy="2341884"/>
          </a:xfrm>
          <a:prstGeom prst="rect">
            <a:avLst/>
          </a:prstGeom>
        </p:spPr>
        <p:txBody>
          <a:bodyPr vert="horz" lIns="91440" tIns="45720" rIns="91440" bIns="45720" rtlCol="0">
            <a:normAutofit/>
          </a:bodyPr>
          <a:lstStyle/>
          <a:p>
            <a:pPr>
              <a:lnSpc>
                <a:spcPct val="90000"/>
              </a:lnSpc>
              <a:spcAft>
                <a:spcPts val="600"/>
              </a:spcAft>
            </a:pPr>
            <a:r>
              <a:rPr lang="en-US" sz="2000" b="1" dirty="0">
                <a:effectLst>
                  <a:outerShdw blurRad="38100" dist="38100" dir="2700000" algn="tl">
                    <a:srgbClr val="000000">
                      <a:alpha val="43137"/>
                    </a:srgbClr>
                  </a:outerShdw>
                </a:effectLst>
              </a:rPr>
              <a:t>Drawbacks:</a:t>
            </a:r>
          </a:p>
          <a:p>
            <a:pPr>
              <a:lnSpc>
                <a:spcPct val="90000"/>
              </a:lnSpc>
              <a:spcAft>
                <a:spcPts val="600"/>
              </a:spcAft>
            </a:pPr>
            <a:r>
              <a:rPr lang="en-US" sz="2000" dirty="0"/>
              <a:t>     </a:t>
            </a:r>
            <a:r>
              <a:rPr lang="en-US" sz="1700" dirty="0"/>
              <a:t>Technology is always changing, and it is necessary to be informed and to know everything that is new to satisfy customers' wishes. Some of this can bring disadvantage for example the scan as you shop system which can be view as a fraud system as some customers can avoid scanning some items that they pick on the shelfs and this can bring profit lost to the company. But also to have access to this system is necessary to be a Clubcard members which mean that some of the customers will be disappointed regarding this system. (nd,2020)</a:t>
            </a:r>
          </a:p>
        </p:txBody>
      </p:sp>
    </p:spTree>
    <p:extLst>
      <p:ext uri="{BB962C8B-B14F-4D97-AF65-F5344CB8AC3E}">
        <p14:creationId xmlns:p14="http://schemas.microsoft.com/office/powerpoint/2010/main" val="12251579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1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1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98079F7-7D83-4BD4-B56A-C4E24516F28A}"/>
              </a:ext>
            </a:extLst>
          </p:cNvPr>
          <p:cNvSpPr>
            <a:spLocks noGrp="1"/>
          </p:cNvSpPr>
          <p:nvPr>
            <p:ph type="title"/>
          </p:nvPr>
        </p:nvSpPr>
        <p:spPr>
          <a:xfrm>
            <a:off x="104080" y="1882389"/>
            <a:ext cx="4655154" cy="2760098"/>
          </a:xfrm>
        </p:spPr>
        <p:txBody>
          <a:bodyPr>
            <a:normAutofit/>
          </a:bodyPr>
          <a:lstStyle/>
          <a:p>
            <a:pPr algn="ctr"/>
            <a:r>
              <a:rPr lang="it-IT" sz="3400" b="1" dirty="0">
                <a:solidFill>
                  <a:srgbClr val="FF0000"/>
                </a:solidFill>
                <a:effectLst>
                  <a:outerShdw blurRad="38100" dist="38100" dir="2700000" algn="tl">
                    <a:srgbClr val="000000">
                      <a:alpha val="43137"/>
                    </a:srgbClr>
                  </a:outerShdw>
                </a:effectLst>
                <a:latin typeface="Georgia" panose="02040502050405020303" pitchFamily="18" charset="0"/>
              </a:rPr>
              <a:t>Tesco Developing System </a:t>
            </a:r>
            <a:br>
              <a:rPr lang="it-IT" sz="3400" b="1" dirty="0">
                <a:solidFill>
                  <a:srgbClr val="FF0000"/>
                </a:solidFill>
                <a:effectLst>
                  <a:outerShdw blurRad="38100" dist="38100" dir="2700000" algn="tl">
                    <a:srgbClr val="000000">
                      <a:alpha val="43137"/>
                    </a:srgbClr>
                  </a:outerShdw>
                </a:effectLst>
                <a:latin typeface="Georgia" panose="02040502050405020303" pitchFamily="18" charset="0"/>
              </a:rPr>
            </a:br>
            <a:r>
              <a:rPr lang="it-IT" sz="2400" b="1" dirty="0">
                <a:solidFill>
                  <a:srgbClr val="FFFFFF"/>
                </a:solidFill>
                <a:effectLst>
                  <a:outerShdw blurRad="38100" dist="38100" dir="2700000" algn="tl">
                    <a:srgbClr val="000000">
                      <a:alpha val="43137"/>
                    </a:srgbClr>
                  </a:outerShdw>
                </a:effectLst>
                <a:latin typeface="Georgia" panose="02040502050405020303" pitchFamily="18" charset="0"/>
              </a:rPr>
              <a:t>Benefits and Drawbacks</a:t>
            </a:r>
            <a:endParaRPr lang="it-IT" sz="3400" b="1" dirty="0">
              <a:solidFill>
                <a:srgbClr val="FFFFFF"/>
              </a:solidFill>
              <a:effectLst>
                <a:outerShdw blurRad="38100" dist="38100" dir="2700000" algn="tl">
                  <a:srgbClr val="000000">
                    <a:alpha val="43137"/>
                  </a:srgbClr>
                </a:outerShdw>
              </a:effectLst>
              <a:latin typeface="Georgia" panose="02040502050405020303" pitchFamily="18" charset="0"/>
            </a:endParaRPr>
          </a:p>
        </p:txBody>
      </p:sp>
      <p:sp>
        <p:nvSpPr>
          <p:cNvPr id="3" name="Content Placeholder 2">
            <a:extLst>
              <a:ext uri="{FF2B5EF4-FFF2-40B4-BE49-F238E27FC236}">
                <a16:creationId xmlns:a16="http://schemas.microsoft.com/office/drawing/2014/main" id="{7400C193-3578-4A8B-A5FB-427987D7614E}"/>
              </a:ext>
            </a:extLst>
          </p:cNvPr>
          <p:cNvSpPr>
            <a:spLocks noGrp="1"/>
          </p:cNvSpPr>
          <p:nvPr>
            <p:ph idx="1"/>
          </p:nvPr>
        </p:nvSpPr>
        <p:spPr>
          <a:xfrm>
            <a:off x="5683346" y="675249"/>
            <a:ext cx="6082110" cy="5357251"/>
          </a:xfrm>
        </p:spPr>
        <p:txBody>
          <a:bodyPr anchor="ctr">
            <a:normAutofit/>
          </a:bodyPr>
          <a:lstStyle/>
          <a:p>
            <a:pPr marL="0" indent="0">
              <a:buNone/>
            </a:pPr>
            <a:r>
              <a:rPr lang="it-IT" sz="1600" b="1" dirty="0">
                <a:solidFill>
                  <a:srgbClr val="000000"/>
                </a:solidFill>
                <a:effectLst>
                  <a:outerShdw blurRad="38100" dist="38100" dir="2700000" algn="tl">
                    <a:srgbClr val="000000">
                      <a:alpha val="43137"/>
                    </a:srgbClr>
                  </a:outerShdw>
                </a:effectLst>
              </a:rPr>
              <a:t>Benefits </a:t>
            </a:r>
          </a:p>
          <a:p>
            <a:pPr marL="0" indent="0">
              <a:buNone/>
            </a:pPr>
            <a:r>
              <a:rPr lang="en-US" sz="1600" b="1" dirty="0">
                <a:solidFill>
                  <a:srgbClr val="000000"/>
                </a:solidFill>
              </a:rPr>
              <a:t> </a:t>
            </a:r>
            <a:r>
              <a:rPr lang="en-US" sz="1600" dirty="0">
                <a:solidFill>
                  <a:srgbClr val="000000"/>
                </a:solidFill>
              </a:rPr>
              <a:t>Tesco has developed different strategies and </a:t>
            </a:r>
            <a:r>
              <a:rPr lang="en-US" sz="1600" dirty="0" err="1">
                <a:solidFill>
                  <a:srgbClr val="000000"/>
                </a:solidFill>
              </a:rPr>
              <a:t>profiles,to</a:t>
            </a:r>
            <a:r>
              <a:rPr lang="en-US" sz="1600" dirty="0">
                <a:solidFill>
                  <a:srgbClr val="000000"/>
                </a:solidFill>
              </a:rPr>
              <a:t> can better understand what are the market expectations that the customer has from them. Also, they trained their staff to be able to provide the best customer service for those who need help and continue to invest in availability and price as well as their non-store colleagues to spend a day on the shop floor to be sure that customer focus is maintained. According to Tesco PLC the customer need is the central of their decision making as failure to listen to their customer leads to market loss.  (Tescoplc,2016)</a:t>
            </a:r>
          </a:p>
          <a:p>
            <a:pPr marL="0" indent="0">
              <a:buNone/>
            </a:pPr>
            <a:r>
              <a:rPr lang="en-US" sz="1600" b="1" dirty="0">
                <a:solidFill>
                  <a:srgbClr val="000000"/>
                </a:solidFill>
                <a:effectLst>
                  <a:outerShdw blurRad="38100" dist="38100" dir="2700000" algn="tl">
                    <a:srgbClr val="000000">
                      <a:alpha val="43137"/>
                    </a:srgbClr>
                  </a:outerShdw>
                </a:effectLst>
              </a:rPr>
              <a:t>Drawbacks</a:t>
            </a:r>
          </a:p>
          <a:p>
            <a:pPr marL="0" indent="0">
              <a:buNone/>
            </a:pPr>
            <a:r>
              <a:rPr lang="en-US" sz="1600" dirty="0">
                <a:solidFill>
                  <a:srgbClr val="000000"/>
                </a:solidFill>
              </a:rPr>
              <a:t> Even if Tesco try to offer the best developed system there are always some disadvantage for everything. According to Ian Quinn «Tesco's Big Price Drop» was one of the </a:t>
            </a:r>
            <a:r>
              <a:rPr lang="en-US" sz="1600" dirty="0" err="1">
                <a:solidFill>
                  <a:srgbClr val="000000"/>
                </a:solidFill>
              </a:rPr>
              <a:t>phenomen</a:t>
            </a:r>
            <a:r>
              <a:rPr lang="en-US" sz="1600" dirty="0">
                <a:solidFill>
                  <a:srgbClr val="000000"/>
                </a:solidFill>
              </a:rPr>
              <a:t> that Tesco has done wrong because his attention was focused more on the price that on the customers satisfaction and because of their </a:t>
            </a:r>
            <a:r>
              <a:rPr lang="en-US" sz="1600" dirty="0" err="1">
                <a:solidFill>
                  <a:srgbClr val="000000"/>
                </a:solidFill>
              </a:rPr>
              <a:t>competitores</a:t>
            </a:r>
            <a:r>
              <a:rPr lang="en-US" sz="1600" dirty="0">
                <a:solidFill>
                  <a:srgbClr val="000000"/>
                </a:solidFill>
              </a:rPr>
              <a:t> ‘’ which offered to give customers the monetary difference if it was not 10% cheaper than rivals” customer had notice that wasn’t about the quality but more about Tesco economy. (Barford, 2012) </a:t>
            </a:r>
          </a:p>
          <a:p>
            <a:pPr marL="0" indent="0">
              <a:buNone/>
            </a:pPr>
            <a:endParaRPr lang="it-IT" sz="1500" dirty="0">
              <a:solidFill>
                <a:srgbClr val="000000"/>
              </a:solidFill>
            </a:endParaRPr>
          </a:p>
        </p:txBody>
      </p:sp>
      <p:sp>
        <p:nvSpPr>
          <p:cNvPr id="4" name="TextBox 3">
            <a:extLst>
              <a:ext uri="{FF2B5EF4-FFF2-40B4-BE49-F238E27FC236}">
                <a16:creationId xmlns:a16="http://schemas.microsoft.com/office/drawing/2014/main" id="{B5B4E95C-69F6-4B74-AB88-1F7203289696}"/>
              </a:ext>
            </a:extLst>
          </p:cNvPr>
          <p:cNvSpPr txBox="1"/>
          <p:nvPr/>
        </p:nvSpPr>
        <p:spPr>
          <a:xfrm>
            <a:off x="6508655" y="2078843"/>
            <a:ext cx="5190977" cy="369332"/>
          </a:xfrm>
          <a:prstGeom prst="rect">
            <a:avLst/>
          </a:prstGeom>
          <a:noFill/>
        </p:spPr>
        <p:txBody>
          <a:bodyPr wrap="square" rtlCol="0">
            <a:spAutoFit/>
          </a:bodyPr>
          <a:lstStyle/>
          <a:p>
            <a:pPr>
              <a:spcAft>
                <a:spcPts val="600"/>
              </a:spcAft>
            </a:pPr>
            <a:r>
              <a:rPr lang="it-IT" b="1" dirty="0">
                <a:effectLst>
                  <a:outerShdw blurRad="38100" dist="38100" dir="2700000" algn="tl">
                    <a:srgbClr val="000000">
                      <a:alpha val="43137"/>
                    </a:srgbClr>
                  </a:outerShdw>
                </a:effectLst>
              </a:rPr>
              <a:t> </a:t>
            </a:r>
            <a:endParaRPr lang="it-IT" b="1">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7978234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63AB00AE-4340-440F-82E1-9F69D1D55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picture containing cellphone&#10;&#10;Description automatically generated">
            <a:extLst>
              <a:ext uri="{FF2B5EF4-FFF2-40B4-BE49-F238E27FC236}">
                <a16:creationId xmlns:a16="http://schemas.microsoft.com/office/drawing/2014/main" id="{443CCF34-DE65-48A1-AAC9-D2B25C5FEE7D}"/>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l="9460" r="30432" b="1"/>
          <a:stretch/>
        </p:blipFill>
        <p:spPr>
          <a:xfrm>
            <a:off x="6083786" y="-168316"/>
            <a:ext cx="6261330" cy="3932313"/>
          </a:xfrm>
          <a:prstGeom prst="rect">
            <a:avLst/>
          </a:prstGeom>
          <a:effectLst>
            <a:softEdge rad="533400"/>
          </a:effectLst>
        </p:spPr>
      </p:pic>
      <p:pic>
        <p:nvPicPr>
          <p:cNvPr id="10" name="Picture 9">
            <a:extLst>
              <a:ext uri="{FF2B5EF4-FFF2-40B4-BE49-F238E27FC236}">
                <a16:creationId xmlns:a16="http://schemas.microsoft.com/office/drawing/2014/main" id="{159D892C-3DC4-413A-8166-6946C224A44E}"/>
              </a:ext>
            </a:extLst>
          </p:cNvPr>
          <p:cNvPicPr>
            <a:picLocks noChangeAspect="1"/>
          </p:cNvPicPr>
          <p:nvPr/>
        </p:nvPicPr>
        <p:blipFill rotWithShape="1">
          <a:blip r:embed="rId3">
            <a:extLst>
              <a:ext uri="{28A0092B-C50C-407E-A947-70E740481C1C}">
                <a14:useLocalDpi xmlns:a14="http://schemas.microsoft.com/office/drawing/2010/main" val="0"/>
              </a:ext>
            </a:extLst>
          </a:blip>
          <a:srcRect l="18963" r="24943" b="-2"/>
          <a:stretch/>
        </p:blipFill>
        <p:spPr>
          <a:xfrm>
            <a:off x="6089904" y="2487166"/>
            <a:ext cx="6263640" cy="4215384"/>
          </a:xfrm>
          <a:prstGeom prst="rect">
            <a:avLst/>
          </a:prstGeom>
          <a:effectLst>
            <a:softEdge rad="533400"/>
          </a:effectLst>
        </p:spPr>
      </p:pic>
      <p:pic>
        <p:nvPicPr>
          <p:cNvPr id="43" name="Picture 42">
            <a:extLst>
              <a:ext uri="{FF2B5EF4-FFF2-40B4-BE49-F238E27FC236}">
                <a16:creationId xmlns:a16="http://schemas.microsoft.com/office/drawing/2014/main" id="{22901FED-4FC9-4ED5-8123-C98BCD1616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951A902-C2BC-43ED-825E-AE0CEEB57226}"/>
              </a:ext>
            </a:extLst>
          </p:cNvPr>
          <p:cNvSpPr>
            <a:spLocks noGrp="1"/>
          </p:cNvSpPr>
          <p:nvPr>
            <p:ph type="title"/>
          </p:nvPr>
        </p:nvSpPr>
        <p:spPr>
          <a:xfrm>
            <a:off x="748727" y="376414"/>
            <a:ext cx="4803636" cy="1311664"/>
          </a:xfrm>
          <a:solidFill>
            <a:schemeClr val="accent1">
              <a:lumMod val="40000"/>
              <a:lumOff val="60000"/>
            </a:schemeClr>
          </a:solidFill>
        </p:spPr>
        <p:txBody>
          <a:bodyPr>
            <a:normAutofit/>
          </a:bodyPr>
          <a:lstStyle/>
          <a:p>
            <a:pPr algn="ctr"/>
            <a:r>
              <a:rPr lang="it-IT" sz="2500" dirty="0">
                <a:solidFill>
                  <a:srgbClr val="000000"/>
                </a:solidFill>
                <a:latin typeface="Georgia" panose="02040502050405020303" pitchFamily="18" charset="0"/>
              </a:rPr>
              <a:t>STAKEHOLDERS OF TESCO</a:t>
            </a:r>
            <a:br>
              <a:rPr lang="it-IT" sz="2500" dirty="0">
                <a:solidFill>
                  <a:srgbClr val="000000"/>
                </a:solidFill>
                <a:latin typeface="Georgia" panose="02040502050405020303" pitchFamily="18" charset="0"/>
              </a:rPr>
            </a:br>
            <a:r>
              <a:rPr lang="it-IT" sz="2500" dirty="0">
                <a:solidFill>
                  <a:srgbClr val="000000"/>
                </a:solidFill>
                <a:latin typeface="Georgia" panose="02040502050405020303" pitchFamily="18" charset="0"/>
              </a:rPr>
              <a:t>AND  BENEFITS WITHIN THE  CRM</a:t>
            </a:r>
          </a:p>
        </p:txBody>
      </p:sp>
      <p:sp>
        <p:nvSpPr>
          <p:cNvPr id="3" name="Content Placeholder 2">
            <a:extLst>
              <a:ext uri="{FF2B5EF4-FFF2-40B4-BE49-F238E27FC236}">
                <a16:creationId xmlns:a16="http://schemas.microsoft.com/office/drawing/2014/main" id="{9AE58049-DC5E-41E3-814B-AF022A2ADCB6}"/>
              </a:ext>
            </a:extLst>
          </p:cNvPr>
          <p:cNvSpPr>
            <a:spLocks noGrp="1"/>
          </p:cNvSpPr>
          <p:nvPr>
            <p:ph idx="1"/>
          </p:nvPr>
        </p:nvSpPr>
        <p:spPr>
          <a:xfrm>
            <a:off x="500197" y="2278425"/>
            <a:ext cx="5802129" cy="4430407"/>
          </a:xfrm>
        </p:spPr>
        <p:txBody>
          <a:bodyPr anchor="ctr">
            <a:normAutofit/>
          </a:bodyPr>
          <a:lstStyle/>
          <a:p>
            <a:pPr marL="285750" indent="-285750">
              <a:buFont typeface="Wingdings" panose="05000000000000000000" pitchFamily="2" charset="2"/>
              <a:buChar char="Ø"/>
            </a:pPr>
            <a:r>
              <a:rPr lang="it-IT" sz="2200" b="1" dirty="0">
                <a:solidFill>
                  <a:srgbClr val="000000"/>
                </a:solidFill>
              </a:rPr>
              <a:t>CUSTOMERS BENEFITS </a:t>
            </a:r>
          </a:p>
          <a:p>
            <a:pPr marL="285750" indent="-285750">
              <a:buFont typeface="Wingdings" panose="05000000000000000000" pitchFamily="2" charset="2"/>
              <a:buChar char="Ø"/>
            </a:pPr>
            <a:endParaRPr lang="it-IT" sz="1100" dirty="0">
              <a:solidFill>
                <a:srgbClr val="000000"/>
              </a:solidFill>
              <a:latin typeface="Arial" panose="020B0604020202020204" pitchFamily="34" charset="0"/>
              <a:cs typeface="Arial" panose="020B0604020202020204" pitchFamily="34" charset="0"/>
            </a:endParaRPr>
          </a:p>
          <a:p>
            <a:pPr marL="0" indent="0">
              <a:buNone/>
            </a:pPr>
            <a:r>
              <a:rPr lang="it-IT" sz="1600" dirty="0">
                <a:solidFill>
                  <a:srgbClr val="000000"/>
                </a:solidFill>
                <a:latin typeface="Arial" panose="020B0604020202020204" pitchFamily="34" charset="0"/>
                <a:cs typeface="Arial" panose="020B0604020202020204" pitchFamily="34" charset="0"/>
              </a:rPr>
              <a:t> </a:t>
            </a:r>
            <a:r>
              <a:rPr lang="en-US" sz="1600" dirty="0">
                <a:solidFill>
                  <a:srgbClr val="000000"/>
                </a:solidFill>
                <a:latin typeface="Arial" panose="020B0604020202020204" pitchFamily="34" charset="0"/>
                <a:cs typeface="Arial" panose="020B0604020202020204" pitchFamily="34" charset="0"/>
              </a:rPr>
              <a:t>Due to the CRM system that Tesco has, now his customers have more benefits regarding their needs because customers services know exactly what are the problem or what help customers need and, in this way, they can give them the right solution at their issue.  Another advantage that customer has thanks to the CRM is that because of Tesco digital, the company can identify due to surveys, the products that customers prefer and, in this way,, they can satisfy a variety of preferences from different  customers by selling them. </a:t>
            </a:r>
            <a:r>
              <a:rPr lang="it-IT" sz="1600" dirty="0">
                <a:solidFill>
                  <a:srgbClr val="000000"/>
                </a:solidFill>
                <a:latin typeface="Arial" panose="020B0604020202020204" pitchFamily="34" charset="0"/>
                <a:cs typeface="Arial" panose="020B0604020202020204" pitchFamily="34" charset="0"/>
              </a:rPr>
              <a:t>(McElhatton, 2009) Another benefits that customers can have dealing with Tesco CRM is the Clubcard with allows customer to save money while they spend because for every 1£ spend in the store they can earn 1point and at each 150 points customers can get 1.50£ to spend in the store. (tescoclubcard, 2020)</a:t>
            </a:r>
          </a:p>
          <a:p>
            <a:endParaRPr lang="it-IT" sz="1100" dirty="0">
              <a:solidFill>
                <a:srgbClr val="000000"/>
              </a:solidFill>
            </a:endParaRPr>
          </a:p>
          <a:p>
            <a:endParaRPr lang="it-IT" sz="1100" dirty="0">
              <a:solidFill>
                <a:srgbClr val="000000"/>
              </a:solidFill>
            </a:endParaRPr>
          </a:p>
          <a:p>
            <a:endParaRPr lang="it-IT" sz="1100" dirty="0">
              <a:solidFill>
                <a:srgbClr val="000000"/>
              </a:solidFill>
            </a:endParaRPr>
          </a:p>
        </p:txBody>
      </p:sp>
    </p:spTree>
    <p:extLst>
      <p:ext uri="{BB962C8B-B14F-4D97-AF65-F5344CB8AC3E}">
        <p14:creationId xmlns:p14="http://schemas.microsoft.com/office/powerpoint/2010/main" val="30085285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 name="Rectangle 143">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 name="Oval 145">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54E133-B4C9-46E9-B29B-6F8CC93C7911}"/>
              </a:ext>
            </a:extLst>
          </p:cNvPr>
          <p:cNvSpPr>
            <a:spLocks noGrp="1"/>
          </p:cNvSpPr>
          <p:nvPr>
            <p:ph type="title"/>
          </p:nvPr>
        </p:nvSpPr>
        <p:spPr>
          <a:xfrm>
            <a:off x="892896" y="1131859"/>
            <a:ext cx="4469272" cy="4064628"/>
          </a:xfrm>
        </p:spPr>
        <p:txBody>
          <a:bodyPr>
            <a:normAutofit/>
          </a:bodyPr>
          <a:lstStyle/>
          <a:p>
            <a:r>
              <a:rPr lang="en-US" sz="3200" b="1" dirty="0">
                <a:solidFill>
                  <a:srgbClr val="FFFFFF"/>
                </a:solidFill>
              </a:rPr>
              <a:t>“</a:t>
            </a:r>
            <a:r>
              <a:rPr lang="en-US" sz="2800" b="1" dirty="0">
                <a:solidFill>
                  <a:srgbClr val="FFFFFF"/>
                </a:solidFill>
              </a:rPr>
              <a:t>I want to identify the best suppliers in the marketplace, and I want to work with them” - Dave Lewis, CEO, Tesco</a:t>
            </a:r>
            <a:endParaRPr lang="it-IT" sz="3200" b="1" dirty="0">
              <a:solidFill>
                <a:srgbClr val="FFFFFF"/>
              </a:solidFill>
            </a:endParaRPr>
          </a:p>
        </p:txBody>
      </p:sp>
      <p:sp>
        <p:nvSpPr>
          <p:cNvPr id="207" name="Freeform: Shape 147">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8" name="Freeform: Shape 149">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09" name="Freeform: Shape 151">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Content Placeholder 71">
            <a:extLst>
              <a:ext uri="{FF2B5EF4-FFF2-40B4-BE49-F238E27FC236}">
                <a16:creationId xmlns:a16="http://schemas.microsoft.com/office/drawing/2014/main" id="{31CB0292-A46C-43B9-B03A-BB589ACFA186}"/>
              </a:ext>
            </a:extLst>
          </p:cNvPr>
          <p:cNvSpPr>
            <a:spLocks noGrp="1"/>
          </p:cNvSpPr>
          <p:nvPr>
            <p:ph idx="1"/>
          </p:nvPr>
        </p:nvSpPr>
        <p:spPr>
          <a:xfrm>
            <a:off x="5836835" y="295504"/>
            <a:ext cx="6066000" cy="6386733"/>
          </a:xfrm>
        </p:spPr>
        <p:txBody>
          <a:bodyPr anchor="t">
            <a:normAutofit/>
          </a:bodyPr>
          <a:lstStyle/>
          <a:p>
            <a:pPr marL="0" indent="0">
              <a:buNone/>
            </a:pPr>
            <a:endParaRPr lang="en-US" sz="1100" dirty="0"/>
          </a:p>
          <a:p>
            <a:pPr>
              <a:buFont typeface="Wingdings" panose="05000000000000000000" pitchFamily="2" charset="2"/>
              <a:buChar char="Ø"/>
            </a:pPr>
            <a:r>
              <a:rPr lang="en-US" sz="1800" b="1" dirty="0"/>
              <a:t>SUPPLIER BENEFITS</a:t>
            </a:r>
          </a:p>
          <a:p>
            <a:pPr>
              <a:buFont typeface="Wingdings" panose="05000000000000000000" pitchFamily="2" charset="2"/>
              <a:buChar char="Ø"/>
            </a:pPr>
            <a:endParaRPr lang="en-US" sz="1800" b="1" dirty="0"/>
          </a:p>
          <a:p>
            <a:pPr>
              <a:buFont typeface="Wingdings" panose="05000000000000000000" pitchFamily="2" charset="2"/>
              <a:buChar char="Ø"/>
            </a:pPr>
            <a:endParaRPr lang="en-US" sz="1800" b="1" dirty="0"/>
          </a:p>
          <a:p>
            <a:pPr marL="0" indent="0">
              <a:buNone/>
            </a:pPr>
            <a:r>
              <a:rPr lang="en-US" sz="1800" dirty="0"/>
              <a:t>Engaging with Tesco CRM , suppliers can have different benefits that will help their business in different ways as, CRM offer the advantage for suppliers to grow and develop as company by having more profit and being recognized from the quality of food and being able to enforce their sales and having a win-win relationships with Tesco. Some of the suppliers mention that having a contract with Tesco give them confidence to invest more into their innovation to meet customers needs also on the other side Tesco support  their growth plans and give them the confidence to invest in  future plans. By offering good quality products and satisfying a customer's needs, a company ensure boundless profit because the sales of that product will be high, and the requirements will increase.(The Grocer ,2020)</a:t>
            </a:r>
          </a:p>
          <a:p>
            <a:pPr>
              <a:buFont typeface="Wingdings" panose="05000000000000000000" pitchFamily="2" charset="2"/>
              <a:buChar char="Ø"/>
            </a:pPr>
            <a:endParaRPr lang="en-US" sz="1800" b="1" dirty="0"/>
          </a:p>
          <a:p>
            <a:pPr marL="0" indent="0">
              <a:buNone/>
            </a:pPr>
            <a:r>
              <a:rPr lang="en-US" sz="1800" dirty="0"/>
              <a:t> </a:t>
            </a:r>
            <a:br>
              <a:rPr lang="en-US" sz="1800" dirty="0"/>
            </a:br>
            <a:r>
              <a:rPr lang="en-US" sz="1800" dirty="0"/>
              <a:t>  </a:t>
            </a:r>
          </a:p>
          <a:p>
            <a:pPr marL="0" indent="0">
              <a:buNone/>
            </a:pPr>
            <a:r>
              <a:rPr lang="en-US" sz="1800" dirty="0"/>
              <a:t> </a:t>
            </a:r>
            <a:r>
              <a:rPr lang="it-IT" sz="1800" dirty="0"/>
              <a:t> </a:t>
            </a:r>
            <a:endParaRPr lang="en-US" sz="1800" dirty="0"/>
          </a:p>
          <a:p>
            <a:pPr marL="0" indent="0">
              <a:buNone/>
            </a:pPr>
            <a:endParaRPr lang="en-US" sz="1100" b="1" dirty="0"/>
          </a:p>
          <a:p>
            <a:pPr marL="0" indent="0">
              <a:buNone/>
            </a:pPr>
            <a:endParaRPr lang="en-US" sz="1100" b="1" dirty="0"/>
          </a:p>
        </p:txBody>
      </p:sp>
      <p:sp>
        <p:nvSpPr>
          <p:cNvPr id="210" name="Freeform: Shape 153">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11" name="Freeform: Shape 155">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12" name="Freeform: Shape 157">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4577793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FDDEF810-FBAE-4C80-B905-316331395C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46">
            <a:extLst>
              <a:ext uri="{FF2B5EF4-FFF2-40B4-BE49-F238E27FC236}">
                <a16:creationId xmlns:a16="http://schemas.microsoft.com/office/drawing/2014/main" id="{FD8C7A0F-D774-4978-AA9C-7E703C2F4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344168"/>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47">
            <a:extLst>
              <a:ext uri="{FF2B5EF4-FFF2-40B4-BE49-F238E27FC236}">
                <a16:creationId xmlns:a16="http://schemas.microsoft.com/office/drawing/2014/main" id="{61C7310A-3A42-4F75-8058-7F39E52B1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344168"/>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Rectangle 34">
            <a:extLst>
              <a:ext uri="{FF2B5EF4-FFF2-40B4-BE49-F238E27FC236}">
                <a16:creationId xmlns:a16="http://schemas.microsoft.com/office/drawing/2014/main" id="{27D88313-56C7-45D8-8D97-2F5CCBF996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1544897" cy="117957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55DA369F-838C-45CB-9680-B41244FDC220}"/>
              </a:ext>
            </a:extLst>
          </p:cNvPr>
          <p:cNvSpPr>
            <a:spLocks noGrp="1"/>
          </p:cNvSpPr>
          <p:nvPr>
            <p:ph type="title"/>
          </p:nvPr>
        </p:nvSpPr>
        <p:spPr>
          <a:xfrm>
            <a:off x="1047280" y="788894"/>
            <a:ext cx="10306520" cy="880730"/>
          </a:xfrm>
        </p:spPr>
        <p:txBody>
          <a:bodyPr>
            <a:normAutofit fontScale="90000"/>
          </a:bodyPr>
          <a:lstStyle/>
          <a:p>
            <a:br>
              <a:rPr lang="it-IT" sz="3200" b="1" dirty="0">
                <a:solidFill>
                  <a:srgbClr val="FFFFFF"/>
                </a:solidFill>
                <a:latin typeface="Aldhabi" panose="01000000000000000000" pitchFamily="2" charset="-78"/>
                <a:cs typeface="Aldhabi" panose="01000000000000000000" pitchFamily="2" charset="-78"/>
              </a:rPr>
            </a:br>
            <a:r>
              <a:rPr lang="it-IT" sz="4000" b="1" dirty="0">
                <a:latin typeface="Aldhabi" panose="01000000000000000000" pitchFamily="2" charset="-78"/>
                <a:cs typeface="Aldhabi" panose="01000000000000000000" pitchFamily="2" charset="-78"/>
              </a:rPr>
              <a:t> EMPLOYEE BENEFITS WITHIN TESCO CRM </a:t>
            </a:r>
            <a:br>
              <a:rPr lang="it-IT" sz="2800" b="1" dirty="0">
                <a:solidFill>
                  <a:srgbClr val="FFFFFF"/>
                </a:solidFill>
                <a:latin typeface="Aldhabi" panose="01000000000000000000" pitchFamily="2" charset="-78"/>
                <a:cs typeface="Aldhabi" panose="01000000000000000000" pitchFamily="2" charset="-78"/>
              </a:rPr>
            </a:br>
            <a:endParaRPr lang="it-IT" sz="2800" b="1" dirty="0">
              <a:solidFill>
                <a:srgbClr val="FFFFFF"/>
              </a:solidFill>
              <a:latin typeface="Aldhabi" panose="01000000000000000000" pitchFamily="2" charset="-78"/>
              <a:cs typeface="Aldhabi" panose="01000000000000000000" pitchFamily="2" charset="-78"/>
            </a:endParaRPr>
          </a:p>
        </p:txBody>
      </p:sp>
      <p:sp>
        <p:nvSpPr>
          <p:cNvPr id="6" name="TextBox 5">
            <a:extLst>
              <a:ext uri="{FF2B5EF4-FFF2-40B4-BE49-F238E27FC236}">
                <a16:creationId xmlns:a16="http://schemas.microsoft.com/office/drawing/2014/main" id="{C84B95B4-DCB1-4B06-AE1B-3E574F681592}"/>
              </a:ext>
            </a:extLst>
          </p:cNvPr>
          <p:cNvSpPr txBox="1"/>
          <p:nvPr/>
        </p:nvSpPr>
        <p:spPr>
          <a:xfrm>
            <a:off x="409710" y="2138241"/>
            <a:ext cx="11378032" cy="3724096"/>
          </a:xfrm>
          <a:prstGeom prst="rect">
            <a:avLst/>
          </a:prstGeom>
          <a:solidFill>
            <a:schemeClr val="accent6">
              <a:lumMod val="20000"/>
              <a:lumOff val="80000"/>
            </a:schemeClr>
          </a:solidFill>
        </p:spPr>
        <p:txBody>
          <a:bodyPr wrap="square" rtlCol="0">
            <a:spAutoFit/>
          </a:bodyPr>
          <a:lstStyle/>
          <a:p>
            <a:r>
              <a:rPr lang="en-US" sz="2000" dirty="0"/>
              <a:t> </a:t>
            </a:r>
          </a:p>
          <a:p>
            <a:r>
              <a:rPr lang="en-US" dirty="0"/>
              <a:t>If all that matter for Tesco is to serve a little better every day their customer to do so they also have to pay attention to their employees by offering them more opportunities for flexible working , training and self-growth also a open and transparent way of working by announce them of every changes that will happen and that may affect them. Despite the customer focus, employees have remain ‘’the beating heart of Tesco’’ as the company try to monitored  the pay gap between men and women which is an important step towards by ensure that every one is reward for their work and enjoy the same opportunities without any different between genders. No matter what Tesco was always focus on respecting the human rights of employees , people and customers that cross the Tesco stores, they also are committed to uphold basic human rights and support the  UN Universal Declaration of Human Rights, the International Labor Organization Core Conventions and the UN Guiding Principles on Business and Human Rights. By provide all this benefits Tesco what to make everyone feeling safe and confident to work for them as  they have strong policies to make people feel themselves in a safe environment. (</a:t>
            </a:r>
            <a:r>
              <a:rPr lang="en-US" dirty="0" err="1"/>
              <a:t>Tescoplc</a:t>
            </a:r>
            <a:r>
              <a:rPr lang="en-US" dirty="0"/>
              <a:t>, 2016)</a:t>
            </a:r>
            <a:endParaRPr lang="it-IT" dirty="0"/>
          </a:p>
          <a:p>
            <a:endParaRPr lang="it-IT" dirty="0"/>
          </a:p>
        </p:txBody>
      </p:sp>
    </p:spTree>
    <p:extLst>
      <p:ext uri="{BB962C8B-B14F-4D97-AF65-F5344CB8AC3E}">
        <p14:creationId xmlns:p14="http://schemas.microsoft.com/office/powerpoint/2010/main" val="6843352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alpha val="44706"/>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96951-6FA0-452E-85D8-29186A2C1F78}"/>
              </a:ext>
            </a:extLst>
          </p:cNvPr>
          <p:cNvSpPr>
            <a:spLocks noGrp="1"/>
          </p:cNvSpPr>
          <p:nvPr>
            <p:ph type="title"/>
          </p:nvPr>
        </p:nvSpPr>
        <p:spPr/>
        <p:txBody>
          <a:bodyPr>
            <a:normAutofit/>
          </a:bodyPr>
          <a:lstStyle/>
          <a:p>
            <a:pPr algn="ctr"/>
            <a:r>
              <a:rPr lang="it-IT" sz="3200" b="1" dirty="0">
                <a:latin typeface="Georgia" panose="02040502050405020303" pitchFamily="18" charset="0"/>
              </a:rPr>
              <a:t>SWOT ANALYSIS </a:t>
            </a:r>
            <a:br>
              <a:rPr lang="it-IT" sz="3200" b="1" dirty="0">
                <a:latin typeface="Georgia" panose="02040502050405020303" pitchFamily="18" charset="0"/>
              </a:rPr>
            </a:br>
            <a:r>
              <a:rPr lang="it-IT" sz="1800" dirty="0">
                <a:latin typeface="Georgia" panose="02040502050405020303" pitchFamily="18" charset="0"/>
              </a:rPr>
              <a:t>How Tesco value the CRM?</a:t>
            </a:r>
            <a:endParaRPr lang="it-IT" sz="3200" dirty="0">
              <a:latin typeface="Georgia" panose="02040502050405020303" pitchFamily="18" charset="0"/>
            </a:endParaRPr>
          </a:p>
        </p:txBody>
      </p:sp>
      <p:graphicFrame>
        <p:nvGraphicFramePr>
          <p:cNvPr id="6" name="Content Placeholder 5">
            <a:extLst>
              <a:ext uri="{FF2B5EF4-FFF2-40B4-BE49-F238E27FC236}">
                <a16:creationId xmlns:a16="http://schemas.microsoft.com/office/drawing/2014/main" id="{44D341BE-F6BC-448F-AF36-C245404FDB39}"/>
              </a:ext>
            </a:extLst>
          </p:cNvPr>
          <p:cNvGraphicFramePr>
            <a:graphicFrameLocks noGrp="1"/>
          </p:cNvGraphicFramePr>
          <p:nvPr>
            <p:ph idx="1"/>
            <p:extLst>
              <p:ext uri="{D42A27DB-BD31-4B8C-83A1-F6EECF244321}">
                <p14:modId xmlns:p14="http://schemas.microsoft.com/office/powerpoint/2010/main" val="295469169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97689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85000"/>
            <a:alpha val="42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17121-4E17-49CF-B87D-4B6D7C1176EE}"/>
              </a:ext>
            </a:extLst>
          </p:cNvPr>
          <p:cNvSpPr>
            <a:spLocks noGrp="1"/>
          </p:cNvSpPr>
          <p:nvPr>
            <p:ph type="title"/>
          </p:nvPr>
        </p:nvSpPr>
        <p:spPr/>
        <p:txBody>
          <a:bodyPr>
            <a:normAutofit/>
          </a:bodyPr>
          <a:lstStyle/>
          <a:p>
            <a:pPr algn="ctr"/>
            <a:r>
              <a:rPr lang="it-IT" sz="3200" b="1" dirty="0">
                <a:latin typeface="Georgia" panose="02040502050405020303" pitchFamily="18" charset="0"/>
              </a:rPr>
              <a:t>REFERENCES </a:t>
            </a:r>
          </a:p>
        </p:txBody>
      </p:sp>
      <p:sp>
        <p:nvSpPr>
          <p:cNvPr id="3" name="Content Placeholder 2">
            <a:extLst>
              <a:ext uri="{FF2B5EF4-FFF2-40B4-BE49-F238E27FC236}">
                <a16:creationId xmlns:a16="http://schemas.microsoft.com/office/drawing/2014/main" id="{4FC9E1B4-02F2-4B0B-8A01-FB3A2E59481F}"/>
              </a:ext>
            </a:extLst>
          </p:cNvPr>
          <p:cNvSpPr>
            <a:spLocks noGrp="1"/>
          </p:cNvSpPr>
          <p:nvPr>
            <p:ph idx="1"/>
          </p:nvPr>
        </p:nvSpPr>
        <p:spPr>
          <a:xfrm>
            <a:off x="370450" y="1690688"/>
            <a:ext cx="11451100" cy="5023412"/>
          </a:xfrm>
        </p:spPr>
        <p:txBody>
          <a:bodyPr>
            <a:normAutofit fontScale="55000" lnSpcReduction="20000"/>
          </a:bodyPr>
          <a:lstStyle/>
          <a:p>
            <a:pPr marL="0" indent="0">
              <a:buNone/>
            </a:pPr>
            <a:endParaRPr lang="en-US" dirty="0"/>
          </a:p>
          <a:p>
            <a:pPr marL="0" indent="0">
              <a:buNone/>
            </a:pPr>
            <a:r>
              <a:rPr lang="en-US" dirty="0"/>
              <a:t> </a:t>
            </a:r>
          </a:p>
          <a:p>
            <a:pPr marL="0" indent="0">
              <a:buNone/>
            </a:pPr>
            <a:r>
              <a:rPr lang="en-US" dirty="0" err="1"/>
              <a:t>McElhatton</a:t>
            </a:r>
            <a:r>
              <a:rPr lang="en-US" dirty="0"/>
              <a:t>, N., 2009. </a:t>
            </a:r>
            <a:r>
              <a:rPr lang="en-US" i="1" dirty="0"/>
              <a:t>Tesco Adopts CRM Software To Improve Customer Handling In Call </a:t>
            </a:r>
            <a:r>
              <a:rPr lang="en-US" i="1" dirty="0" err="1"/>
              <a:t>Centres</a:t>
            </a:r>
            <a:r>
              <a:rPr lang="en-US" dirty="0"/>
              <a:t>. [online] Campaignlive.co.uk. Available at: </a:t>
            </a:r>
            <a:r>
              <a:rPr lang="en-US" dirty="0">
                <a:hlinkClick r:id="rId2"/>
              </a:rPr>
              <a:t>&lt;https://www.campaignlive.co.uk/article/tesco-adopts-crm-software-improve-customer-handling-call-centres/896708&gt;</a:t>
            </a:r>
            <a:r>
              <a:rPr lang="en-US" dirty="0"/>
              <a:t> [Accessed 6 June 2020].</a:t>
            </a:r>
            <a:endParaRPr lang="it-IT" dirty="0"/>
          </a:p>
          <a:p>
            <a:pPr marL="0" indent="0">
              <a:buNone/>
            </a:pPr>
            <a:r>
              <a:rPr lang="en-US" dirty="0"/>
              <a:t> Tescoplc.com. 2019. [online] Available at: </a:t>
            </a:r>
            <a:r>
              <a:rPr lang="en-US" dirty="0">
                <a:hlinkClick r:id="rId3"/>
              </a:rPr>
              <a:t>&lt;https://www.tescoplc.com/media/476423/tesco_ar_2019.pdf&gt; </a:t>
            </a:r>
            <a:r>
              <a:rPr lang="en-US" dirty="0"/>
              <a:t>[Accessed 3 June 2020].</a:t>
            </a:r>
            <a:endParaRPr lang="it-IT" dirty="0"/>
          </a:p>
          <a:p>
            <a:pPr marL="0" lvl="0" indent="0">
              <a:buNone/>
            </a:pPr>
            <a:r>
              <a:rPr lang="en-US" dirty="0" err="1"/>
              <a:t>Buttle</a:t>
            </a:r>
            <a:r>
              <a:rPr lang="en-US" dirty="0"/>
              <a:t>, F., 2009. Customer Relationship Management. 1st ed. Oxford: Elsevier/Butterworth-Heinemann, p.4.</a:t>
            </a:r>
            <a:endParaRPr lang="it-IT" dirty="0"/>
          </a:p>
          <a:p>
            <a:pPr marL="0" indent="0">
              <a:buNone/>
            </a:pPr>
            <a:r>
              <a:rPr lang="en-US" dirty="0"/>
              <a:t> </a:t>
            </a:r>
            <a:r>
              <a:rPr lang="en-US" dirty="0" err="1"/>
              <a:t>clubcard</a:t>
            </a:r>
            <a:r>
              <a:rPr lang="en-US" dirty="0"/>
              <a:t>, t., 2020. Collect Points To Enjoy Rewards. [online] Tesco </a:t>
            </a:r>
            <a:r>
              <a:rPr lang="en-US" dirty="0" err="1"/>
              <a:t>clubcard</a:t>
            </a:r>
            <a:r>
              <a:rPr lang="en-US" dirty="0"/>
              <a:t>. Available at: </a:t>
            </a:r>
            <a:r>
              <a:rPr lang="en-US" dirty="0">
                <a:hlinkClick r:id="rId4"/>
              </a:rPr>
              <a:t>&lt;https://secure.tesco.com/clubcard/collect-points&gt; </a:t>
            </a:r>
            <a:r>
              <a:rPr lang="en-US" dirty="0"/>
              <a:t>[Accessed 6 June 2020].</a:t>
            </a:r>
            <a:endParaRPr lang="it-IT" dirty="0"/>
          </a:p>
          <a:p>
            <a:pPr marL="0" indent="0">
              <a:buNone/>
            </a:pPr>
            <a:r>
              <a:rPr lang="en-US" dirty="0"/>
              <a:t>. The Grocer. 2020. </a:t>
            </a:r>
            <a:r>
              <a:rPr lang="en-US" i="1" dirty="0"/>
              <a:t>How Tesco Works With Suppliers</a:t>
            </a:r>
            <a:r>
              <a:rPr lang="en-US" dirty="0"/>
              <a:t>. [online] Available at: </a:t>
            </a:r>
            <a:r>
              <a:rPr lang="en-US" dirty="0">
                <a:hlinkClick r:id="rId5"/>
              </a:rPr>
              <a:t>&lt;https://www.thegrocer.co.uk/promotional-features/how-tesco-works-with-suppliers/596398.article&gt; </a:t>
            </a:r>
            <a:r>
              <a:rPr lang="en-US" dirty="0"/>
              <a:t>[Accessed 6 June 2020].</a:t>
            </a:r>
            <a:endParaRPr lang="it-IT" dirty="0"/>
          </a:p>
          <a:p>
            <a:pPr marL="0" indent="0">
              <a:buNone/>
            </a:pPr>
            <a:r>
              <a:rPr lang="en-US" dirty="0"/>
              <a:t> Tesco-careers.com. 2020. Benefits | Tesco Careers. [online] Available at: </a:t>
            </a:r>
            <a:r>
              <a:rPr lang="en-US" dirty="0">
                <a:hlinkClick r:id="rId6"/>
              </a:rPr>
              <a:t>&lt;https://www.tesco-careers.com/explore-our-world/benefits/&gt; </a:t>
            </a:r>
            <a:r>
              <a:rPr lang="en-US" dirty="0"/>
              <a:t>[Accessed 6 June 2020].</a:t>
            </a:r>
          </a:p>
          <a:p>
            <a:pPr marL="0" indent="0">
              <a:buNone/>
            </a:pPr>
            <a:r>
              <a:rPr lang="en-US" dirty="0"/>
              <a:t> McNamara, M., 2013. Changing The Way We Work – A Talking Shop Blog By Mike </a:t>
            </a:r>
            <a:r>
              <a:rPr lang="en-US" dirty="0" err="1"/>
              <a:t>Mcnamara</a:t>
            </a:r>
            <a:r>
              <a:rPr lang="en-US" dirty="0"/>
              <a:t>. [online] Our Tesco. Available at</a:t>
            </a:r>
            <a:r>
              <a:rPr lang="en-US" dirty="0">
                <a:hlinkClick r:id="rId7"/>
              </a:rPr>
              <a:t>: &lt;https://www.ourtesco.com/2013/11/29/changing-the-way-we-work-a-talking-shop-blog-by-mike-mcnamara/&gt;</a:t>
            </a:r>
            <a:r>
              <a:rPr lang="en-US" dirty="0"/>
              <a:t> [Accessed 13 June 2020] </a:t>
            </a:r>
            <a:endParaRPr lang="it-IT" dirty="0"/>
          </a:p>
          <a:p>
            <a:pPr marL="0" indent="0">
              <a:buNone/>
            </a:pPr>
            <a:r>
              <a:rPr lang="en-US" dirty="0"/>
              <a:t>MGT Design. 2020. </a:t>
            </a:r>
            <a:r>
              <a:rPr lang="en-US" i="1" dirty="0"/>
              <a:t>Scan As You Shop - The Latest Way To Shop- MGT Design</a:t>
            </a:r>
            <a:r>
              <a:rPr lang="en-US" dirty="0"/>
              <a:t>. [online] Available at: </a:t>
            </a:r>
            <a:r>
              <a:rPr lang="en-US" dirty="0">
                <a:hlinkClick r:id="rId8"/>
              </a:rPr>
              <a:t>&lt;http://www.mgtdesign.co.uk/smart-devices/scan-as-you-shop-the-latest-way-to-shop/&gt;</a:t>
            </a:r>
            <a:r>
              <a:rPr lang="en-US" dirty="0"/>
              <a:t> [Accessed 13 June 2020].</a:t>
            </a:r>
          </a:p>
          <a:p>
            <a:pPr marL="0" indent="0">
              <a:buNone/>
            </a:pPr>
            <a:r>
              <a:rPr lang="en-US" dirty="0"/>
              <a:t>Tescoplc.com. Available at: </a:t>
            </a:r>
            <a:r>
              <a:rPr lang="en-US" dirty="0">
                <a:hlinkClick r:id="rId9"/>
              </a:rPr>
              <a:t>&lt;https://www.tescoplc.com/media/264194/annual-report-2016.pdf&gt; </a:t>
            </a:r>
            <a:r>
              <a:rPr lang="en-US" dirty="0"/>
              <a:t>[Accessed 13 June 2020].</a:t>
            </a:r>
            <a:endParaRPr lang="it-IT" dirty="0"/>
          </a:p>
          <a:p>
            <a:pPr marL="0" indent="0">
              <a:buNone/>
            </a:pPr>
            <a:endParaRPr lang="it-IT" dirty="0"/>
          </a:p>
          <a:p>
            <a:endParaRPr lang="it-IT" dirty="0"/>
          </a:p>
        </p:txBody>
      </p:sp>
    </p:spTree>
    <p:extLst>
      <p:ext uri="{BB962C8B-B14F-4D97-AF65-F5344CB8AC3E}">
        <p14:creationId xmlns:p14="http://schemas.microsoft.com/office/powerpoint/2010/main" val="36403032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TotalTime>
  <Words>1777</Words>
  <Application>Microsoft Office PowerPoint</Application>
  <PresentationFormat>Widescreen</PresentationFormat>
  <Paragraphs>88</Paragraphs>
  <Slides>10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Aldhabi</vt:lpstr>
      <vt:lpstr>Arial</vt:lpstr>
      <vt:lpstr>Berlin Sans FB Demi</vt:lpstr>
      <vt:lpstr>Calibri</vt:lpstr>
      <vt:lpstr>Calibri Light</vt:lpstr>
      <vt:lpstr>Georgia</vt:lpstr>
      <vt:lpstr>Wingdings</vt:lpstr>
      <vt:lpstr>Office Theme</vt:lpstr>
      <vt:lpstr>“Customer Relationship Management                                                                                    within Tesco”</vt:lpstr>
      <vt:lpstr>TESCO HISTORY</vt:lpstr>
      <vt:lpstr>CUSTOMER RELATIONSHIP MANAGEMENT </vt:lpstr>
      <vt:lpstr>Tesco Operating System  Benefits and Drawbacks </vt:lpstr>
      <vt:lpstr>Tesco Developing System  Benefits and Drawbacks</vt:lpstr>
      <vt:lpstr>STAKEHOLDERS OF TESCO AND  BENEFITS WITHIN THE  CRM</vt:lpstr>
      <vt:lpstr>“I want to identify the best suppliers in the marketplace, and I want to work with them” - Dave Lewis, CEO, Tesco</vt:lpstr>
      <vt:lpstr>  EMPLOYEE BENEFITS WITHIN TESCO CRM  </vt:lpstr>
      <vt:lpstr>SWOT ANALYSIS  How Tesco value the CRM?</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“Customer Relationship Management                                                                                    within Tesco”</dc:title>
  <dc:creator>Cristina-andreea Pojarnicu (1814440)</dc:creator>
  <cp:lastModifiedBy>Cristina-andreea Pojarnicu (1814440)</cp:lastModifiedBy>
  <cp:revision>5</cp:revision>
  <dcterms:created xsi:type="dcterms:W3CDTF">2020-06-13T19:16:51Z</dcterms:created>
  <dcterms:modified xsi:type="dcterms:W3CDTF">2020-06-13T19:52:33Z</dcterms:modified>
</cp:coreProperties>
</file>