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2" r:id="rId1"/>
  </p:sldMasterIdLst>
  <p:sldIdLst>
    <p:sldId id="258" r:id="rId2"/>
    <p:sldId id="259" r:id="rId3"/>
    <p:sldId id="260" r:id="rId4"/>
    <p:sldId id="261" r:id="rId5"/>
    <p:sldId id="262" r:id="rId6"/>
    <p:sldId id="263" r:id="rId7"/>
    <p:sldId id="264" r:id="rId8"/>
    <p:sldId id="267" r:id="rId9"/>
    <p:sldId id="265" r:id="rId10"/>
    <p:sldId id="266" r:id="rId11"/>
    <p:sldId id="269" r:id="rId12"/>
    <p:sldId id="270" r:id="rId13"/>
    <p:sldId id="271" r:id="rId14"/>
    <p:sldId id="272" r:id="rId15"/>
    <p:sldId id="273"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F7A155-F65A-0BC5-1469-8D9DBBC03ED3}" v="11" dt="2020-05-29T16:00:06.239"/>
    <p1510:client id="{6205E365-3699-63D9-C7CD-6B85CE675B8C}" v="1859" dt="2020-06-03T19:13:30.765"/>
    <p1510:client id="{66A121E5-A574-A033-64CC-AA86A65F17E6}" v="305" dt="2020-06-03T19:39:00.828"/>
    <p1510:client id="{6F6BCB42-769A-4218-B497-0E73D7487A5A}" v="818" dt="2019-11-24T00:13:38.359"/>
    <p1510:client id="{7AB8B847-7845-84DA-E4B3-80D3F47CA54A}" v="108" dt="2020-06-03T19:50:45.600"/>
    <p1510:client id="{99D3E604-479D-D8E1-76A6-ACCEEA39FEAC}" v="91" dt="2020-05-29T16:11:27.982"/>
    <p1510:client id="{CDF3279E-2F4B-0834-90B1-BF733DE52CC9}" v="1998" dt="2020-06-03T22:42:18.946"/>
    <p1510:client id="{DF9894D8-DF0D-7D78-905C-E0F53C5065BC}" v="2" dt="2020-05-29T16:01:26.5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viewProps" Target="viewProps.xml" Id="rId1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presProps" Target="presProps.xml" Id="rId17"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tableStyles" Target="tableStyles.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9.xml" Id="rId10" /><Relationship Type="http://schemas.openxmlformats.org/officeDocument/2006/relationships/theme" Target="theme/theme1.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microsoft.com/office/2015/10/relationships/revisionInfo" Target="revisionInfo.xml" Id="rId22" /></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DF3453-EC9D-4D70-9D9C-F0BADE8CED9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7D64659-D367-4EAC-92D7-FFA8EE106FED}">
      <dgm:prSet/>
      <dgm:spPr/>
      <dgm:t>
        <a:bodyPr/>
        <a:lstStyle/>
        <a:p>
          <a:pPr>
            <a:lnSpc>
              <a:spcPct val="100000"/>
            </a:lnSpc>
          </a:pPr>
          <a:r>
            <a:rPr lang="en-GB"/>
            <a:t>We have a 100% pass rate with all exams through ABD.</a:t>
          </a:r>
          <a:endParaRPr lang="en-US"/>
        </a:p>
      </dgm:t>
    </dgm:pt>
    <dgm:pt modelId="{6F8F63D9-BD22-466C-93DA-070060736248}" type="parTrans" cxnId="{A2EEA148-6AEA-4587-9FFE-3E0636E409E4}">
      <dgm:prSet/>
      <dgm:spPr/>
      <dgm:t>
        <a:bodyPr/>
        <a:lstStyle/>
        <a:p>
          <a:endParaRPr lang="en-US"/>
        </a:p>
      </dgm:t>
    </dgm:pt>
    <dgm:pt modelId="{B042079D-0F77-4BBA-BB67-096C70B8B19A}" type="sibTrans" cxnId="{A2EEA148-6AEA-4587-9FFE-3E0636E409E4}">
      <dgm:prSet/>
      <dgm:spPr/>
      <dgm:t>
        <a:bodyPr/>
        <a:lstStyle/>
        <a:p>
          <a:endParaRPr lang="en-US"/>
        </a:p>
      </dgm:t>
    </dgm:pt>
    <dgm:pt modelId="{D63EC35F-90D3-4060-A1FD-FC8C11D84CAE}">
      <dgm:prSet/>
      <dgm:spPr/>
      <dgm:t>
        <a:bodyPr/>
        <a:lstStyle/>
        <a:p>
          <a:pPr>
            <a:lnSpc>
              <a:spcPct val="100000"/>
            </a:lnSpc>
          </a:pPr>
          <a:r>
            <a:rPr lang="en-GB"/>
            <a:t>We have a partnership with the Friendship theatre group which allows us to participate in Pantomimes.</a:t>
          </a:r>
          <a:endParaRPr lang="en-US"/>
        </a:p>
      </dgm:t>
    </dgm:pt>
    <dgm:pt modelId="{9C15CD8E-291B-4894-8B38-56406A9173E1}" type="parTrans" cxnId="{BFA7772D-416F-4CFC-8BF8-097690134468}">
      <dgm:prSet/>
      <dgm:spPr/>
      <dgm:t>
        <a:bodyPr/>
        <a:lstStyle/>
        <a:p>
          <a:endParaRPr lang="en-US"/>
        </a:p>
      </dgm:t>
    </dgm:pt>
    <dgm:pt modelId="{E483A24F-4E0F-4ED1-AB1B-E0ECFAABFF50}" type="sibTrans" cxnId="{BFA7772D-416F-4CFC-8BF8-097690134468}">
      <dgm:prSet/>
      <dgm:spPr/>
      <dgm:t>
        <a:bodyPr/>
        <a:lstStyle/>
        <a:p>
          <a:endParaRPr lang="en-US"/>
        </a:p>
      </dgm:t>
    </dgm:pt>
    <dgm:pt modelId="{01160973-FA9A-4474-921F-6905F85279C9}">
      <dgm:prSet/>
      <dgm:spPr/>
      <dgm:t>
        <a:bodyPr/>
        <a:lstStyle/>
        <a:p>
          <a:pPr>
            <a:lnSpc>
              <a:spcPct val="100000"/>
            </a:lnSpc>
          </a:pPr>
          <a:r>
            <a:rPr lang="en-GB"/>
            <a:t>Our dance academy has over 500 dancers aged 3-18 years old.</a:t>
          </a:r>
          <a:endParaRPr lang="en-US"/>
        </a:p>
      </dgm:t>
    </dgm:pt>
    <dgm:pt modelId="{4423C969-6F38-4B25-88C7-CA24A4B91A4F}" type="parTrans" cxnId="{EF4537C9-4615-4A1D-AE18-5A7C9397FCBE}">
      <dgm:prSet/>
      <dgm:spPr/>
      <dgm:t>
        <a:bodyPr/>
        <a:lstStyle/>
        <a:p>
          <a:endParaRPr lang="en-US"/>
        </a:p>
      </dgm:t>
    </dgm:pt>
    <dgm:pt modelId="{48BFF2EE-AC91-4A67-ADC7-B5D3A47F3221}" type="sibTrans" cxnId="{EF4537C9-4615-4A1D-AE18-5A7C9397FCBE}">
      <dgm:prSet/>
      <dgm:spPr/>
      <dgm:t>
        <a:bodyPr/>
        <a:lstStyle/>
        <a:p>
          <a:endParaRPr lang="en-US"/>
        </a:p>
      </dgm:t>
    </dgm:pt>
    <dgm:pt modelId="{290D27BF-AFAE-498F-8FA6-3C02803EF4A0}" type="pres">
      <dgm:prSet presAssocID="{D8DF3453-EC9D-4D70-9D9C-F0BADE8CED92}" presName="root" presStyleCnt="0">
        <dgm:presLayoutVars>
          <dgm:dir/>
          <dgm:resizeHandles val="exact"/>
        </dgm:presLayoutVars>
      </dgm:prSet>
      <dgm:spPr/>
    </dgm:pt>
    <dgm:pt modelId="{24916F4B-7CD7-42AA-A730-C1E9B4135E86}" type="pres">
      <dgm:prSet presAssocID="{D7D64659-D367-4EAC-92D7-FFA8EE106FED}" presName="compNode" presStyleCnt="0"/>
      <dgm:spPr/>
    </dgm:pt>
    <dgm:pt modelId="{0B02D604-080F-4A43-947A-0A6B9D205F64}" type="pres">
      <dgm:prSet presAssocID="{D7D64659-D367-4EAC-92D7-FFA8EE106FED}" presName="bgRect" presStyleLbl="bgShp" presStyleIdx="0" presStyleCnt="3"/>
      <dgm:spPr/>
    </dgm:pt>
    <dgm:pt modelId="{E5A6A232-1636-4A64-83E9-49E493BEDA5F}" type="pres">
      <dgm:prSet presAssocID="{D7D64659-D367-4EAC-92D7-FFA8EE106FED}"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pleted"/>
        </a:ext>
      </dgm:extLst>
    </dgm:pt>
    <dgm:pt modelId="{DF98693C-A4AB-4367-B38C-FB697C34B6AB}" type="pres">
      <dgm:prSet presAssocID="{D7D64659-D367-4EAC-92D7-FFA8EE106FED}" presName="spaceRect" presStyleCnt="0"/>
      <dgm:spPr/>
    </dgm:pt>
    <dgm:pt modelId="{307372F4-B414-415F-AE4E-6634F8529CEB}" type="pres">
      <dgm:prSet presAssocID="{D7D64659-D367-4EAC-92D7-FFA8EE106FED}" presName="parTx" presStyleLbl="revTx" presStyleIdx="0" presStyleCnt="3">
        <dgm:presLayoutVars>
          <dgm:chMax val="0"/>
          <dgm:chPref val="0"/>
        </dgm:presLayoutVars>
      </dgm:prSet>
      <dgm:spPr/>
    </dgm:pt>
    <dgm:pt modelId="{D2B6AB60-A986-4EC2-AFF6-890A6CE91790}" type="pres">
      <dgm:prSet presAssocID="{B042079D-0F77-4BBA-BB67-096C70B8B19A}" presName="sibTrans" presStyleCnt="0"/>
      <dgm:spPr/>
    </dgm:pt>
    <dgm:pt modelId="{864A00D9-3B71-4D5D-98CB-710A0B600901}" type="pres">
      <dgm:prSet presAssocID="{D63EC35F-90D3-4060-A1FD-FC8C11D84CAE}" presName="compNode" presStyleCnt="0"/>
      <dgm:spPr/>
    </dgm:pt>
    <dgm:pt modelId="{7F785558-9507-48D9-A858-7699D326ABCE}" type="pres">
      <dgm:prSet presAssocID="{D63EC35F-90D3-4060-A1FD-FC8C11D84CAE}" presName="bgRect" presStyleLbl="bgShp" presStyleIdx="1" presStyleCnt="3"/>
      <dgm:spPr/>
    </dgm:pt>
    <dgm:pt modelId="{B7D71AA1-36DD-4AFB-9E44-F8FC7949F4D7}" type="pres">
      <dgm:prSet presAssocID="{D63EC35F-90D3-4060-A1FD-FC8C11D84CA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rama"/>
        </a:ext>
      </dgm:extLst>
    </dgm:pt>
    <dgm:pt modelId="{4C4DEF63-B986-47DB-A59D-0489A5E16947}" type="pres">
      <dgm:prSet presAssocID="{D63EC35F-90D3-4060-A1FD-FC8C11D84CAE}" presName="spaceRect" presStyleCnt="0"/>
      <dgm:spPr/>
    </dgm:pt>
    <dgm:pt modelId="{84BC63B5-22EA-4C6E-B2BA-67F266FBCDF7}" type="pres">
      <dgm:prSet presAssocID="{D63EC35F-90D3-4060-A1FD-FC8C11D84CAE}" presName="parTx" presStyleLbl="revTx" presStyleIdx="1" presStyleCnt="3">
        <dgm:presLayoutVars>
          <dgm:chMax val="0"/>
          <dgm:chPref val="0"/>
        </dgm:presLayoutVars>
      </dgm:prSet>
      <dgm:spPr/>
    </dgm:pt>
    <dgm:pt modelId="{04912D76-9218-45EE-990C-1E787A9CEC0E}" type="pres">
      <dgm:prSet presAssocID="{E483A24F-4E0F-4ED1-AB1B-E0ECFAABFF50}" presName="sibTrans" presStyleCnt="0"/>
      <dgm:spPr/>
    </dgm:pt>
    <dgm:pt modelId="{67969B99-1C39-486D-A7E5-6A38FF8D08B4}" type="pres">
      <dgm:prSet presAssocID="{01160973-FA9A-4474-921F-6905F85279C9}" presName="compNode" presStyleCnt="0"/>
      <dgm:spPr/>
    </dgm:pt>
    <dgm:pt modelId="{91D65665-9903-42C4-8714-230A9598B360}" type="pres">
      <dgm:prSet presAssocID="{01160973-FA9A-4474-921F-6905F85279C9}" presName="bgRect" presStyleLbl="bgShp" presStyleIdx="2" presStyleCnt="3"/>
      <dgm:spPr/>
    </dgm:pt>
    <dgm:pt modelId="{5165EC64-B019-432C-8842-6FEACE985A52}" type="pres">
      <dgm:prSet presAssocID="{01160973-FA9A-4474-921F-6905F85279C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ncing"/>
        </a:ext>
      </dgm:extLst>
    </dgm:pt>
    <dgm:pt modelId="{703D66F0-A99A-4EFA-833A-C221189595DE}" type="pres">
      <dgm:prSet presAssocID="{01160973-FA9A-4474-921F-6905F85279C9}" presName="spaceRect" presStyleCnt="0"/>
      <dgm:spPr/>
    </dgm:pt>
    <dgm:pt modelId="{A4BCB1BA-96B8-413C-BB70-C621AE4C1943}" type="pres">
      <dgm:prSet presAssocID="{01160973-FA9A-4474-921F-6905F85279C9}" presName="parTx" presStyleLbl="revTx" presStyleIdx="2" presStyleCnt="3">
        <dgm:presLayoutVars>
          <dgm:chMax val="0"/>
          <dgm:chPref val="0"/>
        </dgm:presLayoutVars>
      </dgm:prSet>
      <dgm:spPr/>
    </dgm:pt>
  </dgm:ptLst>
  <dgm:cxnLst>
    <dgm:cxn modelId="{B45D0701-F5A0-4FAF-92DC-33B762E95538}" type="presOf" srcId="{D63EC35F-90D3-4060-A1FD-FC8C11D84CAE}" destId="{84BC63B5-22EA-4C6E-B2BA-67F266FBCDF7}" srcOrd="0" destOrd="0" presId="urn:microsoft.com/office/officeart/2018/2/layout/IconVerticalSolidList"/>
    <dgm:cxn modelId="{9010D80A-7683-4D39-8C19-E36A4084277D}" type="presOf" srcId="{D7D64659-D367-4EAC-92D7-FFA8EE106FED}" destId="{307372F4-B414-415F-AE4E-6634F8529CEB}" srcOrd="0" destOrd="0" presId="urn:microsoft.com/office/officeart/2018/2/layout/IconVerticalSolidList"/>
    <dgm:cxn modelId="{BFA7772D-416F-4CFC-8BF8-097690134468}" srcId="{D8DF3453-EC9D-4D70-9D9C-F0BADE8CED92}" destId="{D63EC35F-90D3-4060-A1FD-FC8C11D84CAE}" srcOrd="1" destOrd="0" parTransId="{9C15CD8E-291B-4894-8B38-56406A9173E1}" sibTransId="{E483A24F-4E0F-4ED1-AB1B-E0ECFAABFF50}"/>
    <dgm:cxn modelId="{A2EEA148-6AEA-4587-9FFE-3E0636E409E4}" srcId="{D8DF3453-EC9D-4D70-9D9C-F0BADE8CED92}" destId="{D7D64659-D367-4EAC-92D7-FFA8EE106FED}" srcOrd="0" destOrd="0" parTransId="{6F8F63D9-BD22-466C-93DA-070060736248}" sibTransId="{B042079D-0F77-4BBA-BB67-096C70B8B19A}"/>
    <dgm:cxn modelId="{F0994086-C888-41C6-B014-E40057D1AC29}" type="presOf" srcId="{01160973-FA9A-4474-921F-6905F85279C9}" destId="{A4BCB1BA-96B8-413C-BB70-C621AE4C1943}" srcOrd="0" destOrd="0" presId="urn:microsoft.com/office/officeart/2018/2/layout/IconVerticalSolidList"/>
    <dgm:cxn modelId="{ECA1DB97-49AA-4C41-AB37-C6EC7D8D60C6}" type="presOf" srcId="{D8DF3453-EC9D-4D70-9D9C-F0BADE8CED92}" destId="{290D27BF-AFAE-498F-8FA6-3C02803EF4A0}" srcOrd="0" destOrd="0" presId="urn:microsoft.com/office/officeart/2018/2/layout/IconVerticalSolidList"/>
    <dgm:cxn modelId="{EF4537C9-4615-4A1D-AE18-5A7C9397FCBE}" srcId="{D8DF3453-EC9D-4D70-9D9C-F0BADE8CED92}" destId="{01160973-FA9A-4474-921F-6905F85279C9}" srcOrd="2" destOrd="0" parTransId="{4423C969-6F38-4B25-88C7-CA24A4B91A4F}" sibTransId="{48BFF2EE-AC91-4A67-ADC7-B5D3A47F3221}"/>
    <dgm:cxn modelId="{75351C2E-5AC6-44C8-8C31-7AD17D20261C}" type="presParOf" srcId="{290D27BF-AFAE-498F-8FA6-3C02803EF4A0}" destId="{24916F4B-7CD7-42AA-A730-C1E9B4135E86}" srcOrd="0" destOrd="0" presId="urn:microsoft.com/office/officeart/2018/2/layout/IconVerticalSolidList"/>
    <dgm:cxn modelId="{067048BB-CABE-40A5-8831-E2510169A82E}" type="presParOf" srcId="{24916F4B-7CD7-42AA-A730-C1E9B4135E86}" destId="{0B02D604-080F-4A43-947A-0A6B9D205F64}" srcOrd="0" destOrd="0" presId="urn:microsoft.com/office/officeart/2018/2/layout/IconVerticalSolidList"/>
    <dgm:cxn modelId="{FDED6B12-D959-4D56-BDB2-D98586C7966E}" type="presParOf" srcId="{24916F4B-7CD7-42AA-A730-C1E9B4135E86}" destId="{E5A6A232-1636-4A64-83E9-49E493BEDA5F}" srcOrd="1" destOrd="0" presId="urn:microsoft.com/office/officeart/2018/2/layout/IconVerticalSolidList"/>
    <dgm:cxn modelId="{0590D7E8-B36D-44A5-94CB-C54EBB62CD91}" type="presParOf" srcId="{24916F4B-7CD7-42AA-A730-C1E9B4135E86}" destId="{DF98693C-A4AB-4367-B38C-FB697C34B6AB}" srcOrd="2" destOrd="0" presId="urn:microsoft.com/office/officeart/2018/2/layout/IconVerticalSolidList"/>
    <dgm:cxn modelId="{43DE271C-A074-407A-9A51-483A93C5F560}" type="presParOf" srcId="{24916F4B-7CD7-42AA-A730-C1E9B4135E86}" destId="{307372F4-B414-415F-AE4E-6634F8529CEB}" srcOrd="3" destOrd="0" presId="urn:microsoft.com/office/officeart/2018/2/layout/IconVerticalSolidList"/>
    <dgm:cxn modelId="{40EC8A9D-5643-477A-A111-32D494B7D40B}" type="presParOf" srcId="{290D27BF-AFAE-498F-8FA6-3C02803EF4A0}" destId="{D2B6AB60-A986-4EC2-AFF6-890A6CE91790}" srcOrd="1" destOrd="0" presId="urn:microsoft.com/office/officeart/2018/2/layout/IconVerticalSolidList"/>
    <dgm:cxn modelId="{F4A291F4-AB66-41F2-A803-FF8B0BA9BF2A}" type="presParOf" srcId="{290D27BF-AFAE-498F-8FA6-3C02803EF4A0}" destId="{864A00D9-3B71-4D5D-98CB-710A0B600901}" srcOrd="2" destOrd="0" presId="urn:microsoft.com/office/officeart/2018/2/layout/IconVerticalSolidList"/>
    <dgm:cxn modelId="{92665F33-278C-451A-92D8-71ECF790F787}" type="presParOf" srcId="{864A00D9-3B71-4D5D-98CB-710A0B600901}" destId="{7F785558-9507-48D9-A858-7699D326ABCE}" srcOrd="0" destOrd="0" presId="urn:microsoft.com/office/officeart/2018/2/layout/IconVerticalSolidList"/>
    <dgm:cxn modelId="{012EE38A-C6A3-4BB0-98E9-2A8C83971645}" type="presParOf" srcId="{864A00D9-3B71-4D5D-98CB-710A0B600901}" destId="{B7D71AA1-36DD-4AFB-9E44-F8FC7949F4D7}" srcOrd="1" destOrd="0" presId="urn:microsoft.com/office/officeart/2018/2/layout/IconVerticalSolidList"/>
    <dgm:cxn modelId="{0BCC912C-4A6D-490A-BC23-6EA46D58B30B}" type="presParOf" srcId="{864A00D9-3B71-4D5D-98CB-710A0B600901}" destId="{4C4DEF63-B986-47DB-A59D-0489A5E16947}" srcOrd="2" destOrd="0" presId="urn:microsoft.com/office/officeart/2018/2/layout/IconVerticalSolidList"/>
    <dgm:cxn modelId="{5D8475BF-A7BA-4DDB-B7B6-D60878295D9C}" type="presParOf" srcId="{864A00D9-3B71-4D5D-98CB-710A0B600901}" destId="{84BC63B5-22EA-4C6E-B2BA-67F266FBCDF7}" srcOrd="3" destOrd="0" presId="urn:microsoft.com/office/officeart/2018/2/layout/IconVerticalSolidList"/>
    <dgm:cxn modelId="{E8435716-E75F-4470-9DB6-9924E12EFDBB}" type="presParOf" srcId="{290D27BF-AFAE-498F-8FA6-3C02803EF4A0}" destId="{04912D76-9218-45EE-990C-1E787A9CEC0E}" srcOrd="3" destOrd="0" presId="urn:microsoft.com/office/officeart/2018/2/layout/IconVerticalSolidList"/>
    <dgm:cxn modelId="{E0264B72-C16E-4457-BB89-6E9E3DD4955F}" type="presParOf" srcId="{290D27BF-AFAE-498F-8FA6-3C02803EF4A0}" destId="{67969B99-1C39-486D-A7E5-6A38FF8D08B4}" srcOrd="4" destOrd="0" presId="urn:microsoft.com/office/officeart/2018/2/layout/IconVerticalSolidList"/>
    <dgm:cxn modelId="{B1E847F9-BAD6-46EE-A4FF-1A8AA5487AC0}" type="presParOf" srcId="{67969B99-1C39-486D-A7E5-6A38FF8D08B4}" destId="{91D65665-9903-42C4-8714-230A9598B360}" srcOrd="0" destOrd="0" presId="urn:microsoft.com/office/officeart/2018/2/layout/IconVerticalSolidList"/>
    <dgm:cxn modelId="{49A726AB-E71A-4C28-9FAC-337D72F351FE}" type="presParOf" srcId="{67969B99-1C39-486D-A7E5-6A38FF8D08B4}" destId="{5165EC64-B019-432C-8842-6FEACE985A52}" srcOrd="1" destOrd="0" presId="urn:microsoft.com/office/officeart/2018/2/layout/IconVerticalSolidList"/>
    <dgm:cxn modelId="{D442278C-A640-4B96-A1FF-7BF93CB626A6}" type="presParOf" srcId="{67969B99-1C39-486D-A7E5-6A38FF8D08B4}" destId="{703D66F0-A99A-4EFA-833A-C221189595DE}" srcOrd="2" destOrd="0" presId="urn:microsoft.com/office/officeart/2018/2/layout/IconVerticalSolidList"/>
    <dgm:cxn modelId="{69C153BB-4A51-47FC-B5C1-4C3BAD81A0FB}" type="presParOf" srcId="{67969B99-1C39-486D-A7E5-6A38FF8D08B4}" destId="{A4BCB1BA-96B8-413C-BB70-C621AE4C194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02D604-080F-4A43-947A-0A6B9D205F64}">
      <dsp:nvSpPr>
        <dsp:cNvPr id="0" name=""/>
        <dsp:cNvSpPr/>
      </dsp:nvSpPr>
      <dsp:spPr>
        <a:xfrm>
          <a:off x="0" y="640"/>
          <a:ext cx="6391275" cy="14986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A6A232-1636-4A64-83E9-49E493BEDA5F}">
      <dsp:nvSpPr>
        <dsp:cNvPr id="0" name=""/>
        <dsp:cNvSpPr/>
      </dsp:nvSpPr>
      <dsp:spPr>
        <a:xfrm>
          <a:off x="453352" y="337845"/>
          <a:ext cx="824278" cy="824278"/>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07372F4-B414-415F-AE4E-6634F8529CEB}">
      <dsp:nvSpPr>
        <dsp:cNvPr id="0" name=""/>
        <dsp:cNvSpPr/>
      </dsp:nvSpPr>
      <dsp:spPr>
        <a:xfrm>
          <a:off x="1730984" y="640"/>
          <a:ext cx="4660290" cy="149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11" tIns="158611" rIns="158611" bIns="158611" numCol="1" spcCol="1270" anchor="ctr" anchorCtr="0">
          <a:noAutofit/>
        </a:bodyPr>
        <a:lstStyle/>
        <a:p>
          <a:pPr marL="0" lvl="0" indent="0" algn="l" defTabSz="844550">
            <a:lnSpc>
              <a:spcPct val="100000"/>
            </a:lnSpc>
            <a:spcBef>
              <a:spcPct val="0"/>
            </a:spcBef>
            <a:spcAft>
              <a:spcPct val="35000"/>
            </a:spcAft>
            <a:buNone/>
          </a:pPr>
          <a:r>
            <a:rPr lang="en-GB" sz="1900" kern="1200"/>
            <a:t>We have a 100% pass rate with all exams through ABD.</a:t>
          </a:r>
          <a:endParaRPr lang="en-US" sz="1900" kern="1200"/>
        </a:p>
      </dsp:txBody>
      <dsp:txXfrm>
        <a:off x="1730984" y="640"/>
        <a:ext cx="4660290" cy="1498687"/>
      </dsp:txXfrm>
    </dsp:sp>
    <dsp:sp modelId="{7F785558-9507-48D9-A858-7699D326ABCE}">
      <dsp:nvSpPr>
        <dsp:cNvPr id="0" name=""/>
        <dsp:cNvSpPr/>
      </dsp:nvSpPr>
      <dsp:spPr>
        <a:xfrm>
          <a:off x="0" y="1873999"/>
          <a:ext cx="6391275" cy="14986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D71AA1-36DD-4AFB-9E44-F8FC7949F4D7}">
      <dsp:nvSpPr>
        <dsp:cNvPr id="0" name=""/>
        <dsp:cNvSpPr/>
      </dsp:nvSpPr>
      <dsp:spPr>
        <a:xfrm>
          <a:off x="453352" y="2211204"/>
          <a:ext cx="824278" cy="8242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4BC63B5-22EA-4C6E-B2BA-67F266FBCDF7}">
      <dsp:nvSpPr>
        <dsp:cNvPr id="0" name=""/>
        <dsp:cNvSpPr/>
      </dsp:nvSpPr>
      <dsp:spPr>
        <a:xfrm>
          <a:off x="1730984" y="1873999"/>
          <a:ext cx="4660290" cy="149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11" tIns="158611" rIns="158611" bIns="158611" numCol="1" spcCol="1270" anchor="ctr" anchorCtr="0">
          <a:noAutofit/>
        </a:bodyPr>
        <a:lstStyle/>
        <a:p>
          <a:pPr marL="0" lvl="0" indent="0" algn="l" defTabSz="844550">
            <a:lnSpc>
              <a:spcPct val="100000"/>
            </a:lnSpc>
            <a:spcBef>
              <a:spcPct val="0"/>
            </a:spcBef>
            <a:spcAft>
              <a:spcPct val="35000"/>
            </a:spcAft>
            <a:buNone/>
          </a:pPr>
          <a:r>
            <a:rPr lang="en-GB" sz="1900" kern="1200"/>
            <a:t>We have a partnership with the Friendship theatre group which allows us to participate in Pantomimes.</a:t>
          </a:r>
          <a:endParaRPr lang="en-US" sz="1900" kern="1200"/>
        </a:p>
      </dsp:txBody>
      <dsp:txXfrm>
        <a:off x="1730984" y="1873999"/>
        <a:ext cx="4660290" cy="1498687"/>
      </dsp:txXfrm>
    </dsp:sp>
    <dsp:sp modelId="{91D65665-9903-42C4-8714-230A9598B360}">
      <dsp:nvSpPr>
        <dsp:cNvPr id="0" name=""/>
        <dsp:cNvSpPr/>
      </dsp:nvSpPr>
      <dsp:spPr>
        <a:xfrm>
          <a:off x="0" y="3747359"/>
          <a:ext cx="6391275" cy="14986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65EC64-B019-432C-8842-6FEACE985A52}">
      <dsp:nvSpPr>
        <dsp:cNvPr id="0" name=""/>
        <dsp:cNvSpPr/>
      </dsp:nvSpPr>
      <dsp:spPr>
        <a:xfrm>
          <a:off x="453352" y="4084563"/>
          <a:ext cx="824278" cy="8242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4BCB1BA-96B8-413C-BB70-C621AE4C1943}">
      <dsp:nvSpPr>
        <dsp:cNvPr id="0" name=""/>
        <dsp:cNvSpPr/>
      </dsp:nvSpPr>
      <dsp:spPr>
        <a:xfrm>
          <a:off x="1730984" y="3747359"/>
          <a:ext cx="4660290" cy="149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11" tIns="158611" rIns="158611" bIns="158611" numCol="1" spcCol="1270" anchor="ctr" anchorCtr="0">
          <a:noAutofit/>
        </a:bodyPr>
        <a:lstStyle/>
        <a:p>
          <a:pPr marL="0" lvl="0" indent="0" algn="l" defTabSz="844550">
            <a:lnSpc>
              <a:spcPct val="100000"/>
            </a:lnSpc>
            <a:spcBef>
              <a:spcPct val="0"/>
            </a:spcBef>
            <a:spcAft>
              <a:spcPct val="35000"/>
            </a:spcAft>
            <a:buNone/>
          </a:pPr>
          <a:r>
            <a:rPr lang="en-GB" sz="1900" kern="1200"/>
            <a:t>Our dance academy has over 500 dancers aged 3-18 years old.</a:t>
          </a:r>
          <a:endParaRPr lang="en-US" sz="1900" kern="1200"/>
        </a:p>
      </dsp:txBody>
      <dsp:txXfrm>
        <a:off x="1730984" y="3747359"/>
        <a:ext cx="4660290" cy="149868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6/3/2020</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616678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9C9CA7B-DFD4-44B5-8C60-D14B8CD1FB59}" type="datetimeFigureOut">
              <a:rPr lang="en-US" dirty="0"/>
              <a:t>6/3/2020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50707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6/3/2020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17055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3BDB8791-F1B0-41E7-B7FD-A781E65C4266}" type="datetimeFigureOut">
              <a:rPr lang="en-US" dirty="0"/>
              <a:t>6/3/2020</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654516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FDD63B2-E120-4ED8-B27B-C685F510A5FE}" type="datetimeFigureOut">
              <a:rPr lang="en-US" dirty="0"/>
              <a:t>6/3/2020</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03719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dirty="0"/>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6/3/2020</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335075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6/3/2020</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48926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6/3/2020</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522111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6/3/2020</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83355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6/3/2020</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17512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6/3/2020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075081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6/3/2020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2796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6/3/2020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669453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6/3/2020</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902832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6/3/2020</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284937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6/3/2020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908690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6/3/2020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471383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6/3/2020</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58456914"/>
      </p:ext>
    </p:extLst>
  </p:cSld>
  <p:clrMap bg1="lt1" tx1="dk1" bg2="lt2" tx2="dk2" accent1="accent1" accent2="accent2" accent3="accent3" accent4="accent4" accent5="accent5" accent6="accent6" hlink="hlink" folHlink="folHlink"/>
  <p:sldLayoutIdLst>
    <p:sldLayoutId id="2147483963" r:id="rId1"/>
    <p:sldLayoutId id="2147483964" r:id="rId2"/>
    <p:sldLayoutId id="2147483965" r:id="rId3"/>
    <p:sldLayoutId id="2147483966" r:id="rId4"/>
    <p:sldLayoutId id="2147483967" r:id="rId5"/>
    <p:sldLayoutId id="2147483968" r:id="rId6"/>
    <p:sldLayoutId id="2147483969" r:id="rId7"/>
    <p:sldLayoutId id="2147483970" r:id="rId8"/>
    <p:sldLayoutId id="2147483971" r:id="rId9"/>
    <p:sldLayoutId id="2147483972" r:id="rId10"/>
    <p:sldLayoutId id="2147483973" r:id="rId11"/>
    <p:sldLayoutId id="2147483974" r:id="rId12"/>
    <p:sldLayoutId id="2147483975" r:id="rId13"/>
    <p:sldLayoutId id="2147483976" r:id="rId14"/>
    <p:sldLayoutId id="2147483977" r:id="rId15"/>
    <p:sldLayoutId id="2147483978" r:id="rId16"/>
    <p:sldLayoutId id="214748397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6.xml"/><Relationship Id="rId5" Type="http://schemas.openxmlformats.org/officeDocument/2006/relationships/image" Target="../media/image11.sv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image" Target="../media/image13.sv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15.svg"/></Relationships>
</file>

<file path=ppt/slides/_rels/slide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7.png"/><Relationship Id="rId1" Type="http://schemas.openxmlformats.org/officeDocument/2006/relationships/slideLayout" Target="../slideLayouts/slideLayout6.xml"/><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E5C2B-BA83-4A03-9654-4366ABBB8A41}"/>
              </a:ext>
            </a:extLst>
          </p:cNvPr>
          <p:cNvSpPr>
            <a:spLocks noGrp="1"/>
          </p:cNvSpPr>
          <p:nvPr>
            <p:ph type="ctrTitle"/>
          </p:nvPr>
        </p:nvSpPr>
        <p:spPr>
          <a:xfrm>
            <a:off x="1442503" y="3091772"/>
            <a:ext cx="8825658" cy="2677648"/>
          </a:xfrm>
        </p:spPr>
        <p:txBody>
          <a:bodyPr/>
          <a:lstStyle/>
          <a:p>
            <a:pPr algn="ctr"/>
            <a:r>
              <a:rPr lang="en-GB" dirty="0"/>
              <a:t>Fundaments of Sports Marketing (M4X02085)</a:t>
            </a:r>
            <a:br>
              <a:rPr lang="en-GB" dirty="0"/>
            </a:br>
            <a:r>
              <a:rPr lang="en-GB"/>
              <a:t>Raie Copp Dance Academy</a:t>
            </a:r>
            <a:br>
              <a:rPr lang="en-GB" dirty="0"/>
            </a:br>
            <a:endParaRPr lang="en-GB" dirty="0"/>
          </a:p>
        </p:txBody>
      </p:sp>
      <p:sp>
        <p:nvSpPr>
          <p:cNvPr id="3" name="Subtitle 2">
            <a:extLst>
              <a:ext uri="{FF2B5EF4-FFF2-40B4-BE49-F238E27FC236}">
                <a16:creationId xmlns:a16="http://schemas.microsoft.com/office/drawing/2014/main" id="{61C03D8B-56D6-47A3-A9D4-F7EEDE2DF948}"/>
              </a:ext>
            </a:extLst>
          </p:cNvPr>
          <p:cNvSpPr>
            <a:spLocks noGrp="1"/>
          </p:cNvSpPr>
          <p:nvPr>
            <p:ph type="subTitle" idx="1"/>
          </p:nvPr>
        </p:nvSpPr>
        <p:spPr>
          <a:xfrm>
            <a:off x="4217332" y="5280587"/>
            <a:ext cx="8825658" cy="861420"/>
          </a:xfrm>
        </p:spPr>
        <p:txBody>
          <a:bodyPr/>
          <a:lstStyle/>
          <a:p>
            <a:r>
              <a:rPr lang="en-GB" dirty="0"/>
              <a:t>CERYS GRIGG- 1900559</a:t>
            </a:r>
          </a:p>
        </p:txBody>
      </p:sp>
    </p:spTree>
    <p:extLst>
      <p:ext uri="{BB962C8B-B14F-4D97-AF65-F5344CB8AC3E}">
        <p14:creationId xmlns:p14="http://schemas.microsoft.com/office/powerpoint/2010/main" val="35480599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3" name="Group 32">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4" name="Rectangle 33">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Oval 34">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6" name="Oval 35">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7" name="Oval 36">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Oval 37">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0"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41"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42"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44" name="Rectangle 43">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46" name="Rectangle 45">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50"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52" name="Freeform: Shape 51">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54"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E4E592C8-CEB2-4A81-A8A3-19E979017BEC}"/>
              </a:ext>
            </a:extLst>
          </p:cNvPr>
          <p:cNvSpPr>
            <a:spLocks noGrp="1"/>
          </p:cNvSpPr>
          <p:nvPr>
            <p:ph type="title"/>
          </p:nvPr>
        </p:nvSpPr>
        <p:spPr>
          <a:xfrm>
            <a:off x="994087" y="1130603"/>
            <a:ext cx="3342442" cy="4596794"/>
          </a:xfrm>
        </p:spPr>
        <p:txBody>
          <a:bodyPr vert="horz" lIns="91440" tIns="45720" rIns="91440" bIns="45720" rtlCol="0" anchor="ctr">
            <a:normAutofit/>
          </a:bodyPr>
          <a:lstStyle/>
          <a:p>
            <a:r>
              <a:rPr lang="en-US" sz="3200" dirty="0">
                <a:solidFill>
                  <a:srgbClr val="EBEBEB"/>
                </a:solidFill>
              </a:rPr>
              <a:t>About the organization </a:t>
            </a:r>
          </a:p>
        </p:txBody>
      </p:sp>
      <p:sp>
        <p:nvSpPr>
          <p:cNvPr id="4" name="Text Placeholder 3">
            <a:extLst>
              <a:ext uri="{FF2B5EF4-FFF2-40B4-BE49-F238E27FC236}">
                <a16:creationId xmlns:a16="http://schemas.microsoft.com/office/drawing/2014/main" id="{A903F285-A99A-410F-B3A0-27ADD064BA32}"/>
              </a:ext>
            </a:extLst>
          </p:cNvPr>
          <p:cNvSpPr>
            <a:spLocks noGrp="1"/>
          </p:cNvSpPr>
          <p:nvPr>
            <p:ph type="body" sz="half" idx="2"/>
          </p:nvPr>
        </p:nvSpPr>
        <p:spPr>
          <a:xfrm>
            <a:off x="5290077" y="408759"/>
            <a:ext cx="6365255" cy="6026210"/>
          </a:xfrm>
        </p:spPr>
        <p:txBody>
          <a:bodyPr vert="horz" lIns="91440" tIns="45720" rIns="91440" bIns="45720" rtlCol="0" anchor="ctr">
            <a:normAutofit/>
          </a:bodyPr>
          <a:lstStyle/>
          <a:p>
            <a:pPr marL="285750" indent="-285750">
              <a:buFont typeface="Wingdings 3" charset="2"/>
              <a:buChar char=""/>
            </a:pPr>
            <a:r>
              <a:rPr lang="en-US" sz="2000" dirty="0" err="1">
                <a:solidFill>
                  <a:schemeClr val="tx1">
                    <a:lumMod val="75000"/>
                    <a:lumOff val="25000"/>
                  </a:schemeClr>
                </a:solidFill>
              </a:rPr>
              <a:t>Raie</a:t>
            </a:r>
            <a:r>
              <a:rPr lang="en-US" sz="2000" dirty="0">
                <a:solidFill>
                  <a:schemeClr val="tx1">
                    <a:lumMod val="75000"/>
                    <a:lumOff val="25000"/>
                  </a:schemeClr>
                </a:solidFill>
              </a:rPr>
              <a:t> Copp Dance Academy hold the title for the longest running dance school in South Wales.</a:t>
            </a:r>
          </a:p>
          <a:p>
            <a:endParaRPr lang="en-US" sz="2000" dirty="0">
              <a:solidFill>
                <a:schemeClr val="tx1">
                  <a:lumMod val="75000"/>
                  <a:lumOff val="25000"/>
                </a:schemeClr>
              </a:solidFill>
            </a:endParaRPr>
          </a:p>
          <a:p>
            <a:pPr marL="285750" indent="-285750">
              <a:buFont typeface="Wingdings 3" charset="2"/>
              <a:buChar char=""/>
            </a:pPr>
            <a:r>
              <a:rPr lang="en-US" sz="2000" dirty="0">
                <a:solidFill>
                  <a:schemeClr val="tx1">
                    <a:lumMod val="75000"/>
                    <a:lumOff val="25000"/>
                  </a:schemeClr>
                </a:solidFill>
              </a:rPr>
              <a:t>We offer a range of different types of dance classes such as Ballet, Commercial tap, Drama, Contempri and Acrobatics.</a:t>
            </a:r>
          </a:p>
          <a:p>
            <a:pPr marL="285750" indent="-285750">
              <a:buChar char=""/>
            </a:pPr>
            <a:endParaRPr lang="en-US" sz="2000" dirty="0">
              <a:solidFill>
                <a:schemeClr val="tx1">
                  <a:lumMod val="75000"/>
                  <a:lumOff val="25000"/>
                </a:schemeClr>
              </a:solidFill>
            </a:endParaRPr>
          </a:p>
          <a:p>
            <a:pPr marL="285750" indent="-285750">
              <a:buChar char=""/>
            </a:pPr>
            <a:r>
              <a:rPr lang="en-US" sz="2000" dirty="0">
                <a:solidFill>
                  <a:schemeClr val="tx1">
                    <a:lumMod val="75000"/>
                    <a:lumOff val="25000"/>
                  </a:schemeClr>
                </a:solidFill>
              </a:rPr>
              <a:t>We are also National championship title holders</a:t>
            </a:r>
          </a:p>
          <a:p>
            <a:pPr marL="285750" indent="-285750">
              <a:buChar char=""/>
            </a:pPr>
            <a:endParaRPr lang="en-US" sz="2000" dirty="0">
              <a:solidFill>
                <a:schemeClr val="tx1">
                  <a:lumMod val="75000"/>
                  <a:lumOff val="25000"/>
                </a:schemeClr>
              </a:solidFill>
            </a:endParaRPr>
          </a:p>
          <a:p>
            <a:endParaRPr lang="en-US" sz="2000" dirty="0">
              <a:solidFill>
                <a:schemeClr val="tx1">
                  <a:lumMod val="75000"/>
                  <a:lumOff val="25000"/>
                </a:schemeClr>
              </a:solidFill>
            </a:endParaRPr>
          </a:p>
          <a:p>
            <a:pPr marL="285750" indent="-285750">
              <a:buChar char=""/>
            </a:pPr>
            <a:endParaRPr lang="en-US" sz="2000" dirty="0">
              <a:solidFill>
                <a:schemeClr val="tx1">
                  <a:lumMod val="75000"/>
                  <a:lumOff val="25000"/>
                </a:schemeClr>
              </a:solidFill>
            </a:endParaRPr>
          </a:p>
          <a:p>
            <a:pPr marL="285750" indent="-285750">
              <a:buFont typeface="Wingdings 3" charset="2"/>
              <a:buChar char=""/>
            </a:pPr>
            <a:endParaRPr lang="en-US" sz="2000" dirty="0">
              <a:solidFill>
                <a:schemeClr val="tx1">
                  <a:lumMod val="75000"/>
                  <a:lumOff val="25000"/>
                </a:schemeClr>
              </a:solidFill>
            </a:endParaRPr>
          </a:p>
          <a:p>
            <a:pPr marL="285750" indent="-285750">
              <a:buFont typeface="Wingdings 3" charset="2"/>
              <a:buChar char=""/>
            </a:pPr>
            <a:endParaRPr lang="en-US" sz="2000">
              <a:solidFill>
                <a:schemeClr val="tx1">
                  <a:lumMod val="75000"/>
                  <a:lumOff val="25000"/>
                </a:schemeClr>
              </a:solidFill>
            </a:endParaRPr>
          </a:p>
        </p:txBody>
      </p:sp>
      <p:pic>
        <p:nvPicPr>
          <p:cNvPr id="3" name="Picture 4" descr="A screen shot of a smart phone&#10;&#10;Description generated with high confidence">
            <a:extLst>
              <a:ext uri="{FF2B5EF4-FFF2-40B4-BE49-F238E27FC236}">
                <a16:creationId xmlns:a16="http://schemas.microsoft.com/office/drawing/2014/main" id="{7D9C93A7-0F79-4809-A5BB-2186A61E3556}"/>
              </a:ext>
            </a:extLst>
          </p:cNvPr>
          <p:cNvPicPr>
            <a:picLocks noChangeAspect="1"/>
          </p:cNvPicPr>
          <p:nvPr/>
        </p:nvPicPr>
        <p:blipFill rotWithShape="1">
          <a:blip r:embed="rId3"/>
          <a:srcRect l="52734" t="18966" r="19108" b="33333"/>
          <a:stretch/>
        </p:blipFill>
        <p:spPr>
          <a:xfrm>
            <a:off x="9894292" y="4782376"/>
            <a:ext cx="1759189" cy="1608449"/>
          </a:xfrm>
          <a:prstGeom prst="rect">
            <a:avLst/>
          </a:prstGeom>
        </p:spPr>
      </p:pic>
    </p:spTree>
    <p:extLst>
      <p:ext uri="{BB962C8B-B14F-4D97-AF65-F5344CB8AC3E}">
        <p14:creationId xmlns:p14="http://schemas.microsoft.com/office/powerpoint/2010/main" val="5294989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2" name="Rectangle 31">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Oval 32">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4" name="Oval 33">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5" name="Rectangle 34">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7"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8"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4DA4F60A-8200-4956-BB8A-5F55B2B1FC25}"/>
              </a:ext>
            </a:extLst>
          </p:cNvPr>
          <p:cNvSpPr>
            <a:spLocks noGrp="1"/>
          </p:cNvSpPr>
          <p:nvPr>
            <p:ph type="title"/>
          </p:nvPr>
        </p:nvSpPr>
        <p:spPr>
          <a:xfrm>
            <a:off x="1154955" y="973667"/>
            <a:ext cx="2942210" cy="4833745"/>
          </a:xfrm>
        </p:spPr>
        <p:txBody>
          <a:bodyPr>
            <a:normAutofit/>
          </a:bodyPr>
          <a:lstStyle/>
          <a:p>
            <a:r>
              <a:rPr lang="en-GB" sz="3300">
                <a:solidFill>
                  <a:srgbClr val="EBEBEB"/>
                </a:solidFill>
              </a:rPr>
              <a:t>More about the Organization</a:t>
            </a:r>
          </a:p>
        </p:txBody>
      </p:sp>
      <p:sp>
        <p:nvSpPr>
          <p:cNvPr id="40" name="Rectangle 39">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18" name="Content Placeholder 5">
            <a:extLst>
              <a:ext uri="{FF2B5EF4-FFF2-40B4-BE49-F238E27FC236}">
                <a16:creationId xmlns:a16="http://schemas.microsoft.com/office/drawing/2014/main" id="{EF07D73E-CBF6-4FA9-A259-FB2EFEFA0445}"/>
              </a:ext>
            </a:extLst>
          </p:cNvPr>
          <p:cNvGraphicFramePr>
            <a:graphicFrameLocks noGrp="1"/>
          </p:cNvGraphicFramePr>
          <p:nvPr>
            <p:ph idx="1"/>
            <p:extLst>
              <p:ext uri="{D42A27DB-BD31-4B8C-83A1-F6EECF244321}">
                <p14:modId xmlns:p14="http://schemas.microsoft.com/office/powerpoint/2010/main" val="1536555586"/>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158949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93E10248-AF0E-477D-B4D2-47C02CE4E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8" name="Rectangle 7">
              <a:extLst>
                <a:ext uri="{FF2B5EF4-FFF2-40B4-BE49-F238E27FC236}">
                  <a16:creationId xmlns:a16="http://schemas.microsoft.com/office/drawing/2014/main" id="{533010C2-2DA5-460F-A40C-5317F567A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Freeform 5">
              <a:extLst>
                <a:ext uri="{FF2B5EF4-FFF2-40B4-BE49-F238E27FC236}">
                  <a16:creationId xmlns:a16="http://schemas.microsoft.com/office/drawing/2014/main" id="{17CB0634-F963-4EC9-A6F6-8EA46BD1F1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Rectangle 10">
            <a:extLst>
              <a:ext uri="{FF2B5EF4-FFF2-40B4-BE49-F238E27FC236}">
                <a16:creationId xmlns:a16="http://schemas.microsoft.com/office/drawing/2014/main" id="{73C0A186-7444-4460-9C37-532E7671E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13" name="Group 12">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14" name="Rectangle 13">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5"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265C99FB-944F-47E3-87A8-E6817F97E538}"/>
              </a:ext>
            </a:extLst>
          </p:cNvPr>
          <p:cNvSpPr>
            <a:spLocks noGrp="1"/>
          </p:cNvSpPr>
          <p:nvPr>
            <p:ph type="title"/>
          </p:nvPr>
        </p:nvSpPr>
        <p:spPr>
          <a:xfrm>
            <a:off x="4678420" y="1370143"/>
            <a:ext cx="6391270" cy="2115862"/>
          </a:xfrm>
        </p:spPr>
        <p:txBody>
          <a:bodyPr vert="horz" lIns="91440" tIns="45720" rIns="91440" bIns="45720" rtlCol="0" anchor="ctr">
            <a:normAutofit/>
          </a:bodyPr>
          <a:lstStyle/>
          <a:p>
            <a:r>
              <a:rPr lang="en-US" sz="6600" dirty="0">
                <a:solidFill>
                  <a:schemeClr val="tx1"/>
                </a:solidFill>
              </a:rPr>
              <a:t>Where are we based?</a:t>
            </a:r>
          </a:p>
        </p:txBody>
      </p:sp>
      <p:cxnSp>
        <p:nvCxnSpPr>
          <p:cNvPr id="17" name="Straight Connector 16">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38AE5A4C-1FAF-4326-A387-C56CB380F732}"/>
              </a:ext>
            </a:extLst>
          </p:cNvPr>
          <p:cNvSpPr txBox="1"/>
          <p:nvPr/>
        </p:nvSpPr>
        <p:spPr>
          <a:xfrm>
            <a:off x="4724400" y="3775494"/>
            <a:ext cx="606436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dirty="0"/>
              <a:t>We are based in </a:t>
            </a:r>
            <a:r>
              <a:rPr lang="en-GB" dirty="0" err="1"/>
              <a:t>Trallwn</a:t>
            </a:r>
            <a:r>
              <a:rPr lang="en-GB" dirty="0"/>
              <a:t> community centre </a:t>
            </a:r>
          </a:p>
        </p:txBody>
      </p:sp>
      <p:pic>
        <p:nvPicPr>
          <p:cNvPr id="5" name="Picture 5" descr="A picture containing text, map&#10;&#10;Description generated with very high confidence">
            <a:extLst>
              <a:ext uri="{FF2B5EF4-FFF2-40B4-BE49-F238E27FC236}">
                <a16:creationId xmlns:a16="http://schemas.microsoft.com/office/drawing/2014/main" id="{9DC41EAB-A1FD-490C-A76F-F40F27472857}"/>
              </a:ext>
            </a:extLst>
          </p:cNvPr>
          <p:cNvPicPr>
            <a:picLocks noChangeAspect="1"/>
          </p:cNvPicPr>
          <p:nvPr/>
        </p:nvPicPr>
        <p:blipFill rotWithShape="1">
          <a:blip r:embed="rId3"/>
          <a:srcRect l="18468" t="20400" r="25676" b="23600"/>
          <a:stretch/>
        </p:blipFill>
        <p:spPr>
          <a:xfrm>
            <a:off x="7815532" y="4483776"/>
            <a:ext cx="3276442" cy="1848825"/>
          </a:xfrm>
          <a:prstGeom prst="rect">
            <a:avLst/>
          </a:prstGeom>
        </p:spPr>
      </p:pic>
      <p:pic>
        <p:nvPicPr>
          <p:cNvPr id="4" name="Graphic 5" descr="Map with pin">
            <a:extLst>
              <a:ext uri="{FF2B5EF4-FFF2-40B4-BE49-F238E27FC236}">
                <a16:creationId xmlns:a16="http://schemas.microsoft.com/office/drawing/2014/main" id="{279B7EB1-69EF-4F90-8599-1017F2E40E6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498121" y="2310442"/>
            <a:ext cx="1906437" cy="1892060"/>
          </a:xfrm>
          <a:prstGeom prst="rect">
            <a:avLst/>
          </a:prstGeom>
        </p:spPr>
      </p:pic>
    </p:spTree>
    <p:extLst>
      <p:ext uri="{BB962C8B-B14F-4D97-AF65-F5344CB8AC3E}">
        <p14:creationId xmlns:p14="http://schemas.microsoft.com/office/powerpoint/2010/main" val="350728722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93E10248-AF0E-477D-B4D2-47C02CE4E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8" name="Rectangle 7">
              <a:extLst>
                <a:ext uri="{FF2B5EF4-FFF2-40B4-BE49-F238E27FC236}">
                  <a16:creationId xmlns:a16="http://schemas.microsoft.com/office/drawing/2014/main" id="{533010C2-2DA5-460F-A40C-5317F567A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Freeform 5">
              <a:extLst>
                <a:ext uri="{FF2B5EF4-FFF2-40B4-BE49-F238E27FC236}">
                  <a16:creationId xmlns:a16="http://schemas.microsoft.com/office/drawing/2014/main" id="{17CB0634-F963-4EC9-A6F6-8EA46BD1F1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Rectangle 10">
            <a:extLst>
              <a:ext uri="{FF2B5EF4-FFF2-40B4-BE49-F238E27FC236}">
                <a16:creationId xmlns:a16="http://schemas.microsoft.com/office/drawing/2014/main" id="{73C0A186-7444-4460-9C37-532E7671E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13" name="Group 12">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14" name="Rectangle 13">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5"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AFB95C02-4954-44DA-B283-FFDAA7C2862C}"/>
              </a:ext>
            </a:extLst>
          </p:cNvPr>
          <p:cNvSpPr>
            <a:spLocks noGrp="1"/>
          </p:cNvSpPr>
          <p:nvPr>
            <p:ph type="title"/>
          </p:nvPr>
        </p:nvSpPr>
        <p:spPr>
          <a:xfrm>
            <a:off x="4577778" y="2434068"/>
            <a:ext cx="6391270" cy="2460918"/>
          </a:xfrm>
        </p:spPr>
        <p:txBody>
          <a:bodyPr vert="horz" lIns="91440" tIns="45720" rIns="91440" bIns="45720" rtlCol="0" anchor="ctr">
            <a:normAutofit fontScale="90000"/>
          </a:bodyPr>
          <a:lstStyle/>
          <a:p>
            <a:r>
              <a:rPr lang="en-US" sz="6600" dirty="0">
                <a:solidFill>
                  <a:schemeClr val="tx1"/>
                </a:solidFill>
              </a:rPr>
              <a:t>When are our classes?</a:t>
            </a:r>
            <a:br>
              <a:rPr lang="en-US" sz="6600" dirty="0">
                <a:solidFill>
                  <a:schemeClr val="tx1"/>
                </a:solidFill>
              </a:rPr>
            </a:br>
            <a:endParaRPr lang="en-US" sz="6600" dirty="0">
              <a:solidFill>
                <a:schemeClr val="tx1"/>
              </a:solidFill>
            </a:endParaRPr>
          </a:p>
        </p:txBody>
      </p:sp>
      <p:cxnSp>
        <p:nvCxnSpPr>
          <p:cNvPr id="17" name="Straight Connector 16">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988921FF-AFE2-4F3C-8F9F-C055AACDE936}"/>
              </a:ext>
            </a:extLst>
          </p:cNvPr>
          <p:cNvSpPr txBox="1"/>
          <p:nvPr/>
        </p:nvSpPr>
        <p:spPr>
          <a:xfrm>
            <a:off x="4681268" y="4566249"/>
            <a:ext cx="674010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dirty="0"/>
              <a:t>Our classes are held on a Wednesday, Saturday and Sunday</a:t>
            </a:r>
            <a:endParaRPr lang="en-US"/>
          </a:p>
        </p:txBody>
      </p:sp>
      <p:pic>
        <p:nvPicPr>
          <p:cNvPr id="4" name="Graphic 4" descr="Gymnast: Floor routine">
            <a:extLst>
              <a:ext uri="{FF2B5EF4-FFF2-40B4-BE49-F238E27FC236}">
                <a16:creationId xmlns:a16="http://schemas.microsoft.com/office/drawing/2014/main" id="{5320A4FC-B4CF-4B4C-9087-422F32C7515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253705" y="2698630"/>
            <a:ext cx="2395267" cy="2366513"/>
          </a:xfrm>
          <a:prstGeom prst="rect">
            <a:avLst/>
          </a:prstGeom>
        </p:spPr>
      </p:pic>
    </p:spTree>
    <p:extLst>
      <p:ext uri="{BB962C8B-B14F-4D97-AF65-F5344CB8AC3E}">
        <p14:creationId xmlns:p14="http://schemas.microsoft.com/office/powerpoint/2010/main" val="246707579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69000"/>
                <a:hueMod val="91000"/>
                <a:satMod val="164000"/>
                <a:lumMod val="74000"/>
              </a:schemeClr>
              <a:schemeClr val="bg1">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36" name="Group 35">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37" name="Rectangle 36">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38"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p>
      </p:grpSp>
      <p:sp>
        <p:nvSpPr>
          <p:cNvPr id="2" name="Title 1">
            <a:extLst>
              <a:ext uri="{FF2B5EF4-FFF2-40B4-BE49-F238E27FC236}">
                <a16:creationId xmlns:a16="http://schemas.microsoft.com/office/drawing/2014/main" id="{A57D33DB-E299-4DDC-BCDF-C0EC502510D1}"/>
              </a:ext>
            </a:extLst>
          </p:cNvPr>
          <p:cNvSpPr>
            <a:spLocks noGrp="1"/>
          </p:cNvSpPr>
          <p:nvPr>
            <p:ph type="ctrTitle"/>
          </p:nvPr>
        </p:nvSpPr>
        <p:spPr>
          <a:xfrm>
            <a:off x="4678420" y="1221260"/>
            <a:ext cx="5454121" cy="4415481"/>
          </a:xfrm>
        </p:spPr>
        <p:txBody>
          <a:bodyPr anchor="ctr">
            <a:normAutofit/>
          </a:bodyPr>
          <a:lstStyle/>
          <a:p>
            <a:r>
              <a:rPr lang="en-GB">
                <a:solidFill>
                  <a:schemeClr val="tx2"/>
                </a:solidFill>
              </a:rPr>
              <a:t>Prices</a:t>
            </a:r>
          </a:p>
        </p:txBody>
      </p:sp>
      <p:sp>
        <p:nvSpPr>
          <p:cNvPr id="4" name="TextBox 3">
            <a:extLst>
              <a:ext uri="{FF2B5EF4-FFF2-40B4-BE49-F238E27FC236}">
                <a16:creationId xmlns:a16="http://schemas.microsoft.com/office/drawing/2014/main" id="{140A868E-D559-4CD5-AA8B-8427AE757CD2}"/>
              </a:ext>
            </a:extLst>
          </p:cNvPr>
          <p:cNvSpPr txBox="1"/>
          <p:nvPr/>
        </p:nvSpPr>
        <p:spPr>
          <a:xfrm>
            <a:off x="1154954" y="1377298"/>
            <a:ext cx="2869971" cy="425944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85750" algn="r">
              <a:spcAft>
                <a:spcPts val="600"/>
              </a:spcAft>
              <a:buFont typeface="Wingdings"/>
              <a:buChar char="Ø"/>
            </a:pPr>
            <a:r>
              <a:rPr lang="en-GB" sz="2000">
                <a:solidFill>
                  <a:schemeClr val="tx2"/>
                </a:solidFill>
              </a:rPr>
              <a:t>Prices range from £3.50-£5.00 per class.</a:t>
            </a:r>
          </a:p>
          <a:p>
            <a:pPr marL="285750" indent="-285750" algn="r">
              <a:spcAft>
                <a:spcPts val="600"/>
              </a:spcAft>
              <a:buFont typeface="Wingdings"/>
              <a:buChar char="Ø"/>
            </a:pPr>
            <a:endParaRPr lang="en-GB" sz="2000">
              <a:solidFill>
                <a:schemeClr val="tx2"/>
              </a:solidFill>
            </a:endParaRPr>
          </a:p>
          <a:p>
            <a:pPr marL="285750" indent="-285750" algn="r">
              <a:spcAft>
                <a:spcPts val="600"/>
              </a:spcAft>
              <a:buFont typeface="Wingdings"/>
              <a:buChar char="Ø"/>
            </a:pPr>
            <a:r>
              <a:rPr lang="en-GB" sz="2000">
                <a:solidFill>
                  <a:schemeClr val="tx2"/>
                </a:solidFill>
              </a:rPr>
              <a:t>Extra charges apply to dance exams and </a:t>
            </a:r>
          </a:p>
          <a:p>
            <a:pPr algn="r">
              <a:spcAft>
                <a:spcPts val="600"/>
              </a:spcAft>
            </a:pPr>
            <a:r>
              <a:rPr lang="en-GB" sz="2000">
                <a:solidFill>
                  <a:schemeClr val="tx2"/>
                </a:solidFill>
              </a:rPr>
              <a:t>Competitions.</a:t>
            </a:r>
          </a:p>
        </p:txBody>
      </p:sp>
      <p:cxnSp>
        <p:nvCxnSpPr>
          <p:cNvPr id="40" name="Straight Connector 39">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accent1">
                <a:lumMod val="75000"/>
              </a:schemeClr>
            </a:solidFill>
            <a:miter lim="800000"/>
          </a:ln>
        </p:spPr>
        <p:style>
          <a:lnRef idx="1">
            <a:schemeClr val="accent1"/>
          </a:lnRef>
          <a:fillRef idx="0">
            <a:schemeClr val="accent1"/>
          </a:fillRef>
          <a:effectRef idx="0">
            <a:schemeClr val="accent1"/>
          </a:effectRef>
          <a:fontRef idx="minor">
            <a:schemeClr val="tx1"/>
          </a:fontRef>
        </p:style>
      </p:cxnSp>
      <p:pic>
        <p:nvPicPr>
          <p:cNvPr id="9" name="Graphic 10" descr="Coins">
            <a:extLst>
              <a:ext uri="{FF2B5EF4-FFF2-40B4-BE49-F238E27FC236}">
                <a16:creationId xmlns:a16="http://schemas.microsoft.com/office/drawing/2014/main" id="{853A7989-A1B0-4CA9-9B16-D5E337BDFE9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947140" y="3058064"/>
            <a:ext cx="914400" cy="914400"/>
          </a:xfrm>
          <a:prstGeom prst="rect">
            <a:avLst/>
          </a:prstGeom>
        </p:spPr>
      </p:pic>
    </p:spTree>
    <p:extLst>
      <p:ext uri="{BB962C8B-B14F-4D97-AF65-F5344CB8AC3E}">
        <p14:creationId xmlns:p14="http://schemas.microsoft.com/office/powerpoint/2010/main" val="1455491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5" name="Freeform: Shape 24">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27"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2603BB5D-DA34-4814-86FA-63018D7B4A86}"/>
              </a:ext>
            </a:extLst>
          </p:cNvPr>
          <p:cNvSpPr>
            <a:spLocks noGrp="1"/>
          </p:cNvSpPr>
          <p:nvPr>
            <p:ph type="title"/>
          </p:nvPr>
        </p:nvSpPr>
        <p:spPr>
          <a:xfrm>
            <a:off x="1154955" y="973668"/>
            <a:ext cx="2942210" cy="1020232"/>
          </a:xfrm>
        </p:spPr>
        <p:txBody>
          <a:bodyPr>
            <a:normAutofit/>
          </a:bodyPr>
          <a:lstStyle/>
          <a:p>
            <a:pPr>
              <a:lnSpc>
                <a:spcPct val="90000"/>
              </a:lnSpc>
            </a:pPr>
            <a:r>
              <a:rPr lang="en-GB" sz="3300">
                <a:solidFill>
                  <a:srgbClr val="EBEBEB"/>
                </a:solidFill>
              </a:rPr>
              <a:t>Dance </a:t>
            </a:r>
            <a:br>
              <a:rPr lang="en-GB" sz="3300">
                <a:solidFill>
                  <a:srgbClr val="EBEBEB"/>
                </a:solidFill>
              </a:rPr>
            </a:br>
            <a:r>
              <a:rPr lang="en-GB" sz="3300">
                <a:solidFill>
                  <a:srgbClr val="EBEBEB"/>
                </a:solidFill>
              </a:rPr>
              <a:t>Exams</a:t>
            </a:r>
          </a:p>
        </p:txBody>
      </p:sp>
      <p:pic>
        <p:nvPicPr>
          <p:cNvPr id="4" name="Picture 4" descr="A picture containing drawing&#10;&#10;Description generated with very high confidence">
            <a:extLst>
              <a:ext uri="{FF2B5EF4-FFF2-40B4-BE49-F238E27FC236}">
                <a16:creationId xmlns:a16="http://schemas.microsoft.com/office/drawing/2014/main" id="{AD84B70B-F254-4A29-ADE3-F90126AA9C87}"/>
              </a:ext>
            </a:extLst>
          </p:cNvPr>
          <p:cNvPicPr>
            <a:picLocks noChangeAspect="1"/>
          </p:cNvPicPr>
          <p:nvPr/>
        </p:nvPicPr>
        <p:blipFill>
          <a:blip r:embed="rId2"/>
          <a:stretch>
            <a:fillRect/>
          </a:stretch>
        </p:blipFill>
        <p:spPr>
          <a:xfrm>
            <a:off x="5765124" y="803751"/>
            <a:ext cx="5250498" cy="5250498"/>
          </a:xfrm>
          <a:prstGeom prst="rect">
            <a:avLst/>
          </a:prstGeom>
        </p:spPr>
      </p:pic>
      <p:sp>
        <p:nvSpPr>
          <p:cNvPr id="29" name="Rectangle 28">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1" name="Oval 30">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3" name="Oval 32">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Content Placeholder 19">
            <a:extLst>
              <a:ext uri="{FF2B5EF4-FFF2-40B4-BE49-F238E27FC236}">
                <a16:creationId xmlns:a16="http://schemas.microsoft.com/office/drawing/2014/main" id="{2F755FED-65AD-4277-97E8-6765F5CDA7F6}"/>
              </a:ext>
            </a:extLst>
          </p:cNvPr>
          <p:cNvSpPr>
            <a:spLocks noGrp="1"/>
          </p:cNvSpPr>
          <p:nvPr>
            <p:ph idx="1"/>
          </p:nvPr>
        </p:nvSpPr>
        <p:spPr>
          <a:xfrm>
            <a:off x="795521" y="2652862"/>
            <a:ext cx="3133726" cy="3898900"/>
          </a:xfrm>
        </p:spPr>
        <p:txBody>
          <a:bodyPr vert="horz" lIns="91440" tIns="45720" rIns="91440" bIns="45720" rtlCol="0" anchor="t">
            <a:normAutofit/>
          </a:bodyPr>
          <a:lstStyle/>
          <a:p>
            <a:r>
              <a:rPr lang="en-US" dirty="0">
                <a:solidFill>
                  <a:srgbClr val="FFFFFF"/>
                </a:solidFill>
              </a:rPr>
              <a:t>All dance are carried out by the associated board of Dance</a:t>
            </a:r>
          </a:p>
          <a:p>
            <a:endParaRPr lang="en-US" dirty="0">
              <a:solidFill>
                <a:srgbClr val="FFFFFF"/>
              </a:solidFill>
            </a:endParaRPr>
          </a:p>
          <a:p>
            <a:endParaRPr lang="en-US" dirty="0">
              <a:solidFill>
                <a:srgbClr val="FFFFFF"/>
              </a:solidFill>
            </a:endParaRPr>
          </a:p>
          <a:p>
            <a:r>
              <a:rPr lang="en-US" dirty="0">
                <a:solidFill>
                  <a:srgbClr val="FFFFFF"/>
                </a:solidFill>
              </a:rPr>
              <a:t>Exams take place in the months of March/April</a:t>
            </a:r>
          </a:p>
          <a:p>
            <a:pPr marL="0" indent="0">
              <a:buNone/>
            </a:pPr>
            <a:endParaRPr lang="en-US" dirty="0">
              <a:solidFill>
                <a:srgbClr val="FFFFFF"/>
              </a:solidFill>
            </a:endParaRPr>
          </a:p>
          <a:p>
            <a:endParaRPr lang="en-US" dirty="0">
              <a:solidFill>
                <a:srgbClr val="FFFFFF"/>
              </a:solidFill>
            </a:endParaRPr>
          </a:p>
        </p:txBody>
      </p:sp>
      <p:sp>
        <p:nvSpPr>
          <p:cNvPr id="35"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extLst>
      <p:ext uri="{BB962C8B-B14F-4D97-AF65-F5344CB8AC3E}">
        <p14:creationId xmlns:p14="http://schemas.microsoft.com/office/powerpoint/2010/main" val="310494854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2FE34-7587-443A-A97A-14C439102B72}"/>
              </a:ext>
            </a:extLst>
          </p:cNvPr>
          <p:cNvSpPr>
            <a:spLocks noGrp="1"/>
          </p:cNvSpPr>
          <p:nvPr>
            <p:ph type="title"/>
          </p:nvPr>
        </p:nvSpPr>
        <p:spPr/>
        <p:txBody>
          <a:bodyPr/>
          <a:lstStyle/>
          <a:p>
            <a:r>
              <a:rPr lang="en-GB" dirty="0"/>
              <a:t>Pantomime </a:t>
            </a:r>
          </a:p>
        </p:txBody>
      </p:sp>
      <p:sp>
        <p:nvSpPr>
          <p:cNvPr id="3" name="Text Placeholder 2">
            <a:extLst>
              <a:ext uri="{FF2B5EF4-FFF2-40B4-BE49-F238E27FC236}">
                <a16:creationId xmlns:a16="http://schemas.microsoft.com/office/drawing/2014/main" id="{26652532-1898-4774-A61B-4D5103580377}"/>
              </a:ext>
            </a:extLst>
          </p:cNvPr>
          <p:cNvSpPr>
            <a:spLocks noGrp="1"/>
          </p:cNvSpPr>
          <p:nvPr>
            <p:ph type="body" idx="1"/>
          </p:nvPr>
        </p:nvSpPr>
        <p:spPr>
          <a:xfrm>
            <a:off x="6723031" y="-384734"/>
            <a:ext cx="5094639" cy="5720012"/>
          </a:xfrm>
        </p:spPr>
        <p:txBody>
          <a:bodyPr/>
          <a:lstStyle/>
          <a:p>
            <a:pPr algn="r"/>
            <a:r>
              <a:rPr lang="en-GB" dirty="0" err="1"/>
              <a:t>Raie</a:t>
            </a:r>
            <a:r>
              <a:rPr lang="en-GB" dirty="0"/>
              <a:t> </a:t>
            </a:r>
            <a:r>
              <a:rPr lang="en-GB" dirty="0" err="1"/>
              <a:t>copp</a:t>
            </a:r>
            <a:r>
              <a:rPr lang="en-GB" dirty="0"/>
              <a:t> academy have a partnership with the friendship theatre group which allows our dances to take part in the yearly pantomime in Llanelli's </a:t>
            </a:r>
            <a:r>
              <a:rPr lang="en-GB" dirty="0" err="1"/>
              <a:t>Ffwrnes</a:t>
            </a:r>
            <a:r>
              <a:rPr lang="en-GB" dirty="0"/>
              <a:t> Theatre </a:t>
            </a:r>
            <a:endParaRPr lang="en-US"/>
          </a:p>
        </p:txBody>
      </p:sp>
      <p:pic>
        <p:nvPicPr>
          <p:cNvPr id="4" name="Picture 4" descr="A person posing for the camera&#10;&#10;Description generated with very high confidence">
            <a:extLst>
              <a:ext uri="{FF2B5EF4-FFF2-40B4-BE49-F238E27FC236}">
                <a16:creationId xmlns:a16="http://schemas.microsoft.com/office/drawing/2014/main" id="{337E231E-9036-42A8-BF05-A4AD19BB542E}"/>
              </a:ext>
            </a:extLst>
          </p:cNvPr>
          <p:cNvPicPr>
            <a:picLocks noChangeAspect="1"/>
          </p:cNvPicPr>
          <p:nvPr/>
        </p:nvPicPr>
        <p:blipFill>
          <a:blip r:embed="rId2"/>
          <a:stretch>
            <a:fillRect/>
          </a:stretch>
        </p:blipFill>
        <p:spPr>
          <a:xfrm>
            <a:off x="8733796" y="3550759"/>
            <a:ext cx="3178294" cy="3163917"/>
          </a:xfrm>
          <a:prstGeom prst="rect">
            <a:avLst/>
          </a:prstGeom>
        </p:spPr>
      </p:pic>
    </p:spTree>
    <p:extLst>
      <p:ext uri="{BB962C8B-B14F-4D97-AF65-F5344CB8AC3E}">
        <p14:creationId xmlns:p14="http://schemas.microsoft.com/office/powerpoint/2010/main" val="14273435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6503EB0F-2257-4A3E-A73B-E1DE769B4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77012B2A-0D78-433A-8C68-8889D3DCD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a:extLst>
                <a:ext uri="{FF2B5EF4-FFF2-40B4-BE49-F238E27FC236}">
                  <a16:creationId xmlns:a16="http://schemas.microsoft.com/office/drawing/2014/main" id="{119D0202-ED3F-47CC-90E9-4E963BCDAB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2" name="Rectangle 11">
            <a:extLst>
              <a:ext uri="{FF2B5EF4-FFF2-40B4-BE49-F238E27FC236}">
                <a16:creationId xmlns:a16="http://schemas.microsoft.com/office/drawing/2014/main" id="{670D6F2B-93AF-47D6-9378-5E54BE0A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3" name="Picture 3" descr="A picture containing text, map&#10;&#10;Description generated with very high confidence">
            <a:extLst>
              <a:ext uri="{FF2B5EF4-FFF2-40B4-BE49-F238E27FC236}">
                <a16:creationId xmlns:a16="http://schemas.microsoft.com/office/drawing/2014/main" id="{C42FDBCB-E665-4F5A-8BBC-C78E772BF469}"/>
              </a:ext>
            </a:extLst>
          </p:cNvPr>
          <p:cNvPicPr>
            <a:picLocks noChangeAspect="1"/>
          </p:cNvPicPr>
          <p:nvPr/>
        </p:nvPicPr>
        <p:blipFill rotWithShape="1">
          <a:blip r:embed="rId3"/>
          <a:srcRect t="26796" r="-1" b="-1"/>
          <a:stretch/>
        </p:blipFill>
        <p:spPr>
          <a:xfrm>
            <a:off x="-57508" y="27316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14" name="Freeform: Shape 13">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6"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48F86F8D-47E9-4A09-9AD3-1584987FB481}"/>
              </a:ext>
            </a:extLst>
          </p:cNvPr>
          <p:cNvSpPr>
            <a:spLocks noGrp="1"/>
          </p:cNvSpPr>
          <p:nvPr>
            <p:ph type="title"/>
          </p:nvPr>
        </p:nvSpPr>
        <p:spPr>
          <a:xfrm>
            <a:off x="892199" y="4854346"/>
            <a:ext cx="10407602" cy="868026"/>
          </a:xfrm>
        </p:spPr>
        <p:txBody>
          <a:bodyPr vert="horz" lIns="91440" tIns="45720" rIns="91440" bIns="45720" rtlCol="0" anchor="b">
            <a:normAutofit/>
          </a:bodyPr>
          <a:lstStyle/>
          <a:p>
            <a:pPr algn="ctr"/>
            <a:r>
              <a:rPr lang="en-US" sz="4400">
                <a:solidFill>
                  <a:srgbClr val="EBEBEB"/>
                </a:solidFill>
              </a:rPr>
              <a:t>Competitors </a:t>
            </a:r>
          </a:p>
        </p:txBody>
      </p:sp>
      <p:sp>
        <p:nvSpPr>
          <p:cNvPr id="18"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785499"/>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Tree>
    <p:extLst>
      <p:ext uri="{BB962C8B-B14F-4D97-AF65-F5344CB8AC3E}">
        <p14:creationId xmlns:p14="http://schemas.microsoft.com/office/powerpoint/2010/main" val="8605806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ADBF0-9B3F-4F91-8FA0-9DD20CB35AFD}"/>
              </a:ext>
            </a:extLst>
          </p:cNvPr>
          <p:cNvSpPr>
            <a:spLocks noGrp="1"/>
          </p:cNvSpPr>
          <p:nvPr>
            <p:ph type="title"/>
          </p:nvPr>
        </p:nvSpPr>
        <p:spPr>
          <a:xfrm>
            <a:off x="809898" y="621683"/>
            <a:ext cx="4351025" cy="2283824"/>
          </a:xfrm>
        </p:spPr>
        <p:txBody>
          <a:bodyPr/>
          <a:lstStyle/>
          <a:p>
            <a:r>
              <a:rPr lang="en-GB" dirty="0"/>
              <a:t>Competitors</a:t>
            </a:r>
          </a:p>
        </p:txBody>
      </p:sp>
      <p:sp>
        <p:nvSpPr>
          <p:cNvPr id="3" name="Text Placeholder 2">
            <a:extLst>
              <a:ext uri="{FF2B5EF4-FFF2-40B4-BE49-F238E27FC236}">
                <a16:creationId xmlns:a16="http://schemas.microsoft.com/office/drawing/2014/main" id="{88D466AC-A4A4-440E-AAED-002FF330B53A}"/>
              </a:ext>
            </a:extLst>
          </p:cNvPr>
          <p:cNvSpPr>
            <a:spLocks noGrp="1"/>
          </p:cNvSpPr>
          <p:nvPr>
            <p:ph type="body" idx="1"/>
          </p:nvPr>
        </p:nvSpPr>
        <p:spPr/>
        <p:txBody>
          <a:bodyPr>
            <a:normAutofit fontScale="92500"/>
          </a:bodyPr>
          <a:lstStyle/>
          <a:p>
            <a:pPr marL="342900" indent="-342900">
              <a:buFont typeface="Wingdings" charset="2"/>
              <a:buChar char="Ø"/>
            </a:pPr>
            <a:r>
              <a:rPr lang="en-GB" dirty="0"/>
              <a:t>There are many different dance schools in the Swansea area, but our main competitors would be The Rachel smith school of dance </a:t>
            </a:r>
          </a:p>
        </p:txBody>
      </p:sp>
      <p:pic>
        <p:nvPicPr>
          <p:cNvPr id="4" name="Picture 4" descr="A picture containing text, map&#10;&#10;Description generated with very high confidence">
            <a:extLst>
              <a:ext uri="{FF2B5EF4-FFF2-40B4-BE49-F238E27FC236}">
                <a16:creationId xmlns:a16="http://schemas.microsoft.com/office/drawing/2014/main" id="{2C1C8015-AC2E-4328-8AB1-4D9A8D926D54}"/>
              </a:ext>
            </a:extLst>
          </p:cNvPr>
          <p:cNvPicPr>
            <a:picLocks noChangeAspect="1"/>
          </p:cNvPicPr>
          <p:nvPr/>
        </p:nvPicPr>
        <p:blipFill rotWithShape="1">
          <a:blip r:embed="rId2"/>
          <a:srcRect l="32752" t="18339" r="26643" b="14187"/>
          <a:stretch/>
        </p:blipFill>
        <p:spPr>
          <a:xfrm>
            <a:off x="1403231" y="2528455"/>
            <a:ext cx="3017085" cy="2796531"/>
          </a:xfrm>
          <a:prstGeom prst="rect">
            <a:avLst/>
          </a:prstGeom>
        </p:spPr>
      </p:pic>
    </p:spTree>
    <p:extLst>
      <p:ext uri="{BB962C8B-B14F-4D97-AF65-F5344CB8AC3E}">
        <p14:creationId xmlns:p14="http://schemas.microsoft.com/office/powerpoint/2010/main" val="1858639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53EB1-C813-40C7-972A-C6031A756DE4}"/>
              </a:ext>
            </a:extLst>
          </p:cNvPr>
          <p:cNvSpPr>
            <a:spLocks noGrp="1"/>
          </p:cNvSpPr>
          <p:nvPr>
            <p:ph type="title"/>
          </p:nvPr>
        </p:nvSpPr>
        <p:spPr/>
        <p:txBody>
          <a:bodyPr/>
          <a:lstStyle/>
          <a:p>
            <a:r>
              <a:rPr lang="en-GB" dirty="0"/>
              <a:t>Stakeholder diagram</a:t>
            </a:r>
          </a:p>
        </p:txBody>
      </p:sp>
      <p:sp>
        <p:nvSpPr>
          <p:cNvPr id="16" name="Oval 15">
            <a:extLst>
              <a:ext uri="{FF2B5EF4-FFF2-40B4-BE49-F238E27FC236}">
                <a16:creationId xmlns:a16="http://schemas.microsoft.com/office/drawing/2014/main" id="{A56E9871-6234-4BE4-A9B0-0A6225C46C32}"/>
              </a:ext>
            </a:extLst>
          </p:cNvPr>
          <p:cNvSpPr/>
          <p:nvPr/>
        </p:nvSpPr>
        <p:spPr>
          <a:xfrm>
            <a:off x="5693614" y="2336500"/>
            <a:ext cx="1337092" cy="920150"/>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Owners</a:t>
            </a:r>
          </a:p>
        </p:txBody>
      </p:sp>
      <p:sp>
        <p:nvSpPr>
          <p:cNvPr id="17" name="Oval 16">
            <a:extLst>
              <a:ext uri="{FF2B5EF4-FFF2-40B4-BE49-F238E27FC236}">
                <a16:creationId xmlns:a16="http://schemas.microsoft.com/office/drawing/2014/main" id="{4DD0C5BB-C342-4349-A256-6F61778A4BEF}"/>
              </a:ext>
            </a:extLst>
          </p:cNvPr>
          <p:cNvSpPr/>
          <p:nvPr/>
        </p:nvSpPr>
        <p:spPr>
          <a:xfrm>
            <a:off x="7246368" y="2868461"/>
            <a:ext cx="1337093" cy="920150"/>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Dancewear</a:t>
            </a:r>
          </a:p>
        </p:txBody>
      </p:sp>
      <p:sp>
        <p:nvSpPr>
          <p:cNvPr id="18" name="Oval 17">
            <a:extLst>
              <a:ext uri="{FF2B5EF4-FFF2-40B4-BE49-F238E27FC236}">
                <a16:creationId xmlns:a16="http://schemas.microsoft.com/office/drawing/2014/main" id="{95DD11F3-6474-4F17-B587-A3EC29A9F7A4}"/>
              </a:ext>
            </a:extLst>
          </p:cNvPr>
          <p:cNvSpPr/>
          <p:nvPr/>
        </p:nvSpPr>
        <p:spPr>
          <a:xfrm>
            <a:off x="8152143" y="4018651"/>
            <a:ext cx="1337092" cy="920150"/>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Customers</a:t>
            </a:r>
          </a:p>
        </p:txBody>
      </p:sp>
      <p:sp>
        <p:nvSpPr>
          <p:cNvPr id="6" name="Oval 5">
            <a:extLst>
              <a:ext uri="{FF2B5EF4-FFF2-40B4-BE49-F238E27FC236}">
                <a16:creationId xmlns:a16="http://schemas.microsoft.com/office/drawing/2014/main" id="{2ABCD1DE-77A4-4405-9A63-44B9B88463C3}"/>
              </a:ext>
            </a:extLst>
          </p:cNvPr>
          <p:cNvSpPr/>
          <p:nvPr/>
        </p:nvSpPr>
        <p:spPr>
          <a:xfrm>
            <a:off x="7577048" y="5283858"/>
            <a:ext cx="1811544" cy="920150"/>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Employees</a:t>
            </a:r>
          </a:p>
        </p:txBody>
      </p:sp>
      <p:sp>
        <p:nvSpPr>
          <p:cNvPr id="7" name="Oval 6">
            <a:extLst>
              <a:ext uri="{FF2B5EF4-FFF2-40B4-BE49-F238E27FC236}">
                <a16:creationId xmlns:a16="http://schemas.microsoft.com/office/drawing/2014/main" id="{173EDC5D-5544-4BA7-A8DD-E87BF4027340}"/>
              </a:ext>
            </a:extLst>
          </p:cNvPr>
          <p:cNvSpPr/>
          <p:nvPr/>
        </p:nvSpPr>
        <p:spPr>
          <a:xfrm>
            <a:off x="5693614" y="5858952"/>
            <a:ext cx="1337092" cy="920150"/>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Customers</a:t>
            </a:r>
          </a:p>
        </p:txBody>
      </p:sp>
      <p:sp>
        <p:nvSpPr>
          <p:cNvPr id="8" name="Oval 7">
            <a:extLst>
              <a:ext uri="{FF2B5EF4-FFF2-40B4-BE49-F238E27FC236}">
                <a16:creationId xmlns:a16="http://schemas.microsoft.com/office/drawing/2014/main" id="{55F0CE27-C850-4724-9AC7-168B41474E27}"/>
              </a:ext>
            </a:extLst>
          </p:cNvPr>
          <p:cNvSpPr/>
          <p:nvPr/>
        </p:nvSpPr>
        <p:spPr>
          <a:xfrm>
            <a:off x="3767047" y="5283858"/>
            <a:ext cx="1337092" cy="920150"/>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ABD</a:t>
            </a:r>
          </a:p>
        </p:txBody>
      </p:sp>
      <p:sp>
        <p:nvSpPr>
          <p:cNvPr id="9" name="Oval 8">
            <a:extLst>
              <a:ext uri="{FF2B5EF4-FFF2-40B4-BE49-F238E27FC236}">
                <a16:creationId xmlns:a16="http://schemas.microsoft.com/office/drawing/2014/main" id="{A86BDED9-8F32-41FF-A48E-AA7C0655DC68}"/>
              </a:ext>
            </a:extLst>
          </p:cNvPr>
          <p:cNvSpPr/>
          <p:nvPr/>
        </p:nvSpPr>
        <p:spPr>
          <a:xfrm>
            <a:off x="2904407" y="4018651"/>
            <a:ext cx="1725281" cy="920150"/>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Competitors</a:t>
            </a:r>
          </a:p>
        </p:txBody>
      </p:sp>
      <p:sp>
        <p:nvSpPr>
          <p:cNvPr id="10" name="Oval 9">
            <a:extLst>
              <a:ext uri="{FF2B5EF4-FFF2-40B4-BE49-F238E27FC236}">
                <a16:creationId xmlns:a16="http://schemas.microsoft.com/office/drawing/2014/main" id="{43D14357-397A-4DB2-9C7A-ACD594530C2D}"/>
              </a:ext>
            </a:extLst>
          </p:cNvPr>
          <p:cNvSpPr/>
          <p:nvPr/>
        </p:nvSpPr>
        <p:spPr>
          <a:xfrm>
            <a:off x="3896444" y="2868461"/>
            <a:ext cx="1337092" cy="920150"/>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Suppliers</a:t>
            </a:r>
          </a:p>
        </p:txBody>
      </p:sp>
      <p:cxnSp>
        <p:nvCxnSpPr>
          <p:cNvPr id="3" name="Straight Arrow Connector 2">
            <a:extLst>
              <a:ext uri="{FF2B5EF4-FFF2-40B4-BE49-F238E27FC236}">
                <a16:creationId xmlns:a16="http://schemas.microsoft.com/office/drawing/2014/main" id="{58190FC2-5B2B-4D89-9902-D0355F916B45}"/>
              </a:ext>
            </a:extLst>
          </p:cNvPr>
          <p:cNvCxnSpPr/>
          <p:nvPr/>
        </p:nvCxnSpPr>
        <p:spPr>
          <a:xfrm flipH="1">
            <a:off x="6351918" y="3331234"/>
            <a:ext cx="5751" cy="468704"/>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12" name="Oval 11">
            <a:extLst>
              <a:ext uri="{FF2B5EF4-FFF2-40B4-BE49-F238E27FC236}">
                <a16:creationId xmlns:a16="http://schemas.microsoft.com/office/drawing/2014/main" id="{AEA5DE41-A31C-45AC-BF42-C2F453C1C648}"/>
              </a:ext>
            </a:extLst>
          </p:cNvPr>
          <p:cNvSpPr/>
          <p:nvPr/>
        </p:nvSpPr>
        <p:spPr>
          <a:xfrm>
            <a:off x="5693614" y="4018651"/>
            <a:ext cx="1337092" cy="920150"/>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RCDA</a:t>
            </a:r>
          </a:p>
        </p:txBody>
      </p:sp>
      <p:cxnSp>
        <p:nvCxnSpPr>
          <p:cNvPr id="4" name="Straight Arrow Connector 3">
            <a:extLst>
              <a:ext uri="{FF2B5EF4-FFF2-40B4-BE49-F238E27FC236}">
                <a16:creationId xmlns:a16="http://schemas.microsoft.com/office/drawing/2014/main" id="{2E07E1CD-6103-42BE-82E1-D60F12B05FF2}"/>
              </a:ext>
            </a:extLst>
          </p:cNvPr>
          <p:cNvCxnSpPr/>
          <p:nvPr/>
        </p:nvCxnSpPr>
        <p:spPr>
          <a:xfrm flipH="1">
            <a:off x="6998899" y="3733799"/>
            <a:ext cx="293298" cy="439948"/>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14" name="Straight Arrow Connector 13">
            <a:extLst>
              <a:ext uri="{FF2B5EF4-FFF2-40B4-BE49-F238E27FC236}">
                <a16:creationId xmlns:a16="http://schemas.microsoft.com/office/drawing/2014/main" id="{D44D9737-E97C-4E23-9244-C3E886FD2710}"/>
              </a:ext>
            </a:extLst>
          </p:cNvPr>
          <p:cNvCxnSpPr>
            <a:cxnSpLocks/>
          </p:cNvCxnSpPr>
          <p:nvPr/>
        </p:nvCxnSpPr>
        <p:spPr>
          <a:xfrm flipH="1" flipV="1">
            <a:off x="5230484" y="3541143"/>
            <a:ext cx="508958" cy="523334"/>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15" name="Straight Arrow Connector 14">
            <a:extLst>
              <a:ext uri="{FF2B5EF4-FFF2-40B4-BE49-F238E27FC236}">
                <a16:creationId xmlns:a16="http://schemas.microsoft.com/office/drawing/2014/main" id="{06EF72A8-9A28-495A-A2AD-07A6FA39B0D6}"/>
              </a:ext>
            </a:extLst>
          </p:cNvPr>
          <p:cNvCxnSpPr>
            <a:cxnSpLocks/>
          </p:cNvCxnSpPr>
          <p:nvPr/>
        </p:nvCxnSpPr>
        <p:spPr>
          <a:xfrm flipH="1">
            <a:off x="4741654" y="4452666"/>
            <a:ext cx="638354" cy="8627"/>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0D5D1207-11FD-4344-B187-45EE651E07D2}"/>
              </a:ext>
            </a:extLst>
          </p:cNvPr>
          <p:cNvCxnSpPr>
            <a:cxnSpLocks/>
          </p:cNvCxnSpPr>
          <p:nvPr/>
        </p:nvCxnSpPr>
        <p:spPr>
          <a:xfrm flipH="1">
            <a:off x="5244861" y="4869609"/>
            <a:ext cx="451448" cy="425571"/>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20" name="Straight Arrow Connector 19">
            <a:extLst>
              <a:ext uri="{FF2B5EF4-FFF2-40B4-BE49-F238E27FC236}">
                <a16:creationId xmlns:a16="http://schemas.microsoft.com/office/drawing/2014/main" id="{F47EF9E5-5D43-4A6F-BDC9-3E083EEA0B5A}"/>
              </a:ext>
            </a:extLst>
          </p:cNvPr>
          <p:cNvCxnSpPr>
            <a:cxnSpLocks/>
          </p:cNvCxnSpPr>
          <p:nvPr/>
        </p:nvCxnSpPr>
        <p:spPr>
          <a:xfrm>
            <a:off x="6357669" y="5070893"/>
            <a:ext cx="8626" cy="612476"/>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21" name="Straight Arrow Connector 20">
            <a:extLst>
              <a:ext uri="{FF2B5EF4-FFF2-40B4-BE49-F238E27FC236}">
                <a16:creationId xmlns:a16="http://schemas.microsoft.com/office/drawing/2014/main" id="{39B17212-D153-493B-A106-697E7CB3D82D}"/>
              </a:ext>
            </a:extLst>
          </p:cNvPr>
          <p:cNvCxnSpPr>
            <a:cxnSpLocks/>
          </p:cNvCxnSpPr>
          <p:nvPr/>
        </p:nvCxnSpPr>
        <p:spPr>
          <a:xfrm flipH="1" flipV="1">
            <a:off x="7214559" y="4461293"/>
            <a:ext cx="710241" cy="20127"/>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22" name="Straight Arrow Connector 21">
            <a:extLst>
              <a:ext uri="{FF2B5EF4-FFF2-40B4-BE49-F238E27FC236}">
                <a16:creationId xmlns:a16="http://schemas.microsoft.com/office/drawing/2014/main" id="{C1389FD4-B84B-4288-8EC7-51E3F309C1F8}"/>
              </a:ext>
            </a:extLst>
          </p:cNvPr>
          <p:cNvCxnSpPr>
            <a:cxnSpLocks/>
          </p:cNvCxnSpPr>
          <p:nvPr/>
        </p:nvCxnSpPr>
        <p:spPr>
          <a:xfrm flipH="1" flipV="1">
            <a:off x="7056408" y="4863860"/>
            <a:ext cx="566467" cy="365183"/>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3764149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C8EF6-E96F-4BFD-AAEC-BD5196DE016D}"/>
              </a:ext>
            </a:extLst>
          </p:cNvPr>
          <p:cNvSpPr>
            <a:spLocks noGrp="1"/>
          </p:cNvSpPr>
          <p:nvPr>
            <p:ph type="title"/>
          </p:nvPr>
        </p:nvSpPr>
        <p:spPr/>
        <p:txBody>
          <a:bodyPr/>
          <a:lstStyle/>
          <a:p>
            <a:r>
              <a:rPr lang="en-GB" dirty="0"/>
              <a:t>SWOT Analysis</a:t>
            </a:r>
          </a:p>
        </p:txBody>
      </p:sp>
      <p:sp>
        <p:nvSpPr>
          <p:cNvPr id="3" name="Text Placeholder 2">
            <a:extLst>
              <a:ext uri="{FF2B5EF4-FFF2-40B4-BE49-F238E27FC236}">
                <a16:creationId xmlns:a16="http://schemas.microsoft.com/office/drawing/2014/main" id="{A13DDFF2-24A5-43A2-AB20-7AD0908EE577}"/>
              </a:ext>
            </a:extLst>
          </p:cNvPr>
          <p:cNvSpPr>
            <a:spLocks noGrp="1"/>
          </p:cNvSpPr>
          <p:nvPr>
            <p:ph type="body" idx="1"/>
          </p:nvPr>
        </p:nvSpPr>
        <p:spPr/>
        <p:txBody>
          <a:bodyPr/>
          <a:lstStyle/>
          <a:p>
            <a:r>
              <a:rPr lang="en-GB" dirty="0"/>
              <a:t>Strengths </a:t>
            </a:r>
          </a:p>
        </p:txBody>
      </p:sp>
      <p:sp>
        <p:nvSpPr>
          <p:cNvPr id="4" name="Content Placeholder 3">
            <a:extLst>
              <a:ext uri="{FF2B5EF4-FFF2-40B4-BE49-F238E27FC236}">
                <a16:creationId xmlns:a16="http://schemas.microsoft.com/office/drawing/2014/main" id="{7FFF52C9-87C1-4672-9F2F-4E726A9A435A}"/>
              </a:ext>
            </a:extLst>
          </p:cNvPr>
          <p:cNvSpPr>
            <a:spLocks noGrp="1"/>
          </p:cNvSpPr>
          <p:nvPr>
            <p:ph sz="half" idx="2"/>
          </p:nvPr>
        </p:nvSpPr>
        <p:spPr/>
        <p:txBody>
          <a:bodyPr vert="horz" lIns="91440" tIns="45720" rIns="91440" bIns="45720" rtlCol="0" anchor="t">
            <a:normAutofit/>
          </a:bodyPr>
          <a:lstStyle/>
          <a:p>
            <a:r>
              <a:rPr lang="en-GB" sz="2000" dirty="0"/>
              <a:t>Hold the title for National Champions</a:t>
            </a:r>
          </a:p>
          <a:p>
            <a:r>
              <a:rPr lang="en-GB" sz="2000" dirty="0"/>
              <a:t>We have a 100% pass rate with ABD exams </a:t>
            </a:r>
          </a:p>
          <a:p>
            <a:r>
              <a:rPr lang="en-GB" sz="2000" dirty="0"/>
              <a:t>Experienced staff who have won many trophies themselves</a:t>
            </a:r>
          </a:p>
          <a:p>
            <a:endParaRPr lang="en-GB" dirty="0"/>
          </a:p>
        </p:txBody>
      </p:sp>
      <p:sp>
        <p:nvSpPr>
          <p:cNvPr id="5" name="Text Placeholder 4">
            <a:extLst>
              <a:ext uri="{FF2B5EF4-FFF2-40B4-BE49-F238E27FC236}">
                <a16:creationId xmlns:a16="http://schemas.microsoft.com/office/drawing/2014/main" id="{37049929-A95F-4A0E-96A9-03605A15373B}"/>
              </a:ext>
            </a:extLst>
          </p:cNvPr>
          <p:cNvSpPr>
            <a:spLocks noGrp="1"/>
          </p:cNvSpPr>
          <p:nvPr>
            <p:ph type="body" sz="quarter" idx="3"/>
          </p:nvPr>
        </p:nvSpPr>
        <p:spPr/>
        <p:txBody>
          <a:bodyPr/>
          <a:lstStyle/>
          <a:p>
            <a:r>
              <a:rPr lang="en-GB" dirty="0"/>
              <a:t>Weaknesses</a:t>
            </a:r>
          </a:p>
        </p:txBody>
      </p:sp>
      <p:sp>
        <p:nvSpPr>
          <p:cNvPr id="6" name="Content Placeholder 5">
            <a:extLst>
              <a:ext uri="{FF2B5EF4-FFF2-40B4-BE49-F238E27FC236}">
                <a16:creationId xmlns:a16="http://schemas.microsoft.com/office/drawing/2014/main" id="{3456AC49-7B8A-4046-AE30-BDC28126F633}"/>
              </a:ext>
            </a:extLst>
          </p:cNvPr>
          <p:cNvSpPr>
            <a:spLocks noGrp="1"/>
          </p:cNvSpPr>
          <p:nvPr>
            <p:ph sz="quarter" idx="4"/>
          </p:nvPr>
        </p:nvSpPr>
        <p:spPr>
          <a:xfrm>
            <a:off x="6208712" y="3237271"/>
            <a:ext cx="4825159" cy="2840039"/>
          </a:xfrm>
        </p:spPr>
        <p:txBody>
          <a:bodyPr vert="horz" lIns="91440" tIns="45720" rIns="91440" bIns="45720" rtlCol="0" anchor="t">
            <a:normAutofit/>
          </a:bodyPr>
          <a:lstStyle/>
          <a:p>
            <a:r>
              <a:rPr lang="en-GB" dirty="0"/>
              <a:t>RCDA do not have a website or any other social media site besides Facebook</a:t>
            </a:r>
          </a:p>
          <a:p>
            <a:r>
              <a:rPr lang="en-GB" dirty="0"/>
              <a:t>With a dance school, with over 500 dancers it's difficult to ensure that everyone has the chance to compete in a solo duet or trio.</a:t>
            </a:r>
          </a:p>
          <a:p>
            <a:endParaRPr lang="en-GB" dirty="0"/>
          </a:p>
        </p:txBody>
      </p:sp>
    </p:spTree>
    <p:extLst>
      <p:ext uri="{BB962C8B-B14F-4D97-AF65-F5344CB8AC3E}">
        <p14:creationId xmlns:p14="http://schemas.microsoft.com/office/powerpoint/2010/main" val="34046477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557C2-1022-409A-B2D5-CEC57DED8025}"/>
              </a:ext>
            </a:extLst>
          </p:cNvPr>
          <p:cNvSpPr>
            <a:spLocks noGrp="1"/>
          </p:cNvSpPr>
          <p:nvPr>
            <p:ph type="title"/>
          </p:nvPr>
        </p:nvSpPr>
        <p:spPr/>
        <p:txBody>
          <a:bodyPr/>
          <a:lstStyle/>
          <a:p>
            <a:r>
              <a:rPr lang="en-GB" dirty="0"/>
              <a:t>SWOT Analysis</a:t>
            </a:r>
          </a:p>
        </p:txBody>
      </p:sp>
      <p:sp>
        <p:nvSpPr>
          <p:cNvPr id="3" name="Text Placeholder 2">
            <a:extLst>
              <a:ext uri="{FF2B5EF4-FFF2-40B4-BE49-F238E27FC236}">
                <a16:creationId xmlns:a16="http://schemas.microsoft.com/office/drawing/2014/main" id="{BEF45DB8-F094-4029-89C9-80F4053CF470}"/>
              </a:ext>
            </a:extLst>
          </p:cNvPr>
          <p:cNvSpPr>
            <a:spLocks noGrp="1"/>
          </p:cNvSpPr>
          <p:nvPr>
            <p:ph type="body" idx="1"/>
          </p:nvPr>
        </p:nvSpPr>
        <p:spPr/>
        <p:txBody>
          <a:bodyPr/>
          <a:lstStyle/>
          <a:p>
            <a:r>
              <a:rPr lang="en-GB" dirty="0"/>
              <a:t>Opportunities </a:t>
            </a:r>
          </a:p>
        </p:txBody>
      </p:sp>
      <p:sp>
        <p:nvSpPr>
          <p:cNvPr id="4" name="Content Placeholder 3">
            <a:extLst>
              <a:ext uri="{FF2B5EF4-FFF2-40B4-BE49-F238E27FC236}">
                <a16:creationId xmlns:a16="http://schemas.microsoft.com/office/drawing/2014/main" id="{B0CCB1C4-6814-4F17-BBE6-13ACAF31A345}"/>
              </a:ext>
            </a:extLst>
          </p:cNvPr>
          <p:cNvSpPr>
            <a:spLocks noGrp="1"/>
          </p:cNvSpPr>
          <p:nvPr>
            <p:ph sz="half" idx="2"/>
          </p:nvPr>
        </p:nvSpPr>
        <p:spPr/>
        <p:txBody>
          <a:bodyPr vert="horz" lIns="91440" tIns="45720" rIns="91440" bIns="45720" rtlCol="0" anchor="t">
            <a:normAutofit fontScale="92500"/>
          </a:bodyPr>
          <a:lstStyle/>
          <a:p>
            <a:r>
              <a:rPr lang="en-GB" dirty="0"/>
              <a:t>When the dancers reach the highest level of the ABD exam, they can become dance teachers meaning that they can help during dance classes with the younger dancers who might be struggling.  </a:t>
            </a:r>
          </a:p>
          <a:p>
            <a:r>
              <a:rPr lang="en-GB" dirty="0"/>
              <a:t>Dancer have the opportunity to  gain experience in theatre production, script writing, pantomimes, reginal and international competitions </a:t>
            </a:r>
          </a:p>
        </p:txBody>
      </p:sp>
      <p:sp>
        <p:nvSpPr>
          <p:cNvPr id="5" name="Text Placeholder 4">
            <a:extLst>
              <a:ext uri="{FF2B5EF4-FFF2-40B4-BE49-F238E27FC236}">
                <a16:creationId xmlns:a16="http://schemas.microsoft.com/office/drawing/2014/main" id="{922CCA43-665E-4FAE-AF09-DD7526869085}"/>
              </a:ext>
            </a:extLst>
          </p:cNvPr>
          <p:cNvSpPr>
            <a:spLocks noGrp="1"/>
          </p:cNvSpPr>
          <p:nvPr>
            <p:ph type="body" sz="quarter" idx="3"/>
          </p:nvPr>
        </p:nvSpPr>
        <p:spPr/>
        <p:txBody>
          <a:bodyPr/>
          <a:lstStyle/>
          <a:p>
            <a:r>
              <a:rPr lang="en-GB" dirty="0"/>
              <a:t>Threats </a:t>
            </a:r>
          </a:p>
        </p:txBody>
      </p:sp>
      <p:sp>
        <p:nvSpPr>
          <p:cNvPr id="6" name="Content Placeholder 5">
            <a:extLst>
              <a:ext uri="{FF2B5EF4-FFF2-40B4-BE49-F238E27FC236}">
                <a16:creationId xmlns:a16="http://schemas.microsoft.com/office/drawing/2014/main" id="{14F7D3B2-C351-4EA0-AA7C-5419A9F76382}"/>
              </a:ext>
            </a:extLst>
          </p:cNvPr>
          <p:cNvSpPr>
            <a:spLocks noGrp="1"/>
          </p:cNvSpPr>
          <p:nvPr>
            <p:ph sz="quarter" idx="4"/>
          </p:nvPr>
        </p:nvSpPr>
        <p:spPr/>
        <p:txBody>
          <a:bodyPr vert="horz" lIns="91440" tIns="45720" rIns="91440" bIns="45720" rtlCol="0" anchor="t">
            <a:normAutofit fontScale="92500"/>
          </a:bodyPr>
          <a:lstStyle/>
          <a:p>
            <a:r>
              <a:rPr lang="en-GB" dirty="0"/>
              <a:t>Without social media cites except for Facebook, it's harder for us to get new dancers to join.</a:t>
            </a:r>
          </a:p>
          <a:p>
            <a:r>
              <a:rPr lang="en-GB" dirty="0"/>
              <a:t>Dance is a very expensive sport; therefore we rely on our fundraiser to help those I need </a:t>
            </a:r>
          </a:p>
        </p:txBody>
      </p:sp>
    </p:spTree>
    <p:extLst>
      <p:ext uri="{BB962C8B-B14F-4D97-AF65-F5344CB8AC3E}">
        <p14:creationId xmlns:p14="http://schemas.microsoft.com/office/powerpoint/2010/main" val="30940545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3A61A-2827-4B2C-B264-2D1E67649A2B}"/>
              </a:ext>
            </a:extLst>
          </p:cNvPr>
          <p:cNvSpPr>
            <a:spLocks noGrp="1"/>
          </p:cNvSpPr>
          <p:nvPr>
            <p:ph type="title"/>
          </p:nvPr>
        </p:nvSpPr>
        <p:spPr/>
        <p:txBody>
          <a:bodyPr/>
          <a:lstStyle/>
          <a:p>
            <a:r>
              <a:rPr lang="en-GB" dirty="0"/>
              <a:t>Advertisement </a:t>
            </a:r>
          </a:p>
        </p:txBody>
      </p:sp>
      <p:pic>
        <p:nvPicPr>
          <p:cNvPr id="3" name="Picture 3" descr="A person posing for the camera&#10;&#10;Description generated with very high confidence">
            <a:extLst>
              <a:ext uri="{FF2B5EF4-FFF2-40B4-BE49-F238E27FC236}">
                <a16:creationId xmlns:a16="http://schemas.microsoft.com/office/drawing/2014/main" id="{001B849D-EFA6-4867-8B3C-74DB10D16187}"/>
              </a:ext>
            </a:extLst>
          </p:cNvPr>
          <p:cNvPicPr>
            <a:picLocks noChangeAspect="1"/>
          </p:cNvPicPr>
          <p:nvPr/>
        </p:nvPicPr>
        <p:blipFill>
          <a:blip r:embed="rId2"/>
          <a:stretch>
            <a:fillRect/>
          </a:stretch>
        </p:blipFill>
        <p:spPr>
          <a:xfrm>
            <a:off x="754362" y="2328684"/>
            <a:ext cx="3336445" cy="3336445"/>
          </a:xfrm>
          <a:prstGeom prst="rect">
            <a:avLst/>
          </a:prstGeom>
        </p:spPr>
      </p:pic>
      <p:pic>
        <p:nvPicPr>
          <p:cNvPr id="4" name="Picture 4" descr="A picture containing text, book&#10;&#10;Description generated with very high confidence">
            <a:extLst>
              <a:ext uri="{FF2B5EF4-FFF2-40B4-BE49-F238E27FC236}">
                <a16:creationId xmlns:a16="http://schemas.microsoft.com/office/drawing/2014/main" id="{369CB4FA-0BED-48F1-9F6F-6DD275B5F4C4}"/>
              </a:ext>
            </a:extLst>
          </p:cNvPr>
          <p:cNvPicPr>
            <a:picLocks noChangeAspect="1"/>
          </p:cNvPicPr>
          <p:nvPr/>
        </p:nvPicPr>
        <p:blipFill>
          <a:blip r:embed="rId3"/>
          <a:stretch>
            <a:fillRect/>
          </a:stretch>
        </p:blipFill>
        <p:spPr>
          <a:xfrm>
            <a:off x="4825042" y="2630079"/>
            <a:ext cx="2743200" cy="3438144"/>
          </a:xfrm>
          <a:prstGeom prst="rect">
            <a:avLst/>
          </a:prstGeom>
        </p:spPr>
      </p:pic>
      <p:pic>
        <p:nvPicPr>
          <p:cNvPr id="5" name="Picture 5" descr="A close up of a sign&#10;&#10;Description generated with very high confidence">
            <a:extLst>
              <a:ext uri="{FF2B5EF4-FFF2-40B4-BE49-F238E27FC236}">
                <a16:creationId xmlns:a16="http://schemas.microsoft.com/office/drawing/2014/main" id="{4347A87C-43E5-4450-9538-543113679B03}"/>
              </a:ext>
            </a:extLst>
          </p:cNvPr>
          <p:cNvPicPr>
            <a:picLocks noChangeAspect="1"/>
          </p:cNvPicPr>
          <p:nvPr/>
        </p:nvPicPr>
        <p:blipFill>
          <a:blip r:embed="rId4"/>
          <a:stretch>
            <a:fillRect/>
          </a:stretch>
        </p:blipFill>
        <p:spPr>
          <a:xfrm>
            <a:off x="8518136" y="2515589"/>
            <a:ext cx="3005766" cy="3005766"/>
          </a:xfrm>
          <a:prstGeom prst="rect">
            <a:avLst/>
          </a:prstGeom>
        </p:spPr>
      </p:pic>
    </p:spTree>
    <p:extLst>
      <p:ext uri="{BB962C8B-B14F-4D97-AF65-F5344CB8AC3E}">
        <p14:creationId xmlns:p14="http://schemas.microsoft.com/office/powerpoint/2010/main" val="15669360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CA417-C5F3-47D1-857A-EA9408122537}"/>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F6F31263-F116-407B-BA18-2908D3162B5A}"/>
              </a:ext>
            </a:extLst>
          </p:cNvPr>
          <p:cNvSpPr>
            <a:spLocks noGrp="1"/>
          </p:cNvSpPr>
          <p:nvPr>
            <p:ph idx="1"/>
          </p:nvPr>
        </p:nvSpPr>
        <p:spPr>
          <a:xfrm>
            <a:off x="680501" y="2157802"/>
            <a:ext cx="11197923" cy="4494601"/>
          </a:xfrm>
        </p:spPr>
        <p:txBody>
          <a:bodyPr vert="horz" lIns="91440" tIns="45720" rIns="91440" bIns="45720" rtlCol="0" anchor="t">
            <a:normAutofit/>
          </a:bodyPr>
          <a:lstStyle/>
          <a:p>
            <a:r>
              <a:rPr lang="en-GB" dirty="0" err="1">
                <a:ea typeface="+mn-lt"/>
                <a:cs typeface="+mn-lt"/>
              </a:rPr>
              <a:t>Abd.dance</a:t>
            </a:r>
            <a:r>
              <a:rPr lang="en-GB" dirty="0">
                <a:ea typeface="+mn-lt"/>
                <a:cs typeface="+mn-lt"/>
              </a:rPr>
              <a:t>. 2020. </a:t>
            </a:r>
            <a:r>
              <a:rPr lang="en-GB" i="1" dirty="0">
                <a:ea typeface="+mn-lt"/>
                <a:cs typeface="+mn-lt"/>
              </a:rPr>
              <a:t>Associated Board Of Dance - Associated Board Of Dance Ltd</a:t>
            </a:r>
            <a:r>
              <a:rPr lang="en-GB" dirty="0">
                <a:ea typeface="+mn-lt"/>
                <a:cs typeface="+mn-lt"/>
              </a:rPr>
              <a:t>. [online] Available at: &lt;https://www.abd.dance/&gt; [Accessed 1 June 2020].</a:t>
            </a:r>
          </a:p>
          <a:p>
            <a:r>
              <a:rPr lang="en-GB" dirty="0">
                <a:ea typeface="+mn-lt"/>
                <a:cs typeface="+mn-lt"/>
              </a:rPr>
              <a:t>En-gb.facebook.com. 2020. </a:t>
            </a:r>
            <a:r>
              <a:rPr lang="en-GB" i="1" dirty="0" err="1">
                <a:ea typeface="+mn-lt"/>
                <a:cs typeface="+mn-lt"/>
              </a:rPr>
              <a:t>Raie</a:t>
            </a:r>
            <a:r>
              <a:rPr lang="en-GB" i="1" dirty="0">
                <a:ea typeface="+mn-lt"/>
                <a:cs typeface="+mn-lt"/>
              </a:rPr>
              <a:t> Copp Dance Academy - Swansea, United Kingdom - Arts And Entertainment | Facebook</a:t>
            </a:r>
            <a:r>
              <a:rPr lang="en-GB" dirty="0">
                <a:ea typeface="+mn-lt"/>
                <a:cs typeface="+mn-lt"/>
              </a:rPr>
              <a:t>. [online] Available at: &lt;https://en-gb.facebook.com/pages/Raie-Copp-Dance-Academy/344487772247315&gt; [Accessed 1 June 2020].</a:t>
            </a:r>
            <a:endParaRPr lang="en-GB"/>
          </a:p>
          <a:p>
            <a:r>
              <a:rPr lang="en-GB" dirty="0">
                <a:ea typeface="+mn-lt"/>
                <a:cs typeface="+mn-lt"/>
              </a:rPr>
              <a:t>Friendshiptg.com. 2020. [online] Available at: &lt;https://www.friendshiptg.com/&gt; [Accessed 1 June 2020].</a:t>
            </a:r>
          </a:p>
          <a:p>
            <a:pPr marL="0" indent="0">
              <a:buNone/>
            </a:pPr>
            <a:endParaRPr lang="en-GB" dirty="0">
              <a:ea typeface="+mn-lt"/>
              <a:cs typeface="+mn-lt"/>
            </a:endParaRPr>
          </a:p>
          <a:p>
            <a:r>
              <a:rPr lang="en-GB" dirty="0">
                <a:ea typeface="+mn-lt"/>
                <a:cs typeface="+mn-lt"/>
              </a:rPr>
              <a:t>Rockthedragon.co.uk. 2020. </a:t>
            </a:r>
            <a:r>
              <a:rPr lang="en-GB" i="1" dirty="0" err="1">
                <a:ea typeface="+mn-lt"/>
                <a:cs typeface="+mn-lt"/>
              </a:rPr>
              <a:t>Raie</a:t>
            </a:r>
            <a:r>
              <a:rPr lang="en-GB" i="1" dirty="0">
                <a:ea typeface="+mn-lt"/>
                <a:cs typeface="+mn-lt"/>
              </a:rPr>
              <a:t> Copp Academy | Rock The Dragon</a:t>
            </a:r>
            <a:r>
              <a:rPr lang="en-GB" dirty="0">
                <a:ea typeface="+mn-lt"/>
                <a:cs typeface="+mn-lt"/>
              </a:rPr>
              <a:t>. [online] Available at: &lt;https://rockthedragon.co.uk/raie-copp-academy/&gt; [Accessed 2 June 2020].</a:t>
            </a:r>
          </a:p>
          <a:p>
            <a:r>
              <a:rPr lang="en-GB" dirty="0">
                <a:ea typeface="+mn-lt"/>
                <a:cs typeface="+mn-lt"/>
              </a:rPr>
              <a:t>Theatrausirgar.co.uk. 2020. </a:t>
            </a:r>
            <a:r>
              <a:rPr lang="en-GB" i="1" dirty="0">
                <a:ea typeface="+mn-lt"/>
                <a:cs typeface="+mn-lt"/>
              </a:rPr>
              <a:t>Your Visit, </a:t>
            </a:r>
            <a:r>
              <a:rPr lang="en-GB" i="1" dirty="0" err="1">
                <a:ea typeface="+mn-lt"/>
                <a:cs typeface="+mn-lt"/>
              </a:rPr>
              <a:t>Ffwrnes</a:t>
            </a:r>
            <a:r>
              <a:rPr lang="en-GB" i="1" dirty="0">
                <a:ea typeface="+mn-lt"/>
                <a:cs typeface="+mn-lt"/>
              </a:rPr>
              <a:t> - Carmarthenshire Theatres</a:t>
            </a:r>
            <a:r>
              <a:rPr lang="en-GB" dirty="0">
                <a:ea typeface="+mn-lt"/>
                <a:cs typeface="+mn-lt"/>
              </a:rPr>
              <a:t>. [online] Available at: &lt;https://www.theatrausirgar.co.uk/en/your-visit/ffwrnes&gt; [Accessed 1 June 2020].</a:t>
            </a:r>
            <a:endParaRPr lang="en-GB" dirty="0"/>
          </a:p>
          <a:p>
            <a:endParaRPr lang="en-GB" dirty="0"/>
          </a:p>
        </p:txBody>
      </p:sp>
    </p:spTree>
    <p:extLst>
      <p:ext uri="{BB962C8B-B14F-4D97-AF65-F5344CB8AC3E}">
        <p14:creationId xmlns:p14="http://schemas.microsoft.com/office/powerpoint/2010/main" val="61661169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Ion Boardroom</vt:lpstr>
      <vt:lpstr>Fundaments of Sports Marketing (M4X02085) Raie Copp Dance Academy </vt:lpstr>
      <vt:lpstr>About the organization </vt:lpstr>
      <vt:lpstr>More about the Organization</vt:lpstr>
      <vt:lpstr>Where are we based?</vt:lpstr>
      <vt:lpstr>When are our classes? </vt:lpstr>
      <vt:lpstr>Prices</vt:lpstr>
      <vt:lpstr>Dance  Exams</vt:lpstr>
      <vt:lpstr>Pantomime </vt:lpstr>
      <vt:lpstr>Competitors </vt:lpstr>
      <vt:lpstr>Competitors</vt:lpstr>
      <vt:lpstr>Stakeholder diagram</vt:lpstr>
      <vt:lpstr>SWOT Analysis</vt:lpstr>
      <vt:lpstr>SWOT Analysis</vt:lpstr>
      <vt:lpstr>Advertisement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1312</cp:revision>
  <dcterms:created xsi:type="dcterms:W3CDTF">2019-11-23T21:58:10Z</dcterms:created>
  <dcterms:modified xsi:type="dcterms:W3CDTF">2020-06-03T22:42:21Z</dcterms:modified>
</cp:coreProperties>
</file>