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7" r:id="rId2"/>
    <p:sldId id="260" r:id="rId3"/>
    <p:sldId id="272" r:id="rId4"/>
    <p:sldId id="273" r:id="rId5"/>
    <p:sldId id="274" r:id="rId6"/>
    <p:sldId id="259" r:id="rId7"/>
    <p:sldId id="258"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4E8AEA-D80E-4CA0-1F76-72FB54AD1099}" v="113" dt="2024-10-11T12:21:54.8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4" d="100"/>
          <a:sy n="94" d="100"/>
        </p:scale>
        <p:origin x="108" y="4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04FAAD-BB46-4E5C-AD98-B84B4E53D272}" type="datetimeFigureOut">
              <a:rPr lang="en-GB" smtClean="0"/>
              <a:t>05/02/2025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F0767D-BFD4-44ED-9A4B-C2B4851CE343}" type="slidenum">
              <a:rPr lang="en-GB" smtClean="0"/>
              <a:t>‹#›</a:t>
            </a:fld>
            <a:endParaRPr lang="en-GB"/>
          </a:p>
        </p:txBody>
      </p:sp>
    </p:spTree>
    <p:extLst>
      <p:ext uri="{BB962C8B-B14F-4D97-AF65-F5344CB8AC3E}">
        <p14:creationId xmlns:p14="http://schemas.microsoft.com/office/powerpoint/2010/main" val="4604067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BF2B76-23E5-B841-810E-612E7EE20EBB}" type="slidenum">
              <a:rPr lang="en-US" smtClean="0"/>
              <a:t>3</a:t>
            </a:fld>
            <a:endParaRPr lang="en-US"/>
          </a:p>
        </p:txBody>
      </p:sp>
    </p:spTree>
    <p:extLst>
      <p:ext uri="{BB962C8B-B14F-4D97-AF65-F5344CB8AC3E}">
        <p14:creationId xmlns:p14="http://schemas.microsoft.com/office/powerpoint/2010/main" val="5371486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3049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D21isId0agw" TargetMode="External"/><Relationship Id="rId2" Type="http://schemas.openxmlformats.org/officeDocument/2006/relationships/hyperlink" Target="https://www.rev.com/onlinevoicerecorder"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smartpassiveincome.com/guide/how-to-start-a-podcast-tutorial-pat-flynn/"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_r0VX-aU_T8"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blue background with white text&#10;&#10;Description automatically generated">
            <a:extLst>
              <a:ext uri="{FF2B5EF4-FFF2-40B4-BE49-F238E27FC236}">
                <a16:creationId xmlns:a16="http://schemas.microsoft.com/office/drawing/2014/main" id="{015EB488-AB49-4719-AABD-CD44DA8A8B3A}"/>
              </a:ext>
            </a:extLst>
          </p:cNvPr>
          <p:cNvPicPr>
            <a:picLocks noChangeAspect="1"/>
          </p:cNvPicPr>
          <p:nvPr/>
        </p:nvPicPr>
        <p:blipFill>
          <a:blip r:embed="rId2"/>
          <a:srcRect r="872" b="1"/>
          <a:stretch/>
        </p:blipFill>
        <p:spPr>
          <a:xfrm>
            <a:off x="20" y="1282"/>
            <a:ext cx="12191980" cy="6856718"/>
          </a:xfrm>
          <a:prstGeom prst="rect">
            <a:avLst/>
          </a:prstGeom>
        </p:spPr>
      </p:pic>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C40B52-A15C-8A82-5173-D1B75D1480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23E4A7-B623-FFFD-2A11-3893FF219A29}"/>
              </a:ext>
            </a:extLst>
          </p:cNvPr>
          <p:cNvSpPr>
            <a:spLocks noGrp="1"/>
          </p:cNvSpPr>
          <p:nvPr>
            <p:ph type="title"/>
          </p:nvPr>
        </p:nvSpPr>
        <p:spPr/>
        <p:txBody>
          <a:bodyPr>
            <a:normAutofit/>
          </a:bodyPr>
          <a:lstStyle/>
          <a:p>
            <a:r>
              <a:rPr lang="en-US" sz="4000" dirty="0"/>
              <a:t>Task 6 - Podcast</a:t>
            </a:r>
          </a:p>
        </p:txBody>
      </p:sp>
      <p:sp>
        <p:nvSpPr>
          <p:cNvPr id="3" name="Subtitle 2">
            <a:extLst>
              <a:ext uri="{FF2B5EF4-FFF2-40B4-BE49-F238E27FC236}">
                <a16:creationId xmlns:a16="http://schemas.microsoft.com/office/drawing/2014/main" id="{2181C45D-3049-71D4-4332-BFEDCE814AB4}"/>
              </a:ext>
            </a:extLst>
          </p:cNvPr>
          <p:cNvSpPr>
            <a:spLocks noGrp="1"/>
          </p:cNvSpPr>
          <p:nvPr>
            <p:ph idx="1"/>
          </p:nvPr>
        </p:nvSpPr>
        <p:spPr>
          <a:xfrm>
            <a:off x="752475" y="1320800"/>
            <a:ext cx="10515600" cy="4351338"/>
          </a:xfrm>
        </p:spPr>
        <p:txBody>
          <a:bodyPr vert="horz" lIns="91440" tIns="45720" rIns="91440" bIns="45720" rtlCol="0" anchor="t">
            <a:normAutofit lnSpcReduction="10000"/>
          </a:bodyPr>
          <a:lstStyle/>
          <a:p>
            <a:pPr marL="0" indent="0">
              <a:buNone/>
            </a:pPr>
            <a:endParaRPr lang="en-US" dirty="0">
              <a:ea typeface="+mn-lt"/>
              <a:cs typeface="+mn-lt"/>
            </a:endParaRPr>
          </a:p>
          <a:p>
            <a:r>
              <a:rPr lang="en-US" i="1" dirty="0">
                <a:latin typeface="Arial Nova"/>
                <a:ea typeface="+mn-lt"/>
                <a:cs typeface="+mn-lt"/>
              </a:rPr>
              <a:t>Record a two-minute Podcast introducing your innovation/campaign for component 2 using </a:t>
            </a:r>
            <a:r>
              <a:rPr lang="en-US" i="1" dirty="0">
                <a:latin typeface="Arial Nova"/>
                <a:ea typeface="+mn-lt"/>
                <a:cs typeface="+mn-lt"/>
                <a:hlinkClick r:id="rId2"/>
              </a:rPr>
              <a:t>https://www.rev.com/onlinevoicerecorder</a:t>
            </a:r>
            <a:r>
              <a:rPr lang="en-US" i="1" dirty="0">
                <a:latin typeface="Arial Nova"/>
                <a:ea typeface="+mn-lt"/>
                <a:cs typeface="+mn-lt"/>
              </a:rPr>
              <a:t> The MP3 audio must be downloaded and embedded as a file (see guidance video on how to do this here: </a:t>
            </a:r>
            <a:r>
              <a:rPr lang="en-US" i="1" dirty="0">
                <a:latin typeface="Arial Nova"/>
                <a:ea typeface="+mn-lt"/>
                <a:cs typeface="+mn-lt"/>
                <a:hlinkClick r:id="rId3"/>
              </a:rPr>
              <a:t>https://www.youtube.com/watch?v=D21isId0agw</a:t>
            </a:r>
            <a:r>
              <a:rPr lang="en-US" i="1" dirty="0">
                <a:latin typeface="Arial Nova"/>
                <a:ea typeface="+mn-lt"/>
                <a:cs typeface="+mn-lt"/>
              </a:rPr>
              <a:t>) or an accessible OneDrive link if using a </a:t>
            </a:r>
            <a:r>
              <a:rPr lang="en-US" i="1" dirty="0" err="1">
                <a:latin typeface="Arial Nova"/>
                <a:ea typeface="+mn-lt"/>
                <a:cs typeface="+mn-lt"/>
              </a:rPr>
              <a:t>chromebook</a:t>
            </a:r>
            <a:r>
              <a:rPr lang="en-US" i="1" dirty="0">
                <a:latin typeface="Arial Nova"/>
                <a:ea typeface="+mn-lt"/>
                <a:cs typeface="+mn-lt"/>
              </a:rPr>
              <a:t> (make accessibility – anybody) before inserting into your portfolio. Check the accessibility of the link before submitting.</a:t>
            </a:r>
            <a:endParaRPr lang="en-US" dirty="0"/>
          </a:p>
          <a:p>
            <a:r>
              <a:rPr lang="en-US" i="1" dirty="0">
                <a:solidFill>
                  <a:srgbClr val="FF0000"/>
                </a:solidFill>
                <a:latin typeface="Arial Nova"/>
                <a:ea typeface="+mn-lt"/>
                <a:cs typeface="+mn-lt"/>
              </a:rPr>
              <a:t>Please refer to week 4 &amp; 6 content.</a:t>
            </a:r>
            <a:endParaRPr lang="en-US" dirty="0"/>
          </a:p>
          <a:p>
            <a:endParaRPr lang="en-US" dirty="0"/>
          </a:p>
          <a:p>
            <a:endParaRPr lang="en-US" i="1" dirty="0">
              <a:solidFill>
                <a:srgbClr val="FF0000"/>
              </a:solidFill>
              <a:latin typeface="Arial Nova"/>
            </a:endParaRPr>
          </a:p>
          <a:p>
            <a:endParaRPr lang="en-US" dirty="0"/>
          </a:p>
        </p:txBody>
      </p:sp>
      <p:pic>
        <p:nvPicPr>
          <p:cNvPr id="4" name="Picture 3" descr="A blue rectangular object with white lines&#10;&#10;Description automatically generated">
            <a:extLst>
              <a:ext uri="{FF2B5EF4-FFF2-40B4-BE49-F238E27FC236}">
                <a16:creationId xmlns:a16="http://schemas.microsoft.com/office/drawing/2014/main" id="{88B5EAA0-E1DE-D3FC-8D53-E671D26C31F0}"/>
              </a:ext>
            </a:extLst>
          </p:cNvPr>
          <p:cNvPicPr>
            <a:picLocks noChangeAspect="1"/>
          </p:cNvPicPr>
          <p:nvPr/>
        </p:nvPicPr>
        <p:blipFill>
          <a:blip r:embed="rId4"/>
          <a:stretch>
            <a:fillRect/>
          </a:stretch>
        </p:blipFill>
        <p:spPr>
          <a:xfrm>
            <a:off x="-4843" y="5668990"/>
            <a:ext cx="12227516" cy="1189817"/>
          </a:xfrm>
          <a:prstGeom prst="rect">
            <a:avLst/>
          </a:prstGeom>
        </p:spPr>
      </p:pic>
    </p:spTree>
    <p:extLst>
      <p:ext uri="{BB962C8B-B14F-4D97-AF65-F5344CB8AC3E}">
        <p14:creationId xmlns:p14="http://schemas.microsoft.com/office/powerpoint/2010/main" val="4063023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7BCFE-E6B6-3A01-2F25-ED8ABE748796}"/>
              </a:ext>
            </a:extLst>
          </p:cNvPr>
          <p:cNvSpPr>
            <a:spLocks noGrp="1"/>
          </p:cNvSpPr>
          <p:nvPr>
            <p:ph type="title"/>
          </p:nvPr>
        </p:nvSpPr>
        <p:spPr>
          <a:xfrm>
            <a:off x="1144507" y="309882"/>
            <a:ext cx="6743698" cy="642471"/>
          </a:xfrm>
        </p:spPr>
        <p:txBody>
          <a:bodyPr anchor="b">
            <a:normAutofit fontScale="90000"/>
          </a:bodyPr>
          <a:lstStyle/>
          <a:p>
            <a:pPr algn="ctr"/>
            <a:r>
              <a:rPr lang="en-US" sz="5300" b="1" dirty="0">
                <a:latin typeface="+mn-lt"/>
              </a:rPr>
              <a:t>Podcasts</a:t>
            </a:r>
            <a:r>
              <a:rPr lang="en-US" dirty="0"/>
              <a:t> </a:t>
            </a:r>
          </a:p>
        </p:txBody>
      </p:sp>
      <p:sp>
        <p:nvSpPr>
          <p:cNvPr id="3" name="Content Placeholder 2">
            <a:extLst>
              <a:ext uri="{FF2B5EF4-FFF2-40B4-BE49-F238E27FC236}">
                <a16:creationId xmlns:a16="http://schemas.microsoft.com/office/drawing/2014/main" id="{FA249ADD-4D60-BA9B-2C7D-A6666CBBA789}"/>
              </a:ext>
            </a:extLst>
          </p:cNvPr>
          <p:cNvSpPr>
            <a:spLocks noGrp="1"/>
          </p:cNvSpPr>
          <p:nvPr>
            <p:ph idx="1"/>
          </p:nvPr>
        </p:nvSpPr>
        <p:spPr>
          <a:xfrm>
            <a:off x="184216" y="530854"/>
            <a:ext cx="9436100" cy="5138136"/>
          </a:xfrm>
        </p:spPr>
        <p:txBody>
          <a:bodyPr>
            <a:normAutofit/>
          </a:bodyPr>
          <a:lstStyle/>
          <a:p>
            <a:pPr marL="0" indent="0">
              <a:buNone/>
            </a:pPr>
            <a:r>
              <a:rPr lang="en-GB" sz="2000" b="1" i="0" dirty="0">
                <a:effectLst/>
              </a:rPr>
              <a:t>What is a podcast?</a:t>
            </a:r>
          </a:p>
          <a:p>
            <a:pPr marL="0" indent="0">
              <a:buNone/>
            </a:pPr>
            <a:r>
              <a:rPr lang="en-GB" sz="2000" dirty="0"/>
              <a:t>A</a:t>
            </a:r>
            <a:r>
              <a:rPr lang="en-GB" sz="2000" i="0" dirty="0">
                <a:effectLst/>
              </a:rPr>
              <a:t> podcast is an audio programme, just like Talk Radio, but you subscribe to it on your smartphone and listen to it whenever you like.</a:t>
            </a:r>
            <a:endParaRPr lang="en-US" sz="2000" i="0" dirty="0">
              <a:effectLst/>
            </a:endParaRPr>
          </a:p>
          <a:p>
            <a:pPr marL="0" indent="0">
              <a:buNone/>
            </a:pPr>
            <a:endParaRPr lang="en-US" sz="2000" b="1" dirty="0"/>
          </a:p>
          <a:p>
            <a:pPr marL="0" indent="0">
              <a:buNone/>
            </a:pPr>
            <a:r>
              <a:rPr lang="en-US" sz="2000" b="1" dirty="0"/>
              <a:t>Purpose: </a:t>
            </a:r>
          </a:p>
          <a:p>
            <a:r>
              <a:rPr lang="en-GB" sz="2000" b="0" i="0" dirty="0">
                <a:effectLst/>
              </a:rPr>
              <a:t>To entertain its audience. </a:t>
            </a:r>
          </a:p>
          <a:p>
            <a:r>
              <a:rPr lang="en-GB" sz="2000" dirty="0"/>
              <a:t>Listeners </a:t>
            </a:r>
            <a:r>
              <a:rPr lang="en-GB" sz="2000" b="0" i="0" dirty="0">
                <a:effectLst/>
              </a:rPr>
              <a:t>might want to hear  updates and breakdowns of current events</a:t>
            </a:r>
          </a:p>
          <a:p>
            <a:pPr marL="0" indent="0">
              <a:buNone/>
            </a:pPr>
            <a:endParaRPr lang="en-GB" sz="2000" dirty="0"/>
          </a:p>
          <a:p>
            <a:pPr marL="0" indent="0">
              <a:buNone/>
            </a:pPr>
            <a:r>
              <a:rPr lang="en-GB" sz="2000" b="1" i="0" dirty="0">
                <a:effectLst/>
              </a:rPr>
              <a:t>Podcasts Types: </a:t>
            </a:r>
          </a:p>
          <a:p>
            <a:pPr algn="l">
              <a:buFont typeface="Arial" panose="020B0604020202020204" pitchFamily="34" charset="0"/>
              <a:buChar char="•"/>
            </a:pPr>
            <a:r>
              <a:rPr lang="en-GB" sz="2000" b="0" i="0" dirty="0">
                <a:solidFill>
                  <a:srgbClr val="31313F"/>
                </a:solidFill>
                <a:effectLst/>
              </a:rPr>
              <a:t>Conversational ( Informal and topics are organically generated)</a:t>
            </a:r>
          </a:p>
          <a:p>
            <a:pPr algn="l">
              <a:buFont typeface="Arial" panose="020B0604020202020204" pitchFamily="34" charset="0"/>
              <a:buChar char="•"/>
            </a:pPr>
            <a:r>
              <a:rPr lang="en-GB" sz="2000" b="0" i="0" dirty="0">
                <a:solidFill>
                  <a:srgbClr val="31313F"/>
                </a:solidFill>
                <a:effectLst/>
              </a:rPr>
              <a:t> Narrative nonfiction (Long-form story telling) </a:t>
            </a:r>
          </a:p>
          <a:p>
            <a:pPr algn="l">
              <a:buFont typeface="Arial" panose="020B0604020202020204" pitchFamily="34" charset="0"/>
              <a:buChar char="•"/>
            </a:pPr>
            <a:r>
              <a:rPr lang="en-GB" sz="2000" b="0" i="0" dirty="0">
                <a:solidFill>
                  <a:srgbClr val="31313F"/>
                </a:solidFill>
                <a:effectLst/>
              </a:rPr>
              <a:t>Scripted fiction (Fictional entertainment such as TV and movies; episodic nature)  </a:t>
            </a:r>
          </a:p>
          <a:p>
            <a:pPr algn="l">
              <a:buFont typeface="Arial" panose="020B0604020202020204" pitchFamily="34" charset="0"/>
              <a:buChar char="•"/>
            </a:pPr>
            <a:r>
              <a:rPr lang="en-GB" sz="2000" b="0" i="0" dirty="0">
                <a:solidFill>
                  <a:srgbClr val="31313F"/>
                </a:solidFill>
                <a:effectLst/>
              </a:rPr>
              <a:t>Repurposed content (repacking existing content) </a:t>
            </a:r>
          </a:p>
          <a:p>
            <a:pPr marL="0" indent="0">
              <a:buNone/>
            </a:pPr>
            <a:endParaRPr lang="en-GB" sz="1800" b="0" i="0" dirty="0">
              <a:effectLst/>
              <a:latin typeface="Google Sans"/>
            </a:endParaRPr>
          </a:p>
        </p:txBody>
      </p:sp>
      <p:pic>
        <p:nvPicPr>
          <p:cNvPr id="5122" name="Picture 2" descr="Joe Rogan explains why he often says things he doesn't agree with on JRE  Podcast - Dexerto">
            <a:extLst>
              <a:ext uri="{FF2B5EF4-FFF2-40B4-BE49-F238E27FC236}">
                <a16:creationId xmlns:a16="http://schemas.microsoft.com/office/drawing/2014/main" id="{9E853FFA-8B28-C679-3BAD-B2F792E4B1D0}"/>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4999" r="18753" b="4"/>
          <a:stretch/>
        </p:blipFill>
        <p:spPr bwMode="auto">
          <a:xfrm>
            <a:off x="9297394" y="395867"/>
            <a:ext cx="2592126" cy="2592126"/>
          </a:xfrm>
          <a:custGeom>
            <a:avLst/>
            <a:gdLst/>
            <a:ahLst/>
            <a:cxnLst/>
            <a:rect l="l" t="t" r="r" b="b"/>
            <a:pathLst>
              <a:path w="2592126" h="2592126">
                <a:moveTo>
                  <a:pt x="1296063" y="0"/>
                </a:moveTo>
                <a:cubicBezTo>
                  <a:pt x="2011859" y="0"/>
                  <a:pt x="2592126" y="580267"/>
                  <a:pt x="2592126" y="1296063"/>
                </a:cubicBezTo>
                <a:cubicBezTo>
                  <a:pt x="2592126" y="2011859"/>
                  <a:pt x="2011859" y="2592126"/>
                  <a:pt x="1296063" y="2592126"/>
                </a:cubicBezTo>
                <a:cubicBezTo>
                  <a:pt x="580267" y="2592126"/>
                  <a:pt x="0" y="2011859"/>
                  <a:pt x="0" y="1296063"/>
                </a:cubicBezTo>
                <a:cubicBezTo>
                  <a:pt x="0" y="580267"/>
                  <a:pt x="580267" y="0"/>
                  <a:pt x="1296063" y="0"/>
                </a:cubicBezTo>
                <a:close/>
              </a:path>
            </a:pathLst>
          </a:custGeom>
          <a:noFill/>
          <a:extLst>
            <a:ext uri="{909E8E84-426E-40DD-AFC4-6F175D3DCCD1}">
              <a14:hiddenFill xmlns:a14="http://schemas.microsoft.com/office/drawing/2010/main">
                <a:solidFill>
                  <a:srgbClr val="FFFFFF"/>
                </a:solidFill>
              </a14:hiddenFill>
            </a:ext>
          </a:extLst>
        </p:spPr>
      </p:pic>
      <p:pic>
        <p:nvPicPr>
          <p:cNvPr id="5124" name="Picture 4" descr="You have an Endless Potential | The Jordan B. Peterson Podcast Transcripts  | Podgist">
            <a:extLst>
              <a:ext uri="{FF2B5EF4-FFF2-40B4-BE49-F238E27FC236}">
                <a16:creationId xmlns:a16="http://schemas.microsoft.com/office/drawing/2014/main" id="{94547568-BC75-B05D-5B75-14A65D114AA0}"/>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5" b="-5"/>
          <a:stretch/>
        </p:blipFill>
        <p:spPr bwMode="auto">
          <a:xfrm>
            <a:off x="9297394" y="3383860"/>
            <a:ext cx="2592126" cy="2592126"/>
          </a:xfrm>
          <a:custGeom>
            <a:avLst/>
            <a:gdLst/>
            <a:ahLst/>
            <a:cxnLst/>
            <a:rect l="l" t="t" r="r" b="b"/>
            <a:pathLst>
              <a:path w="2592126" h="2592126">
                <a:moveTo>
                  <a:pt x="1296063" y="0"/>
                </a:moveTo>
                <a:cubicBezTo>
                  <a:pt x="2011859" y="0"/>
                  <a:pt x="2592126" y="580267"/>
                  <a:pt x="2592126" y="1296063"/>
                </a:cubicBezTo>
                <a:cubicBezTo>
                  <a:pt x="2592126" y="2011859"/>
                  <a:pt x="2011859" y="2592126"/>
                  <a:pt x="1296063" y="2592126"/>
                </a:cubicBezTo>
                <a:cubicBezTo>
                  <a:pt x="580267" y="2592126"/>
                  <a:pt x="0" y="2011859"/>
                  <a:pt x="0" y="1296063"/>
                </a:cubicBezTo>
                <a:cubicBezTo>
                  <a:pt x="0" y="580267"/>
                  <a:pt x="580267" y="0"/>
                  <a:pt x="1296063" y="0"/>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A blue rectangular object with white lines&#10;&#10;Description automatically generated">
            <a:extLst>
              <a:ext uri="{FF2B5EF4-FFF2-40B4-BE49-F238E27FC236}">
                <a16:creationId xmlns:a16="http://schemas.microsoft.com/office/drawing/2014/main" id="{EC22B42C-FFA3-3690-3E43-978FE02C1AA3}"/>
              </a:ext>
            </a:extLst>
          </p:cNvPr>
          <p:cNvPicPr>
            <a:picLocks noChangeAspect="1"/>
          </p:cNvPicPr>
          <p:nvPr/>
        </p:nvPicPr>
        <p:blipFill>
          <a:blip r:embed="rId5"/>
          <a:stretch>
            <a:fillRect/>
          </a:stretch>
        </p:blipFill>
        <p:spPr>
          <a:xfrm>
            <a:off x="-4843" y="5668990"/>
            <a:ext cx="12227516" cy="1189817"/>
          </a:xfrm>
          <a:prstGeom prst="rect">
            <a:avLst/>
          </a:prstGeom>
        </p:spPr>
      </p:pic>
    </p:spTree>
    <p:extLst>
      <p:ext uri="{BB962C8B-B14F-4D97-AF65-F5344CB8AC3E}">
        <p14:creationId xmlns:p14="http://schemas.microsoft.com/office/powerpoint/2010/main" val="1580840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A6F3C-1789-86DC-82AB-F64F9E337458}"/>
              </a:ext>
            </a:extLst>
          </p:cNvPr>
          <p:cNvSpPr>
            <a:spLocks noGrp="1"/>
          </p:cNvSpPr>
          <p:nvPr>
            <p:ph type="title"/>
          </p:nvPr>
        </p:nvSpPr>
        <p:spPr>
          <a:xfrm>
            <a:off x="234176" y="643054"/>
            <a:ext cx="4164946" cy="1988634"/>
          </a:xfrm>
        </p:spPr>
        <p:txBody>
          <a:bodyPr>
            <a:noAutofit/>
          </a:bodyPr>
          <a:lstStyle/>
          <a:p>
            <a:pPr algn="ctr"/>
            <a:r>
              <a:rPr lang="en-US" sz="5400" b="1" dirty="0">
                <a:latin typeface="+mn-lt"/>
              </a:rPr>
              <a:t>How to Start a Podcast</a:t>
            </a:r>
          </a:p>
        </p:txBody>
      </p:sp>
      <p:sp>
        <p:nvSpPr>
          <p:cNvPr id="3" name="Content Placeholder 2">
            <a:extLst>
              <a:ext uri="{FF2B5EF4-FFF2-40B4-BE49-F238E27FC236}">
                <a16:creationId xmlns:a16="http://schemas.microsoft.com/office/drawing/2014/main" id="{12086892-7EEC-1E9E-C061-6109DC48521E}"/>
              </a:ext>
            </a:extLst>
          </p:cNvPr>
          <p:cNvSpPr>
            <a:spLocks noGrp="1"/>
          </p:cNvSpPr>
          <p:nvPr>
            <p:ph idx="1"/>
          </p:nvPr>
        </p:nvSpPr>
        <p:spPr>
          <a:xfrm>
            <a:off x="591402" y="3682664"/>
            <a:ext cx="3427001" cy="1234898"/>
          </a:xfrm>
        </p:spPr>
        <p:txBody>
          <a:bodyPr>
            <a:normAutofit/>
          </a:bodyPr>
          <a:lstStyle/>
          <a:p>
            <a:pPr marL="0" indent="0">
              <a:buNone/>
            </a:pPr>
            <a:r>
              <a:rPr lang="en-US" sz="2000" dirty="0">
                <a:hlinkClick r:id="rId2"/>
              </a:rPr>
              <a:t>https://www.smartpassiveincome.com/guide/how-to-start-a-podcast-tutorial-pat-flynn/</a:t>
            </a:r>
            <a:r>
              <a:rPr lang="en-US" sz="2000" dirty="0"/>
              <a:t> </a:t>
            </a:r>
          </a:p>
        </p:txBody>
      </p:sp>
      <p:pic>
        <p:nvPicPr>
          <p:cNvPr id="7170" name="Picture 2" descr="Podcasting Starter Guide: 7 Tips for a Successful Podcast">
            <a:extLst>
              <a:ext uri="{FF2B5EF4-FFF2-40B4-BE49-F238E27FC236}">
                <a16:creationId xmlns:a16="http://schemas.microsoft.com/office/drawing/2014/main" id="{964EAB90-DEB3-3A38-8AA4-0EA823F6C23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5445457" y="1825146"/>
            <a:ext cx="6155141" cy="323144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blue rectangular object with white lines&#10;&#10;Description automatically generated">
            <a:extLst>
              <a:ext uri="{FF2B5EF4-FFF2-40B4-BE49-F238E27FC236}">
                <a16:creationId xmlns:a16="http://schemas.microsoft.com/office/drawing/2014/main" id="{B32720C4-303B-5A10-706D-8A75900ADBC7}"/>
              </a:ext>
            </a:extLst>
          </p:cNvPr>
          <p:cNvPicPr>
            <a:picLocks noChangeAspect="1"/>
          </p:cNvPicPr>
          <p:nvPr/>
        </p:nvPicPr>
        <p:blipFill>
          <a:blip r:embed="rId4"/>
          <a:stretch>
            <a:fillRect/>
          </a:stretch>
        </p:blipFill>
        <p:spPr>
          <a:xfrm>
            <a:off x="-4843" y="5668990"/>
            <a:ext cx="12227516" cy="1189817"/>
          </a:xfrm>
          <a:prstGeom prst="rect">
            <a:avLst/>
          </a:prstGeom>
        </p:spPr>
      </p:pic>
    </p:spTree>
    <p:extLst>
      <p:ext uri="{BB962C8B-B14F-4D97-AF65-F5344CB8AC3E}">
        <p14:creationId xmlns:p14="http://schemas.microsoft.com/office/powerpoint/2010/main" val="2701421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FF6D83-C074-F4C6-400F-F85EC994485D}"/>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4BAAD-E519-FF05-87DC-798BA58FB1F6}"/>
              </a:ext>
            </a:extLst>
          </p:cNvPr>
          <p:cNvSpPr>
            <a:spLocks noGrp="1"/>
          </p:cNvSpPr>
          <p:nvPr>
            <p:ph type="title"/>
          </p:nvPr>
        </p:nvSpPr>
        <p:spPr>
          <a:xfrm>
            <a:off x="871442" y="685800"/>
            <a:ext cx="4353116" cy="1474666"/>
          </a:xfrm>
        </p:spPr>
        <p:txBody>
          <a:bodyPr vert="horz" lIns="91440" tIns="45720" rIns="91440" bIns="45720" rtlCol="0" anchor="b">
            <a:normAutofit/>
          </a:bodyPr>
          <a:lstStyle/>
          <a:p>
            <a:pPr algn="ctr"/>
            <a:r>
              <a:rPr lang="en-US" sz="3200" b="1" kern="1200">
                <a:solidFill>
                  <a:srgbClr val="595959"/>
                </a:solidFill>
                <a:latin typeface="+mj-lt"/>
                <a:ea typeface="+mj-ea"/>
                <a:cs typeface="+mj-cs"/>
              </a:rPr>
              <a:t>How to approach the planning of a successful campaign or innovation</a:t>
            </a:r>
          </a:p>
        </p:txBody>
      </p:sp>
      <p:sp>
        <p:nvSpPr>
          <p:cNvPr id="9" name="TextBox 8">
            <a:extLst>
              <a:ext uri="{FF2B5EF4-FFF2-40B4-BE49-F238E27FC236}">
                <a16:creationId xmlns:a16="http://schemas.microsoft.com/office/drawing/2014/main" id="{FA944BD9-CA14-386F-85DE-C8A2FD62CB67}"/>
              </a:ext>
            </a:extLst>
          </p:cNvPr>
          <p:cNvSpPr txBox="1"/>
          <p:nvPr/>
        </p:nvSpPr>
        <p:spPr>
          <a:xfrm>
            <a:off x="871442" y="2447337"/>
            <a:ext cx="4353116" cy="377043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a:solidFill>
                  <a:srgbClr val="595959"/>
                </a:solidFill>
              </a:rPr>
              <a:t>Watch the following video </a:t>
            </a:r>
            <a:r>
              <a:rPr lang="en-US" sz="2000">
                <a:solidFill>
                  <a:srgbClr val="595959"/>
                </a:solidFill>
                <a:hlinkClick r:id="rId2"/>
              </a:rPr>
              <a:t>The Design Thinking Process</a:t>
            </a:r>
            <a:endParaRPr lang="en-US" sz="2000">
              <a:solidFill>
                <a:srgbClr val="595959"/>
              </a:solidFill>
            </a:endParaRPr>
          </a:p>
          <a:p>
            <a:pPr indent="-228600">
              <a:lnSpc>
                <a:spcPct val="90000"/>
              </a:lnSpc>
              <a:spcAft>
                <a:spcPts val="600"/>
              </a:spcAft>
              <a:buFont typeface="Arial" panose="020B0604020202020204" pitchFamily="34" charset="0"/>
              <a:buChar char="•"/>
            </a:pPr>
            <a:r>
              <a:rPr lang="en-US" sz="2000">
                <a:solidFill>
                  <a:srgbClr val="595959"/>
                </a:solidFill>
              </a:rPr>
              <a:t>Access the Design Thinking word document available on Moodle – complete this for your idea</a:t>
            </a:r>
          </a:p>
        </p:txBody>
      </p:sp>
      <p:pic>
        <p:nvPicPr>
          <p:cNvPr id="11" name="Picture 10">
            <a:extLst>
              <a:ext uri="{FF2B5EF4-FFF2-40B4-BE49-F238E27FC236}">
                <a16:creationId xmlns:a16="http://schemas.microsoft.com/office/drawing/2014/main" id="{DE7B6357-72EA-BFF0-12F7-5422F7C4EE11}"/>
              </a:ext>
            </a:extLst>
          </p:cNvPr>
          <p:cNvPicPr>
            <a:picLocks noChangeAspect="1"/>
          </p:cNvPicPr>
          <p:nvPr/>
        </p:nvPicPr>
        <p:blipFill>
          <a:blip r:embed="rId3"/>
          <a:stretch>
            <a:fillRect/>
          </a:stretch>
        </p:blipFill>
        <p:spPr>
          <a:xfrm>
            <a:off x="7062596" y="137018"/>
            <a:ext cx="4162808" cy="5531972"/>
          </a:xfrm>
          <a:prstGeom prst="rect">
            <a:avLst/>
          </a:prstGeom>
        </p:spPr>
      </p:pic>
      <p:pic>
        <p:nvPicPr>
          <p:cNvPr id="12" name="Picture 11" descr="A blue rectangular object with white lines&#10;&#10;Description automatically generated">
            <a:extLst>
              <a:ext uri="{FF2B5EF4-FFF2-40B4-BE49-F238E27FC236}">
                <a16:creationId xmlns:a16="http://schemas.microsoft.com/office/drawing/2014/main" id="{FD2127BB-5C80-EC7F-01F6-FE8030434B28}"/>
              </a:ext>
            </a:extLst>
          </p:cNvPr>
          <p:cNvPicPr>
            <a:picLocks noChangeAspect="1"/>
          </p:cNvPicPr>
          <p:nvPr/>
        </p:nvPicPr>
        <p:blipFill>
          <a:blip r:embed="rId4"/>
          <a:stretch>
            <a:fillRect/>
          </a:stretch>
        </p:blipFill>
        <p:spPr>
          <a:xfrm>
            <a:off x="-4843" y="5668990"/>
            <a:ext cx="12227516" cy="1189817"/>
          </a:xfrm>
          <a:prstGeom prst="rect">
            <a:avLst/>
          </a:prstGeom>
        </p:spPr>
      </p:pic>
    </p:spTree>
    <p:extLst>
      <p:ext uri="{BB962C8B-B14F-4D97-AF65-F5344CB8AC3E}">
        <p14:creationId xmlns:p14="http://schemas.microsoft.com/office/powerpoint/2010/main" val="2266842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Moodle Guidance – Task 6 podcast</a:t>
            </a:r>
          </a:p>
        </p:txBody>
      </p:sp>
      <p:sp>
        <p:nvSpPr>
          <p:cNvPr id="3" name="Subtitle 2"/>
          <p:cNvSpPr>
            <a:spLocks noGrp="1"/>
          </p:cNvSpPr>
          <p:nvPr>
            <p:ph idx="1"/>
          </p:nvPr>
        </p:nvSpPr>
        <p:spPr>
          <a:xfrm>
            <a:off x="752475" y="1320800"/>
            <a:ext cx="10515600" cy="4351338"/>
          </a:xfrm>
        </p:spPr>
        <p:txBody>
          <a:bodyPr vert="horz" lIns="91440" tIns="45720" rIns="91440" bIns="45720" rtlCol="0" anchor="t">
            <a:normAutofit/>
          </a:bodyPr>
          <a:lstStyle/>
          <a:p>
            <a:pPr marL="0" indent="0">
              <a:buNone/>
            </a:pPr>
            <a:endParaRPr lang="en-US" dirty="0">
              <a:ea typeface="+mn-lt"/>
              <a:cs typeface="+mn-lt"/>
            </a:endParaRPr>
          </a:p>
          <a:p>
            <a:pPr marL="457200" indent="-457200">
              <a:buAutoNum type="arabicPeriod"/>
            </a:pPr>
            <a:r>
              <a:rPr lang="en-US" dirty="0">
                <a:solidFill>
                  <a:srgbClr val="000000"/>
                </a:solidFill>
                <a:latin typeface="Aptos"/>
              </a:rPr>
              <a:t>Please now watch the guidance video on Moodle which gives you two methods of uploading your audio to your template</a:t>
            </a:r>
          </a:p>
          <a:p>
            <a:pPr marL="514350" indent="-514350">
              <a:buAutoNum type="arabicPeriod"/>
            </a:pPr>
            <a:r>
              <a:rPr lang="en-US" dirty="0">
                <a:solidFill>
                  <a:srgbClr val="000000"/>
                </a:solidFill>
                <a:latin typeface="Aptos"/>
              </a:rPr>
              <a:t>Insert object on MS word</a:t>
            </a:r>
          </a:p>
          <a:p>
            <a:pPr marL="514350" indent="-514350">
              <a:buAutoNum type="arabicPeriod"/>
            </a:pPr>
            <a:r>
              <a:rPr lang="en-US" dirty="0">
                <a:solidFill>
                  <a:srgbClr val="000000"/>
                </a:solidFill>
                <a:latin typeface="Aptos"/>
              </a:rPr>
              <a:t>Create a shareable </a:t>
            </a:r>
            <a:r>
              <a:rPr lang="en-US" dirty="0" err="1">
                <a:solidFill>
                  <a:srgbClr val="000000"/>
                </a:solidFill>
                <a:latin typeface="Aptos"/>
              </a:rPr>
              <a:t>Onedrive</a:t>
            </a:r>
            <a:r>
              <a:rPr lang="en-US" dirty="0">
                <a:solidFill>
                  <a:srgbClr val="000000"/>
                </a:solidFill>
                <a:latin typeface="Aptos"/>
              </a:rPr>
              <a:t> link and insert this into your portfolio</a:t>
            </a:r>
          </a:p>
          <a:p>
            <a:pPr marL="0" indent="0">
              <a:buNone/>
            </a:pPr>
            <a:r>
              <a:rPr lang="en-US" dirty="0">
                <a:solidFill>
                  <a:srgbClr val="000000"/>
                </a:solidFill>
                <a:latin typeface="Aptos"/>
              </a:rPr>
              <a:t>(both methods are demonstrated in the video)</a:t>
            </a:r>
          </a:p>
          <a:p>
            <a:pPr>
              <a:buAutoNum type="arabicPeriod"/>
            </a:pPr>
            <a:endParaRPr lang="en-US" i="1" dirty="0">
              <a:solidFill>
                <a:srgbClr val="FF0000"/>
              </a:solidFill>
              <a:latin typeface="Arial Nova"/>
            </a:endParaRPr>
          </a:p>
          <a:p>
            <a:pPr>
              <a:buAutoNum type="arabicPeriod"/>
            </a:pPr>
            <a:endParaRPr lang="en-US" dirty="0">
              <a:solidFill>
                <a:srgbClr val="000000"/>
              </a:solidFill>
              <a:latin typeface="Aptos" panose="020B0004020202020204"/>
            </a:endParaRPr>
          </a:p>
          <a:p>
            <a:pPr>
              <a:buAutoNum type="arabicPeriod"/>
            </a:pPr>
            <a:endParaRPr lang="en-US" i="1" dirty="0">
              <a:solidFill>
                <a:srgbClr val="FF0000"/>
              </a:solidFill>
              <a:latin typeface="Arial Nova"/>
            </a:endParaRPr>
          </a:p>
          <a:p>
            <a:pPr>
              <a:buAutoNum type="arabicPeriod"/>
            </a:pPr>
            <a:endParaRPr lang="en-US" dirty="0"/>
          </a:p>
        </p:txBody>
      </p:sp>
      <p:pic>
        <p:nvPicPr>
          <p:cNvPr id="4" name="Picture 3" descr="A blue rectangular object with white lines&#10;&#10;Description automatically generated">
            <a:extLst>
              <a:ext uri="{FF2B5EF4-FFF2-40B4-BE49-F238E27FC236}">
                <a16:creationId xmlns:a16="http://schemas.microsoft.com/office/drawing/2014/main" id="{AD47CB91-932C-D3C7-2EAC-CDCE14A29440}"/>
              </a:ext>
            </a:extLst>
          </p:cNvPr>
          <p:cNvPicPr>
            <a:picLocks noChangeAspect="1"/>
          </p:cNvPicPr>
          <p:nvPr/>
        </p:nvPicPr>
        <p:blipFill>
          <a:blip r:embed="rId2"/>
          <a:stretch>
            <a:fillRect/>
          </a:stretch>
        </p:blipFill>
        <p:spPr>
          <a:xfrm>
            <a:off x="-4843" y="5668990"/>
            <a:ext cx="12227516" cy="1189817"/>
          </a:xfrm>
          <a:prstGeom prst="rect">
            <a:avLst/>
          </a:prstGeom>
        </p:spPr>
      </p:pic>
    </p:spTree>
    <p:extLst>
      <p:ext uri="{BB962C8B-B14F-4D97-AF65-F5344CB8AC3E}">
        <p14:creationId xmlns:p14="http://schemas.microsoft.com/office/powerpoint/2010/main" val="3092226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5094" y="0"/>
            <a:ext cx="10515600" cy="1325563"/>
          </a:xfrm>
        </p:spPr>
        <p:txBody>
          <a:bodyPr>
            <a:normAutofit/>
          </a:bodyPr>
          <a:lstStyle/>
          <a:p>
            <a:r>
              <a:rPr lang="en-US" sz="4000" dirty="0"/>
              <a:t>Independent Study Week</a:t>
            </a:r>
          </a:p>
        </p:txBody>
      </p:sp>
      <p:sp>
        <p:nvSpPr>
          <p:cNvPr id="3" name="Subtitle 2"/>
          <p:cNvSpPr>
            <a:spLocks noGrp="1"/>
          </p:cNvSpPr>
          <p:nvPr>
            <p:ph idx="1"/>
          </p:nvPr>
        </p:nvSpPr>
        <p:spPr>
          <a:xfrm>
            <a:off x="752475" y="1320800"/>
            <a:ext cx="11245820" cy="4351338"/>
          </a:xfrm>
        </p:spPr>
        <p:txBody>
          <a:bodyPr vert="horz" lIns="91440" tIns="45720" rIns="91440" bIns="45720" rtlCol="0" anchor="t">
            <a:normAutofit fontScale="62500" lnSpcReduction="20000"/>
          </a:bodyPr>
          <a:lstStyle/>
          <a:p>
            <a:pPr marL="0" indent="0">
              <a:buNone/>
            </a:pPr>
            <a:endParaRPr lang="en-US" dirty="0">
              <a:ea typeface="+mn-lt"/>
              <a:cs typeface="+mn-lt"/>
            </a:endParaRPr>
          </a:p>
          <a:p>
            <a:r>
              <a:rPr lang="en-US" dirty="0"/>
              <a:t>The remainder of the session should be used to develop your innovation or campaign for component 2, run ideas by your lecturer, pull together your literature, and continue working on your tasks for component 1</a:t>
            </a:r>
          </a:p>
          <a:p>
            <a:r>
              <a:rPr lang="en-US" dirty="0"/>
              <a:t>This module provides dedicated independent study time in class, allowing students to engage with course materials and consolidate their learning. Independent study fosters critical thinking, deepens understanding, and enhances self-discipline, preparing students for academic and professional success. Students can use this time to complete their tasks and assignments, ensuring they stay on track with their coursework.</a:t>
            </a:r>
          </a:p>
          <a:p>
            <a:r>
              <a:rPr lang="en-US" dirty="0"/>
              <a:t>To make the most of this time, students are encouraged to:</a:t>
            </a:r>
          </a:p>
          <a:p>
            <a:pPr>
              <a:buFont typeface="Arial" panose="020B0604020202020204" pitchFamily="34" charset="0"/>
              <a:buChar char="•"/>
            </a:pPr>
            <a:r>
              <a:rPr lang="en-US" dirty="0"/>
              <a:t>Set clear objectives and priorities</a:t>
            </a:r>
          </a:p>
          <a:p>
            <a:pPr>
              <a:buFont typeface="Arial" panose="020B0604020202020204" pitchFamily="34" charset="0"/>
              <a:buChar char="•"/>
            </a:pPr>
            <a:r>
              <a:rPr lang="en-US" dirty="0"/>
              <a:t>Focus on completing tasks and assignments</a:t>
            </a:r>
          </a:p>
          <a:p>
            <a:pPr>
              <a:buFont typeface="Arial" panose="020B0604020202020204" pitchFamily="34" charset="0"/>
              <a:buChar char="•"/>
            </a:pPr>
            <a:r>
              <a:rPr lang="en-US" dirty="0" err="1"/>
              <a:t>Utilise</a:t>
            </a:r>
            <a:r>
              <a:rPr lang="en-US" dirty="0"/>
              <a:t> lecture notes and relevant resources</a:t>
            </a:r>
          </a:p>
          <a:p>
            <a:pPr>
              <a:buFont typeface="Arial" panose="020B0604020202020204" pitchFamily="34" charset="0"/>
              <a:buChar char="•"/>
            </a:pPr>
            <a:r>
              <a:rPr lang="en-US" dirty="0"/>
              <a:t>Manage time effectively to stay on track</a:t>
            </a:r>
          </a:p>
          <a:p>
            <a:pPr>
              <a:buFont typeface="Arial" panose="020B0604020202020204" pitchFamily="34" charset="0"/>
              <a:buChar char="•"/>
            </a:pPr>
            <a:r>
              <a:rPr lang="en-US" dirty="0"/>
              <a:t>Actively engage in learning to reinforce understanding</a:t>
            </a:r>
          </a:p>
          <a:p>
            <a:pPr>
              <a:buFont typeface="Arial" panose="020B0604020202020204" pitchFamily="34" charset="0"/>
              <a:buChar char="•"/>
            </a:pPr>
            <a:r>
              <a:rPr lang="en-US" dirty="0"/>
              <a:t>Reflect on areas needing improvement for future development</a:t>
            </a:r>
          </a:p>
          <a:p>
            <a:endParaRPr lang="en-US" dirty="0"/>
          </a:p>
          <a:p>
            <a:pPr marL="0" indent="0">
              <a:buNone/>
            </a:pPr>
            <a:endParaRPr lang="en-US" dirty="0"/>
          </a:p>
          <a:p>
            <a:endParaRPr lang="en-US" dirty="0"/>
          </a:p>
          <a:p>
            <a:endParaRPr lang="en-US" i="1" dirty="0">
              <a:solidFill>
                <a:srgbClr val="FF0000"/>
              </a:solidFill>
              <a:latin typeface="Arial Nova"/>
            </a:endParaRPr>
          </a:p>
          <a:p>
            <a:endParaRPr lang="en-US" dirty="0"/>
          </a:p>
        </p:txBody>
      </p:sp>
      <p:pic>
        <p:nvPicPr>
          <p:cNvPr id="4" name="Picture 3" descr="A blue rectangular object with white lines&#10;&#10;Description automatically generated">
            <a:extLst>
              <a:ext uri="{FF2B5EF4-FFF2-40B4-BE49-F238E27FC236}">
                <a16:creationId xmlns:a16="http://schemas.microsoft.com/office/drawing/2014/main" id="{AD47CB91-932C-D3C7-2EAC-CDCE14A29440}"/>
              </a:ext>
            </a:extLst>
          </p:cNvPr>
          <p:cNvPicPr>
            <a:picLocks noChangeAspect="1"/>
          </p:cNvPicPr>
          <p:nvPr/>
        </p:nvPicPr>
        <p:blipFill>
          <a:blip r:embed="rId2"/>
          <a:stretch>
            <a:fillRect/>
          </a:stretch>
        </p:blipFill>
        <p:spPr>
          <a:xfrm>
            <a:off x="-4843" y="5668990"/>
            <a:ext cx="12227516" cy="1189817"/>
          </a:xfrm>
          <a:prstGeom prst="rect">
            <a:avLst/>
          </a:prstGeom>
        </p:spPr>
      </p:pic>
    </p:spTree>
    <p:extLst>
      <p:ext uri="{BB962C8B-B14F-4D97-AF65-F5344CB8AC3E}">
        <p14:creationId xmlns:p14="http://schemas.microsoft.com/office/powerpoint/2010/main" val="42638436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26</TotalTime>
  <Words>454</Words>
  <Application>Microsoft Office PowerPoint</Application>
  <PresentationFormat>Widescreen</PresentationFormat>
  <Paragraphs>46</Paragraphs>
  <Slides>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Google Sans</vt:lpstr>
      <vt:lpstr>Aptos</vt:lpstr>
      <vt:lpstr>Aptos Display</vt:lpstr>
      <vt:lpstr>Arial</vt:lpstr>
      <vt:lpstr>Arial Nova</vt:lpstr>
      <vt:lpstr>office theme</vt:lpstr>
      <vt:lpstr>PowerPoint Presentation</vt:lpstr>
      <vt:lpstr>Task 6 - Podcast</vt:lpstr>
      <vt:lpstr>Podcasts </vt:lpstr>
      <vt:lpstr>How to Start a Podcast</vt:lpstr>
      <vt:lpstr>How to approach the planning of a successful campaign or innovation</vt:lpstr>
      <vt:lpstr>Moodle Guidance – Task 6 podcast</vt:lpstr>
      <vt:lpstr>Independent Study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Parese Ahmed</cp:lastModifiedBy>
  <cp:revision>32</cp:revision>
  <dcterms:created xsi:type="dcterms:W3CDTF">2024-10-11T12:18:54Z</dcterms:created>
  <dcterms:modified xsi:type="dcterms:W3CDTF">2025-02-05T13:14:49Z</dcterms:modified>
</cp:coreProperties>
</file>