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69"/>
  </p:notesMasterIdLst>
  <p:sldIdLst>
    <p:sldId id="256" r:id="rId2"/>
    <p:sldId id="258" r:id="rId3"/>
    <p:sldId id="260" r:id="rId4"/>
    <p:sldId id="261" r:id="rId5"/>
    <p:sldId id="262" r:id="rId6"/>
    <p:sldId id="274" r:id="rId7"/>
    <p:sldId id="275" r:id="rId8"/>
    <p:sldId id="276" r:id="rId9"/>
    <p:sldId id="277" r:id="rId10"/>
    <p:sldId id="278" r:id="rId11"/>
    <p:sldId id="279" r:id="rId12"/>
    <p:sldId id="280" r:id="rId13"/>
    <p:sldId id="281" r:id="rId14"/>
    <p:sldId id="297" r:id="rId15"/>
    <p:sldId id="263" r:id="rId16"/>
    <p:sldId id="264" r:id="rId17"/>
    <p:sldId id="747" r:id="rId18"/>
    <p:sldId id="748" r:id="rId19"/>
    <p:sldId id="265" r:id="rId20"/>
    <p:sldId id="266" r:id="rId21"/>
    <p:sldId id="267" r:id="rId22"/>
    <p:sldId id="268" r:id="rId23"/>
    <p:sldId id="269" r:id="rId24"/>
    <p:sldId id="282" r:id="rId25"/>
    <p:sldId id="283" r:id="rId26"/>
    <p:sldId id="270" r:id="rId27"/>
    <p:sldId id="271" r:id="rId28"/>
    <p:sldId id="284" r:id="rId29"/>
    <p:sldId id="285" r:id="rId30"/>
    <p:sldId id="286" r:id="rId31"/>
    <p:sldId id="289" r:id="rId32"/>
    <p:sldId id="290" r:id="rId33"/>
    <p:sldId id="749" r:id="rId34"/>
    <p:sldId id="287" r:id="rId35"/>
    <p:sldId id="750" r:id="rId36"/>
    <p:sldId id="288" r:id="rId37"/>
    <p:sldId id="272" r:id="rId38"/>
    <p:sldId id="296" r:id="rId39"/>
    <p:sldId id="273" r:id="rId40"/>
    <p:sldId id="291" r:id="rId41"/>
    <p:sldId id="726" r:id="rId42"/>
    <p:sldId id="292" r:id="rId43"/>
    <p:sldId id="299" r:id="rId44"/>
    <p:sldId id="298" r:id="rId45"/>
    <p:sldId id="293" r:id="rId46"/>
    <p:sldId id="727" r:id="rId47"/>
    <p:sldId id="294" r:id="rId48"/>
    <p:sldId id="295" r:id="rId49"/>
    <p:sldId id="736" r:id="rId50"/>
    <p:sldId id="730" r:id="rId51"/>
    <p:sldId id="728" r:id="rId52"/>
    <p:sldId id="729" r:id="rId53"/>
    <p:sldId id="735" r:id="rId54"/>
    <p:sldId id="737" r:id="rId55"/>
    <p:sldId id="738" r:id="rId56"/>
    <p:sldId id="739" r:id="rId57"/>
    <p:sldId id="731" r:id="rId58"/>
    <p:sldId id="733" r:id="rId59"/>
    <p:sldId id="740" r:id="rId60"/>
    <p:sldId id="734" r:id="rId61"/>
    <p:sldId id="741" r:id="rId62"/>
    <p:sldId id="742" r:id="rId63"/>
    <p:sldId id="744" r:id="rId64"/>
    <p:sldId id="743" r:id="rId65"/>
    <p:sldId id="745" r:id="rId66"/>
    <p:sldId id="746" r:id="rId67"/>
    <p:sldId id="259" r:id="rId6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294"/>
    <p:restoredTop sz="94701"/>
  </p:normalViewPr>
  <p:slideViewPr>
    <p:cSldViewPr snapToGrid="0">
      <p:cViewPr>
        <p:scale>
          <a:sx n="140" d="100"/>
          <a:sy n="140" d="100"/>
        </p:scale>
        <p:origin x="-472" y="-9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viewProps" Target="view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5884C5-68AA-4A4E-8455-95C1CB42C228}"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0A84203D-25AC-4E2E-8CA8-AC5C3BBA917D}">
      <dgm:prSet/>
      <dgm:spPr/>
      <dgm:t>
        <a:bodyPr/>
        <a:lstStyle/>
        <a:p>
          <a:pPr>
            <a:lnSpc>
              <a:spcPct val="100000"/>
            </a:lnSpc>
          </a:pPr>
          <a:r>
            <a:rPr lang="en-US"/>
            <a:t>149.3 million working days</a:t>
          </a:r>
        </a:p>
      </dgm:t>
    </dgm:pt>
    <dgm:pt modelId="{FC4173EF-E1C9-4EC9-A415-7F56E4678CEF}" type="parTrans" cxnId="{0FE6BD0F-A6A4-4E93-800B-13508F8AA29B}">
      <dgm:prSet/>
      <dgm:spPr/>
      <dgm:t>
        <a:bodyPr/>
        <a:lstStyle/>
        <a:p>
          <a:endParaRPr lang="en-US"/>
        </a:p>
      </dgm:t>
    </dgm:pt>
    <dgm:pt modelId="{BB3EC229-1732-4570-AE4F-733366781AF8}" type="sibTrans" cxnId="{0FE6BD0F-A6A4-4E93-800B-13508F8AA29B}">
      <dgm:prSet/>
      <dgm:spPr/>
      <dgm:t>
        <a:bodyPr/>
        <a:lstStyle/>
        <a:p>
          <a:pPr>
            <a:lnSpc>
              <a:spcPct val="100000"/>
            </a:lnSpc>
          </a:pPr>
          <a:endParaRPr lang="en-US"/>
        </a:p>
      </dgm:t>
    </dgm:pt>
    <dgm:pt modelId="{EC1F2B18-9383-4E8A-AC39-27E3C03A5027}">
      <dgm:prSet/>
      <dgm:spPr/>
      <dgm:t>
        <a:bodyPr/>
        <a:lstStyle/>
        <a:p>
          <a:pPr>
            <a:lnSpc>
              <a:spcPct val="100000"/>
            </a:lnSpc>
          </a:pPr>
          <a:r>
            <a:rPr lang="en-US"/>
            <a:t>4.6 days average per worker</a:t>
          </a:r>
        </a:p>
      </dgm:t>
    </dgm:pt>
    <dgm:pt modelId="{CBDA7BC0-5A76-41D4-A359-13B425D0ECA5}" type="parTrans" cxnId="{177FDAEB-C824-44AA-B71F-566BE346FE1E}">
      <dgm:prSet/>
      <dgm:spPr/>
      <dgm:t>
        <a:bodyPr/>
        <a:lstStyle/>
        <a:p>
          <a:endParaRPr lang="en-US"/>
        </a:p>
      </dgm:t>
    </dgm:pt>
    <dgm:pt modelId="{9B4994FB-65C7-4A7F-8715-5F7D5B77E5F6}" type="sibTrans" cxnId="{177FDAEB-C824-44AA-B71F-566BE346FE1E}">
      <dgm:prSet/>
      <dgm:spPr/>
      <dgm:t>
        <a:bodyPr/>
        <a:lstStyle/>
        <a:p>
          <a:pPr>
            <a:lnSpc>
              <a:spcPct val="100000"/>
            </a:lnSpc>
          </a:pPr>
          <a:endParaRPr lang="en-US"/>
        </a:p>
      </dgm:t>
    </dgm:pt>
    <dgm:pt modelId="{03A26DA3-F6B5-4B23-ADD5-1D8E1BCDE2D3}">
      <dgm:prSet/>
      <dgm:spPr/>
      <dgm:t>
        <a:bodyPr/>
        <a:lstStyle/>
        <a:p>
          <a:pPr>
            <a:lnSpc>
              <a:spcPct val="100000"/>
            </a:lnSpc>
          </a:pPr>
          <a:r>
            <a:rPr lang="en-US"/>
            <a:t>7 days or less = short term (67%)</a:t>
          </a:r>
        </a:p>
      </dgm:t>
    </dgm:pt>
    <dgm:pt modelId="{F8F03C37-6128-4071-B7ED-A287EBE9C77B}" type="parTrans" cxnId="{8D91C432-0E44-4C6D-9853-08A242588631}">
      <dgm:prSet/>
      <dgm:spPr/>
      <dgm:t>
        <a:bodyPr/>
        <a:lstStyle/>
        <a:p>
          <a:endParaRPr lang="en-US"/>
        </a:p>
      </dgm:t>
    </dgm:pt>
    <dgm:pt modelId="{BC25F9B6-CEC4-499B-9950-B3FCEC0E9F33}" type="sibTrans" cxnId="{8D91C432-0E44-4C6D-9853-08A242588631}">
      <dgm:prSet/>
      <dgm:spPr/>
      <dgm:t>
        <a:bodyPr/>
        <a:lstStyle/>
        <a:p>
          <a:pPr>
            <a:lnSpc>
              <a:spcPct val="100000"/>
            </a:lnSpc>
          </a:pPr>
          <a:endParaRPr lang="en-US"/>
        </a:p>
      </dgm:t>
    </dgm:pt>
    <dgm:pt modelId="{FFAFC058-BF0F-4A50-96F2-0E6650784CC7}">
      <dgm:prSet/>
      <dgm:spPr/>
      <dgm:t>
        <a:bodyPr/>
        <a:lstStyle/>
        <a:p>
          <a:pPr>
            <a:lnSpc>
              <a:spcPct val="100000"/>
            </a:lnSpc>
          </a:pPr>
          <a:r>
            <a:rPr lang="en-US"/>
            <a:t>4 weeks or more = long term (26%)</a:t>
          </a:r>
        </a:p>
      </dgm:t>
    </dgm:pt>
    <dgm:pt modelId="{ED81FDBE-9232-47BA-86FC-EF5FD6DD9DD1}" type="parTrans" cxnId="{9FF35F9D-EB2A-4CE5-87AE-31BCE3D435A1}">
      <dgm:prSet/>
      <dgm:spPr/>
      <dgm:t>
        <a:bodyPr/>
        <a:lstStyle/>
        <a:p>
          <a:endParaRPr lang="en-US"/>
        </a:p>
      </dgm:t>
    </dgm:pt>
    <dgm:pt modelId="{140976CB-A224-4DBA-844B-49FC2F4C333D}" type="sibTrans" cxnId="{9FF35F9D-EB2A-4CE5-87AE-31BCE3D435A1}">
      <dgm:prSet/>
      <dgm:spPr/>
      <dgm:t>
        <a:bodyPr/>
        <a:lstStyle/>
        <a:p>
          <a:endParaRPr lang="en-US"/>
        </a:p>
      </dgm:t>
    </dgm:pt>
    <dgm:pt modelId="{F009FB32-07E5-438C-9107-1D69EB5A07A3}" type="pres">
      <dgm:prSet presAssocID="{815884C5-68AA-4A4E-8455-95C1CB42C228}" presName="root" presStyleCnt="0">
        <dgm:presLayoutVars>
          <dgm:dir/>
          <dgm:resizeHandles val="exact"/>
        </dgm:presLayoutVars>
      </dgm:prSet>
      <dgm:spPr/>
    </dgm:pt>
    <dgm:pt modelId="{3C9AE5A3-BE4C-4845-8E83-8A3B5CF6B489}" type="pres">
      <dgm:prSet presAssocID="{815884C5-68AA-4A4E-8455-95C1CB42C228}" presName="container" presStyleCnt="0">
        <dgm:presLayoutVars>
          <dgm:dir/>
          <dgm:resizeHandles val="exact"/>
        </dgm:presLayoutVars>
      </dgm:prSet>
      <dgm:spPr/>
    </dgm:pt>
    <dgm:pt modelId="{32DC3AF9-12C9-4846-84D1-ACEF19BAB432}" type="pres">
      <dgm:prSet presAssocID="{0A84203D-25AC-4E2E-8CA8-AC5C3BBA917D}" presName="compNode" presStyleCnt="0"/>
      <dgm:spPr/>
    </dgm:pt>
    <dgm:pt modelId="{171437E3-4178-4860-98A7-4E1B3F24F6B5}" type="pres">
      <dgm:prSet presAssocID="{0A84203D-25AC-4E2E-8CA8-AC5C3BBA917D}" presName="iconBgRect" presStyleLbl="bgShp" presStyleIdx="0" presStyleCnt="4"/>
      <dgm:spPr/>
    </dgm:pt>
    <dgm:pt modelId="{E692D0FC-EA5E-4846-AFED-27295F471EAA}" type="pres">
      <dgm:prSet presAssocID="{0A84203D-25AC-4E2E-8CA8-AC5C3BBA917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opwatch"/>
        </a:ext>
      </dgm:extLst>
    </dgm:pt>
    <dgm:pt modelId="{B16B750F-E95E-4CCA-9DF6-69100266D03B}" type="pres">
      <dgm:prSet presAssocID="{0A84203D-25AC-4E2E-8CA8-AC5C3BBA917D}" presName="spaceRect" presStyleCnt="0"/>
      <dgm:spPr/>
    </dgm:pt>
    <dgm:pt modelId="{B442E69A-174F-4740-9CB0-D9A15E35C110}" type="pres">
      <dgm:prSet presAssocID="{0A84203D-25AC-4E2E-8CA8-AC5C3BBA917D}" presName="textRect" presStyleLbl="revTx" presStyleIdx="0" presStyleCnt="4">
        <dgm:presLayoutVars>
          <dgm:chMax val="1"/>
          <dgm:chPref val="1"/>
        </dgm:presLayoutVars>
      </dgm:prSet>
      <dgm:spPr/>
    </dgm:pt>
    <dgm:pt modelId="{EBB886A1-D656-47BC-A2C2-19647AA02A42}" type="pres">
      <dgm:prSet presAssocID="{BB3EC229-1732-4570-AE4F-733366781AF8}" presName="sibTrans" presStyleLbl="sibTrans2D1" presStyleIdx="0" presStyleCnt="0"/>
      <dgm:spPr/>
    </dgm:pt>
    <dgm:pt modelId="{A31D8F32-03CB-4958-AAA6-DEE9062BA03B}" type="pres">
      <dgm:prSet presAssocID="{EC1F2B18-9383-4E8A-AC39-27E3C03A5027}" presName="compNode" presStyleCnt="0"/>
      <dgm:spPr/>
    </dgm:pt>
    <dgm:pt modelId="{25E5E979-AE4B-449D-961C-C2B613299EBA}" type="pres">
      <dgm:prSet presAssocID="{EC1F2B18-9383-4E8A-AC39-27E3C03A5027}" presName="iconBgRect" presStyleLbl="bgShp" presStyleIdx="1" presStyleCnt="4"/>
      <dgm:spPr/>
    </dgm:pt>
    <dgm:pt modelId="{61747FA3-DC0D-4950-BA2F-674AB0FC6571}" type="pres">
      <dgm:prSet presAssocID="{EC1F2B18-9383-4E8A-AC39-27E3C03A5027}"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ock"/>
        </a:ext>
      </dgm:extLst>
    </dgm:pt>
    <dgm:pt modelId="{A90473A2-126E-4216-9BF6-5121DAD52EB6}" type="pres">
      <dgm:prSet presAssocID="{EC1F2B18-9383-4E8A-AC39-27E3C03A5027}" presName="spaceRect" presStyleCnt="0"/>
      <dgm:spPr/>
    </dgm:pt>
    <dgm:pt modelId="{84816F95-80C5-4922-B748-D48C7CDAD18F}" type="pres">
      <dgm:prSet presAssocID="{EC1F2B18-9383-4E8A-AC39-27E3C03A5027}" presName="textRect" presStyleLbl="revTx" presStyleIdx="1" presStyleCnt="4">
        <dgm:presLayoutVars>
          <dgm:chMax val="1"/>
          <dgm:chPref val="1"/>
        </dgm:presLayoutVars>
      </dgm:prSet>
      <dgm:spPr/>
    </dgm:pt>
    <dgm:pt modelId="{E6106495-580D-483A-B7E5-88BEB275F2C9}" type="pres">
      <dgm:prSet presAssocID="{9B4994FB-65C7-4A7F-8715-5F7D5B77E5F6}" presName="sibTrans" presStyleLbl="sibTrans2D1" presStyleIdx="0" presStyleCnt="0"/>
      <dgm:spPr/>
    </dgm:pt>
    <dgm:pt modelId="{2E1B549F-038B-444E-A8F4-4260834D4936}" type="pres">
      <dgm:prSet presAssocID="{03A26DA3-F6B5-4B23-ADD5-1D8E1BCDE2D3}" presName="compNode" presStyleCnt="0"/>
      <dgm:spPr/>
    </dgm:pt>
    <dgm:pt modelId="{F5847607-B8B7-4AE1-97FF-EE7F560DD5C6}" type="pres">
      <dgm:prSet presAssocID="{03A26DA3-F6B5-4B23-ADD5-1D8E1BCDE2D3}" presName="iconBgRect" presStyleLbl="bgShp" presStyleIdx="2" presStyleCnt="4"/>
      <dgm:spPr/>
    </dgm:pt>
    <dgm:pt modelId="{C065015F-A09C-4F6C-BC90-25195C6681C2}" type="pres">
      <dgm:prSet presAssocID="{03A26DA3-F6B5-4B23-ADD5-1D8E1BCDE2D3}"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Venn Diagram"/>
        </a:ext>
      </dgm:extLst>
    </dgm:pt>
    <dgm:pt modelId="{82DB2611-BFAB-4263-89C6-80C2F029988D}" type="pres">
      <dgm:prSet presAssocID="{03A26DA3-F6B5-4B23-ADD5-1D8E1BCDE2D3}" presName="spaceRect" presStyleCnt="0"/>
      <dgm:spPr/>
    </dgm:pt>
    <dgm:pt modelId="{37BD3B40-5627-4E1F-AD47-8C1A7F4F0B5E}" type="pres">
      <dgm:prSet presAssocID="{03A26DA3-F6B5-4B23-ADD5-1D8E1BCDE2D3}" presName="textRect" presStyleLbl="revTx" presStyleIdx="2" presStyleCnt="4">
        <dgm:presLayoutVars>
          <dgm:chMax val="1"/>
          <dgm:chPref val="1"/>
        </dgm:presLayoutVars>
      </dgm:prSet>
      <dgm:spPr/>
    </dgm:pt>
    <dgm:pt modelId="{FEE35A0C-417D-40E6-8D28-DA20752F30C5}" type="pres">
      <dgm:prSet presAssocID="{BC25F9B6-CEC4-499B-9950-B3FCEC0E9F33}" presName="sibTrans" presStyleLbl="sibTrans2D1" presStyleIdx="0" presStyleCnt="0"/>
      <dgm:spPr/>
    </dgm:pt>
    <dgm:pt modelId="{3EDD931D-22B2-4E89-AC62-C9D271A22CDA}" type="pres">
      <dgm:prSet presAssocID="{FFAFC058-BF0F-4A50-96F2-0E6650784CC7}" presName="compNode" presStyleCnt="0"/>
      <dgm:spPr/>
    </dgm:pt>
    <dgm:pt modelId="{EF818D4E-CDB8-442A-AEF9-567B2A7638D3}" type="pres">
      <dgm:prSet presAssocID="{FFAFC058-BF0F-4A50-96F2-0E6650784CC7}" presName="iconBgRect" presStyleLbl="bgShp" presStyleIdx="3" presStyleCnt="4"/>
      <dgm:spPr/>
    </dgm:pt>
    <dgm:pt modelId="{E63F5F65-6675-49CE-9908-62702EEDB5ED}" type="pres">
      <dgm:prSet presAssocID="{FFAFC058-BF0F-4A50-96F2-0E6650784CC7}"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Arrow Circle"/>
        </a:ext>
      </dgm:extLst>
    </dgm:pt>
    <dgm:pt modelId="{6560766A-AE2C-44FD-976A-E8FAEC179C32}" type="pres">
      <dgm:prSet presAssocID="{FFAFC058-BF0F-4A50-96F2-0E6650784CC7}" presName="spaceRect" presStyleCnt="0"/>
      <dgm:spPr/>
    </dgm:pt>
    <dgm:pt modelId="{AC696B1B-EEE6-4D8B-B291-F9A488B0799F}" type="pres">
      <dgm:prSet presAssocID="{FFAFC058-BF0F-4A50-96F2-0E6650784CC7}" presName="textRect" presStyleLbl="revTx" presStyleIdx="3" presStyleCnt="4">
        <dgm:presLayoutVars>
          <dgm:chMax val="1"/>
          <dgm:chPref val="1"/>
        </dgm:presLayoutVars>
      </dgm:prSet>
      <dgm:spPr/>
    </dgm:pt>
  </dgm:ptLst>
  <dgm:cxnLst>
    <dgm:cxn modelId="{0D0C7506-DE59-D148-A802-A680CC6AE99C}" type="presOf" srcId="{EC1F2B18-9383-4E8A-AC39-27E3C03A5027}" destId="{84816F95-80C5-4922-B748-D48C7CDAD18F}" srcOrd="0" destOrd="0" presId="urn:microsoft.com/office/officeart/2018/2/layout/IconCircleList"/>
    <dgm:cxn modelId="{0FE6BD0F-A6A4-4E93-800B-13508F8AA29B}" srcId="{815884C5-68AA-4A4E-8455-95C1CB42C228}" destId="{0A84203D-25AC-4E2E-8CA8-AC5C3BBA917D}" srcOrd="0" destOrd="0" parTransId="{FC4173EF-E1C9-4EC9-A415-7F56E4678CEF}" sibTransId="{BB3EC229-1732-4570-AE4F-733366781AF8}"/>
    <dgm:cxn modelId="{A5CA7114-6A01-FF4E-85DB-74D31EEA3E7E}" type="presOf" srcId="{BC25F9B6-CEC4-499B-9950-B3FCEC0E9F33}" destId="{FEE35A0C-417D-40E6-8D28-DA20752F30C5}" srcOrd="0" destOrd="0" presId="urn:microsoft.com/office/officeart/2018/2/layout/IconCircleList"/>
    <dgm:cxn modelId="{2BFE6832-FADD-4A45-96C3-C6A7054A45EE}" type="presOf" srcId="{BB3EC229-1732-4570-AE4F-733366781AF8}" destId="{EBB886A1-D656-47BC-A2C2-19647AA02A42}" srcOrd="0" destOrd="0" presId="urn:microsoft.com/office/officeart/2018/2/layout/IconCircleList"/>
    <dgm:cxn modelId="{8D91C432-0E44-4C6D-9853-08A242588631}" srcId="{815884C5-68AA-4A4E-8455-95C1CB42C228}" destId="{03A26DA3-F6B5-4B23-ADD5-1D8E1BCDE2D3}" srcOrd="2" destOrd="0" parTransId="{F8F03C37-6128-4071-B7ED-A287EBE9C77B}" sibTransId="{BC25F9B6-CEC4-499B-9950-B3FCEC0E9F33}"/>
    <dgm:cxn modelId="{30CE0659-1D7C-DD48-BA22-077597698872}" type="presOf" srcId="{FFAFC058-BF0F-4A50-96F2-0E6650784CC7}" destId="{AC696B1B-EEE6-4D8B-B291-F9A488B0799F}" srcOrd="0" destOrd="0" presId="urn:microsoft.com/office/officeart/2018/2/layout/IconCircleList"/>
    <dgm:cxn modelId="{E914D77C-06B8-E94C-990F-1A9E7D8C6F12}" type="presOf" srcId="{815884C5-68AA-4A4E-8455-95C1CB42C228}" destId="{F009FB32-07E5-438C-9107-1D69EB5A07A3}" srcOrd="0" destOrd="0" presId="urn:microsoft.com/office/officeart/2018/2/layout/IconCircleList"/>
    <dgm:cxn modelId="{9FF35F9D-EB2A-4CE5-87AE-31BCE3D435A1}" srcId="{815884C5-68AA-4A4E-8455-95C1CB42C228}" destId="{FFAFC058-BF0F-4A50-96F2-0E6650784CC7}" srcOrd="3" destOrd="0" parTransId="{ED81FDBE-9232-47BA-86FC-EF5FD6DD9DD1}" sibTransId="{140976CB-A224-4DBA-844B-49FC2F4C333D}"/>
    <dgm:cxn modelId="{22018DD9-D75A-5348-BE69-26F4CBF4E669}" type="presOf" srcId="{0A84203D-25AC-4E2E-8CA8-AC5C3BBA917D}" destId="{B442E69A-174F-4740-9CB0-D9A15E35C110}" srcOrd="0" destOrd="0" presId="urn:microsoft.com/office/officeart/2018/2/layout/IconCircleList"/>
    <dgm:cxn modelId="{60B7D5E3-E8D0-CB4F-96E9-B9A1AA971DFF}" type="presOf" srcId="{03A26DA3-F6B5-4B23-ADD5-1D8E1BCDE2D3}" destId="{37BD3B40-5627-4E1F-AD47-8C1A7F4F0B5E}" srcOrd="0" destOrd="0" presId="urn:microsoft.com/office/officeart/2018/2/layout/IconCircleList"/>
    <dgm:cxn modelId="{177FDAEB-C824-44AA-B71F-566BE346FE1E}" srcId="{815884C5-68AA-4A4E-8455-95C1CB42C228}" destId="{EC1F2B18-9383-4E8A-AC39-27E3C03A5027}" srcOrd="1" destOrd="0" parTransId="{CBDA7BC0-5A76-41D4-A359-13B425D0ECA5}" sibTransId="{9B4994FB-65C7-4A7F-8715-5F7D5B77E5F6}"/>
    <dgm:cxn modelId="{77B03EF7-142E-1847-A0BF-0F557417EAD2}" type="presOf" srcId="{9B4994FB-65C7-4A7F-8715-5F7D5B77E5F6}" destId="{E6106495-580D-483A-B7E5-88BEB275F2C9}" srcOrd="0" destOrd="0" presId="urn:microsoft.com/office/officeart/2018/2/layout/IconCircleList"/>
    <dgm:cxn modelId="{9E43E297-7EE9-AC4F-8729-A4EF11133F91}" type="presParOf" srcId="{F009FB32-07E5-438C-9107-1D69EB5A07A3}" destId="{3C9AE5A3-BE4C-4845-8E83-8A3B5CF6B489}" srcOrd="0" destOrd="0" presId="urn:microsoft.com/office/officeart/2018/2/layout/IconCircleList"/>
    <dgm:cxn modelId="{6EDE8B7E-6841-0A48-98A1-896BD09700B9}" type="presParOf" srcId="{3C9AE5A3-BE4C-4845-8E83-8A3B5CF6B489}" destId="{32DC3AF9-12C9-4846-84D1-ACEF19BAB432}" srcOrd="0" destOrd="0" presId="urn:microsoft.com/office/officeart/2018/2/layout/IconCircleList"/>
    <dgm:cxn modelId="{106C065D-7191-414A-8BDE-B323C794BAFF}" type="presParOf" srcId="{32DC3AF9-12C9-4846-84D1-ACEF19BAB432}" destId="{171437E3-4178-4860-98A7-4E1B3F24F6B5}" srcOrd="0" destOrd="0" presId="urn:microsoft.com/office/officeart/2018/2/layout/IconCircleList"/>
    <dgm:cxn modelId="{F36E10CA-1306-6C43-9F72-1F525B912764}" type="presParOf" srcId="{32DC3AF9-12C9-4846-84D1-ACEF19BAB432}" destId="{E692D0FC-EA5E-4846-AFED-27295F471EAA}" srcOrd="1" destOrd="0" presId="urn:microsoft.com/office/officeart/2018/2/layout/IconCircleList"/>
    <dgm:cxn modelId="{FE979850-6D60-044C-BE16-0D962ABC0891}" type="presParOf" srcId="{32DC3AF9-12C9-4846-84D1-ACEF19BAB432}" destId="{B16B750F-E95E-4CCA-9DF6-69100266D03B}" srcOrd="2" destOrd="0" presId="urn:microsoft.com/office/officeart/2018/2/layout/IconCircleList"/>
    <dgm:cxn modelId="{BE459195-666B-4B40-B802-9B6E3999DAA9}" type="presParOf" srcId="{32DC3AF9-12C9-4846-84D1-ACEF19BAB432}" destId="{B442E69A-174F-4740-9CB0-D9A15E35C110}" srcOrd="3" destOrd="0" presId="urn:microsoft.com/office/officeart/2018/2/layout/IconCircleList"/>
    <dgm:cxn modelId="{3583EB96-55D1-D345-9C99-902C6865AA23}" type="presParOf" srcId="{3C9AE5A3-BE4C-4845-8E83-8A3B5CF6B489}" destId="{EBB886A1-D656-47BC-A2C2-19647AA02A42}" srcOrd="1" destOrd="0" presId="urn:microsoft.com/office/officeart/2018/2/layout/IconCircleList"/>
    <dgm:cxn modelId="{D80F7D0C-BDF9-2741-A0E9-4D83580857DB}" type="presParOf" srcId="{3C9AE5A3-BE4C-4845-8E83-8A3B5CF6B489}" destId="{A31D8F32-03CB-4958-AAA6-DEE9062BA03B}" srcOrd="2" destOrd="0" presId="urn:microsoft.com/office/officeart/2018/2/layout/IconCircleList"/>
    <dgm:cxn modelId="{B90675A4-7978-5249-864B-569F4958D6C5}" type="presParOf" srcId="{A31D8F32-03CB-4958-AAA6-DEE9062BA03B}" destId="{25E5E979-AE4B-449D-961C-C2B613299EBA}" srcOrd="0" destOrd="0" presId="urn:microsoft.com/office/officeart/2018/2/layout/IconCircleList"/>
    <dgm:cxn modelId="{0DEEF030-59FB-DA43-94FF-450050512E45}" type="presParOf" srcId="{A31D8F32-03CB-4958-AAA6-DEE9062BA03B}" destId="{61747FA3-DC0D-4950-BA2F-674AB0FC6571}" srcOrd="1" destOrd="0" presId="urn:microsoft.com/office/officeart/2018/2/layout/IconCircleList"/>
    <dgm:cxn modelId="{FA602A57-8F80-4140-BAF4-206E1A2C8EF7}" type="presParOf" srcId="{A31D8F32-03CB-4958-AAA6-DEE9062BA03B}" destId="{A90473A2-126E-4216-9BF6-5121DAD52EB6}" srcOrd="2" destOrd="0" presId="urn:microsoft.com/office/officeart/2018/2/layout/IconCircleList"/>
    <dgm:cxn modelId="{5C8E2F45-9AF5-3243-983E-FEB8652E9EB2}" type="presParOf" srcId="{A31D8F32-03CB-4958-AAA6-DEE9062BA03B}" destId="{84816F95-80C5-4922-B748-D48C7CDAD18F}" srcOrd="3" destOrd="0" presId="urn:microsoft.com/office/officeart/2018/2/layout/IconCircleList"/>
    <dgm:cxn modelId="{D6A334FD-38AD-8743-8B59-3B6C75D1C95D}" type="presParOf" srcId="{3C9AE5A3-BE4C-4845-8E83-8A3B5CF6B489}" destId="{E6106495-580D-483A-B7E5-88BEB275F2C9}" srcOrd="3" destOrd="0" presId="urn:microsoft.com/office/officeart/2018/2/layout/IconCircleList"/>
    <dgm:cxn modelId="{933A38E4-3D9E-7E43-A883-BF48A3913A7D}" type="presParOf" srcId="{3C9AE5A3-BE4C-4845-8E83-8A3B5CF6B489}" destId="{2E1B549F-038B-444E-A8F4-4260834D4936}" srcOrd="4" destOrd="0" presId="urn:microsoft.com/office/officeart/2018/2/layout/IconCircleList"/>
    <dgm:cxn modelId="{E4D9D3C6-D5B6-1F4E-8A89-D6512ECF25D8}" type="presParOf" srcId="{2E1B549F-038B-444E-A8F4-4260834D4936}" destId="{F5847607-B8B7-4AE1-97FF-EE7F560DD5C6}" srcOrd="0" destOrd="0" presId="urn:microsoft.com/office/officeart/2018/2/layout/IconCircleList"/>
    <dgm:cxn modelId="{3088E2EB-4CB1-0D49-9773-5BF95003ACD0}" type="presParOf" srcId="{2E1B549F-038B-444E-A8F4-4260834D4936}" destId="{C065015F-A09C-4F6C-BC90-25195C6681C2}" srcOrd="1" destOrd="0" presId="urn:microsoft.com/office/officeart/2018/2/layout/IconCircleList"/>
    <dgm:cxn modelId="{196B878B-125A-2E47-B144-7E9F5EBB1AEC}" type="presParOf" srcId="{2E1B549F-038B-444E-A8F4-4260834D4936}" destId="{82DB2611-BFAB-4263-89C6-80C2F029988D}" srcOrd="2" destOrd="0" presId="urn:microsoft.com/office/officeart/2018/2/layout/IconCircleList"/>
    <dgm:cxn modelId="{4A34F87A-C6D6-5547-A2F7-6C6C6A49CC8B}" type="presParOf" srcId="{2E1B549F-038B-444E-A8F4-4260834D4936}" destId="{37BD3B40-5627-4E1F-AD47-8C1A7F4F0B5E}" srcOrd="3" destOrd="0" presId="urn:microsoft.com/office/officeart/2018/2/layout/IconCircleList"/>
    <dgm:cxn modelId="{391FA0A1-0F9C-8E46-8452-D330DC5D5B8F}" type="presParOf" srcId="{3C9AE5A3-BE4C-4845-8E83-8A3B5CF6B489}" destId="{FEE35A0C-417D-40E6-8D28-DA20752F30C5}" srcOrd="5" destOrd="0" presId="urn:microsoft.com/office/officeart/2018/2/layout/IconCircleList"/>
    <dgm:cxn modelId="{878FA098-FF38-A349-9D57-3851601DC492}" type="presParOf" srcId="{3C9AE5A3-BE4C-4845-8E83-8A3B5CF6B489}" destId="{3EDD931D-22B2-4E89-AC62-C9D271A22CDA}" srcOrd="6" destOrd="0" presId="urn:microsoft.com/office/officeart/2018/2/layout/IconCircleList"/>
    <dgm:cxn modelId="{C4DC226E-7906-424B-A26D-75A525049ED4}" type="presParOf" srcId="{3EDD931D-22B2-4E89-AC62-C9D271A22CDA}" destId="{EF818D4E-CDB8-442A-AEF9-567B2A7638D3}" srcOrd="0" destOrd="0" presId="urn:microsoft.com/office/officeart/2018/2/layout/IconCircleList"/>
    <dgm:cxn modelId="{3FEE5CEB-4417-D947-A21C-EC1F38CA545B}" type="presParOf" srcId="{3EDD931D-22B2-4E89-AC62-C9D271A22CDA}" destId="{E63F5F65-6675-49CE-9908-62702EEDB5ED}" srcOrd="1" destOrd="0" presId="urn:microsoft.com/office/officeart/2018/2/layout/IconCircleList"/>
    <dgm:cxn modelId="{3C5B01B7-85DE-B94F-9EE6-9709B900BCE7}" type="presParOf" srcId="{3EDD931D-22B2-4E89-AC62-C9D271A22CDA}" destId="{6560766A-AE2C-44FD-976A-E8FAEC179C32}" srcOrd="2" destOrd="0" presId="urn:microsoft.com/office/officeart/2018/2/layout/IconCircleList"/>
    <dgm:cxn modelId="{91049705-F764-5B49-A76E-3492A9987A64}" type="presParOf" srcId="{3EDD931D-22B2-4E89-AC62-C9D271A22CDA}" destId="{AC696B1B-EEE6-4D8B-B291-F9A488B0799F}"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1437E3-4178-4860-98A7-4E1B3F24F6B5}">
      <dsp:nvSpPr>
        <dsp:cNvPr id="0" name=""/>
        <dsp:cNvSpPr/>
      </dsp:nvSpPr>
      <dsp:spPr>
        <a:xfrm>
          <a:off x="61415" y="162392"/>
          <a:ext cx="1258021" cy="1258021"/>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692D0FC-EA5E-4846-AFED-27295F471EAA}">
      <dsp:nvSpPr>
        <dsp:cNvPr id="0" name=""/>
        <dsp:cNvSpPr/>
      </dsp:nvSpPr>
      <dsp:spPr>
        <a:xfrm>
          <a:off x="325600" y="426576"/>
          <a:ext cx="729652" cy="72965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442E69A-174F-4740-9CB0-D9A15E35C110}">
      <dsp:nvSpPr>
        <dsp:cNvPr id="0" name=""/>
        <dsp:cNvSpPr/>
      </dsp:nvSpPr>
      <dsp:spPr>
        <a:xfrm>
          <a:off x="1589012" y="162392"/>
          <a:ext cx="2965335" cy="12580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a:t>149.3 million working days</a:t>
          </a:r>
        </a:p>
      </dsp:txBody>
      <dsp:txXfrm>
        <a:off x="1589012" y="162392"/>
        <a:ext cx="2965335" cy="1258021"/>
      </dsp:txXfrm>
    </dsp:sp>
    <dsp:sp modelId="{25E5E979-AE4B-449D-961C-C2B613299EBA}">
      <dsp:nvSpPr>
        <dsp:cNvPr id="0" name=""/>
        <dsp:cNvSpPr/>
      </dsp:nvSpPr>
      <dsp:spPr>
        <a:xfrm>
          <a:off x="5071035" y="162392"/>
          <a:ext cx="1258021" cy="1258021"/>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1747FA3-DC0D-4950-BA2F-674AB0FC6571}">
      <dsp:nvSpPr>
        <dsp:cNvPr id="0" name=""/>
        <dsp:cNvSpPr/>
      </dsp:nvSpPr>
      <dsp:spPr>
        <a:xfrm>
          <a:off x="5335219" y="426576"/>
          <a:ext cx="729652" cy="72965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84816F95-80C5-4922-B748-D48C7CDAD18F}">
      <dsp:nvSpPr>
        <dsp:cNvPr id="0" name=""/>
        <dsp:cNvSpPr/>
      </dsp:nvSpPr>
      <dsp:spPr>
        <a:xfrm>
          <a:off x="6598632" y="162392"/>
          <a:ext cx="2965335" cy="12580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a:t>4.6 days average per worker</a:t>
          </a:r>
        </a:p>
      </dsp:txBody>
      <dsp:txXfrm>
        <a:off x="6598632" y="162392"/>
        <a:ext cx="2965335" cy="1258021"/>
      </dsp:txXfrm>
    </dsp:sp>
    <dsp:sp modelId="{F5847607-B8B7-4AE1-97FF-EE7F560DD5C6}">
      <dsp:nvSpPr>
        <dsp:cNvPr id="0" name=""/>
        <dsp:cNvSpPr/>
      </dsp:nvSpPr>
      <dsp:spPr>
        <a:xfrm>
          <a:off x="61415" y="2002269"/>
          <a:ext cx="1258021" cy="1258021"/>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65015F-A09C-4F6C-BC90-25195C6681C2}">
      <dsp:nvSpPr>
        <dsp:cNvPr id="0" name=""/>
        <dsp:cNvSpPr/>
      </dsp:nvSpPr>
      <dsp:spPr>
        <a:xfrm>
          <a:off x="325600" y="2266453"/>
          <a:ext cx="729652" cy="72965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7BD3B40-5627-4E1F-AD47-8C1A7F4F0B5E}">
      <dsp:nvSpPr>
        <dsp:cNvPr id="0" name=""/>
        <dsp:cNvSpPr/>
      </dsp:nvSpPr>
      <dsp:spPr>
        <a:xfrm>
          <a:off x="1589012" y="2002269"/>
          <a:ext cx="2965335" cy="12580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a:t>7 days or less = short term (67%)</a:t>
          </a:r>
        </a:p>
      </dsp:txBody>
      <dsp:txXfrm>
        <a:off x="1589012" y="2002269"/>
        <a:ext cx="2965335" cy="1258021"/>
      </dsp:txXfrm>
    </dsp:sp>
    <dsp:sp modelId="{EF818D4E-CDB8-442A-AEF9-567B2A7638D3}">
      <dsp:nvSpPr>
        <dsp:cNvPr id="0" name=""/>
        <dsp:cNvSpPr/>
      </dsp:nvSpPr>
      <dsp:spPr>
        <a:xfrm>
          <a:off x="5071035" y="2002269"/>
          <a:ext cx="1258021" cy="1258021"/>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63F5F65-6675-49CE-9908-62702EEDB5ED}">
      <dsp:nvSpPr>
        <dsp:cNvPr id="0" name=""/>
        <dsp:cNvSpPr/>
      </dsp:nvSpPr>
      <dsp:spPr>
        <a:xfrm>
          <a:off x="5335219" y="2266453"/>
          <a:ext cx="729652" cy="72965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C696B1B-EEE6-4D8B-B291-F9A488B0799F}">
      <dsp:nvSpPr>
        <dsp:cNvPr id="0" name=""/>
        <dsp:cNvSpPr/>
      </dsp:nvSpPr>
      <dsp:spPr>
        <a:xfrm>
          <a:off x="6598632" y="2002269"/>
          <a:ext cx="2965335" cy="12580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a:t>4 weeks or more = long term (26%)</a:t>
          </a:r>
        </a:p>
      </dsp:txBody>
      <dsp:txXfrm>
        <a:off x="6598632" y="2002269"/>
        <a:ext cx="2965335" cy="1258021"/>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8A5AA3-34ED-D041-85B2-21D5020CE7B4}" type="datetimeFigureOut">
              <a:rPr lang="en-US" smtClean="0"/>
              <a:t>1/18/25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E1CED8-3B7F-F741-9386-7C896F80B4B2}" type="slidenum">
              <a:rPr lang="en-US" smtClean="0"/>
              <a:t>‹#›</a:t>
            </a:fld>
            <a:endParaRPr lang="en-US"/>
          </a:p>
        </p:txBody>
      </p:sp>
    </p:spTree>
    <p:extLst>
      <p:ext uri="{BB962C8B-B14F-4D97-AF65-F5344CB8AC3E}">
        <p14:creationId xmlns:p14="http://schemas.microsoft.com/office/powerpoint/2010/main" val="33047736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E1CED8-3B7F-F741-9386-7C896F80B4B2}" type="slidenum">
              <a:rPr lang="en-US" smtClean="0"/>
              <a:t>67</a:t>
            </a:fld>
            <a:endParaRPr lang="en-US"/>
          </a:p>
        </p:txBody>
      </p:sp>
    </p:spTree>
    <p:extLst>
      <p:ext uri="{BB962C8B-B14F-4D97-AF65-F5344CB8AC3E}">
        <p14:creationId xmlns:p14="http://schemas.microsoft.com/office/powerpoint/2010/main" val="303765726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GB"/>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1/18/25</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dirty="0"/>
              <a:t>1/18/25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1/18/25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dirty="0"/>
              <a:t>1/18/25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dirty="0"/>
              <a:t>1/18/25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dirty="0"/>
              <a:t>1/18/25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1/18/25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1/18/25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GB"/>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1/18/25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1/18/25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GB"/>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1/18/25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GB"/>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1/18/25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1/18/25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1/18/25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1/18/25</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1/18/25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1/18/25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GB"/>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1/18/25</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73"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72"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4.sv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8F20F-B09E-6B51-312D-A149EBD7429B}"/>
              </a:ext>
            </a:extLst>
          </p:cNvPr>
          <p:cNvSpPr>
            <a:spLocks noGrp="1"/>
          </p:cNvSpPr>
          <p:nvPr>
            <p:ph type="ctrTitle"/>
          </p:nvPr>
        </p:nvSpPr>
        <p:spPr/>
        <p:txBody>
          <a:bodyPr/>
          <a:lstStyle/>
          <a:p>
            <a:r>
              <a:rPr lang="en-US" dirty="0"/>
              <a:t>Advanced Application of Employment Law</a:t>
            </a:r>
            <a:br>
              <a:rPr lang="en-US" dirty="0"/>
            </a:br>
            <a:endParaRPr lang="en-US" dirty="0"/>
          </a:p>
        </p:txBody>
      </p:sp>
      <p:sp>
        <p:nvSpPr>
          <p:cNvPr id="3" name="Subtitle 2">
            <a:extLst>
              <a:ext uri="{FF2B5EF4-FFF2-40B4-BE49-F238E27FC236}">
                <a16:creationId xmlns:a16="http://schemas.microsoft.com/office/drawing/2014/main" id="{4FD89F51-769F-5F95-812C-0283A56732D1}"/>
              </a:ext>
            </a:extLst>
          </p:cNvPr>
          <p:cNvSpPr>
            <a:spLocks noGrp="1"/>
          </p:cNvSpPr>
          <p:nvPr>
            <p:ph type="subTitle" idx="1"/>
          </p:nvPr>
        </p:nvSpPr>
        <p:spPr/>
        <p:txBody>
          <a:bodyPr/>
          <a:lstStyle/>
          <a:p>
            <a:pPr algn="r"/>
            <a:r>
              <a:rPr lang="en-US" b="1" dirty="0"/>
              <a:t>Bethan </a:t>
            </a:r>
            <a:r>
              <a:rPr lang="en-US" b="1" dirty="0" err="1"/>
              <a:t>southcombe</a:t>
            </a:r>
            <a:endParaRPr lang="en-US" b="1" dirty="0"/>
          </a:p>
        </p:txBody>
      </p:sp>
    </p:spTree>
    <p:extLst>
      <p:ext uri="{BB962C8B-B14F-4D97-AF65-F5344CB8AC3E}">
        <p14:creationId xmlns:p14="http://schemas.microsoft.com/office/powerpoint/2010/main" val="17787140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07F977-4F92-9157-3C07-CB774C2D2B3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26C797-7537-29E8-8B55-34EC1B4B786D}"/>
              </a:ext>
            </a:extLst>
          </p:cNvPr>
          <p:cNvSpPr>
            <a:spLocks noGrp="1"/>
          </p:cNvSpPr>
          <p:nvPr>
            <p:ph type="ctrTitle"/>
          </p:nvPr>
        </p:nvSpPr>
        <p:spPr/>
        <p:txBody>
          <a:bodyPr/>
          <a:lstStyle/>
          <a:p>
            <a:r>
              <a:rPr lang="en-US" dirty="0"/>
              <a:t>Capability and Performance </a:t>
            </a:r>
            <a:br>
              <a:rPr lang="en-US" dirty="0"/>
            </a:br>
            <a:endParaRPr lang="en-US" dirty="0"/>
          </a:p>
        </p:txBody>
      </p:sp>
      <p:sp>
        <p:nvSpPr>
          <p:cNvPr id="3" name="Subtitle 2">
            <a:extLst>
              <a:ext uri="{FF2B5EF4-FFF2-40B4-BE49-F238E27FC236}">
                <a16:creationId xmlns:a16="http://schemas.microsoft.com/office/drawing/2014/main" id="{97C31CA8-84A2-713C-1832-E346A71CA1B4}"/>
              </a:ext>
            </a:extLst>
          </p:cNvPr>
          <p:cNvSpPr>
            <a:spLocks noGrp="1"/>
          </p:cNvSpPr>
          <p:nvPr>
            <p:ph type="subTitle" idx="1"/>
          </p:nvPr>
        </p:nvSpPr>
        <p:spPr/>
        <p:txBody>
          <a:bodyPr/>
          <a:lstStyle/>
          <a:p>
            <a:r>
              <a:rPr lang="en-US" b="1" dirty="0"/>
              <a:t>28</a:t>
            </a:r>
            <a:r>
              <a:rPr lang="en-US" b="1" baseline="30000" dirty="0"/>
              <a:t>TH </a:t>
            </a:r>
            <a:r>
              <a:rPr lang="en-US" b="1" dirty="0"/>
              <a:t>January 2025                                                                Bethan </a:t>
            </a:r>
            <a:r>
              <a:rPr lang="en-US" b="1" dirty="0" err="1"/>
              <a:t>southcombe</a:t>
            </a:r>
            <a:endParaRPr lang="en-US" b="1" dirty="0"/>
          </a:p>
        </p:txBody>
      </p:sp>
    </p:spTree>
    <p:extLst>
      <p:ext uri="{BB962C8B-B14F-4D97-AF65-F5344CB8AC3E}">
        <p14:creationId xmlns:p14="http://schemas.microsoft.com/office/powerpoint/2010/main" val="21674974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4EA18-F38E-D3B2-EEEE-5D4889E4E990}"/>
              </a:ext>
            </a:extLst>
          </p:cNvPr>
          <p:cNvSpPr>
            <a:spLocks noGrp="1"/>
          </p:cNvSpPr>
          <p:nvPr>
            <p:ph type="title"/>
          </p:nvPr>
        </p:nvSpPr>
        <p:spPr/>
        <p:txBody>
          <a:bodyPr/>
          <a:lstStyle/>
          <a:p>
            <a:r>
              <a:rPr lang="en-US" dirty="0"/>
              <a:t>What is performance management</a:t>
            </a:r>
          </a:p>
        </p:txBody>
      </p:sp>
      <p:sp>
        <p:nvSpPr>
          <p:cNvPr id="3" name="Content Placeholder 2">
            <a:extLst>
              <a:ext uri="{FF2B5EF4-FFF2-40B4-BE49-F238E27FC236}">
                <a16:creationId xmlns:a16="http://schemas.microsoft.com/office/drawing/2014/main" id="{3CB6DD9E-F7B0-062F-4C20-B8CCA12A0A69}"/>
              </a:ext>
            </a:extLst>
          </p:cNvPr>
          <p:cNvSpPr>
            <a:spLocks noGrp="1"/>
          </p:cNvSpPr>
          <p:nvPr>
            <p:ph idx="1"/>
          </p:nvPr>
        </p:nvSpPr>
        <p:spPr/>
        <p:txBody>
          <a:bodyPr>
            <a:normAutofit/>
          </a:bodyPr>
          <a:lstStyle/>
          <a:p>
            <a:r>
              <a:rPr lang="en-US" dirty="0"/>
              <a:t>There is no standard definition.  However, it describes activities that:</a:t>
            </a:r>
          </a:p>
          <a:p>
            <a:pPr lvl="1"/>
            <a:r>
              <a:rPr lang="en-US" dirty="0"/>
              <a:t>Aim to monitor, maintain and improve employee performance</a:t>
            </a:r>
          </a:p>
          <a:p>
            <a:pPr lvl="1"/>
            <a:r>
              <a:rPr lang="en-US" dirty="0"/>
              <a:t>Improve performance of the organisation overall</a:t>
            </a:r>
          </a:p>
          <a:p>
            <a:pPr lvl="1"/>
            <a:r>
              <a:rPr lang="en-US" dirty="0"/>
              <a:t>Hold employees to account for their performance by linking it to reward, career progression and, sometimes, termination of contracts</a:t>
            </a:r>
          </a:p>
          <a:p>
            <a:pPr lvl="1"/>
            <a:r>
              <a:rPr lang="en-US" dirty="0"/>
              <a:t>Ensure employees have the opportunity to discuss their performance </a:t>
            </a:r>
          </a:p>
          <a:p>
            <a:pPr lvl="1"/>
            <a:r>
              <a:rPr lang="en-US" dirty="0"/>
              <a:t>Compare employees’ performance against performance measures and record it as an ongoing process </a:t>
            </a:r>
          </a:p>
          <a:p>
            <a:endParaRPr lang="en-US" dirty="0"/>
          </a:p>
          <a:p>
            <a:endParaRPr lang="en-US" dirty="0"/>
          </a:p>
          <a:p>
            <a:pPr marL="0" indent="0">
              <a:buNone/>
            </a:pPr>
            <a:endParaRPr lang="en-US" dirty="0"/>
          </a:p>
        </p:txBody>
      </p:sp>
    </p:spTree>
    <p:extLst>
      <p:ext uri="{BB962C8B-B14F-4D97-AF65-F5344CB8AC3E}">
        <p14:creationId xmlns:p14="http://schemas.microsoft.com/office/powerpoint/2010/main" val="20418384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5D45CB-E0CA-4B7D-98FA-A2D29DEFF5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64D029-898D-4A2B-A06D-295944E3EA46}"/>
              </a:ext>
            </a:extLst>
          </p:cNvPr>
          <p:cNvSpPr>
            <a:spLocks noGrp="1"/>
          </p:cNvSpPr>
          <p:nvPr>
            <p:ph type="title"/>
          </p:nvPr>
        </p:nvSpPr>
        <p:spPr/>
        <p:txBody>
          <a:bodyPr/>
          <a:lstStyle/>
          <a:p>
            <a:r>
              <a:rPr lang="en-US" dirty="0"/>
              <a:t>Benefits of performance management</a:t>
            </a:r>
          </a:p>
        </p:txBody>
      </p:sp>
      <p:sp>
        <p:nvSpPr>
          <p:cNvPr id="3" name="Content Placeholder 2">
            <a:extLst>
              <a:ext uri="{FF2B5EF4-FFF2-40B4-BE49-F238E27FC236}">
                <a16:creationId xmlns:a16="http://schemas.microsoft.com/office/drawing/2014/main" id="{8625BD8C-97DC-7C3F-9B4A-1E439221E9D5}"/>
              </a:ext>
            </a:extLst>
          </p:cNvPr>
          <p:cNvSpPr>
            <a:spLocks noGrp="1"/>
          </p:cNvSpPr>
          <p:nvPr>
            <p:ph idx="1"/>
          </p:nvPr>
        </p:nvSpPr>
        <p:spPr/>
        <p:txBody>
          <a:bodyPr>
            <a:normAutofit/>
          </a:bodyPr>
          <a:lstStyle/>
          <a:p>
            <a:r>
              <a:rPr lang="en-US" dirty="0"/>
              <a:t>Reinforce the link between </a:t>
            </a:r>
            <a:r>
              <a:rPr lang="en-US" dirty="0" err="1"/>
              <a:t>organisational</a:t>
            </a:r>
            <a:r>
              <a:rPr lang="en-US" dirty="0"/>
              <a:t> and individual objectives</a:t>
            </a:r>
          </a:p>
          <a:p>
            <a:r>
              <a:rPr lang="en-US" dirty="0"/>
              <a:t>Providing feedback that motivates employees and helps them improve – both personally and by making a valuable contribution towards organisation goals </a:t>
            </a:r>
          </a:p>
          <a:p>
            <a:r>
              <a:rPr lang="en-US" dirty="0"/>
              <a:t>Developing staff</a:t>
            </a:r>
          </a:p>
          <a:p>
            <a:r>
              <a:rPr lang="en-US" dirty="0" err="1"/>
              <a:t>Recognising</a:t>
            </a:r>
            <a:r>
              <a:rPr lang="en-US" dirty="0"/>
              <a:t> and acknowledging the good work of employees </a:t>
            </a:r>
          </a:p>
          <a:p>
            <a:r>
              <a:rPr lang="en-US" dirty="0"/>
              <a:t>Identifying and improving poor performance quickly </a:t>
            </a:r>
          </a:p>
        </p:txBody>
      </p:sp>
    </p:spTree>
    <p:extLst>
      <p:ext uri="{BB962C8B-B14F-4D97-AF65-F5344CB8AC3E}">
        <p14:creationId xmlns:p14="http://schemas.microsoft.com/office/powerpoint/2010/main" val="18677031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DED101-0504-281A-1F07-F7A7570AD1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0E8F052-8EF1-8F14-6344-4A157C0595F3}"/>
              </a:ext>
            </a:extLst>
          </p:cNvPr>
          <p:cNvSpPr>
            <a:spLocks noGrp="1"/>
          </p:cNvSpPr>
          <p:nvPr>
            <p:ph type="title"/>
          </p:nvPr>
        </p:nvSpPr>
        <p:spPr/>
        <p:txBody>
          <a:bodyPr/>
          <a:lstStyle/>
          <a:p>
            <a:r>
              <a:rPr lang="en-US" dirty="0"/>
              <a:t>The Do’s …</a:t>
            </a:r>
          </a:p>
        </p:txBody>
      </p:sp>
      <p:sp>
        <p:nvSpPr>
          <p:cNvPr id="3" name="Content Placeholder 2">
            <a:extLst>
              <a:ext uri="{FF2B5EF4-FFF2-40B4-BE49-F238E27FC236}">
                <a16:creationId xmlns:a16="http://schemas.microsoft.com/office/drawing/2014/main" id="{E5859E7F-B217-46CA-9AF2-9266BB3A74A5}"/>
              </a:ext>
            </a:extLst>
          </p:cNvPr>
          <p:cNvSpPr>
            <a:spLocks noGrp="1"/>
          </p:cNvSpPr>
          <p:nvPr>
            <p:ph idx="1"/>
          </p:nvPr>
        </p:nvSpPr>
        <p:spPr/>
        <p:txBody>
          <a:bodyPr>
            <a:normAutofit fontScale="92500" lnSpcReduction="20000"/>
          </a:bodyPr>
          <a:lstStyle/>
          <a:p>
            <a:r>
              <a:rPr lang="en-US" b="1" dirty="0"/>
              <a:t>DO</a:t>
            </a:r>
            <a:r>
              <a:rPr lang="en-US" dirty="0"/>
              <a:t> be clear in your aims</a:t>
            </a:r>
          </a:p>
          <a:p>
            <a:r>
              <a:rPr lang="en-US" dirty="0"/>
              <a:t>The purpose of performance management can vary from organisation to organisation. </a:t>
            </a:r>
          </a:p>
          <a:p>
            <a:r>
              <a:rPr lang="en-US" dirty="0"/>
              <a:t>Consider what the aim is:</a:t>
            </a:r>
          </a:p>
          <a:p>
            <a:pPr lvl="1"/>
            <a:r>
              <a:rPr lang="en-US" dirty="0"/>
              <a:t>Celebrate good work?</a:t>
            </a:r>
          </a:p>
          <a:p>
            <a:pPr lvl="1"/>
            <a:r>
              <a:rPr lang="en-US" dirty="0"/>
              <a:t>Reward employees?</a:t>
            </a:r>
          </a:p>
          <a:p>
            <a:pPr lvl="1"/>
            <a:r>
              <a:rPr lang="en-US" dirty="0"/>
              <a:t>How to meet </a:t>
            </a:r>
            <a:r>
              <a:rPr lang="en-US" dirty="0" err="1"/>
              <a:t>organisational</a:t>
            </a:r>
            <a:r>
              <a:rPr lang="en-US" dirty="0"/>
              <a:t> goals?</a:t>
            </a:r>
          </a:p>
          <a:p>
            <a:pPr lvl="1"/>
            <a:r>
              <a:rPr lang="en-US" dirty="0"/>
              <a:t>Support and improve staff performance?</a:t>
            </a:r>
          </a:p>
          <a:p>
            <a:pPr lvl="1"/>
            <a:r>
              <a:rPr lang="en-US" dirty="0"/>
              <a:t>Develop staff?</a:t>
            </a:r>
          </a:p>
          <a:p>
            <a:pPr lvl="1"/>
            <a:r>
              <a:rPr lang="en-US" dirty="0"/>
              <a:t>Identify and remedy problems with performance?</a:t>
            </a:r>
          </a:p>
          <a:p>
            <a:r>
              <a:rPr lang="en-US" dirty="0"/>
              <a:t>Need to be flexible </a:t>
            </a:r>
          </a:p>
          <a:p>
            <a:pPr marL="0" indent="0">
              <a:buNone/>
            </a:pPr>
            <a:endParaRPr lang="en-US" dirty="0"/>
          </a:p>
        </p:txBody>
      </p:sp>
    </p:spTree>
    <p:extLst>
      <p:ext uri="{BB962C8B-B14F-4D97-AF65-F5344CB8AC3E}">
        <p14:creationId xmlns:p14="http://schemas.microsoft.com/office/powerpoint/2010/main" val="26059951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C5A5E0-2D10-0276-DFF1-98736391AE2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DE12509-9A65-F9FD-74E1-F9670C63C4A9}"/>
              </a:ext>
            </a:extLst>
          </p:cNvPr>
          <p:cNvSpPr>
            <a:spLocks noGrp="1"/>
          </p:cNvSpPr>
          <p:nvPr>
            <p:ph type="title"/>
          </p:nvPr>
        </p:nvSpPr>
        <p:spPr/>
        <p:txBody>
          <a:bodyPr/>
          <a:lstStyle/>
          <a:p>
            <a:r>
              <a:rPr lang="en-US" dirty="0"/>
              <a:t>The Do’s …</a:t>
            </a:r>
          </a:p>
        </p:txBody>
      </p:sp>
      <p:sp>
        <p:nvSpPr>
          <p:cNvPr id="3" name="Content Placeholder 2">
            <a:extLst>
              <a:ext uri="{FF2B5EF4-FFF2-40B4-BE49-F238E27FC236}">
                <a16:creationId xmlns:a16="http://schemas.microsoft.com/office/drawing/2014/main" id="{577DA368-0654-CE03-2CCA-1B779AE28EFB}"/>
              </a:ext>
            </a:extLst>
          </p:cNvPr>
          <p:cNvSpPr>
            <a:spLocks noGrp="1"/>
          </p:cNvSpPr>
          <p:nvPr>
            <p:ph idx="1"/>
          </p:nvPr>
        </p:nvSpPr>
        <p:spPr/>
        <p:txBody>
          <a:bodyPr>
            <a:normAutofit fontScale="85000" lnSpcReduction="10000"/>
          </a:bodyPr>
          <a:lstStyle/>
          <a:p>
            <a:r>
              <a:rPr lang="en-US" b="1" dirty="0">
                <a:solidFill>
                  <a:srgbClr val="7030A0"/>
                </a:solidFill>
              </a:rPr>
              <a:t>DO</a:t>
            </a:r>
            <a:r>
              <a:rPr lang="en-US" dirty="0"/>
              <a:t> set clear objectives</a:t>
            </a:r>
          </a:p>
          <a:p>
            <a:r>
              <a:rPr lang="en-US" dirty="0"/>
              <a:t>Definable achievements that an employee is expected to accomplish.  They should be:</a:t>
            </a:r>
          </a:p>
          <a:p>
            <a:pPr lvl="1"/>
            <a:r>
              <a:rPr lang="en-US" dirty="0"/>
              <a:t>Accurate in reflecting the employee’s role and the tasks they actually carry out</a:t>
            </a:r>
          </a:p>
          <a:p>
            <a:pPr lvl="1"/>
            <a:r>
              <a:rPr lang="en-US" dirty="0"/>
              <a:t>Fair and focused on areas where the employee has control over the outcome</a:t>
            </a:r>
          </a:p>
          <a:p>
            <a:pPr lvl="1"/>
            <a:r>
              <a:rPr lang="en-US" dirty="0"/>
              <a:t>SMART</a:t>
            </a:r>
          </a:p>
          <a:p>
            <a:pPr lvl="2"/>
            <a:r>
              <a:rPr lang="en-US" dirty="0">
                <a:solidFill>
                  <a:srgbClr val="7030A0"/>
                </a:solidFill>
              </a:rPr>
              <a:t>S</a:t>
            </a:r>
            <a:r>
              <a:rPr lang="en-US" dirty="0"/>
              <a:t>pecific</a:t>
            </a:r>
          </a:p>
          <a:p>
            <a:pPr lvl="2"/>
            <a:r>
              <a:rPr lang="en-US" dirty="0">
                <a:solidFill>
                  <a:srgbClr val="7030A0"/>
                </a:solidFill>
              </a:rPr>
              <a:t>M</a:t>
            </a:r>
            <a:r>
              <a:rPr lang="en-US" dirty="0"/>
              <a:t>easurable</a:t>
            </a:r>
          </a:p>
          <a:p>
            <a:pPr lvl="2"/>
            <a:r>
              <a:rPr lang="en-US" dirty="0">
                <a:solidFill>
                  <a:srgbClr val="7030A0"/>
                </a:solidFill>
              </a:rPr>
              <a:t>A</a:t>
            </a:r>
            <a:r>
              <a:rPr lang="en-US" dirty="0"/>
              <a:t>chievable </a:t>
            </a:r>
          </a:p>
          <a:p>
            <a:pPr lvl="2"/>
            <a:r>
              <a:rPr lang="en-US" dirty="0">
                <a:solidFill>
                  <a:srgbClr val="7030A0"/>
                </a:solidFill>
              </a:rPr>
              <a:t>R</a:t>
            </a:r>
            <a:r>
              <a:rPr lang="en-US" dirty="0"/>
              <a:t>elevant</a:t>
            </a:r>
          </a:p>
          <a:p>
            <a:pPr lvl="2"/>
            <a:r>
              <a:rPr lang="en-US" dirty="0">
                <a:solidFill>
                  <a:srgbClr val="7030A0"/>
                </a:solidFill>
              </a:rPr>
              <a:t>T</a:t>
            </a:r>
            <a:r>
              <a:rPr lang="en-US" dirty="0"/>
              <a:t>imebound</a:t>
            </a:r>
          </a:p>
          <a:p>
            <a:pPr lvl="1"/>
            <a:r>
              <a:rPr lang="en-US" dirty="0"/>
              <a:t>Agreed with the employee </a:t>
            </a:r>
          </a:p>
          <a:p>
            <a:pPr marL="0" indent="0">
              <a:buNone/>
            </a:pPr>
            <a:endParaRPr lang="en-US" dirty="0"/>
          </a:p>
        </p:txBody>
      </p:sp>
    </p:spTree>
    <p:extLst>
      <p:ext uri="{BB962C8B-B14F-4D97-AF65-F5344CB8AC3E}">
        <p14:creationId xmlns:p14="http://schemas.microsoft.com/office/powerpoint/2010/main" val="23534909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B2308F-37BF-F0CA-C421-89E519F6617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14D1AB2-0A64-D8BF-72D3-5F7ADD196F30}"/>
              </a:ext>
            </a:extLst>
          </p:cNvPr>
          <p:cNvSpPr>
            <a:spLocks noGrp="1"/>
          </p:cNvSpPr>
          <p:nvPr>
            <p:ph type="title"/>
          </p:nvPr>
        </p:nvSpPr>
        <p:spPr/>
        <p:txBody>
          <a:bodyPr/>
          <a:lstStyle/>
          <a:p>
            <a:r>
              <a:rPr lang="en-US" dirty="0"/>
              <a:t>The Do’s …</a:t>
            </a:r>
          </a:p>
        </p:txBody>
      </p:sp>
      <p:sp>
        <p:nvSpPr>
          <p:cNvPr id="3" name="Content Placeholder 2">
            <a:extLst>
              <a:ext uri="{FF2B5EF4-FFF2-40B4-BE49-F238E27FC236}">
                <a16:creationId xmlns:a16="http://schemas.microsoft.com/office/drawing/2014/main" id="{C278F190-DDEF-B420-4100-BF46DD81ED69}"/>
              </a:ext>
            </a:extLst>
          </p:cNvPr>
          <p:cNvSpPr>
            <a:spLocks noGrp="1"/>
          </p:cNvSpPr>
          <p:nvPr>
            <p:ph idx="1"/>
          </p:nvPr>
        </p:nvSpPr>
        <p:spPr/>
        <p:txBody>
          <a:bodyPr>
            <a:normAutofit/>
          </a:bodyPr>
          <a:lstStyle/>
          <a:p>
            <a:r>
              <a:rPr lang="en-US" b="1" dirty="0">
                <a:solidFill>
                  <a:srgbClr val="7030A0"/>
                </a:solidFill>
              </a:rPr>
              <a:t>DO</a:t>
            </a:r>
            <a:r>
              <a:rPr lang="en-US" dirty="0"/>
              <a:t> consider expected behaviours</a:t>
            </a:r>
          </a:p>
          <a:p>
            <a:r>
              <a:rPr lang="en-US" dirty="0"/>
              <a:t>How an employee carries out their work can be as important as the end result</a:t>
            </a:r>
          </a:p>
          <a:p>
            <a:r>
              <a:rPr lang="en-US" dirty="0"/>
              <a:t>Behaviours focus on how an employee should approach the work and duties that their role requires </a:t>
            </a:r>
          </a:p>
          <a:p>
            <a:r>
              <a:rPr lang="en-US" dirty="0"/>
              <a:t>For example, a sales rep will have a sales target as their main SMART objective.  What behaviours would be expected of them?</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28340464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A840CC-5A13-C5C6-51F8-0B5C5B6620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741737-5F04-1FB8-0F1D-8A92EA255FDA}"/>
              </a:ext>
            </a:extLst>
          </p:cNvPr>
          <p:cNvSpPr>
            <a:spLocks noGrp="1"/>
          </p:cNvSpPr>
          <p:nvPr>
            <p:ph type="title"/>
          </p:nvPr>
        </p:nvSpPr>
        <p:spPr/>
        <p:txBody>
          <a:bodyPr/>
          <a:lstStyle/>
          <a:p>
            <a:r>
              <a:rPr lang="en-US" dirty="0"/>
              <a:t>The Do’s …</a:t>
            </a:r>
          </a:p>
        </p:txBody>
      </p:sp>
      <p:sp>
        <p:nvSpPr>
          <p:cNvPr id="3" name="Content Placeholder 2">
            <a:extLst>
              <a:ext uri="{FF2B5EF4-FFF2-40B4-BE49-F238E27FC236}">
                <a16:creationId xmlns:a16="http://schemas.microsoft.com/office/drawing/2014/main" id="{5A506AD2-7646-205A-2A05-8B08E1669B69}"/>
              </a:ext>
            </a:extLst>
          </p:cNvPr>
          <p:cNvSpPr>
            <a:spLocks noGrp="1"/>
          </p:cNvSpPr>
          <p:nvPr>
            <p:ph idx="1"/>
          </p:nvPr>
        </p:nvSpPr>
        <p:spPr/>
        <p:txBody>
          <a:bodyPr>
            <a:normAutofit/>
          </a:bodyPr>
          <a:lstStyle/>
          <a:p>
            <a:r>
              <a:rPr lang="en-US" b="1" dirty="0">
                <a:solidFill>
                  <a:srgbClr val="7030A0"/>
                </a:solidFill>
              </a:rPr>
              <a:t>DO</a:t>
            </a:r>
            <a:r>
              <a:rPr lang="en-US" dirty="0"/>
              <a:t> try to be:</a:t>
            </a:r>
          </a:p>
          <a:p>
            <a:r>
              <a:rPr lang="en-US" dirty="0"/>
              <a:t>1. 	Transparent</a:t>
            </a:r>
          </a:p>
          <a:p>
            <a:r>
              <a:rPr lang="en-US" dirty="0"/>
              <a:t>2.	Consistent</a:t>
            </a:r>
          </a:p>
          <a:p>
            <a:r>
              <a:rPr lang="en-US" dirty="0"/>
              <a:t>3.	Fair  </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40009158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4F050C-86B1-729B-E3D1-58B1EA83EC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C27F7F5-146C-6079-9769-55D172515468}"/>
              </a:ext>
            </a:extLst>
          </p:cNvPr>
          <p:cNvSpPr>
            <a:spLocks noGrp="1"/>
          </p:cNvSpPr>
          <p:nvPr>
            <p:ph type="title"/>
          </p:nvPr>
        </p:nvSpPr>
        <p:spPr/>
        <p:txBody>
          <a:bodyPr/>
          <a:lstStyle/>
          <a:p>
            <a:r>
              <a:rPr lang="en-US" dirty="0"/>
              <a:t>The Do’s …</a:t>
            </a:r>
          </a:p>
        </p:txBody>
      </p:sp>
      <p:sp>
        <p:nvSpPr>
          <p:cNvPr id="3" name="Content Placeholder 2">
            <a:extLst>
              <a:ext uri="{FF2B5EF4-FFF2-40B4-BE49-F238E27FC236}">
                <a16:creationId xmlns:a16="http://schemas.microsoft.com/office/drawing/2014/main" id="{2AB156A1-3296-DFA1-A497-3482BB4AE545}"/>
              </a:ext>
            </a:extLst>
          </p:cNvPr>
          <p:cNvSpPr>
            <a:spLocks noGrp="1"/>
          </p:cNvSpPr>
          <p:nvPr>
            <p:ph idx="1"/>
          </p:nvPr>
        </p:nvSpPr>
        <p:spPr/>
        <p:txBody>
          <a:bodyPr>
            <a:normAutofit fontScale="92500" lnSpcReduction="10000"/>
          </a:bodyPr>
          <a:lstStyle/>
          <a:p>
            <a:r>
              <a:rPr lang="en-US" b="1" dirty="0">
                <a:solidFill>
                  <a:srgbClr val="7030A0"/>
                </a:solidFill>
              </a:rPr>
              <a:t>DO</a:t>
            </a:r>
            <a:r>
              <a:rPr lang="en-US" dirty="0"/>
              <a:t> engage employees in performance conversations</a:t>
            </a:r>
          </a:p>
          <a:p>
            <a:r>
              <a:rPr lang="en-US" dirty="0"/>
              <a:t>Essential part of performance management arrangements</a:t>
            </a:r>
          </a:p>
          <a:p>
            <a:r>
              <a:rPr lang="en-US" dirty="0"/>
              <a:t>Time must be set aside to allow performance to be reviewed and plans agreed to move forward </a:t>
            </a:r>
          </a:p>
          <a:p>
            <a:r>
              <a:rPr lang="en-US" dirty="0"/>
              <a:t>Meetings should be planned in advance, in private and free from interruptions.  Both the manager and the employee should be prepared to discuss:</a:t>
            </a:r>
          </a:p>
          <a:p>
            <a:pPr lvl="1"/>
            <a:r>
              <a:rPr lang="en-US" dirty="0"/>
              <a:t>What things have gone well during the year, and what has been more challenging </a:t>
            </a:r>
          </a:p>
          <a:p>
            <a:pPr lvl="1"/>
            <a:r>
              <a:rPr lang="en-US" dirty="0"/>
              <a:t>Any concerns or areas where further help may be useful e.g. further training </a:t>
            </a:r>
          </a:p>
          <a:p>
            <a:pPr lvl="1"/>
            <a:r>
              <a:rPr lang="en-US" dirty="0"/>
              <a:t>How they have performed against their performance measurements </a:t>
            </a:r>
          </a:p>
          <a:p>
            <a:pPr lvl="1"/>
            <a:r>
              <a:rPr lang="en-US" dirty="0"/>
              <a:t>Ways to build on their achievements next year  </a:t>
            </a:r>
          </a:p>
          <a:p>
            <a:pPr marL="0" indent="0">
              <a:buNone/>
            </a:pPr>
            <a:endParaRPr lang="en-US" dirty="0"/>
          </a:p>
        </p:txBody>
      </p:sp>
    </p:spTree>
    <p:extLst>
      <p:ext uri="{BB962C8B-B14F-4D97-AF65-F5344CB8AC3E}">
        <p14:creationId xmlns:p14="http://schemas.microsoft.com/office/powerpoint/2010/main" val="12878616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CDB595-72AE-DE6D-DCDA-6F6C35E1F13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543676C-DD88-9497-AB39-D2DCBB0BE4B6}"/>
              </a:ext>
            </a:extLst>
          </p:cNvPr>
          <p:cNvSpPr>
            <a:spLocks noGrp="1"/>
          </p:cNvSpPr>
          <p:nvPr>
            <p:ph type="title"/>
          </p:nvPr>
        </p:nvSpPr>
        <p:spPr/>
        <p:txBody>
          <a:bodyPr/>
          <a:lstStyle/>
          <a:p>
            <a:r>
              <a:rPr lang="en-US" dirty="0"/>
              <a:t>The Do’s …</a:t>
            </a:r>
          </a:p>
        </p:txBody>
      </p:sp>
      <p:sp>
        <p:nvSpPr>
          <p:cNvPr id="3" name="Content Placeholder 2">
            <a:extLst>
              <a:ext uri="{FF2B5EF4-FFF2-40B4-BE49-F238E27FC236}">
                <a16:creationId xmlns:a16="http://schemas.microsoft.com/office/drawing/2014/main" id="{B7C4C8C3-A7EB-9F07-B8C6-6C965FF7BCF8}"/>
              </a:ext>
            </a:extLst>
          </p:cNvPr>
          <p:cNvSpPr>
            <a:spLocks noGrp="1"/>
          </p:cNvSpPr>
          <p:nvPr>
            <p:ph idx="1"/>
          </p:nvPr>
        </p:nvSpPr>
        <p:spPr/>
        <p:txBody>
          <a:bodyPr>
            <a:normAutofit/>
          </a:bodyPr>
          <a:lstStyle/>
          <a:p>
            <a:r>
              <a:rPr lang="en-US" b="1" dirty="0"/>
              <a:t>DO </a:t>
            </a:r>
            <a:r>
              <a:rPr lang="en-US" dirty="0"/>
              <a:t>keep a record</a:t>
            </a:r>
          </a:p>
          <a:p>
            <a:r>
              <a:rPr lang="en-US" dirty="0"/>
              <a:t>Keeping a record of an employee’s performance can be important </a:t>
            </a:r>
          </a:p>
          <a:p>
            <a:r>
              <a:rPr lang="en-US" dirty="0"/>
              <a:t>It can:</a:t>
            </a:r>
          </a:p>
          <a:p>
            <a:pPr lvl="1"/>
            <a:r>
              <a:rPr lang="en-US" dirty="0"/>
              <a:t>Assist discussions between a manager and employee when they have performance-related meetings</a:t>
            </a:r>
          </a:p>
          <a:p>
            <a:pPr lvl="1"/>
            <a:r>
              <a:rPr lang="en-US" dirty="0"/>
              <a:t>Be used as evidence for promotion or other job opportunities</a:t>
            </a:r>
          </a:p>
          <a:p>
            <a:pPr lvl="1"/>
            <a:r>
              <a:rPr lang="en-US" dirty="0"/>
              <a:t>Be used as evidence in future capability and/or disciplinary related issues </a:t>
            </a:r>
          </a:p>
          <a:p>
            <a:pPr marL="0" indent="0">
              <a:buNone/>
            </a:pPr>
            <a:endParaRPr lang="en-US" dirty="0"/>
          </a:p>
        </p:txBody>
      </p:sp>
    </p:spTree>
    <p:extLst>
      <p:ext uri="{BB962C8B-B14F-4D97-AF65-F5344CB8AC3E}">
        <p14:creationId xmlns:p14="http://schemas.microsoft.com/office/powerpoint/2010/main" val="12703128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F4527DB-467A-4AE7-46A6-5923DFBBB82F}"/>
            </a:ext>
          </a:extLst>
        </p:cNvPr>
        <p:cNvGrpSpPr/>
        <p:nvPr/>
      </p:nvGrpSpPr>
      <p:grpSpPr>
        <a:xfrm>
          <a:off x="0" y="0"/>
          <a:ext cx="0" cy="0"/>
          <a:chOff x="0" y="0"/>
          <a:chExt cx="0" cy="0"/>
        </a:xfrm>
      </p:grpSpPr>
      <p:sp>
        <p:nvSpPr>
          <p:cNvPr id="1031" name="Rectangle 1030">
            <a:extLst>
              <a:ext uri="{FF2B5EF4-FFF2-40B4-BE49-F238E27FC236}">
                <a16:creationId xmlns:a16="http://schemas.microsoft.com/office/drawing/2014/main" id="{643780CE-2BE5-46F6-97B2-60DF30217E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US"/>
          </a:p>
        </p:txBody>
      </p:sp>
      <p:sp>
        <p:nvSpPr>
          <p:cNvPr id="1033" name="Freeform: Shape 1032">
            <a:extLst>
              <a:ext uri="{FF2B5EF4-FFF2-40B4-BE49-F238E27FC236}">
                <a16:creationId xmlns:a16="http://schemas.microsoft.com/office/drawing/2014/main" id="{61A87A49-68E6-459E-A5A6-46229FF421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txBody>
          <a:bodyPr/>
          <a:lstStyle/>
          <a:p>
            <a:endParaRPr lang="en-US"/>
          </a:p>
        </p:txBody>
      </p:sp>
      <p:sp>
        <p:nvSpPr>
          <p:cNvPr id="1035" name="Freeform 5">
            <a:extLst>
              <a:ext uri="{FF2B5EF4-FFF2-40B4-BE49-F238E27FC236}">
                <a16:creationId xmlns:a16="http://schemas.microsoft.com/office/drawing/2014/main" id="{F6ACD5FC-CAFE-48EB-B765-60EED2E0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txBody>
          <a:bodyPr/>
          <a:lstStyle/>
          <a:p>
            <a:endParaRPr lang="en-US"/>
          </a:p>
        </p:txBody>
      </p:sp>
      <p:sp>
        <p:nvSpPr>
          <p:cNvPr id="2" name="Title 1">
            <a:extLst>
              <a:ext uri="{FF2B5EF4-FFF2-40B4-BE49-F238E27FC236}">
                <a16:creationId xmlns:a16="http://schemas.microsoft.com/office/drawing/2014/main" id="{5CB2D880-ED6B-20EE-62C4-229DE5F6B196}"/>
              </a:ext>
            </a:extLst>
          </p:cNvPr>
          <p:cNvSpPr>
            <a:spLocks noGrp="1"/>
          </p:cNvSpPr>
          <p:nvPr>
            <p:ph type="title"/>
          </p:nvPr>
        </p:nvSpPr>
        <p:spPr>
          <a:xfrm>
            <a:off x="1154955" y="973668"/>
            <a:ext cx="2942210" cy="1020232"/>
          </a:xfrm>
        </p:spPr>
        <p:txBody>
          <a:bodyPr>
            <a:normAutofit/>
          </a:bodyPr>
          <a:lstStyle/>
          <a:p>
            <a:r>
              <a:rPr lang="en-US" sz="3300" dirty="0">
                <a:solidFill>
                  <a:srgbClr val="EBEBEB"/>
                </a:solidFill>
              </a:rPr>
              <a:t>The Don’ts …</a:t>
            </a:r>
          </a:p>
        </p:txBody>
      </p:sp>
      <p:pic>
        <p:nvPicPr>
          <p:cNvPr id="1026" name="Picture 2" descr="Performance Management Cycle">
            <a:extLst>
              <a:ext uri="{FF2B5EF4-FFF2-40B4-BE49-F238E27FC236}">
                <a16:creationId xmlns:a16="http://schemas.microsoft.com/office/drawing/2014/main" id="{2E02C7A1-30BB-EAF1-CC90-30DB12316F3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335997" y="803751"/>
            <a:ext cx="6108752" cy="5250498"/>
          </a:xfrm>
          <a:prstGeom prst="rect">
            <a:avLst/>
          </a:prstGeom>
          <a:noFill/>
          <a:extLst>
            <a:ext uri="{909E8E84-426E-40DD-AFC4-6F175D3DCCD1}">
              <a14:hiddenFill xmlns:a14="http://schemas.microsoft.com/office/drawing/2010/main">
                <a:solidFill>
                  <a:srgbClr val="FFFFFF"/>
                </a:solidFill>
              </a14:hiddenFill>
            </a:ext>
          </a:extLst>
        </p:spPr>
      </p:pic>
      <p:sp>
        <p:nvSpPr>
          <p:cNvPr id="1037" name="Rectangle 1036">
            <a:extLst>
              <a:ext uri="{FF2B5EF4-FFF2-40B4-BE49-F238E27FC236}">
                <a16:creationId xmlns:a16="http://schemas.microsoft.com/office/drawing/2014/main" id="{9F33B405-D785-4738-B1C0-6A0AA5E982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039" name="Oval 1038">
            <a:extLst>
              <a:ext uri="{FF2B5EF4-FFF2-40B4-BE49-F238E27FC236}">
                <a16:creationId xmlns:a16="http://schemas.microsoft.com/office/drawing/2014/main" id="{4233DC0E-DE6C-4FB6-A529-51B162641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041" name="Oval 1040">
            <a:extLst>
              <a:ext uri="{FF2B5EF4-FFF2-40B4-BE49-F238E27FC236}">
                <a16:creationId xmlns:a16="http://schemas.microsoft.com/office/drawing/2014/main" id="{3870477F-E451-4BC3-863F-0E2FC57288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 name="Content Placeholder 2">
            <a:extLst>
              <a:ext uri="{FF2B5EF4-FFF2-40B4-BE49-F238E27FC236}">
                <a16:creationId xmlns:a16="http://schemas.microsoft.com/office/drawing/2014/main" id="{429BCF5B-2393-10DA-AD69-DF497DBD79A9}"/>
              </a:ext>
            </a:extLst>
          </p:cNvPr>
          <p:cNvSpPr>
            <a:spLocks noGrp="1"/>
          </p:cNvSpPr>
          <p:nvPr>
            <p:ph idx="1"/>
          </p:nvPr>
        </p:nvSpPr>
        <p:spPr>
          <a:xfrm>
            <a:off x="1154955" y="2120900"/>
            <a:ext cx="3133726" cy="3898900"/>
          </a:xfrm>
        </p:spPr>
        <p:txBody>
          <a:bodyPr>
            <a:normAutofit/>
          </a:bodyPr>
          <a:lstStyle/>
          <a:p>
            <a:r>
              <a:rPr lang="en-US">
                <a:solidFill>
                  <a:srgbClr val="FFFFFF"/>
                </a:solidFill>
              </a:rPr>
              <a:t>DO NOT see performance management a a one-off exercise </a:t>
            </a:r>
          </a:p>
          <a:p>
            <a:endParaRPr lang="en-US">
              <a:solidFill>
                <a:srgbClr val="FFFFFF"/>
              </a:solidFill>
            </a:endParaRPr>
          </a:p>
          <a:p>
            <a:endParaRPr lang="en-US">
              <a:solidFill>
                <a:srgbClr val="FFFFFF"/>
              </a:solidFill>
            </a:endParaRPr>
          </a:p>
          <a:p>
            <a:pPr marL="0" indent="0">
              <a:buNone/>
            </a:pPr>
            <a:endParaRPr lang="en-US">
              <a:solidFill>
                <a:srgbClr val="FFFFFF"/>
              </a:solidFill>
            </a:endParaRPr>
          </a:p>
        </p:txBody>
      </p:sp>
      <p:sp>
        <p:nvSpPr>
          <p:cNvPr id="1043" name="Freeform 5">
            <a:extLst>
              <a:ext uri="{FF2B5EF4-FFF2-40B4-BE49-F238E27FC236}">
                <a16:creationId xmlns:a16="http://schemas.microsoft.com/office/drawing/2014/main" id="{B4A81DE1-E2BC-4A31-99EE-71350421B0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txBody>
          <a:bodyPr/>
          <a:lstStyle/>
          <a:p>
            <a:endParaRPr lang="en-US"/>
          </a:p>
        </p:txBody>
      </p:sp>
    </p:spTree>
    <p:extLst>
      <p:ext uri="{BB962C8B-B14F-4D97-AF65-F5344CB8AC3E}">
        <p14:creationId xmlns:p14="http://schemas.microsoft.com/office/powerpoint/2010/main" val="1442110761"/>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8A8DC2-11B0-CE58-9645-4A30C7248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A691380-C8CE-7D7B-A444-28BC93B3E6D6}"/>
              </a:ext>
            </a:extLst>
          </p:cNvPr>
          <p:cNvSpPr>
            <a:spLocks noGrp="1"/>
          </p:cNvSpPr>
          <p:nvPr>
            <p:ph type="title"/>
          </p:nvPr>
        </p:nvSpPr>
        <p:spPr/>
        <p:txBody>
          <a:bodyPr/>
          <a:lstStyle/>
          <a:p>
            <a:r>
              <a:rPr lang="en-US" dirty="0"/>
              <a:t>The Don'ts …</a:t>
            </a:r>
          </a:p>
        </p:txBody>
      </p:sp>
      <p:sp>
        <p:nvSpPr>
          <p:cNvPr id="3" name="Content Placeholder 2">
            <a:extLst>
              <a:ext uri="{FF2B5EF4-FFF2-40B4-BE49-F238E27FC236}">
                <a16:creationId xmlns:a16="http://schemas.microsoft.com/office/drawing/2014/main" id="{39C40509-54B3-EEB0-861B-D05DA022B362}"/>
              </a:ext>
            </a:extLst>
          </p:cNvPr>
          <p:cNvSpPr>
            <a:spLocks noGrp="1"/>
          </p:cNvSpPr>
          <p:nvPr>
            <p:ph idx="1"/>
          </p:nvPr>
        </p:nvSpPr>
        <p:spPr/>
        <p:txBody>
          <a:bodyPr>
            <a:normAutofit fontScale="85000" lnSpcReduction="20000"/>
          </a:bodyPr>
          <a:lstStyle/>
          <a:p>
            <a:r>
              <a:rPr lang="en-US" b="1" dirty="0">
                <a:solidFill>
                  <a:srgbClr val="7030A0"/>
                </a:solidFill>
              </a:rPr>
              <a:t>DO NOT </a:t>
            </a:r>
            <a:r>
              <a:rPr lang="en-US" dirty="0"/>
              <a:t>engage in performance measurement that discriminates against employees because of their:</a:t>
            </a:r>
          </a:p>
          <a:p>
            <a:r>
              <a:rPr lang="en-US" dirty="0"/>
              <a:t>Age</a:t>
            </a:r>
          </a:p>
          <a:p>
            <a:r>
              <a:rPr lang="en-US" dirty="0"/>
              <a:t>Race</a:t>
            </a:r>
          </a:p>
          <a:p>
            <a:r>
              <a:rPr lang="en-US" dirty="0"/>
              <a:t>Sex</a:t>
            </a:r>
          </a:p>
          <a:p>
            <a:r>
              <a:rPr lang="en-US" dirty="0"/>
              <a:t>Gender reassignment</a:t>
            </a:r>
          </a:p>
          <a:p>
            <a:r>
              <a:rPr lang="en-US" dirty="0"/>
              <a:t>Disability</a:t>
            </a:r>
          </a:p>
          <a:p>
            <a:r>
              <a:rPr lang="en-US" dirty="0"/>
              <a:t>Religion or belief</a:t>
            </a:r>
          </a:p>
          <a:p>
            <a:r>
              <a:rPr lang="en-US" dirty="0"/>
              <a:t>Sexual orientation </a:t>
            </a:r>
          </a:p>
          <a:p>
            <a:r>
              <a:rPr lang="en-US" dirty="0"/>
              <a:t>Marriage or civil partnership</a:t>
            </a:r>
          </a:p>
          <a:p>
            <a:r>
              <a:rPr lang="en-US" dirty="0"/>
              <a:t>Pregnancy and maternity </a:t>
            </a:r>
          </a:p>
        </p:txBody>
      </p:sp>
    </p:spTree>
    <p:extLst>
      <p:ext uri="{BB962C8B-B14F-4D97-AF65-F5344CB8AC3E}">
        <p14:creationId xmlns:p14="http://schemas.microsoft.com/office/powerpoint/2010/main" val="17176522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FFFB0-90DC-FC27-F8D6-F6A62C300E1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390898-2EBF-1C8C-9EEE-45A70012EE5C}"/>
              </a:ext>
            </a:extLst>
          </p:cNvPr>
          <p:cNvSpPr>
            <a:spLocks noGrp="1"/>
          </p:cNvSpPr>
          <p:nvPr>
            <p:ph type="title"/>
          </p:nvPr>
        </p:nvSpPr>
        <p:spPr/>
        <p:txBody>
          <a:bodyPr/>
          <a:lstStyle/>
          <a:p>
            <a:r>
              <a:rPr lang="en-US" dirty="0"/>
              <a:t>Other “top tips” </a:t>
            </a:r>
          </a:p>
        </p:txBody>
      </p:sp>
      <p:sp>
        <p:nvSpPr>
          <p:cNvPr id="3" name="Content Placeholder 2">
            <a:extLst>
              <a:ext uri="{FF2B5EF4-FFF2-40B4-BE49-F238E27FC236}">
                <a16:creationId xmlns:a16="http://schemas.microsoft.com/office/drawing/2014/main" id="{F22E6F0E-779A-F980-8CAF-0E1545170E1D}"/>
              </a:ext>
            </a:extLst>
          </p:cNvPr>
          <p:cNvSpPr>
            <a:spLocks noGrp="1"/>
          </p:cNvSpPr>
          <p:nvPr>
            <p:ph idx="1"/>
          </p:nvPr>
        </p:nvSpPr>
        <p:spPr/>
        <p:txBody>
          <a:bodyPr>
            <a:normAutofit/>
          </a:bodyPr>
          <a:lstStyle/>
          <a:p>
            <a:r>
              <a:rPr lang="en-US" dirty="0"/>
              <a:t>Effective management </a:t>
            </a:r>
          </a:p>
          <a:p>
            <a:r>
              <a:rPr lang="en-US" dirty="0"/>
              <a:t>Identify training needs for managers and employees on how to effectively </a:t>
            </a:r>
            <a:r>
              <a:rPr lang="en-US" dirty="0" err="1"/>
              <a:t>utilise</a:t>
            </a:r>
            <a:r>
              <a:rPr lang="en-US" dirty="0"/>
              <a:t> performance management </a:t>
            </a:r>
          </a:p>
          <a:p>
            <a:r>
              <a:rPr lang="en-US" dirty="0"/>
              <a:t>Allow time </a:t>
            </a:r>
          </a:p>
          <a:p>
            <a:r>
              <a:rPr lang="en-US" dirty="0"/>
              <a:t>Get everyone onboard </a:t>
            </a:r>
          </a:p>
          <a:p>
            <a:r>
              <a:rPr lang="en-US" dirty="0"/>
              <a:t>Keep performance management aligned with </a:t>
            </a:r>
            <a:r>
              <a:rPr lang="en-US" dirty="0" err="1"/>
              <a:t>organisational</a:t>
            </a:r>
            <a:r>
              <a:rPr lang="en-US" dirty="0"/>
              <a:t> values and aims</a:t>
            </a:r>
          </a:p>
          <a:p>
            <a:r>
              <a:rPr lang="en-US" dirty="0"/>
              <a:t>Keep it under review</a:t>
            </a:r>
          </a:p>
          <a:p>
            <a:pPr marL="0" indent="0">
              <a:buNone/>
            </a:pPr>
            <a:endParaRPr lang="en-US" dirty="0"/>
          </a:p>
        </p:txBody>
      </p:sp>
    </p:spTree>
    <p:extLst>
      <p:ext uri="{BB962C8B-B14F-4D97-AF65-F5344CB8AC3E}">
        <p14:creationId xmlns:p14="http://schemas.microsoft.com/office/powerpoint/2010/main" val="35899478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4091D54B-59AB-4A5E-8E9E-0421BD66D4F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1" name="Rectangle 10">
              <a:extLst>
                <a:ext uri="{FF2B5EF4-FFF2-40B4-BE49-F238E27FC236}">
                  <a16:creationId xmlns:a16="http://schemas.microsoft.com/office/drawing/2014/main" id="{547CE62E-FFFD-4A1F-BA78-C3B89C36FC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2" name="Freeform 5">
              <a:extLst>
                <a:ext uri="{FF2B5EF4-FFF2-40B4-BE49-F238E27FC236}">
                  <a16:creationId xmlns:a16="http://schemas.microsoft.com/office/drawing/2014/main" id="{AE51FD27-6B6A-4D21-BF22-245DA9BD0B3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US"/>
            </a:p>
          </p:txBody>
        </p:sp>
      </p:grpSp>
      <p:sp>
        <p:nvSpPr>
          <p:cNvPr id="14" name="Rectangle 13">
            <a:extLst>
              <a:ext uri="{FF2B5EF4-FFF2-40B4-BE49-F238E27FC236}">
                <a16:creationId xmlns:a16="http://schemas.microsoft.com/office/drawing/2014/main" id="{B8144315-1C5A-4185-A952-25D98D303D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6" name="Freeform 5">
            <a:extLst>
              <a:ext uri="{FF2B5EF4-FFF2-40B4-BE49-F238E27FC236}">
                <a16:creationId xmlns:a16="http://schemas.microsoft.com/office/drawing/2014/main" id="{4E212B76-74CB-461F-90A3-EF4F2397A8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txBody>
          <a:bodyPr/>
          <a:lstStyle/>
          <a:p>
            <a:endParaRPr lang="en-US"/>
          </a:p>
        </p:txBody>
      </p:sp>
      <p:sp>
        <p:nvSpPr>
          <p:cNvPr id="2" name="Title 1">
            <a:extLst>
              <a:ext uri="{FF2B5EF4-FFF2-40B4-BE49-F238E27FC236}">
                <a16:creationId xmlns:a16="http://schemas.microsoft.com/office/drawing/2014/main" id="{1F6CCE3D-EE88-DB77-30CC-75663EF8787A}"/>
              </a:ext>
            </a:extLst>
          </p:cNvPr>
          <p:cNvSpPr>
            <a:spLocks noGrp="1"/>
          </p:cNvSpPr>
          <p:nvPr>
            <p:ph type="title"/>
          </p:nvPr>
        </p:nvSpPr>
        <p:spPr>
          <a:xfrm>
            <a:off x="6744929" y="1241266"/>
            <a:ext cx="4798142" cy="3153753"/>
          </a:xfrm>
        </p:spPr>
        <p:txBody>
          <a:bodyPr vert="horz" lIns="91440" tIns="45720" rIns="91440" bIns="45720" rtlCol="0" anchor="b">
            <a:normAutofit/>
          </a:bodyPr>
          <a:lstStyle/>
          <a:p>
            <a:r>
              <a:rPr lang="en-US" sz="5400" b="0" i="0" kern="1200" dirty="0">
                <a:solidFill>
                  <a:srgbClr val="EBEBEB"/>
                </a:solidFill>
                <a:latin typeface="+mj-lt"/>
                <a:ea typeface="+mj-ea"/>
                <a:cs typeface="+mj-cs"/>
              </a:rPr>
              <a:t>Capability –Poor Performance </a:t>
            </a:r>
          </a:p>
        </p:txBody>
      </p:sp>
      <p:sp>
        <p:nvSpPr>
          <p:cNvPr id="18" name="Rectangle 17">
            <a:extLst>
              <a:ext uri="{FF2B5EF4-FFF2-40B4-BE49-F238E27FC236}">
                <a16:creationId xmlns:a16="http://schemas.microsoft.com/office/drawing/2014/main" id="{81E746D0-4B37-4869-B2EF-79D5F0FFFB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7" name="Graphic 6" descr="Downward trend">
            <a:extLst>
              <a:ext uri="{FF2B5EF4-FFF2-40B4-BE49-F238E27FC236}">
                <a16:creationId xmlns:a16="http://schemas.microsoft.com/office/drawing/2014/main" id="{8294556E-9658-ACB0-8DDE-AC63EE5CEA1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288503" y="1113063"/>
            <a:ext cx="4628758" cy="4628758"/>
          </a:xfrm>
          <a:prstGeom prst="roundRect">
            <a:avLst>
              <a:gd name="adj" fmla="val 1858"/>
            </a:avLst>
          </a:prstGeom>
          <a:effectLst>
            <a:outerShdw blurRad="50800" dist="50800" dir="5400000" algn="tl" rotWithShape="0">
              <a:srgbClr val="000000">
                <a:alpha val="43000"/>
              </a:srgbClr>
            </a:outerShdw>
          </a:effectLst>
        </p:spPr>
      </p:pic>
    </p:spTree>
    <p:extLst>
      <p:ext uri="{BB962C8B-B14F-4D97-AF65-F5344CB8AC3E}">
        <p14:creationId xmlns:p14="http://schemas.microsoft.com/office/powerpoint/2010/main" val="3064921304"/>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A6854A-079A-31AB-EFEB-757A6F0B4EF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6DD7315-164C-4C85-62DE-03C9733E4C6F}"/>
              </a:ext>
            </a:extLst>
          </p:cNvPr>
          <p:cNvSpPr>
            <a:spLocks noGrp="1"/>
          </p:cNvSpPr>
          <p:nvPr>
            <p:ph type="title"/>
          </p:nvPr>
        </p:nvSpPr>
        <p:spPr/>
        <p:txBody>
          <a:bodyPr/>
          <a:lstStyle/>
          <a:p>
            <a:r>
              <a:rPr lang="en-US" dirty="0"/>
              <a:t>Dealing with Poor Performance:  </a:t>
            </a:r>
            <a:br>
              <a:rPr lang="en-US" dirty="0"/>
            </a:br>
            <a:r>
              <a:rPr lang="en-US" dirty="0"/>
              <a:t>Fair reason for dismissal </a:t>
            </a:r>
          </a:p>
        </p:txBody>
      </p:sp>
      <p:sp>
        <p:nvSpPr>
          <p:cNvPr id="3" name="Content Placeholder 2">
            <a:extLst>
              <a:ext uri="{FF2B5EF4-FFF2-40B4-BE49-F238E27FC236}">
                <a16:creationId xmlns:a16="http://schemas.microsoft.com/office/drawing/2014/main" id="{7EAA17DC-0172-5D0F-965E-0174CC316946}"/>
              </a:ext>
            </a:extLst>
          </p:cNvPr>
          <p:cNvSpPr>
            <a:spLocks noGrp="1"/>
          </p:cNvSpPr>
          <p:nvPr>
            <p:ph idx="1"/>
          </p:nvPr>
        </p:nvSpPr>
        <p:spPr/>
        <p:txBody>
          <a:bodyPr>
            <a:normAutofit/>
          </a:bodyPr>
          <a:lstStyle/>
          <a:p>
            <a:r>
              <a:rPr lang="en-US" dirty="0"/>
              <a:t>One of five potentially fair reasons for dismissal </a:t>
            </a:r>
          </a:p>
          <a:p>
            <a:r>
              <a:rPr lang="en-US" dirty="0"/>
              <a:t>S98 ERA 1996</a:t>
            </a:r>
          </a:p>
          <a:p>
            <a:pPr lvl="1"/>
            <a:r>
              <a:rPr lang="en-US" dirty="0"/>
              <a:t>Conduct</a:t>
            </a:r>
          </a:p>
          <a:p>
            <a:pPr lvl="1"/>
            <a:r>
              <a:rPr lang="en-US" dirty="0">
                <a:solidFill>
                  <a:srgbClr val="7030A0"/>
                </a:solidFill>
              </a:rPr>
              <a:t>Capability and qualifications</a:t>
            </a:r>
          </a:p>
          <a:p>
            <a:pPr lvl="1"/>
            <a:r>
              <a:rPr lang="en-US" dirty="0"/>
              <a:t>Redundancy</a:t>
            </a:r>
          </a:p>
          <a:p>
            <a:pPr lvl="1"/>
            <a:r>
              <a:rPr lang="en-US" dirty="0"/>
              <a:t>Breach of statutory restriction </a:t>
            </a:r>
          </a:p>
          <a:p>
            <a:pPr lvl="1"/>
            <a:r>
              <a:rPr lang="en-US" dirty="0"/>
              <a:t>Some other substantial reason </a:t>
            </a:r>
          </a:p>
          <a:p>
            <a:r>
              <a:rPr lang="en-US" dirty="0"/>
              <a:t>The Act gives a statutory definition of “capability” which encompasses competence, health and qualifications</a:t>
            </a:r>
          </a:p>
        </p:txBody>
      </p:sp>
    </p:spTree>
    <p:extLst>
      <p:ext uri="{BB962C8B-B14F-4D97-AF65-F5344CB8AC3E}">
        <p14:creationId xmlns:p14="http://schemas.microsoft.com/office/powerpoint/2010/main" val="75914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66DB0E-83DE-FF88-52D2-03791AE4A00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F02AAC9-6819-69BD-CB7C-73BA14083D24}"/>
              </a:ext>
            </a:extLst>
          </p:cNvPr>
          <p:cNvSpPr>
            <a:spLocks noGrp="1"/>
          </p:cNvSpPr>
          <p:nvPr>
            <p:ph type="title"/>
          </p:nvPr>
        </p:nvSpPr>
        <p:spPr/>
        <p:txBody>
          <a:bodyPr/>
          <a:lstStyle/>
          <a:p>
            <a:r>
              <a:rPr lang="en-US" dirty="0"/>
              <a:t>Fair procedure</a:t>
            </a:r>
          </a:p>
        </p:txBody>
      </p:sp>
      <p:sp>
        <p:nvSpPr>
          <p:cNvPr id="3" name="Content Placeholder 2">
            <a:extLst>
              <a:ext uri="{FF2B5EF4-FFF2-40B4-BE49-F238E27FC236}">
                <a16:creationId xmlns:a16="http://schemas.microsoft.com/office/drawing/2014/main" id="{F698DCA8-746D-1D7D-D70C-7986014AC8C4}"/>
              </a:ext>
            </a:extLst>
          </p:cNvPr>
          <p:cNvSpPr>
            <a:spLocks noGrp="1"/>
          </p:cNvSpPr>
          <p:nvPr>
            <p:ph idx="1"/>
          </p:nvPr>
        </p:nvSpPr>
        <p:spPr/>
        <p:txBody>
          <a:bodyPr>
            <a:normAutofit/>
          </a:bodyPr>
          <a:lstStyle/>
          <a:p>
            <a:r>
              <a:rPr lang="en-US" dirty="0"/>
              <a:t>Points a tribunal will consider:</a:t>
            </a:r>
          </a:p>
          <a:p>
            <a:pPr lvl="1"/>
            <a:r>
              <a:rPr lang="en-US" dirty="0"/>
              <a:t>Whether the employer honestly believed, on </a:t>
            </a:r>
            <a:r>
              <a:rPr lang="en-US" i="1" dirty="0"/>
              <a:t>reasonable</a:t>
            </a:r>
            <a:r>
              <a:rPr lang="en-US" dirty="0"/>
              <a:t> grounds, that the employee was incapable of performing their job; and</a:t>
            </a:r>
          </a:p>
          <a:p>
            <a:pPr lvl="1"/>
            <a:r>
              <a:rPr lang="en-US" dirty="0"/>
              <a:t>Whether management failed to discharge its own responsibilities towards the employee </a:t>
            </a:r>
          </a:p>
          <a:p>
            <a:r>
              <a:rPr lang="en-US" dirty="0"/>
              <a:t>Fairness - what are the key elements?  S98(4) ERA</a:t>
            </a:r>
          </a:p>
          <a:p>
            <a:r>
              <a:rPr lang="en-US" dirty="0"/>
              <a:t>ACAS Code </a:t>
            </a:r>
          </a:p>
        </p:txBody>
      </p:sp>
    </p:spTree>
    <p:extLst>
      <p:ext uri="{BB962C8B-B14F-4D97-AF65-F5344CB8AC3E}">
        <p14:creationId xmlns:p14="http://schemas.microsoft.com/office/powerpoint/2010/main" val="3015793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11F2C-A7EE-EC45-6BFF-3C57F818D0F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236D0D-4774-05FA-7A18-9088C97AEE57}"/>
              </a:ext>
            </a:extLst>
          </p:cNvPr>
          <p:cNvSpPr>
            <a:spLocks noGrp="1"/>
          </p:cNvSpPr>
          <p:nvPr>
            <p:ph type="title"/>
          </p:nvPr>
        </p:nvSpPr>
        <p:spPr/>
        <p:txBody>
          <a:bodyPr/>
          <a:lstStyle/>
          <a:p>
            <a:r>
              <a:rPr lang="en-US" dirty="0"/>
              <a:t>Fair procedure</a:t>
            </a:r>
          </a:p>
        </p:txBody>
      </p:sp>
      <p:sp>
        <p:nvSpPr>
          <p:cNvPr id="3" name="Content Placeholder 2">
            <a:extLst>
              <a:ext uri="{FF2B5EF4-FFF2-40B4-BE49-F238E27FC236}">
                <a16:creationId xmlns:a16="http://schemas.microsoft.com/office/drawing/2014/main" id="{7A5283B2-C82F-CE54-76BC-6FEBA3FF74F9}"/>
              </a:ext>
            </a:extLst>
          </p:cNvPr>
          <p:cNvSpPr>
            <a:spLocks noGrp="1"/>
          </p:cNvSpPr>
          <p:nvPr>
            <p:ph idx="1"/>
          </p:nvPr>
        </p:nvSpPr>
        <p:spPr/>
        <p:txBody>
          <a:bodyPr>
            <a:normAutofit/>
          </a:bodyPr>
          <a:lstStyle/>
          <a:p>
            <a:r>
              <a:rPr lang="en-GB" sz="1400" b="0" i="0" u="none" strike="noStrike" dirty="0">
                <a:solidFill>
                  <a:srgbClr val="1F1F1F"/>
                </a:solidFill>
                <a:effectLst/>
              </a:rPr>
              <a:t>(s98(4) ERA:  The determination of this question:</a:t>
            </a:r>
          </a:p>
          <a:p>
            <a:pPr lvl="1"/>
            <a:r>
              <a:rPr lang="en-GB" sz="1200" b="0" i="0" u="none" strike="noStrike" dirty="0">
                <a:solidFill>
                  <a:srgbClr val="1F1F1F"/>
                </a:solidFill>
                <a:effectLst/>
              </a:rPr>
              <a:t>Depends on whether in the circumstances (including the size and administrative resources of the employer's undertaking) the employer acted reasonably or unreasonably in treating poor performance as a sufficient reason for dismissing the employee.</a:t>
            </a:r>
          </a:p>
          <a:p>
            <a:pPr lvl="1"/>
            <a:r>
              <a:rPr lang="en-GB" sz="1200" b="0" i="0" u="none" strike="noStrike" dirty="0">
                <a:solidFill>
                  <a:srgbClr val="1F1F1F"/>
                </a:solidFill>
                <a:effectLst/>
              </a:rPr>
              <a:t>Shall be determined in accordance with equity and the substantial merits of the case.</a:t>
            </a:r>
          </a:p>
          <a:p>
            <a:pPr algn="l" fontAlgn="base"/>
            <a:r>
              <a:rPr lang="en-GB" sz="1400" b="0" i="0" u="none" strike="noStrike" dirty="0">
                <a:solidFill>
                  <a:srgbClr val="1F1F1F"/>
                </a:solidFill>
                <a:effectLst/>
              </a:rPr>
              <a:t>In the context of dismissal for capability reasons, the tribunal will not only want to be satisfied that the employer honestly believed, on reasonable grounds, that the employee was incapable of performing their job but, with regard to the overall reasonableness of that decision, will consider whether management failed to discharge its own responsibilities towards the employee. </a:t>
            </a:r>
          </a:p>
          <a:p>
            <a:pPr algn="l" fontAlgn="base"/>
            <a:r>
              <a:rPr lang="en-GB" sz="1400" b="0" i="0" u="none" strike="noStrike" dirty="0">
                <a:solidFill>
                  <a:srgbClr val="1F1F1F"/>
                </a:solidFill>
                <a:effectLst/>
              </a:rPr>
              <a:t>An important element of this will be the extent to which the employer has clearly communicated the requirements of the role to the employee or, where applicable, has provided necessary support and training.</a:t>
            </a:r>
          </a:p>
        </p:txBody>
      </p:sp>
    </p:spTree>
    <p:extLst>
      <p:ext uri="{BB962C8B-B14F-4D97-AF65-F5344CB8AC3E}">
        <p14:creationId xmlns:p14="http://schemas.microsoft.com/office/powerpoint/2010/main" val="23742473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DA588D-D065-6695-D0EA-9B4D4C19911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EC325F3-F142-ADE7-B594-E7E42FFD16E7}"/>
              </a:ext>
            </a:extLst>
          </p:cNvPr>
          <p:cNvSpPr>
            <a:spLocks noGrp="1"/>
          </p:cNvSpPr>
          <p:nvPr>
            <p:ph type="title"/>
          </p:nvPr>
        </p:nvSpPr>
        <p:spPr/>
        <p:txBody>
          <a:bodyPr/>
          <a:lstStyle/>
          <a:p>
            <a:r>
              <a:rPr lang="en-US" dirty="0"/>
              <a:t>Fair procedure</a:t>
            </a:r>
          </a:p>
        </p:txBody>
      </p:sp>
      <p:sp>
        <p:nvSpPr>
          <p:cNvPr id="3" name="Content Placeholder 2">
            <a:extLst>
              <a:ext uri="{FF2B5EF4-FFF2-40B4-BE49-F238E27FC236}">
                <a16:creationId xmlns:a16="http://schemas.microsoft.com/office/drawing/2014/main" id="{105247E6-2C21-91C8-9CFB-946B16F358AA}"/>
              </a:ext>
            </a:extLst>
          </p:cNvPr>
          <p:cNvSpPr>
            <a:spLocks noGrp="1"/>
          </p:cNvSpPr>
          <p:nvPr>
            <p:ph idx="1"/>
          </p:nvPr>
        </p:nvSpPr>
        <p:spPr/>
        <p:txBody>
          <a:bodyPr>
            <a:normAutofit/>
          </a:bodyPr>
          <a:lstStyle/>
          <a:p>
            <a:pPr algn="l" fontAlgn="base"/>
            <a:r>
              <a:rPr lang="en-GB" sz="1400" b="0" i="0" u="none" strike="noStrike" dirty="0">
                <a:solidFill>
                  <a:srgbClr val="1F1F1F"/>
                </a:solidFill>
                <a:effectLst/>
              </a:rPr>
              <a:t>It is a basic principle of fairness that a decision to dismiss or take other disciplinary action should not be taken without a disciplinary hearing or meeting. Generally, case law has established that a dismissal for poor performance will not be fair unless the following key elements (which are considered in detail below) are present:</a:t>
            </a:r>
          </a:p>
          <a:p>
            <a:pPr lvl="1" fontAlgn="base"/>
            <a:r>
              <a:rPr lang="en-GB" sz="1200" b="0" i="0" u="none" strike="noStrike" dirty="0">
                <a:solidFill>
                  <a:srgbClr val="1F1F1F"/>
                </a:solidFill>
                <a:effectLst/>
              </a:rPr>
              <a:t>A proper investigation into the problem has taken place.</a:t>
            </a:r>
          </a:p>
          <a:p>
            <a:pPr lvl="1" fontAlgn="base"/>
            <a:r>
              <a:rPr lang="en-GB" sz="1200" b="0" i="0" u="none" strike="noStrike" dirty="0">
                <a:solidFill>
                  <a:srgbClr val="1F1F1F"/>
                </a:solidFill>
                <a:effectLst/>
              </a:rPr>
              <a:t>The employee has been made aware of the problem and been given an opportunity to improve within a realistic timescale.</a:t>
            </a:r>
          </a:p>
          <a:p>
            <a:pPr lvl="1" fontAlgn="base"/>
            <a:r>
              <a:rPr lang="en-GB" sz="1200" b="0" i="0" u="none" strike="noStrike" dirty="0">
                <a:solidFill>
                  <a:srgbClr val="1F1F1F"/>
                </a:solidFill>
                <a:effectLst/>
              </a:rPr>
              <a:t>The employee has been provided with appropriate support and possibly training.</a:t>
            </a:r>
          </a:p>
          <a:p>
            <a:pPr lvl="1" fontAlgn="base"/>
            <a:r>
              <a:rPr lang="en-GB" sz="1200" b="0" i="0" u="none" strike="noStrike" dirty="0">
                <a:solidFill>
                  <a:srgbClr val="1F1F1F"/>
                </a:solidFill>
                <a:effectLst/>
              </a:rPr>
              <a:t>The employee's progress is reviewed during the review period.</a:t>
            </a:r>
          </a:p>
          <a:p>
            <a:pPr lvl="1" fontAlgn="base"/>
            <a:r>
              <a:rPr lang="en-GB" sz="1200" b="0" i="0" u="none" strike="noStrike" dirty="0">
                <a:solidFill>
                  <a:srgbClr val="1F1F1F"/>
                </a:solidFill>
                <a:effectLst/>
              </a:rPr>
              <a:t>The employee is offered a right of appeal against the decision to dismiss.</a:t>
            </a:r>
          </a:p>
          <a:p>
            <a:pPr algn="l" fontAlgn="base"/>
            <a:r>
              <a:rPr lang="en-GB" sz="1400" b="1" dirty="0">
                <a:solidFill>
                  <a:srgbClr val="7030A0"/>
                </a:solidFill>
              </a:rPr>
              <a:t>ACAS Code</a:t>
            </a:r>
            <a:endParaRPr lang="en-GB" sz="1400" b="1" i="0" u="none" strike="noStrike" dirty="0">
              <a:solidFill>
                <a:srgbClr val="7030A0"/>
              </a:solidFill>
              <a:effectLst/>
            </a:endParaRPr>
          </a:p>
        </p:txBody>
      </p:sp>
    </p:spTree>
    <p:extLst>
      <p:ext uri="{BB962C8B-B14F-4D97-AF65-F5344CB8AC3E}">
        <p14:creationId xmlns:p14="http://schemas.microsoft.com/office/powerpoint/2010/main" val="1772617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CF1E2E-7508-831C-D528-572D32DB4F7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4D8E7B5-9EDA-1964-B26B-29245225CF28}"/>
              </a:ext>
            </a:extLst>
          </p:cNvPr>
          <p:cNvSpPr>
            <a:spLocks noGrp="1"/>
          </p:cNvSpPr>
          <p:nvPr>
            <p:ph type="title"/>
          </p:nvPr>
        </p:nvSpPr>
        <p:spPr/>
        <p:txBody>
          <a:bodyPr/>
          <a:lstStyle/>
          <a:p>
            <a:r>
              <a:rPr lang="en-US" dirty="0"/>
              <a:t>Sorry – more Do’s and Don’ts</a:t>
            </a:r>
          </a:p>
        </p:txBody>
      </p:sp>
      <p:sp>
        <p:nvSpPr>
          <p:cNvPr id="3" name="Content Placeholder 2">
            <a:extLst>
              <a:ext uri="{FF2B5EF4-FFF2-40B4-BE49-F238E27FC236}">
                <a16:creationId xmlns:a16="http://schemas.microsoft.com/office/drawing/2014/main" id="{D3FDA51D-1592-5C33-1311-3C1542EE3DAA}"/>
              </a:ext>
            </a:extLst>
          </p:cNvPr>
          <p:cNvSpPr>
            <a:spLocks noGrp="1"/>
          </p:cNvSpPr>
          <p:nvPr>
            <p:ph idx="1"/>
          </p:nvPr>
        </p:nvSpPr>
        <p:spPr/>
        <p:txBody>
          <a:bodyPr>
            <a:normAutofit/>
          </a:bodyPr>
          <a:lstStyle/>
          <a:p>
            <a:r>
              <a:rPr lang="en-US" dirty="0"/>
              <a:t>DO </a:t>
            </a:r>
          </a:p>
          <a:p>
            <a:pPr lvl="1"/>
            <a:r>
              <a:rPr lang="en-US" dirty="0"/>
              <a:t>Intervene early</a:t>
            </a:r>
          </a:p>
          <a:p>
            <a:pPr lvl="1"/>
            <a:r>
              <a:rPr lang="en-US" dirty="0"/>
              <a:t>Check performance is really the issue</a:t>
            </a:r>
          </a:p>
          <a:p>
            <a:pPr marL="457200" lvl="1" indent="0">
              <a:buNone/>
            </a:pPr>
            <a:endParaRPr lang="en-US" dirty="0"/>
          </a:p>
          <a:p>
            <a:r>
              <a:rPr lang="en-US" dirty="0"/>
              <a:t>DON’T</a:t>
            </a:r>
          </a:p>
          <a:p>
            <a:pPr lvl="1"/>
            <a:r>
              <a:rPr lang="en-US" dirty="0"/>
              <a:t>Avoid the problem  </a:t>
            </a:r>
          </a:p>
          <a:p>
            <a:pPr lvl="1"/>
            <a:r>
              <a:rPr lang="en-US" dirty="0"/>
              <a:t>Be heavy-handed in your approach </a:t>
            </a:r>
          </a:p>
          <a:p>
            <a:pPr marL="0" indent="0">
              <a:buNone/>
            </a:pPr>
            <a:endParaRPr lang="en-US" dirty="0"/>
          </a:p>
        </p:txBody>
      </p:sp>
    </p:spTree>
    <p:extLst>
      <p:ext uri="{BB962C8B-B14F-4D97-AF65-F5344CB8AC3E}">
        <p14:creationId xmlns:p14="http://schemas.microsoft.com/office/powerpoint/2010/main" val="815132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52238-DEE0-0EA0-5FCB-620B1E99981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1D1578B-3AAA-C252-7082-12706DEB9CFD}"/>
              </a:ext>
            </a:extLst>
          </p:cNvPr>
          <p:cNvSpPr>
            <a:spLocks noGrp="1"/>
          </p:cNvSpPr>
          <p:nvPr>
            <p:ph type="title"/>
          </p:nvPr>
        </p:nvSpPr>
        <p:spPr/>
        <p:txBody>
          <a:bodyPr/>
          <a:lstStyle/>
          <a:p>
            <a:r>
              <a:rPr lang="en-US" dirty="0"/>
              <a:t>Managing performance before it becomes a problem </a:t>
            </a:r>
          </a:p>
        </p:txBody>
      </p:sp>
      <p:sp>
        <p:nvSpPr>
          <p:cNvPr id="3" name="Content Placeholder 2">
            <a:extLst>
              <a:ext uri="{FF2B5EF4-FFF2-40B4-BE49-F238E27FC236}">
                <a16:creationId xmlns:a16="http://schemas.microsoft.com/office/drawing/2014/main" id="{5FF3013E-5DE3-C672-BA05-B5B181FCDF03}"/>
              </a:ext>
            </a:extLst>
          </p:cNvPr>
          <p:cNvSpPr>
            <a:spLocks noGrp="1"/>
          </p:cNvSpPr>
          <p:nvPr>
            <p:ph idx="1"/>
          </p:nvPr>
        </p:nvSpPr>
        <p:spPr/>
        <p:txBody>
          <a:bodyPr>
            <a:normAutofit/>
          </a:bodyPr>
          <a:lstStyle/>
          <a:p>
            <a:r>
              <a:rPr lang="en-US" dirty="0"/>
              <a:t>Setting the required standard</a:t>
            </a:r>
          </a:p>
          <a:p>
            <a:r>
              <a:rPr lang="en-US" dirty="0"/>
              <a:t>Probationary periods</a:t>
            </a:r>
          </a:p>
          <a:p>
            <a:r>
              <a:rPr lang="en-US" dirty="0"/>
              <a:t>Appraisal system </a:t>
            </a:r>
          </a:p>
          <a:p>
            <a:pPr marL="0" indent="0">
              <a:buNone/>
            </a:pPr>
            <a:endParaRPr lang="en-US" dirty="0"/>
          </a:p>
        </p:txBody>
      </p:sp>
    </p:spTree>
    <p:extLst>
      <p:ext uri="{BB962C8B-B14F-4D97-AF65-F5344CB8AC3E}">
        <p14:creationId xmlns:p14="http://schemas.microsoft.com/office/powerpoint/2010/main" val="38759721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002B7F-D9C7-C714-576B-2E9D1C82D5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A1E8118-5D75-AB4E-D6E0-9F349F7C7B98}"/>
              </a:ext>
            </a:extLst>
          </p:cNvPr>
          <p:cNvSpPr>
            <a:spLocks noGrp="1"/>
          </p:cNvSpPr>
          <p:nvPr>
            <p:ph type="title"/>
          </p:nvPr>
        </p:nvSpPr>
        <p:spPr/>
        <p:txBody>
          <a:bodyPr/>
          <a:lstStyle/>
          <a:p>
            <a:r>
              <a:rPr lang="en-US" dirty="0"/>
              <a:t>Conduct v Capability</a:t>
            </a:r>
          </a:p>
        </p:txBody>
      </p:sp>
      <p:sp>
        <p:nvSpPr>
          <p:cNvPr id="3" name="Content Placeholder 2">
            <a:extLst>
              <a:ext uri="{FF2B5EF4-FFF2-40B4-BE49-F238E27FC236}">
                <a16:creationId xmlns:a16="http://schemas.microsoft.com/office/drawing/2014/main" id="{426AECA9-3CAF-CC38-831C-AE9324392B26}"/>
              </a:ext>
            </a:extLst>
          </p:cNvPr>
          <p:cNvSpPr>
            <a:spLocks noGrp="1"/>
          </p:cNvSpPr>
          <p:nvPr>
            <p:ph idx="1"/>
          </p:nvPr>
        </p:nvSpPr>
        <p:spPr/>
        <p:txBody>
          <a:bodyPr>
            <a:normAutofit/>
          </a:bodyPr>
          <a:lstStyle/>
          <a:p>
            <a:r>
              <a:rPr lang="en-US" dirty="0"/>
              <a:t>Conduct is about an employee’s </a:t>
            </a:r>
            <a:r>
              <a:rPr lang="en-US" dirty="0" err="1">
                <a:solidFill>
                  <a:srgbClr val="7030A0"/>
                </a:solidFill>
              </a:rPr>
              <a:t>behaviour</a:t>
            </a:r>
            <a:r>
              <a:rPr lang="en-US" dirty="0"/>
              <a:t> at work</a:t>
            </a:r>
          </a:p>
          <a:p>
            <a:pPr lvl="1"/>
            <a:r>
              <a:rPr lang="en-US" dirty="0"/>
              <a:t>It can usually be identified as actions which the employee has control over e.g. calling in sick when they are not genuinely ill</a:t>
            </a:r>
          </a:p>
          <a:p>
            <a:r>
              <a:rPr lang="en-US" dirty="0"/>
              <a:t>Capability is about an employee’s </a:t>
            </a:r>
            <a:r>
              <a:rPr lang="en-US" dirty="0">
                <a:solidFill>
                  <a:srgbClr val="7030A0"/>
                </a:solidFill>
              </a:rPr>
              <a:t>ability </a:t>
            </a:r>
            <a:r>
              <a:rPr lang="en-US" dirty="0"/>
              <a:t>to do their job</a:t>
            </a:r>
          </a:p>
          <a:p>
            <a:pPr lvl="1"/>
            <a:r>
              <a:rPr lang="en-US" dirty="0"/>
              <a:t>It can usually be identified as an issue which the employee has no control over e.g. unable to do their job due to an illness or underlying work or personal issues </a:t>
            </a:r>
          </a:p>
          <a:p>
            <a:r>
              <a:rPr lang="en-US" dirty="0"/>
              <a:t>Not always clear!</a:t>
            </a:r>
          </a:p>
        </p:txBody>
      </p:sp>
    </p:spTree>
    <p:extLst>
      <p:ext uri="{BB962C8B-B14F-4D97-AF65-F5344CB8AC3E}">
        <p14:creationId xmlns:p14="http://schemas.microsoft.com/office/powerpoint/2010/main" val="37078390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9DF7B-E4E6-AD74-358D-710475BB421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FD5F5E-C938-C467-DAE3-1119B1BA2B4A}"/>
              </a:ext>
            </a:extLst>
          </p:cNvPr>
          <p:cNvSpPr>
            <a:spLocks noGrp="1"/>
          </p:cNvSpPr>
          <p:nvPr>
            <p:ph type="title"/>
          </p:nvPr>
        </p:nvSpPr>
        <p:spPr/>
        <p:txBody>
          <a:bodyPr/>
          <a:lstStyle/>
          <a:p>
            <a:r>
              <a:rPr lang="en-US" dirty="0"/>
              <a:t>Conduct v Capability - examples</a:t>
            </a:r>
          </a:p>
        </p:txBody>
      </p:sp>
      <p:sp>
        <p:nvSpPr>
          <p:cNvPr id="3" name="Content Placeholder 2">
            <a:extLst>
              <a:ext uri="{FF2B5EF4-FFF2-40B4-BE49-F238E27FC236}">
                <a16:creationId xmlns:a16="http://schemas.microsoft.com/office/drawing/2014/main" id="{5467DDEA-1A91-744A-526E-77ADDD918ECE}"/>
              </a:ext>
            </a:extLst>
          </p:cNvPr>
          <p:cNvSpPr>
            <a:spLocks noGrp="1"/>
          </p:cNvSpPr>
          <p:nvPr>
            <p:ph idx="1"/>
          </p:nvPr>
        </p:nvSpPr>
        <p:spPr/>
        <p:txBody>
          <a:bodyPr>
            <a:normAutofit fontScale="92500" lnSpcReduction="20000"/>
          </a:bodyPr>
          <a:lstStyle/>
          <a:p>
            <a:r>
              <a:rPr lang="en-US" dirty="0"/>
              <a:t>A driver goes deliberately slowly to his last job to avoid having to do another delivery within his prescribed working hours - </a:t>
            </a:r>
            <a:r>
              <a:rPr lang="en-US" dirty="0">
                <a:solidFill>
                  <a:srgbClr val="7030A0"/>
                </a:solidFill>
              </a:rPr>
              <a:t>Conduct</a:t>
            </a:r>
            <a:r>
              <a:rPr lang="en-US" dirty="0"/>
              <a:t> </a:t>
            </a:r>
          </a:p>
          <a:p>
            <a:r>
              <a:rPr lang="en-US" dirty="0"/>
              <a:t>A local delivery driver is slower on his route because he is unfamiliar with the area - </a:t>
            </a:r>
            <a:r>
              <a:rPr lang="en-US" dirty="0">
                <a:solidFill>
                  <a:srgbClr val="7030A0"/>
                </a:solidFill>
              </a:rPr>
              <a:t>Capability</a:t>
            </a:r>
            <a:r>
              <a:rPr lang="en-US" dirty="0"/>
              <a:t> </a:t>
            </a:r>
          </a:p>
          <a:p>
            <a:r>
              <a:rPr lang="en-US" dirty="0"/>
              <a:t>A factory worker’s output is poor because he takes smoking breaks and exceeds his breaks allowance - </a:t>
            </a:r>
            <a:r>
              <a:rPr lang="en-US" dirty="0">
                <a:solidFill>
                  <a:srgbClr val="7030A0"/>
                </a:solidFill>
              </a:rPr>
              <a:t>Conduct</a:t>
            </a:r>
            <a:r>
              <a:rPr lang="en-US" dirty="0"/>
              <a:t> </a:t>
            </a:r>
          </a:p>
          <a:p>
            <a:r>
              <a:rPr lang="en-US" dirty="0"/>
              <a:t>A technician doesn’t complete paperwork because he perceives it as being a waste of time - </a:t>
            </a:r>
            <a:r>
              <a:rPr lang="en-US" dirty="0">
                <a:solidFill>
                  <a:srgbClr val="7030A0"/>
                </a:solidFill>
              </a:rPr>
              <a:t>Conduct</a:t>
            </a:r>
            <a:r>
              <a:rPr lang="en-US" dirty="0"/>
              <a:t> </a:t>
            </a:r>
          </a:p>
          <a:p>
            <a:r>
              <a:rPr lang="en-US" dirty="0"/>
              <a:t>A warehouse worker whose output is low because of a back condition </a:t>
            </a:r>
            <a:r>
              <a:rPr lang="en-US" dirty="0">
                <a:solidFill>
                  <a:srgbClr val="7030A0"/>
                </a:solidFill>
              </a:rPr>
              <a:t>– Capability</a:t>
            </a:r>
          </a:p>
          <a:p>
            <a:r>
              <a:rPr lang="en-US" dirty="0"/>
              <a:t>A care worker who takes longer to dispense medication because his English is poor </a:t>
            </a:r>
            <a:r>
              <a:rPr lang="en-US" dirty="0">
                <a:solidFill>
                  <a:srgbClr val="7030A0"/>
                </a:solidFill>
              </a:rPr>
              <a:t>– Capability</a:t>
            </a: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28385747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EB78EF4-6961-0231-9E1A-0A72A020FF2A}"/>
            </a:ext>
          </a:extLst>
        </p:cNvPr>
        <p:cNvGrpSpPr/>
        <p:nvPr/>
      </p:nvGrpSpPr>
      <p:grpSpPr>
        <a:xfrm>
          <a:off x="0" y="0"/>
          <a:ext cx="0" cy="0"/>
          <a:chOff x="0" y="0"/>
          <a:chExt cx="0" cy="0"/>
        </a:xfrm>
      </p:grpSpPr>
      <p:sp>
        <p:nvSpPr>
          <p:cNvPr id="1045" name="Rectangle 1044">
            <a:extLst>
              <a:ext uri="{FF2B5EF4-FFF2-40B4-BE49-F238E27FC236}">
                <a16:creationId xmlns:a16="http://schemas.microsoft.com/office/drawing/2014/main" id="{F70C2B8F-6B1B-46D5-86E6-40F36C695F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US"/>
          </a:p>
        </p:txBody>
      </p:sp>
      <p:sp>
        <p:nvSpPr>
          <p:cNvPr id="1046" name="Freeform 5">
            <a:extLst>
              <a:ext uri="{FF2B5EF4-FFF2-40B4-BE49-F238E27FC236}">
                <a16:creationId xmlns:a16="http://schemas.microsoft.com/office/drawing/2014/main" id="{DB521824-592C-476A-AB0A-CA0C6D1F34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txBody>
          <a:bodyPr/>
          <a:lstStyle/>
          <a:p>
            <a:endParaRPr lang="en-US"/>
          </a:p>
        </p:txBody>
      </p:sp>
      <p:sp>
        <p:nvSpPr>
          <p:cNvPr id="1047" name="Freeform: Shape 1034">
            <a:extLst>
              <a:ext uri="{FF2B5EF4-FFF2-40B4-BE49-F238E27FC236}">
                <a16:creationId xmlns:a16="http://schemas.microsoft.com/office/drawing/2014/main" id="{A2749EFA-8EE4-4EB8-9424-8E593B9320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950898" y="638067"/>
            <a:ext cx="6053670" cy="5581866"/>
          </a:xfrm>
          <a:custGeom>
            <a:avLst/>
            <a:gdLst>
              <a:gd name="connsiteX0" fmla="*/ 6053670 w 6053670"/>
              <a:gd name="connsiteY0" fmla="*/ 1098 h 5581866"/>
              <a:gd name="connsiteX1" fmla="*/ 6053670 w 6053670"/>
              <a:gd name="connsiteY1" fmla="*/ 514028 h 5581866"/>
              <a:gd name="connsiteX2" fmla="*/ 6053670 w 6053670"/>
              <a:gd name="connsiteY2" fmla="*/ 1254558 h 5581866"/>
              <a:gd name="connsiteX3" fmla="*/ 6053670 w 6053670"/>
              <a:gd name="connsiteY3" fmla="*/ 5581866 h 5581866"/>
              <a:gd name="connsiteX4" fmla="*/ 0 w 6053670"/>
              <a:gd name="connsiteY4" fmla="*/ 5581866 h 5581866"/>
              <a:gd name="connsiteX5" fmla="*/ 0 w 6053670"/>
              <a:gd name="connsiteY5" fmla="*/ 1249853 h 5581866"/>
              <a:gd name="connsiteX6" fmla="*/ 0 w 6053670"/>
              <a:gd name="connsiteY6" fmla="*/ 514028 h 5581866"/>
              <a:gd name="connsiteX7" fmla="*/ 0 w 6053670"/>
              <a:gd name="connsiteY7" fmla="*/ 0 h 5581866"/>
              <a:gd name="connsiteX8" fmla="*/ 35717 w 6053670"/>
              <a:gd name="connsiteY8" fmla="*/ 5488 h 5581866"/>
              <a:gd name="connsiteX9" fmla="*/ 140445 w 6053670"/>
              <a:gd name="connsiteY9" fmla="*/ 21641 h 5581866"/>
              <a:gd name="connsiteX10" fmla="*/ 216722 w 6053670"/>
              <a:gd name="connsiteY10" fmla="*/ 32932 h 5581866"/>
              <a:gd name="connsiteX11" fmla="*/ 307527 w 6053670"/>
              <a:gd name="connsiteY11" fmla="*/ 44850 h 5581866"/>
              <a:gd name="connsiteX12" fmla="*/ 415282 w 6053670"/>
              <a:gd name="connsiteY12" fmla="*/ 59121 h 5581866"/>
              <a:gd name="connsiteX13" fmla="*/ 534539 w 6053670"/>
              <a:gd name="connsiteY13" fmla="*/ 74175 h 5581866"/>
              <a:gd name="connsiteX14" fmla="*/ 668931 w 6053670"/>
              <a:gd name="connsiteY14" fmla="*/ 90014 h 5581866"/>
              <a:gd name="connsiteX15" fmla="*/ 815430 w 6053670"/>
              <a:gd name="connsiteY15" fmla="*/ 106794 h 5581866"/>
              <a:gd name="connsiteX16" fmla="*/ 974641 w 6053670"/>
              <a:gd name="connsiteY16" fmla="*/ 123574 h 5581866"/>
              <a:gd name="connsiteX17" fmla="*/ 1144144 w 6053670"/>
              <a:gd name="connsiteY17" fmla="*/ 140667 h 5581866"/>
              <a:gd name="connsiteX18" fmla="*/ 1326965 w 6053670"/>
              <a:gd name="connsiteY18" fmla="*/ 156506 h 5581866"/>
              <a:gd name="connsiteX19" fmla="*/ 1518261 w 6053670"/>
              <a:gd name="connsiteY19" fmla="*/ 171717 h 5581866"/>
              <a:gd name="connsiteX20" fmla="*/ 1720453 w 6053670"/>
              <a:gd name="connsiteY20" fmla="*/ 185518 h 5581866"/>
              <a:gd name="connsiteX21" fmla="*/ 1931121 w 6053670"/>
              <a:gd name="connsiteY21" fmla="*/ 198690 h 5581866"/>
              <a:gd name="connsiteX22" fmla="*/ 2150869 w 6053670"/>
              <a:gd name="connsiteY22" fmla="*/ 211079 h 5581866"/>
              <a:gd name="connsiteX23" fmla="*/ 2263467 w 6053670"/>
              <a:gd name="connsiteY23" fmla="*/ 215470 h 5581866"/>
              <a:gd name="connsiteX24" fmla="*/ 2378487 w 6053670"/>
              <a:gd name="connsiteY24" fmla="*/ 220332 h 5581866"/>
              <a:gd name="connsiteX25" fmla="*/ 2495323 w 6053670"/>
              <a:gd name="connsiteY25" fmla="*/ 224879 h 5581866"/>
              <a:gd name="connsiteX26" fmla="*/ 2612764 w 6053670"/>
              <a:gd name="connsiteY26" fmla="*/ 227859 h 5581866"/>
              <a:gd name="connsiteX27" fmla="*/ 2732627 w 6053670"/>
              <a:gd name="connsiteY27" fmla="*/ 230525 h 5581866"/>
              <a:gd name="connsiteX28" fmla="*/ 2853700 w 6053670"/>
              <a:gd name="connsiteY28" fmla="*/ 233348 h 5581866"/>
              <a:gd name="connsiteX29" fmla="*/ 2977195 w 6053670"/>
              <a:gd name="connsiteY29" fmla="*/ 235229 h 5581866"/>
              <a:gd name="connsiteX30" fmla="*/ 3101900 w 6053670"/>
              <a:gd name="connsiteY30" fmla="*/ 235229 h 5581866"/>
              <a:gd name="connsiteX31" fmla="*/ 3227817 w 6053670"/>
              <a:gd name="connsiteY31" fmla="*/ 236170 h 5581866"/>
              <a:gd name="connsiteX32" fmla="*/ 3354944 w 6053670"/>
              <a:gd name="connsiteY32" fmla="*/ 235229 h 5581866"/>
              <a:gd name="connsiteX33" fmla="*/ 3483887 w 6053670"/>
              <a:gd name="connsiteY33" fmla="*/ 233348 h 5581866"/>
              <a:gd name="connsiteX34" fmla="*/ 3612830 w 6053670"/>
              <a:gd name="connsiteY34" fmla="*/ 231623 h 5581866"/>
              <a:gd name="connsiteX35" fmla="*/ 3743589 w 6053670"/>
              <a:gd name="connsiteY35" fmla="*/ 227859 h 5581866"/>
              <a:gd name="connsiteX36" fmla="*/ 3875559 w 6053670"/>
              <a:gd name="connsiteY36" fmla="*/ 223938 h 5581866"/>
              <a:gd name="connsiteX37" fmla="*/ 4007529 w 6053670"/>
              <a:gd name="connsiteY37" fmla="*/ 219391 h 5581866"/>
              <a:gd name="connsiteX38" fmla="*/ 4140710 w 6053670"/>
              <a:gd name="connsiteY38" fmla="*/ 212961 h 5581866"/>
              <a:gd name="connsiteX39" fmla="*/ 4275102 w 6053670"/>
              <a:gd name="connsiteY39" fmla="*/ 205277 h 5581866"/>
              <a:gd name="connsiteX40" fmla="*/ 4410098 w 6053670"/>
              <a:gd name="connsiteY40" fmla="*/ 197907 h 5581866"/>
              <a:gd name="connsiteX41" fmla="*/ 4545096 w 6053670"/>
              <a:gd name="connsiteY41" fmla="*/ 188498 h 5581866"/>
              <a:gd name="connsiteX42" fmla="*/ 4681909 w 6053670"/>
              <a:gd name="connsiteY42" fmla="*/ 177207 h 5581866"/>
              <a:gd name="connsiteX43" fmla="*/ 4816905 w 6053670"/>
              <a:gd name="connsiteY43" fmla="*/ 165916 h 5581866"/>
              <a:gd name="connsiteX44" fmla="*/ 4954323 w 6053670"/>
              <a:gd name="connsiteY44" fmla="*/ 152899 h 5581866"/>
              <a:gd name="connsiteX45" fmla="*/ 5092347 w 6053670"/>
              <a:gd name="connsiteY45" fmla="*/ 138629 h 5581866"/>
              <a:gd name="connsiteX46" fmla="*/ 5228555 w 6053670"/>
              <a:gd name="connsiteY46" fmla="*/ 123574 h 5581866"/>
              <a:gd name="connsiteX47" fmla="*/ 5366578 w 6053670"/>
              <a:gd name="connsiteY47" fmla="*/ 106010 h 5581866"/>
              <a:gd name="connsiteX48" fmla="*/ 5503997 w 6053670"/>
              <a:gd name="connsiteY48" fmla="*/ 87192 h 5581866"/>
              <a:gd name="connsiteX49" fmla="*/ 5642020 w 6053670"/>
              <a:gd name="connsiteY49" fmla="*/ 68530 h 5581866"/>
              <a:gd name="connsiteX50" fmla="*/ 5779438 w 6053670"/>
              <a:gd name="connsiteY50" fmla="*/ 46733 h 5581866"/>
              <a:gd name="connsiteX51" fmla="*/ 5916251 w 6053670"/>
              <a:gd name="connsiteY51" fmla="*/ 24464 h 5581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5581866">
                <a:moveTo>
                  <a:pt x="6053670" y="1098"/>
                </a:moveTo>
                <a:lnTo>
                  <a:pt x="6053670" y="514028"/>
                </a:lnTo>
                <a:lnTo>
                  <a:pt x="6053670" y="1254558"/>
                </a:lnTo>
                <a:lnTo>
                  <a:pt x="6053670" y="5581866"/>
                </a:lnTo>
                <a:lnTo>
                  <a:pt x="0" y="5581866"/>
                </a:lnTo>
                <a:lnTo>
                  <a:pt x="0" y="1249853"/>
                </a:lnTo>
                <a:lnTo>
                  <a:pt x="0" y="514028"/>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0" y="235229"/>
                </a:lnTo>
                <a:lnTo>
                  <a:pt x="3227817" y="236170"/>
                </a:lnTo>
                <a:lnTo>
                  <a:pt x="3354944" y="235229"/>
                </a:lnTo>
                <a:lnTo>
                  <a:pt x="3483887" y="233348"/>
                </a:lnTo>
                <a:lnTo>
                  <a:pt x="3612830" y="231623"/>
                </a:lnTo>
                <a:lnTo>
                  <a:pt x="3743589" y="227859"/>
                </a:lnTo>
                <a:lnTo>
                  <a:pt x="3875559" y="223938"/>
                </a:lnTo>
                <a:lnTo>
                  <a:pt x="4007529"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txBody>
          <a:bodyPr/>
          <a:lstStyle/>
          <a:p>
            <a:endParaRPr lang="en-US"/>
          </a:p>
        </p:txBody>
      </p:sp>
      <p:sp>
        <p:nvSpPr>
          <p:cNvPr id="1048" name="Freeform 5">
            <a:extLst>
              <a:ext uri="{FF2B5EF4-FFF2-40B4-BE49-F238E27FC236}">
                <a16:creationId xmlns:a16="http://schemas.microsoft.com/office/drawing/2014/main" id="{B5C860C9-D4F9-4350-80DA-0D1CD36C77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txBody>
          <a:bodyPr/>
          <a:lstStyle/>
          <a:p>
            <a:endParaRPr lang="en-US"/>
          </a:p>
        </p:txBody>
      </p:sp>
      <p:sp>
        <p:nvSpPr>
          <p:cNvPr id="2" name="Title 1">
            <a:extLst>
              <a:ext uri="{FF2B5EF4-FFF2-40B4-BE49-F238E27FC236}">
                <a16:creationId xmlns:a16="http://schemas.microsoft.com/office/drawing/2014/main" id="{9D64AED5-D064-5AF1-3831-EE2511ED91B5}"/>
              </a:ext>
            </a:extLst>
          </p:cNvPr>
          <p:cNvSpPr>
            <a:spLocks noGrp="1"/>
          </p:cNvSpPr>
          <p:nvPr>
            <p:ph type="title"/>
          </p:nvPr>
        </p:nvSpPr>
        <p:spPr>
          <a:xfrm>
            <a:off x="639098" y="629265"/>
            <a:ext cx="5132438" cy="1622322"/>
          </a:xfrm>
        </p:spPr>
        <p:txBody>
          <a:bodyPr>
            <a:normAutofit/>
          </a:bodyPr>
          <a:lstStyle/>
          <a:p>
            <a:r>
              <a:rPr lang="en-US" dirty="0">
                <a:solidFill>
                  <a:srgbClr val="EBEBEB"/>
                </a:solidFill>
              </a:rPr>
              <a:t>Examples - Class discussion </a:t>
            </a:r>
          </a:p>
        </p:txBody>
      </p:sp>
      <p:pic>
        <p:nvPicPr>
          <p:cNvPr id="1026" name="Picture 2" descr="Tips for TEFL discussion classes">
            <a:extLst>
              <a:ext uri="{FF2B5EF4-FFF2-40B4-BE49-F238E27FC236}">
                <a16:creationId xmlns:a16="http://schemas.microsoft.com/office/drawing/2014/main" id="{8CEE65A8-2123-BF29-FB47-4DA9D857AE9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714836" y="1629356"/>
            <a:ext cx="4828707" cy="3616869"/>
          </a:xfrm>
          <a:prstGeom prst="rect">
            <a:avLst/>
          </a:prstGeom>
          <a:noFill/>
          <a:extLst>
            <a:ext uri="{909E8E84-426E-40DD-AFC4-6F175D3DCCD1}">
              <a14:hiddenFill xmlns:a14="http://schemas.microsoft.com/office/drawing/2010/main">
                <a:solidFill>
                  <a:srgbClr val="FFFFFF"/>
                </a:solidFill>
              </a14:hiddenFill>
            </a:ext>
          </a:extLst>
        </p:spPr>
      </p:pic>
      <p:sp>
        <p:nvSpPr>
          <p:cNvPr id="1049" name="Rectangle 1048">
            <a:extLst>
              <a:ext uri="{FF2B5EF4-FFF2-40B4-BE49-F238E27FC236}">
                <a16:creationId xmlns:a16="http://schemas.microsoft.com/office/drawing/2014/main" id="{538A90C8-AE0E-4EBA-9AF8-EEDB206020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 name="Content Placeholder 2">
            <a:extLst>
              <a:ext uri="{FF2B5EF4-FFF2-40B4-BE49-F238E27FC236}">
                <a16:creationId xmlns:a16="http://schemas.microsoft.com/office/drawing/2014/main" id="{08605B47-8EF2-4689-E1AE-FB73F7F2D49C}"/>
              </a:ext>
            </a:extLst>
          </p:cNvPr>
          <p:cNvSpPr>
            <a:spLocks noGrp="1"/>
          </p:cNvSpPr>
          <p:nvPr>
            <p:ph idx="1"/>
          </p:nvPr>
        </p:nvSpPr>
        <p:spPr>
          <a:xfrm>
            <a:off x="639098" y="2418735"/>
            <a:ext cx="5132439" cy="3811742"/>
          </a:xfrm>
        </p:spPr>
        <p:txBody>
          <a:bodyPr anchor="ctr">
            <a:normAutofit/>
          </a:bodyPr>
          <a:lstStyle/>
          <a:p>
            <a:endParaRPr lang="en-US" dirty="0">
              <a:solidFill>
                <a:srgbClr val="FFFFFF"/>
              </a:solidFill>
            </a:endParaRPr>
          </a:p>
        </p:txBody>
      </p:sp>
    </p:spTree>
    <p:extLst>
      <p:ext uri="{BB962C8B-B14F-4D97-AF65-F5344CB8AC3E}">
        <p14:creationId xmlns:p14="http://schemas.microsoft.com/office/powerpoint/2010/main" val="3235329158"/>
      </p:ext>
    </p:extLst>
  </p:cSld>
  <p:clrMapOvr>
    <a:overrideClrMapping bg1="dk1" tx1="lt1" bg2="dk2" tx2="lt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86CEDD-CD0B-7BC0-088F-1AD935144D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FD9BD6-B557-33E7-EE23-24A39B1A3509}"/>
              </a:ext>
            </a:extLst>
          </p:cNvPr>
          <p:cNvSpPr>
            <a:spLocks noGrp="1"/>
          </p:cNvSpPr>
          <p:nvPr>
            <p:ph type="title"/>
          </p:nvPr>
        </p:nvSpPr>
        <p:spPr/>
        <p:txBody>
          <a:bodyPr/>
          <a:lstStyle/>
          <a:p>
            <a:r>
              <a:rPr lang="en-US" dirty="0"/>
              <a:t>Conduct v Capability – example 1</a:t>
            </a:r>
          </a:p>
        </p:txBody>
      </p:sp>
      <p:sp>
        <p:nvSpPr>
          <p:cNvPr id="3" name="Content Placeholder 2">
            <a:extLst>
              <a:ext uri="{FF2B5EF4-FFF2-40B4-BE49-F238E27FC236}">
                <a16:creationId xmlns:a16="http://schemas.microsoft.com/office/drawing/2014/main" id="{4A9CE7E0-0213-C42A-0E91-180BA0BD1D09}"/>
              </a:ext>
            </a:extLst>
          </p:cNvPr>
          <p:cNvSpPr>
            <a:spLocks noGrp="1"/>
          </p:cNvSpPr>
          <p:nvPr>
            <p:ph idx="1"/>
          </p:nvPr>
        </p:nvSpPr>
        <p:spPr/>
        <p:txBody>
          <a:bodyPr>
            <a:normAutofit/>
          </a:bodyPr>
          <a:lstStyle/>
          <a:p>
            <a:r>
              <a:rPr lang="en-US" dirty="0" err="1"/>
              <a:t>Mr</a:t>
            </a:r>
            <a:r>
              <a:rPr lang="en-US" dirty="0"/>
              <a:t> Jones was employed as a contract manager for a firm of shopfitters.</a:t>
            </a:r>
          </a:p>
          <a:p>
            <a:r>
              <a:rPr lang="en-US" dirty="0"/>
              <a:t>He was competent and experienced.</a:t>
            </a:r>
          </a:p>
          <a:p>
            <a:r>
              <a:rPr lang="en-US" dirty="0"/>
              <a:t>He had detailed knowledge of building law and was loyal, conscientious and meticulous.</a:t>
            </a:r>
          </a:p>
          <a:p>
            <a:r>
              <a:rPr lang="en-US" dirty="0"/>
              <a:t>However, he was argumentative with clients and unable to compromise with them on their particular requirements.</a:t>
            </a:r>
          </a:p>
          <a:p>
            <a:r>
              <a:rPr lang="en-US" dirty="0"/>
              <a:t>Some of the clients refused to deal with him.</a:t>
            </a:r>
          </a:p>
          <a:p>
            <a:r>
              <a:rPr lang="en-US" dirty="0">
                <a:solidFill>
                  <a:srgbClr val="7030A0"/>
                </a:solidFill>
              </a:rPr>
              <a:t>Conduct OR Capability?</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13992156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EBC341-98A1-47B0-2198-27204E9ECAF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DAC8AA-81FC-D78C-935D-0E6317454D7C}"/>
              </a:ext>
            </a:extLst>
          </p:cNvPr>
          <p:cNvSpPr>
            <a:spLocks noGrp="1"/>
          </p:cNvSpPr>
          <p:nvPr>
            <p:ph type="title"/>
          </p:nvPr>
        </p:nvSpPr>
        <p:spPr/>
        <p:txBody>
          <a:bodyPr/>
          <a:lstStyle/>
          <a:p>
            <a:r>
              <a:rPr lang="en-US" dirty="0"/>
              <a:t>Conduct v Capability – example 2</a:t>
            </a:r>
          </a:p>
        </p:txBody>
      </p:sp>
      <p:sp>
        <p:nvSpPr>
          <p:cNvPr id="3" name="Content Placeholder 2">
            <a:extLst>
              <a:ext uri="{FF2B5EF4-FFF2-40B4-BE49-F238E27FC236}">
                <a16:creationId xmlns:a16="http://schemas.microsoft.com/office/drawing/2014/main" id="{BB9DBC74-378B-DEF8-E69E-1490095EE84A}"/>
              </a:ext>
            </a:extLst>
          </p:cNvPr>
          <p:cNvSpPr>
            <a:spLocks noGrp="1"/>
          </p:cNvSpPr>
          <p:nvPr>
            <p:ph idx="1"/>
          </p:nvPr>
        </p:nvSpPr>
        <p:spPr/>
        <p:txBody>
          <a:bodyPr>
            <a:normAutofit/>
          </a:bodyPr>
          <a:lstStyle/>
          <a:p>
            <a:r>
              <a:rPr lang="en-US" dirty="0" err="1"/>
              <a:t>Mrs</a:t>
            </a:r>
            <a:r>
              <a:rPr lang="en-US" dirty="0"/>
              <a:t> Williams is dismissed for assembling 471 out of 500 components incorrectly</a:t>
            </a:r>
          </a:p>
          <a:p>
            <a:r>
              <a:rPr lang="en-US" dirty="0" err="1"/>
              <a:t>Mrs</a:t>
            </a:r>
            <a:r>
              <a:rPr lang="en-US" dirty="0"/>
              <a:t> Williams claims this was the way she had been shown how to assemble them</a:t>
            </a:r>
          </a:p>
          <a:p>
            <a:r>
              <a:rPr lang="en-US" dirty="0"/>
              <a:t>The employer denied having ever shown her how to do it</a:t>
            </a:r>
          </a:p>
          <a:p>
            <a:r>
              <a:rPr lang="en-US" dirty="0">
                <a:solidFill>
                  <a:srgbClr val="7030A0"/>
                </a:solidFill>
              </a:rPr>
              <a:t>Conduct OR Capability?</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5291985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5CF011-F7DE-7AF5-1B68-E55FC7C91DE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75A114C-E887-520F-4352-0064AE754780}"/>
              </a:ext>
            </a:extLst>
          </p:cNvPr>
          <p:cNvSpPr>
            <a:spLocks noGrp="1"/>
          </p:cNvSpPr>
          <p:nvPr>
            <p:ph type="title"/>
          </p:nvPr>
        </p:nvSpPr>
        <p:spPr/>
        <p:txBody>
          <a:bodyPr/>
          <a:lstStyle/>
          <a:p>
            <a:r>
              <a:rPr lang="en-US" dirty="0"/>
              <a:t>Performance Management</a:t>
            </a:r>
          </a:p>
        </p:txBody>
      </p:sp>
      <p:sp>
        <p:nvSpPr>
          <p:cNvPr id="3" name="Content Placeholder 2">
            <a:extLst>
              <a:ext uri="{FF2B5EF4-FFF2-40B4-BE49-F238E27FC236}">
                <a16:creationId xmlns:a16="http://schemas.microsoft.com/office/drawing/2014/main" id="{3530EC9C-B57D-EA26-01E7-D4ED0C1B5D71}"/>
              </a:ext>
            </a:extLst>
          </p:cNvPr>
          <p:cNvSpPr>
            <a:spLocks noGrp="1"/>
          </p:cNvSpPr>
          <p:nvPr>
            <p:ph idx="1"/>
          </p:nvPr>
        </p:nvSpPr>
        <p:spPr/>
        <p:txBody>
          <a:bodyPr>
            <a:normAutofit/>
          </a:bodyPr>
          <a:lstStyle/>
          <a:p>
            <a:r>
              <a:rPr lang="en-US" dirty="0"/>
              <a:t>Informal management </a:t>
            </a:r>
          </a:p>
          <a:p>
            <a:r>
              <a:rPr lang="en-US" dirty="0"/>
              <a:t>Formal management </a:t>
            </a:r>
          </a:p>
          <a:p>
            <a:pPr marL="0" indent="0">
              <a:buNone/>
            </a:pPr>
            <a:endParaRPr lang="en-US" dirty="0"/>
          </a:p>
        </p:txBody>
      </p:sp>
    </p:spTree>
    <p:extLst>
      <p:ext uri="{BB962C8B-B14F-4D97-AF65-F5344CB8AC3E}">
        <p14:creationId xmlns:p14="http://schemas.microsoft.com/office/powerpoint/2010/main" val="5415621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3A7723-FD68-13C4-48CF-FD5B90B1EF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B6328B-5742-3A99-CF1A-4BE74DA63A44}"/>
              </a:ext>
            </a:extLst>
          </p:cNvPr>
          <p:cNvSpPr>
            <a:spLocks noGrp="1"/>
          </p:cNvSpPr>
          <p:nvPr>
            <p:ph type="title"/>
          </p:nvPr>
        </p:nvSpPr>
        <p:spPr/>
        <p:txBody>
          <a:bodyPr/>
          <a:lstStyle/>
          <a:p>
            <a:r>
              <a:rPr lang="en-US" dirty="0"/>
              <a:t>Informal Management </a:t>
            </a:r>
          </a:p>
        </p:txBody>
      </p:sp>
      <p:sp>
        <p:nvSpPr>
          <p:cNvPr id="3" name="Content Placeholder 2">
            <a:extLst>
              <a:ext uri="{FF2B5EF4-FFF2-40B4-BE49-F238E27FC236}">
                <a16:creationId xmlns:a16="http://schemas.microsoft.com/office/drawing/2014/main" id="{6AF3AC3B-BCE8-0BC8-00AF-5CEA15D365A1}"/>
              </a:ext>
            </a:extLst>
          </p:cNvPr>
          <p:cNvSpPr>
            <a:spLocks noGrp="1"/>
          </p:cNvSpPr>
          <p:nvPr>
            <p:ph idx="1"/>
          </p:nvPr>
        </p:nvSpPr>
        <p:spPr/>
        <p:txBody>
          <a:bodyPr>
            <a:normAutofit/>
          </a:bodyPr>
          <a:lstStyle/>
          <a:p>
            <a:r>
              <a:rPr lang="en-US" b="1" dirty="0"/>
              <a:t>Step one</a:t>
            </a:r>
          </a:p>
          <a:p>
            <a:r>
              <a:rPr lang="en-US" dirty="0"/>
              <a:t>Performance issue identified – arrange informal meeting with employee</a:t>
            </a:r>
          </a:p>
          <a:p>
            <a:pPr lvl="1"/>
            <a:r>
              <a:rPr lang="en-US" dirty="0"/>
              <a:t>Purpose of the meeting</a:t>
            </a:r>
          </a:p>
          <a:p>
            <a:pPr lvl="1"/>
            <a:r>
              <a:rPr lang="en-US" dirty="0"/>
              <a:t>Preparing for the meeting</a:t>
            </a:r>
          </a:p>
          <a:p>
            <a:pPr lvl="1"/>
            <a:r>
              <a:rPr lang="en-US" dirty="0"/>
              <a:t>Clarify purpose at the meeting</a:t>
            </a:r>
          </a:p>
          <a:p>
            <a:pPr lvl="1"/>
            <a:r>
              <a:rPr lang="en-US" dirty="0"/>
              <a:t>Explain the goals</a:t>
            </a:r>
          </a:p>
          <a:p>
            <a:pPr lvl="1"/>
            <a:r>
              <a:rPr lang="en-US" dirty="0"/>
              <a:t>Agree improvements</a:t>
            </a:r>
          </a:p>
        </p:txBody>
      </p:sp>
    </p:spTree>
    <p:extLst>
      <p:ext uri="{BB962C8B-B14F-4D97-AF65-F5344CB8AC3E}">
        <p14:creationId xmlns:p14="http://schemas.microsoft.com/office/powerpoint/2010/main" val="14769580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41B42F-40D2-D545-F2AC-41DCE7DBB2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9340C8-C682-A945-F534-0E6EC02735C7}"/>
              </a:ext>
            </a:extLst>
          </p:cNvPr>
          <p:cNvSpPr>
            <a:spLocks noGrp="1"/>
          </p:cNvSpPr>
          <p:nvPr>
            <p:ph type="title"/>
          </p:nvPr>
        </p:nvSpPr>
        <p:spPr/>
        <p:txBody>
          <a:bodyPr/>
          <a:lstStyle/>
          <a:p>
            <a:r>
              <a:rPr lang="en-US" dirty="0"/>
              <a:t>Informal Management </a:t>
            </a:r>
          </a:p>
        </p:txBody>
      </p:sp>
      <p:sp>
        <p:nvSpPr>
          <p:cNvPr id="3" name="Content Placeholder 2">
            <a:extLst>
              <a:ext uri="{FF2B5EF4-FFF2-40B4-BE49-F238E27FC236}">
                <a16:creationId xmlns:a16="http://schemas.microsoft.com/office/drawing/2014/main" id="{E1419FA7-4C94-88A4-C19D-0BC81DEAB5D6}"/>
              </a:ext>
            </a:extLst>
          </p:cNvPr>
          <p:cNvSpPr>
            <a:spLocks noGrp="1"/>
          </p:cNvSpPr>
          <p:nvPr>
            <p:ph idx="1"/>
          </p:nvPr>
        </p:nvSpPr>
        <p:spPr/>
        <p:txBody>
          <a:bodyPr>
            <a:normAutofit/>
          </a:bodyPr>
          <a:lstStyle/>
          <a:p>
            <a:r>
              <a:rPr lang="en-US" b="1" dirty="0"/>
              <a:t>Step two</a:t>
            </a:r>
          </a:p>
          <a:p>
            <a:r>
              <a:rPr lang="en-US" dirty="0"/>
              <a:t>Follow up with the employee in writing: </a:t>
            </a:r>
          </a:p>
          <a:p>
            <a:pPr lvl="1"/>
            <a:r>
              <a:rPr lang="en-US" dirty="0"/>
              <a:t>Exactly how their work is not meeting the required standard</a:t>
            </a:r>
          </a:p>
          <a:p>
            <a:pPr lvl="1"/>
            <a:r>
              <a:rPr lang="en-US" dirty="0"/>
              <a:t>The expected standard(s)</a:t>
            </a:r>
          </a:p>
          <a:p>
            <a:pPr lvl="1"/>
            <a:r>
              <a:rPr lang="en-US" dirty="0"/>
              <a:t>The timescale of expected improvement </a:t>
            </a:r>
          </a:p>
          <a:p>
            <a:pPr lvl="1"/>
            <a:r>
              <a:rPr lang="en-US" dirty="0"/>
              <a:t>Support, coaching and/or training that will be given to the employee </a:t>
            </a:r>
          </a:p>
          <a:p>
            <a:pPr lvl="1"/>
            <a:r>
              <a:rPr lang="en-US" dirty="0"/>
              <a:t>That formal action may follow if there is no improvement </a:t>
            </a:r>
          </a:p>
        </p:txBody>
      </p:sp>
    </p:spTree>
    <p:extLst>
      <p:ext uri="{BB962C8B-B14F-4D97-AF65-F5344CB8AC3E}">
        <p14:creationId xmlns:p14="http://schemas.microsoft.com/office/powerpoint/2010/main" val="34332900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0816AC-05CD-7393-858B-851C81D4D9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95333F-2B31-F63D-BE7B-AEDE489FFA68}"/>
              </a:ext>
            </a:extLst>
          </p:cNvPr>
          <p:cNvSpPr>
            <a:spLocks noGrp="1"/>
          </p:cNvSpPr>
          <p:nvPr>
            <p:ph type="title"/>
          </p:nvPr>
        </p:nvSpPr>
        <p:spPr/>
        <p:txBody>
          <a:bodyPr/>
          <a:lstStyle/>
          <a:p>
            <a:r>
              <a:rPr lang="en-US" dirty="0"/>
              <a:t>Informal Management </a:t>
            </a:r>
          </a:p>
        </p:txBody>
      </p:sp>
      <p:sp>
        <p:nvSpPr>
          <p:cNvPr id="3" name="Content Placeholder 2">
            <a:extLst>
              <a:ext uri="{FF2B5EF4-FFF2-40B4-BE49-F238E27FC236}">
                <a16:creationId xmlns:a16="http://schemas.microsoft.com/office/drawing/2014/main" id="{951A092D-2E09-DD09-CED2-567C29EED853}"/>
              </a:ext>
            </a:extLst>
          </p:cNvPr>
          <p:cNvSpPr>
            <a:spLocks noGrp="1"/>
          </p:cNvSpPr>
          <p:nvPr>
            <p:ph idx="1"/>
          </p:nvPr>
        </p:nvSpPr>
        <p:spPr/>
        <p:txBody>
          <a:bodyPr>
            <a:normAutofit/>
          </a:bodyPr>
          <a:lstStyle/>
          <a:p>
            <a:r>
              <a:rPr lang="en-US" b="1" dirty="0"/>
              <a:t>Step three</a:t>
            </a:r>
          </a:p>
          <a:p>
            <a:r>
              <a:rPr lang="en-US" dirty="0"/>
              <a:t>Invite the employee to attend a review meeting to assess performance against the agree action plan</a:t>
            </a:r>
          </a:p>
          <a:p>
            <a:r>
              <a:rPr lang="en-US" dirty="0"/>
              <a:t>Possible outcomes:</a:t>
            </a:r>
          </a:p>
          <a:p>
            <a:pPr lvl="1"/>
            <a:r>
              <a:rPr lang="en-US" dirty="0"/>
              <a:t>Action plan achieved to a satisfactory standard</a:t>
            </a:r>
          </a:p>
          <a:p>
            <a:pPr lvl="1"/>
            <a:r>
              <a:rPr lang="en-US" dirty="0"/>
              <a:t>Action plan partly met </a:t>
            </a:r>
          </a:p>
          <a:p>
            <a:pPr lvl="1"/>
            <a:r>
              <a:rPr lang="en-US" dirty="0"/>
              <a:t>Action plan not met, reasons given not reasonable and/or acceptable </a:t>
            </a:r>
          </a:p>
        </p:txBody>
      </p:sp>
    </p:spTree>
    <p:extLst>
      <p:ext uri="{BB962C8B-B14F-4D97-AF65-F5344CB8AC3E}">
        <p14:creationId xmlns:p14="http://schemas.microsoft.com/office/powerpoint/2010/main" val="21760797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1D5689-6890-3330-A176-7F12D9C7E61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0C2B0F-725B-B938-0648-BA3E3D4F4465}"/>
              </a:ext>
            </a:extLst>
          </p:cNvPr>
          <p:cNvSpPr>
            <a:spLocks noGrp="1"/>
          </p:cNvSpPr>
          <p:nvPr>
            <p:ph type="title"/>
          </p:nvPr>
        </p:nvSpPr>
        <p:spPr/>
        <p:txBody>
          <a:bodyPr/>
          <a:lstStyle/>
          <a:p>
            <a:r>
              <a:rPr lang="en-US" dirty="0"/>
              <a:t>Formal Management </a:t>
            </a:r>
          </a:p>
        </p:txBody>
      </p:sp>
      <p:sp>
        <p:nvSpPr>
          <p:cNvPr id="3" name="Content Placeholder 2">
            <a:extLst>
              <a:ext uri="{FF2B5EF4-FFF2-40B4-BE49-F238E27FC236}">
                <a16:creationId xmlns:a16="http://schemas.microsoft.com/office/drawing/2014/main" id="{9EC48D92-881B-C3DC-5316-4AA19F6AB9BB}"/>
              </a:ext>
            </a:extLst>
          </p:cNvPr>
          <p:cNvSpPr>
            <a:spLocks noGrp="1"/>
          </p:cNvSpPr>
          <p:nvPr>
            <p:ph idx="1"/>
          </p:nvPr>
        </p:nvSpPr>
        <p:spPr/>
        <p:txBody>
          <a:bodyPr>
            <a:normAutofit fontScale="92500" lnSpcReduction="10000"/>
          </a:bodyPr>
          <a:lstStyle/>
          <a:p>
            <a:r>
              <a:rPr lang="en-US" b="1" dirty="0"/>
              <a:t>Step one</a:t>
            </a:r>
          </a:p>
          <a:p>
            <a:r>
              <a:rPr lang="en-US" dirty="0"/>
              <a:t>Invite the employee to attend a first formal capability meeting</a:t>
            </a:r>
          </a:p>
          <a:p>
            <a:r>
              <a:rPr lang="en-US" dirty="0"/>
              <a:t>Before the meeting, the employee should be notified (in writing), of the: </a:t>
            </a:r>
          </a:p>
          <a:p>
            <a:pPr lvl="1"/>
            <a:r>
              <a:rPr lang="en-US" dirty="0"/>
              <a:t>Shortcomings in their performance</a:t>
            </a:r>
          </a:p>
          <a:p>
            <a:pPr lvl="1"/>
            <a:r>
              <a:rPr lang="en-US" dirty="0"/>
              <a:t>Date, time and place of the capability meeting</a:t>
            </a:r>
          </a:p>
          <a:p>
            <a:pPr lvl="1"/>
            <a:r>
              <a:rPr lang="en-US" dirty="0"/>
              <a:t>Relevant information and any documents to be relied on at the hearing</a:t>
            </a:r>
          </a:p>
          <a:p>
            <a:pPr lvl="1"/>
            <a:r>
              <a:rPr lang="en-US" dirty="0"/>
              <a:t>Procedure to be followed</a:t>
            </a:r>
          </a:p>
          <a:p>
            <a:pPr lvl="1"/>
            <a:r>
              <a:rPr lang="en-US" dirty="0"/>
              <a:t>Possible consequences if performance is not found to have failed short of the required standard</a:t>
            </a:r>
          </a:p>
          <a:p>
            <a:pPr lvl="1"/>
            <a:r>
              <a:rPr lang="en-US" dirty="0"/>
              <a:t>Right to be accompanied by a trade union official or a fellow worker </a:t>
            </a:r>
          </a:p>
        </p:txBody>
      </p:sp>
    </p:spTree>
    <p:extLst>
      <p:ext uri="{BB962C8B-B14F-4D97-AF65-F5344CB8AC3E}">
        <p14:creationId xmlns:p14="http://schemas.microsoft.com/office/powerpoint/2010/main" val="16573588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423665-80C5-4747-B2DA-EC32A8CC3FA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475735-E7D4-0049-9D25-D962C2589AE5}"/>
              </a:ext>
            </a:extLst>
          </p:cNvPr>
          <p:cNvSpPr>
            <a:spLocks noGrp="1"/>
          </p:cNvSpPr>
          <p:nvPr>
            <p:ph type="title"/>
          </p:nvPr>
        </p:nvSpPr>
        <p:spPr/>
        <p:txBody>
          <a:bodyPr/>
          <a:lstStyle/>
          <a:p>
            <a:r>
              <a:rPr lang="en-US" dirty="0"/>
              <a:t>Formal Management </a:t>
            </a:r>
          </a:p>
        </p:txBody>
      </p:sp>
      <p:sp>
        <p:nvSpPr>
          <p:cNvPr id="3" name="Content Placeholder 2">
            <a:extLst>
              <a:ext uri="{FF2B5EF4-FFF2-40B4-BE49-F238E27FC236}">
                <a16:creationId xmlns:a16="http://schemas.microsoft.com/office/drawing/2014/main" id="{216916A5-81AA-B7B6-0375-D53AF08732A1}"/>
              </a:ext>
            </a:extLst>
          </p:cNvPr>
          <p:cNvSpPr>
            <a:spLocks noGrp="1"/>
          </p:cNvSpPr>
          <p:nvPr>
            <p:ph idx="1"/>
          </p:nvPr>
        </p:nvSpPr>
        <p:spPr/>
        <p:txBody>
          <a:bodyPr>
            <a:normAutofit/>
          </a:bodyPr>
          <a:lstStyle/>
          <a:p>
            <a:r>
              <a:rPr lang="en-US" dirty="0"/>
              <a:t>The aim of the meeting will be to:</a:t>
            </a:r>
          </a:p>
          <a:p>
            <a:pPr lvl="1"/>
            <a:r>
              <a:rPr lang="en-US" dirty="0"/>
              <a:t>Clarify the required standards the employee has failed to meet and examine the evidence</a:t>
            </a:r>
          </a:p>
          <a:p>
            <a:pPr lvl="1"/>
            <a:r>
              <a:rPr lang="en-US" dirty="0"/>
              <a:t>Allow the employee to ask questions, respond to the evidence put forward, provide any evidence they may have an put their views across</a:t>
            </a:r>
          </a:p>
          <a:p>
            <a:pPr lvl="1"/>
            <a:r>
              <a:rPr lang="en-US" dirty="0"/>
              <a:t>Establish the likely reasons for the employee’s poor performance </a:t>
            </a:r>
          </a:p>
          <a:p>
            <a:pPr lvl="1"/>
            <a:r>
              <a:rPr lang="en-US" dirty="0"/>
              <a:t>Identify what can be done to assist them in improving their performance, such as additional training or supervision </a:t>
            </a:r>
          </a:p>
          <a:p>
            <a:pPr lvl="1"/>
            <a:r>
              <a:rPr lang="en-US" dirty="0"/>
              <a:t>Set targets for improvement and a timescale for review</a:t>
            </a:r>
          </a:p>
        </p:txBody>
      </p:sp>
    </p:spTree>
    <p:extLst>
      <p:ext uri="{BB962C8B-B14F-4D97-AF65-F5344CB8AC3E}">
        <p14:creationId xmlns:p14="http://schemas.microsoft.com/office/powerpoint/2010/main" val="37604413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C935F8-0917-54E6-50AC-4C127667D5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5A6E935-CB14-8AAA-6ABC-8E79798FC3C8}"/>
              </a:ext>
            </a:extLst>
          </p:cNvPr>
          <p:cNvSpPr>
            <a:spLocks noGrp="1"/>
          </p:cNvSpPr>
          <p:nvPr>
            <p:ph type="title"/>
          </p:nvPr>
        </p:nvSpPr>
        <p:spPr/>
        <p:txBody>
          <a:bodyPr/>
          <a:lstStyle/>
          <a:p>
            <a:r>
              <a:rPr lang="en-US" dirty="0"/>
              <a:t>Formal Management </a:t>
            </a:r>
          </a:p>
        </p:txBody>
      </p:sp>
      <p:sp>
        <p:nvSpPr>
          <p:cNvPr id="3" name="Content Placeholder 2">
            <a:extLst>
              <a:ext uri="{FF2B5EF4-FFF2-40B4-BE49-F238E27FC236}">
                <a16:creationId xmlns:a16="http://schemas.microsoft.com/office/drawing/2014/main" id="{7846A253-71A4-1D5D-F02F-10B3B151DD25}"/>
              </a:ext>
            </a:extLst>
          </p:cNvPr>
          <p:cNvSpPr>
            <a:spLocks noGrp="1"/>
          </p:cNvSpPr>
          <p:nvPr>
            <p:ph idx="1"/>
          </p:nvPr>
        </p:nvSpPr>
        <p:spPr/>
        <p:txBody>
          <a:bodyPr>
            <a:normAutofit/>
          </a:bodyPr>
          <a:lstStyle/>
          <a:p>
            <a:r>
              <a:rPr lang="en-US" dirty="0"/>
              <a:t>Decide on the outcome and confirm the decision in writing</a:t>
            </a:r>
          </a:p>
          <a:p>
            <a:r>
              <a:rPr lang="en-US" dirty="0"/>
              <a:t>If no sufficient improvement, give the employee a </a:t>
            </a:r>
            <a:r>
              <a:rPr lang="en-US" dirty="0">
                <a:solidFill>
                  <a:srgbClr val="7030A0"/>
                </a:solidFill>
              </a:rPr>
              <a:t>first written warning</a:t>
            </a:r>
          </a:p>
          <a:p>
            <a:r>
              <a:rPr lang="en-US" dirty="0"/>
              <a:t>Review period</a:t>
            </a:r>
          </a:p>
          <a:p>
            <a:r>
              <a:rPr lang="en-US" dirty="0"/>
              <a:t>Right of appeal </a:t>
            </a:r>
          </a:p>
        </p:txBody>
      </p:sp>
    </p:spTree>
    <p:extLst>
      <p:ext uri="{BB962C8B-B14F-4D97-AF65-F5344CB8AC3E}">
        <p14:creationId xmlns:p14="http://schemas.microsoft.com/office/powerpoint/2010/main" val="18428177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B36747-AF2F-9984-B102-5746DD7752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749EB3B-3097-D6C5-93DA-F96E6D1A0FCE}"/>
              </a:ext>
            </a:extLst>
          </p:cNvPr>
          <p:cNvSpPr>
            <a:spLocks noGrp="1"/>
          </p:cNvSpPr>
          <p:nvPr>
            <p:ph type="title"/>
          </p:nvPr>
        </p:nvSpPr>
        <p:spPr/>
        <p:txBody>
          <a:bodyPr/>
          <a:lstStyle/>
          <a:p>
            <a:r>
              <a:rPr lang="en-US" dirty="0"/>
              <a:t>Formal Management </a:t>
            </a:r>
          </a:p>
        </p:txBody>
      </p:sp>
      <p:sp>
        <p:nvSpPr>
          <p:cNvPr id="3" name="Content Placeholder 2">
            <a:extLst>
              <a:ext uri="{FF2B5EF4-FFF2-40B4-BE49-F238E27FC236}">
                <a16:creationId xmlns:a16="http://schemas.microsoft.com/office/drawing/2014/main" id="{25B63C0E-907E-BC4A-75B1-62F92AA70071}"/>
              </a:ext>
            </a:extLst>
          </p:cNvPr>
          <p:cNvSpPr>
            <a:spLocks noGrp="1"/>
          </p:cNvSpPr>
          <p:nvPr>
            <p:ph idx="1"/>
          </p:nvPr>
        </p:nvSpPr>
        <p:spPr/>
        <p:txBody>
          <a:bodyPr>
            <a:normAutofit/>
          </a:bodyPr>
          <a:lstStyle/>
          <a:p>
            <a:r>
              <a:rPr lang="en-US" dirty="0"/>
              <a:t>At the end of the review period, have they hit the required targets set?</a:t>
            </a:r>
          </a:p>
          <a:p>
            <a:r>
              <a:rPr lang="en-US" dirty="0"/>
              <a:t>If yes, end of the formal process but keep under regular review</a:t>
            </a:r>
          </a:p>
          <a:p>
            <a:r>
              <a:rPr lang="en-US" dirty="0"/>
              <a:t>If no, move to step 2 </a:t>
            </a:r>
          </a:p>
        </p:txBody>
      </p:sp>
    </p:spTree>
    <p:extLst>
      <p:ext uri="{BB962C8B-B14F-4D97-AF65-F5344CB8AC3E}">
        <p14:creationId xmlns:p14="http://schemas.microsoft.com/office/powerpoint/2010/main" val="23208122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CAF39-4B64-142D-F0F5-4FA50E7E509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8C8ADFB-81A4-60A0-77A0-7941709B0C2B}"/>
              </a:ext>
            </a:extLst>
          </p:cNvPr>
          <p:cNvSpPr>
            <a:spLocks noGrp="1"/>
          </p:cNvSpPr>
          <p:nvPr>
            <p:ph type="title"/>
          </p:nvPr>
        </p:nvSpPr>
        <p:spPr/>
        <p:txBody>
          <a:bodyPr/>
          <a:lstStyle/>
          <a:p>
            <a:r>
              <a:rPr lang="en-US" dirty="0"/>
              <a:t>Formal Management </a:t>
            </a:r>
          </a:p>
        </p:txBody>
      </p:sp>
      <p:sp>
        <p:nvSpPr>
          <p:cNvPr id="3" name="Content Placeholder 2">
            <a:extLst>
              <a:ext uri="{FF2B5EF4-FFF2-40B4-BE49-F238E27FC236}">
                <a16:creationId xmlns:a16="http://schemas.microsoft.com/office/drawing/2014/main" id="{01FB2996-BB62-30B5-A3C5-8FD366E1460C}"/>
              </a:ext>
            </a:extLst>
          </p:cNvPr>
          <p:cNvSpPr>
            <a:spLocks noGrp="1"/>
          </p:cNvSpPr>
          <p:nvPr>
            <p:ph idx="1"/>
          </p:nvPr>
        </p:nvSpPr>
        <p:spPr/>
        <p:txBody>
          <a:bodyPr>
            <a:normAutofit/>
          </a:bodyPr>
          <a:lstStyle/>
          <a:p>
            <a:r>
              <a:rPr lang="en-US" b="1" dirty="0"/>
              <a:t>Step two</a:t>
            </a:r>
          </a:p>
          <a:p>
            <a:r>
              <a:rPr lang="en-US" dirty="0"/>
              <a:t>Invite employee to a second capability meeting</a:t>
            </a:r>
          </a:p>
          <a:p>
            <a:r>
              <a:rPr lang="en-US" dirty="0"/>
              <a:t>The employee will have the same rights as at the first meting</a:t>
            </a:r>
          </a:p>
          <a:p>
            <a:r>
              <a:rPr lang="en-US" dirty="0"/>
              <a:t>Advise the employee there has been insufficient improvement </a:t>
            </a:r>
          </a:p>
          <a:p>
            <a:r>
              <a:rPr lang="en-US" dirty="0"/>
              <a:t>Check again there are no training or other issues affecting performance and ask for their views</a:t>
            </a:r>
          </a:p>
          <a:p>
            <a:r>
              <a:rPr lang="en-US" dirty="0"/>
              <a:t>If the performance hasn't improved sufficiently, give the employee a </a:t>
            </a:r>
            <a:r>
              <a:rPr lang="en-US" dirty="0">
                <a:solidFill>
                  <a:srgbClr val="7030A0"/>
                </a:solidFill>
              </a:rPr>
              <a:t>final written warning</a:t>
            </a:r>
            <a:r>
              <a:rPr lang="en-US" dirty="0"/>
              <a:t>, setting out the required performance improvement and new timescale for improvement and next review date</a:t>
            </a:r>
          </a:p>
          <a:p>
            <a:endParaRPr lang="en-US" dirty="0"/>
          </a:p>
        </p:txBody>
      </p:sp>
    </p:spTree>
    <p:extLst>
      <p:ext uri="{BB962C8B-B14F-4D97-AF65-F5344CB8AC3E}">
        <p14:creationId xmlns:p14="http://schemas.microsoft.com/office/powerpoint/2010/main" val="28857053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21FAC5-9082-3AFE-1A81-9B1B3317EBD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D0E829-61C1-EDD9-5620-ACC29C78A03E}"/>
              </a:ext>
            </a:extLst>
          </p:cNvPr>
          <p:cNvSpPr>
            <a:spLocks noGrp="1"/>
          </p:cNvSpPr>
          <p:nvPr>
            <p:ph type="title"/>
          </p:nvPr>
        </p:nvSpPr>
        <p:spPr/>
        <p:txBody>
          <a:bodyPr/>
          <a:lstStyle/>
          <a:p>
            <a:r>
              <a:rPr lang="en-US" dirty="0"/>
              <a:t>Formal Management </a:t>
            </a:r>
          </a:p>
        </p:txBody>
      </p:sp>
      <p:sp>
        <p:nvSpPr>
          <p:cNvPr id="3" name="Content Placeholder 2">
            <a:extLst>
              <a:ext uri="{FF2B5EF4-FFF2-40B4-BE49-F238E27FC236}">
                <a16:creationId xmlns:a16="http://schemas.microsoft.com/office/drawing/2014/main" id="{2C9C5DC4-D59A-E353-09D7-9D88D7F44320}"/>
              </a:ext>
            </a:extLst>
          </p:cNvPr>
          <p:cNvSpPr>
            <a:spLocks noGrp="1"/>
          </p:cNvSpPr>
          <p:nvPr>
            <p:ph idx="1"/>
          </p:nvPr>
        </p:nvSpPr>
        <p:spPr/>
        <p:txBody>
          <a:bodyPr>
            <a:normAutofit/>
          </a:bodyPr>
          <a:lstStyle/>
          <a:p>
            <a:r>
              <a:rPr lang="en-US" dirty="0"/>
              <a:t>At the end of the review period, have they hit the required targets set?</a:t>
            </a:r>
          </a:p>
          <a:p>
            <a:r>
              <a:rPr lang="en-US" dirty="0"/>
              <a:t>If yes, end of the formal process but keep under regular review</a:t>
            </a:r>
          </a:p>
          <a:p>
            <a:r>
              <a:rPr lang="en-US" dirty="0"/>
              <a:t>If no, move to step 3 </a:t>
            </a:r>
          </a:p>
        </p:txBody>
      </p:sp>
    </p:spTree>
    <p:extLst>
      <p:ext uri="{BB962C8B-B14F-4D97-AF65-F5344CB8AC3E}">
        <p14:creationId xmlns:p14="http://schemas.microsoft.com/office/powerpoint/2010/main" val="25938343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0A8773-7C95-9290-105F-24D26C760A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19D684F-8CCC-5DEF-4DB0-CD9A5EDE2CBB}"/>
              </a:ext>
            </a:extLst>
          </p:cNvPr>
          <p:cNvSpPr>
            <a:spLocks noGrp="1"/>
          </p:cNvSpPr>
          <p:nvPr>
            <p:ph type="title"/>
          </p:nvPr>
        </p:nvSpPr>
        <p:spPr/>
        <p:txBody>
          <a:bodyPr/>
          <a:lstStyle/>
          <a:p>
            <a:r>
              <a:rPr lang="en-US" dirty="0"/>
              <a:t>Formal Management </a:t>
            </a:r>
          </a:p>
        </p:txBody>
      </p:sp>
      <p:sp>
        <p:nvSpPr>
          <p:cNvPr id="3" name="Content Placeholder 2">
            <a:extLst>
              <a:ext uri="{FF2B5EF4-FFF2-40B4-BE49-F238E27FC236}">
                <a16:creationId xmlns:a16="http://schemas.microsoft.com/office/drawing/2014/main" id="{CEE7C7D4-2522-9B4B-1CF0-C37CFCEA04AB}"/>
              </a:ext>
            </a:extLst>
          </p:cNvPr>
          <p:cNvSpPr>
            <a:spLocks noGrp="1"/>
          </p:cNvSpPr>
          <p:nvPr>
            <p:ph idx="1"/>
          </p:nvPr>
        </p:nvSpPr>
        <p:spPr/>
        <p:txBody>
          <a:bodyPr>
            <a:normAutofit/>
          </a:bodyPr>
          <a:lstStyle/>
          <a:p>
            <a:r>
              <a:rPr lang="en-US" b="1" dirty="0"/>
              <a:t>Step three</a:t>
            </a:r>
          </a:p>
          <a:p>
            <a:r>
              <a:rPr lang="en-US" dirty="0"/>
              <a:t>If the decision is whether to proceed to </a:t>
            </a:r>
            <a:r>
              <a:rPr lang="en-US" dirty="0">
                <a:solidFill>
                  <a:srgbClr val="7030A0"/>
                </a:solidFill>
              </a:rPr>
              <a:t>dismissal</a:t>
            </a:r>
          </a:p>
          <a:p>
            <a:r>
              <a:rPr lang="en-US" dirty="0"/>
              <a:t>Write to employee inviting them to disciplinary meeting and provide copies of relevant supporting documents</a:t>
            </a:r>
          </a:p>
          <a:p>
            <a:r>
              <a:rPr lang="en-US" dirty="0"/>
              <a:t>Hold disciplinary meeting (right to be accompanied)</a:t>
            </a:r>
          </a:p>
          <a:p>
            <a:r>
              <a:rPr lang="en-US" dirty="0"/>
              <a:t>Decide on the outcome</a:t>
            </a:r>
          </a:p>
        </p:txBody>
      </p:sp>
    </p:spTree>
    <p:extLst>
      <p:ext uri="{BB962C8B-B14F-4D97-AF65-F5344CB8AC3E}">
        <p14:creationId xmlns:p14="http://schemas.microsoft.com/office/powerpoint/2010/main" val="5153109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0FAB3-5215-CCA9-3C1B-83432E87FC1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5DA11F4-D177-A312-CA1B-61A9BFF7B530}"/>
              </a:ext>
            </a:extLst>
          </p:cNvPr>
          <p:cNvSpPr>
            <a:spLocks noGrp="1"/>
          </p:cNvSpPr>
          <p:nvPr>
            <p:ph type="title"/>
          </p:nvPr>
        </p:nvSpPr>
        <p:spPr/>
        <p:txBody>
          <a:bodyPr/>
          <a:lstStyle/>
          <a:p>
            <a:r>
              <a:rPr lang="en-US" dirty="0"/>
              <a:t>The decision to dismiss </a:t>
            </a:r>
          </a:p>
        </p:txBody>
      </p:sp>
      <p:sp>
        <p:nvSpPr>
          <p:cNvPr id="3" name="Content Placeholder 2">
            <a:extLst>
              <a:ext uri="{FF2B5EF4-FFF2-40B4-BE49-F238E27FC236}">
                <a16:creationId xmlns:a16="http://schemas.microsoft.com/office/drawing/2014/main" id="{FB0B1EA5-3584-34BC-9EA3-74A6C98FFB0F}"/>
              </a:ext>
            </a:extLst>
          </p:cNvPr>
          <p:cNvSpPr>
            <a:spLocks noGrp="1"/>
          </p:cNvSpPr>
          <p:nvPr>
            <p:ph idx="1"/>
          </p:nvPr>
        </p:nvSpPr>
        <p:spPr/>
        <p:txBody>
          <a:bodyPr>
            <a:normAutofit/>
          </a:bodyPr>
          <a:lstStyle/>
          <a:p>
            <a:r>
              <a:rPr lang="en-US" dirty="0"/>
              <a:t>Considerations:</a:t>
            </a:r>
          </a:p>
          <a:p>
            <a:pPr lvl="1"/>
            <a:r>
              <a:rPr lang="en-US" dirty="0"/>
              <a:t>Have you provided support and training?</a:t>
            </a:r>
          </a:p>
          <a:p>
            <a:pPr lvl="1"/>
            <a:r>
              <a:rPr lang="en-US" dirty="0"/>
              <a:t>Have you given reasonable time for the employee to improve?</a:t>
            </a:r>
          </a:p>
          <a:p>
            <a:pPr lvl="1"/>
            <a:r>
              <a:rPr lang="en-US" dirty="0"/>
              <a:t>Have you considered alternative employment or redeployment?</a:t>
            </a:r>
          </a:p>
          <a:p>
            <a:pPr lvl="1"/>
            <a:r>
              <a:rPr lang="en-US" dirty="0"/>
              <a:t>Has the employee received appropriate warnings in line with the disciplinary procedures?</a:t>
            </a:r>
          </a:p>
          <a:p>
            <a:r>
              <a:rPr lang="en-US" dirty="0"/>
              <a:t>Right of appeal</a:t>
            </a:r>
          </a:p>
        </p:txBody>
      </p:sp>
    </p:spTree>
    <p:extLst>
      <p:ext uri="{BB962C8B-B14F-4D97-AF65-F5344CB8AC3E}">
        <p14:creationId xmlns:p14="http://schemas.microsoft.com/office/powerpoint/2010/main" val="13271288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9A4422-8C73-FA12-7CE2-B4E7FC9CCEE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974BD2-5AC8-C759-B9D8-6361EB493B7B}"/>
              </a:ext>
            </a:extLst>
          </p:cNvPr>
          <p:cNvSpPr>
            <a:spLocks noGrp="1"/>
          </p:cNvSpPr>
          <p:nvPr>
            <p:ph type="title"/>
          </p:nvPr>
        </p:nvSpPr>
        <p:spPr/>
        <p:txBody>
          <a:bodyPr/>
          <a:lstStyle/>
          <a:p>
            <a:r>
              <a:rPr lang="en-US" dirty="0"/>
              <a:t>The decision to dismiss </a:t>
            </a:r>
          </a:p>
        </p:txBody>
      </p:sp>
      <p:sp>
        <p:nvSpPr>
          <p:cNvPr id="3" name="Content Placeholder 2">
            <a:extLst>
              <a:ext uri="{FF2B5EF4-FFF2-40B4-BE49-F238E27FC236}">
                <a16:creationId xmlns:a16="http://schemas.microsoft.com/office/drawing/2014/main" id="{F8B4C696-744A-B4EF-6B2A-ACB8B6B843BA}"/>
              </a:ext>
            </a:extLst>
          </p:cNvPr>
          <p:cNvSpPr>
            <a:spLocks noGrp="1"/>
          </p:cNvSpPr>
          <p:nvPr>
            <p:ph idx="1"/>
          </p:nvPr>
        </p:nvSpPr>
        <p:spPr/>
        <p:txBody>
          <a:bodyPr>
            <a:normAutofit/>
          </a:bodyPr>
          <a:lstStyle/>
          <a:p>
            <a:r>
              <a:rPr lang="en-US" dirty="0"/>
              <a:t>Potential claims</a:t>
            </a:r>
          </a:p>
          <a:p>
            <a:r>
              <a:rPr lang="en-US" dirty="0"/>
              <a:t>A capability dismissal may give rise to possible employment tribunal claims such as:</a:t>
            </a:r>
          </a:p>
          <a:p>
            <a:pPr>
              <a:buFont typeface="+mj-lt"/>
              <a:buAutoNum type="arabicPeriod"/>
            </a:pPr>
            <a:r>
              <a:rPr lang="en-US" dirty="0"/>
              <a:t>Breach of contract</a:t>
            </a:r>
          </a:p>
          <a:p>
            <a:pPr>
              <a:buFont typeface="+mj-lt"/>
              <a:buAutoNum type="arabicPeriod"/>
            </a:pPr>
            <a:r>
              <a:rPr lang="en-US" dirty="0"/>
              <a:t>Constructive dismissal </a:t>
            </a:r>
          </a:p>
          <a:p>
            <a:pPr>
              <a:buFont typeface="+mj-lt"/>
              <a:buAutoNum type="arabicPeriod"/>
            </a:pPr>
            <a:r>
              <a:rPr lang="en-US" dirty="0"/>
              <a:t>Unfair dismissal </a:t>
            </a:r>
          </a:p>
          <a:p>
            <a:pPr>
              <a:buFont typeface="+mj-lt"/>
              <a:buAutoNum type="arabicPeriod"/>
            </a:pPr>
            <a:r>
              <a:rPr lang="en-US" dirty="0"/>
              <a:t>Discrimination or harassment</a:t>
            </a:r>
          </a:p>
          <a:p>
            <a:r>
              <a:rPr lang="en-US" dirty="0"/>
              <a:t>An employer can defend the claim inf they are able to show the dismissal was fair </a:t>
            </a:r>
          </a:p>
        </p:txBody>
      </p:sp>
    </p:spTree>
    <p:extLst>
      <p:ext uri="{BB962C8B-B14F-4D97-AF65-F5344CB8AC3E}">
        <p14:creationId xmlns:p14="http://schemas.microsoft.com/office/powerpoint/2010/main" val="38763577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F9DAC-CF4D-A16F-3BF1-B96B8E93BE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D31BA57-5F14-F0E3-CC2B-D8E8E24432FC}"/>
              </a:ext>
            </a:extLst>
          </p:cNvPr>
          <p:cNvSpPr>
            <a:spLocks noGrp="1"/>
          </p:cNvSpPr>
          <p:nvPr>
            <p:ph type="title"/>
          </p:nvPr>
        </p:nvSpPr>
        <p:spPr/>
        <p:txBody>
          <a:bodyPr/>
          <a:lstStyle/>
          <a:p>
            <a:r>
              <a:rPr lang="en-US" dirty="0"/>
              <a:t>Common Issues</a:t>
            </a:r>
          </a:p>
        </p:txBody>
      </p:sp>
      <p:sp>
        <p:nvSpPr>
          <p:cNvPr id="3" name="Content Placeholder 2">
            <a:extLst>
              <a:ext uri="{FF2B5EF4-FFF2-40B4-BE49-F238E27FC236}">
                <a16:creationId xmlns:a16="http://schemas.microsoft.com/office/drawing/2014/main" id="{4512F761-F2A8-688F-47C1-3AF39E3EBBD8}"/>
              </a:ext>
            </a:extLst>
          </p:cNvPr>
          <p:cNvSpPr>
            <a:spLocks noGrp="1"/>
          </p:cNvSpPr>
          <p:nvPr>
            <p:ph idx="1"/>
          </p:nvPr>
        </p:nvSpPr>
        <p:spPr/>
        <p:txBody>
          <a:bodyPr>
            <a:normAutofit/>
          </a:bodyPr>
          <a:lstStyle/>
          <a:p>
            <a:r>
              <a:rPr lang="en-US" dirty="0"/>
              <a:t>Is it possible to fairly dismiss instantly for a single act of incompetence?</a:t>
            </a:r>
          </a:p>
          <a:p>
            <a:r>
              <a:rPr lang="en-US" dirty="0"/>
              <a:t>Can a final written warning be given for the first instance of poor performance?</a:t>
            </a:r>
          </a:p>
          <a:p>
            <a:r>
              <a:rPr lang="en-US" dirty="0"/>
              <a:t>How do you deal with employees whose performance lapse once the warnings period finishes?</a:t>
            </a:r>
          </a:p>
          <a:p>
            <a:pPr marL="0" indent="0">
              <a:buNone/>
            </a:pPr>
            <a:endParaRPr lang="en-US" dirty="0"/>
          </a:p>
        </p:txBody>
      </p:sp>
    </p:spTree>
    <p:extLst>
      <p:ext uri="{BB962C8B-B14F-4D97-AF65-F5344CB8AC3E}">
        <p14:creationId xmlns:p14="http://schemas.microsoft.com/office/powerpoint/2010/main" val="22188612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203BB9C-465C-B01A-6835-75801E37836E}"/>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F70C2B8F-6B1B-46D5-86E6-40F36C695F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US"/>
          </a:p>
        </p:txBody>
      </p:sp>
      <p:sp>
        <p:nvSpPr>
          <p:cNvPr id="12" name="Freeform 5">
            <a:extLst>
              <a:ext uri="{FF2B5EF4-FFF2-40B4-BE49-F238E27FC236}">
                <a16:creationId xmlns:a16="http://schemas.microsoft.com/office/drawing/2014/main" id="{DB521824-592C-476A-AB0A-CA0C6D1F34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txBody>
          <a:bodyPr/>
          <a:lstStyle/>
          <a:p>
            <a:endParaRPr lang="en-US"/>
          </a:p>
        </p:txBody>
      </p:sp>
      <p:sp>
        <p:nvSpPr>
          <p:cNvPr id="14" name="Freeform: Shape 13">
            <a:extLst>
              <a:ext uri="{FF2B5EF4-FFF2-40B4-BE49-F238E27FC236}">
                <a16:creationId xmlns:a16="http://schemas.microsoft.com/office/drawing/2014/main" id="{A2749EFA-8EE4-4EB8-9424-8E593B9320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950898" y="638067"/>
            <a:ext cx="6053670" cy="5581866"/>
          </a:xfrm>
          <a:custGeom>
            <a:avLst/>
            <a:gdLst>
              <a:gd name="connsiteX0" fmla="*/ 6053670 w 6053670"/>
              <a:gd name="connsiteY0" fmla="*/ 1098 h 5581866"/>
              <a:gd name="connsiteX1" fmla="*/ 6053670 w 6053670"/>
              <a:gd name="connsiteY1" fmla="*/ 514028 h 5581866"/>
              <a:gd name="connsiteX2" fmla="*/ 6053670 w 6053670"/>
              <a:gd name="connsiteY2" fmla="*/ 1254558 h 5581866"/>
              <a:gd name="connsiteX3" fmla="*/ 6053670 w 6053670"/>
              <a:gd name="connsiteY3" fmla="*/ 5581866 h 5581866"/>
              <a:gd name="connsiteX4" fmla="*/ 0 w 6053670"/>
              <a:gd name="connsiteY4" fmla="*/ 5581866 h 5581866"/>
              <a:gd name="connsiteX5" fmla="*/ 0 w 6053670"/>
              <a:gd name="connsiteY5" fmla="*/ 1249853 h 5581866"/>
              <a:gd name="connsiteX6" fmla="*/ 0 w 6053670"/>
              <a:gd name="connsiteY6" fmla="*/ 514028 h 5581866"/>
              <a:gd name="connsiteX7" fmla="*/ 0 w 6053670"/>
              <a:gd name="connsiteY7" fmla="*/ 0 h 5581866"/>
              <a:gd name="connsiteX8" fmla="*/ 35717 w 6053670"/>
              <a:gd name="connsiteY8" fmla="*/ 5488 h 5581866"/>
              <a:gd name="connsiteX9" fmla="*/ 140445 w 6053670"/>
              <a:gd name="connsiteY9" fmla="*/ 21641 h 5581866"/>
              <a:gd name="connsiteX10" fmla="*/ 216722 w 6053670"/>
              <a:gd name="connsiteY10" fmla="*/ 32932 h 5581866"/>
              <a:gd name="connsiteX11" fmla="*/ 307527 w 6053670"/>
              <a:gd name="connsiteY11" fmla="*/ 44850 h 5581866"/>
              <a:gd name="connsiteX12" fmla="*/ 415282 w 6053670"/>
              <a:gd name="connsiteY12" fmla="*/ 59121 h 5581866"/>
              <a:gd name="connsiteX13" fmla="*/ 534539 w 6053670"/>
              <a:gd name="connsiteY13" fmla="*/ 74175 h 5581866"/>
              <a:gd name="connsiteX14" fmla="*/ 668931 w 6053670"/>
              <a:gd name="connsiteY14" fmla="*/ 90014 h 5581866"/>
              <a:gd name="connsiteX15" fmla="*/ 815430 w 6053670"/>
              <a:gd name="connsiteY15" fmla="*/ 106794 h 5581866"/>
              <a:gd name="connsiteX16" fmla="*/ 974641 w 6053670"/>
              <a:gd name="connsiteY16" fmla="*/ 123574 h 5581866"/>
              <a:gd name="connsiteX17" fmla="*/ 1144144 w 6053670"/>
              <a:gd name="connsiteY17" fmla="*/ 140667 h 5581866"/>
              <a:gd name="connsiteX18" fmla="*/ 1326965 w 6053670"/>
              <a:gd name="connsiteY18" fmla="*/ 156506 h 5581866"/>
              <a:gd name="connsiteX19" fmla="*/ 1518261 w 6053670"/>
              <a:gd name="connsiteY19" fmla="*/ 171717 h 5581866"/>
              <a:gd name="connsiteX20" fmla="*/ 1720453 w 6053670"/>
              <a:gd name="connsiteY20" fmla="*/ 185518 h 5581866"/>
              <a:gd name="connsiteX21" fmla="*/ 1931121 w 6053670"/>
              <a:gd name="connsiteY21" fmla="*/ 198690 h 5581866"/>
              <a:gd name="connsiteX22" fmla="*/ 2150869 w 6053670"/>
              <a:gd name="connsiteY22" fmla="*/ 211079 h 5581866"/>
              <a:gd name="connsiteX23" fmla="*/ 2263467 w 6053670"/>
              <a:gd name="connsiteY23" fmla="*/ 215470 h 5581866"/>
              <a:gd name="connsiteX24" fmla="*/ 2378487 w 6053670"/>
              <a:gd name="connsiteY24" fmla="*/ 220332 h 5581866"/>
              <a:gd name="connsiteX25" fmla="*/ 2495323 w 6053670"/>
              <a:gd name="connsiteY25" fmla="*/ 224879 h 5581866"/>
              <a:gd name="connsiteX26" fmla="*/ 2612764 w 6053670"/>
              <a:gd name="connsiteY26" fmla="*/ 227859 h 5581866"/>
              <a:gd name="connsiteX27" fmla="*/ 2732627 w 6053670"/>
              <a:gd name="connsiteY27" fmla="*/ 230525 h 5581866"/>
              <a:gd name="connsiteX28" fmla="*/ 2853700 w 6053670"/>
              <a:gd name="connsiteY28" fmla="*/ 233348 h 5581866"/>
              <a:gd name="connsiteX29" fmla="*/ 2977195 w 6053670"/>
              <a:gd name="connsiteY29" fmla="*/ 235229 h 5581866"/>
              <a:gd name="connsiteX30" fmla="*/ 3101900 w 6053670"/>
              <a:gd name="connsiteY30" fmla="*/ 235229 h 5581866"/>
              <a:gd name="connsiteX31" fmla="*/ 3227817 w 6053670"/>
              <a:gd name="connsiteY31" fmla="*/ 236170 h 5581866"/>
              <a:gd name="connsiteX32" fmla="*/ 3354944 w 6053670"/>
              <a:gd name="connsiteY32" fmla="*/ 235229 h 5581866"/>
              <a:gd name="connsiteX33" fmla="*/ 3483887 w 6053670"/>
              <a:gd name="connsiteY33" fmla="*/ 233348 h 5581866"/>
              <a:gd name="connsiteX34" fmla="*/ 3612830 w 6053670"/>
              <a:gd name="connsiteY34" fmla="*/ 231623 h 5581866"/>
              <a:gd name="connsiteX35" fmla="*/ 3743589 w 6053670"/>
              <a:gd name="connsiteY35" fmla="*/ 227859 h 5581866"/>
              <a:gd name="connsiteX36" fmla="*/ 3875559 w 6053670"/>
              <a:gd name="connsiteY36" fmla="*/ 223938 h 5581866"/>
              <a:gd name="connsiteX37" fmla="*/ 4007529 w 6053670"/>
              <a:gd name="connsiteY37" fmla="*/ 219391 h 5581866"/>
              <a:gd name="connsiteX38" fmla="*/ 4140710 w 6053670"/>
              <a:gd name="connsiteY38" fmla="*/ 212961 h 5581866"/>
              <a:gd name="connsiteX39" fmla="*/ 4275102 w 6053670"/>
              <a:gd name="connsiteY39" fmla="*/ 205277 h 5581866"/>
              <a:gd name="connsiteX40" fmla="*/ 4410098 w 6053670"/>
              <a:gd name="connsiteY40" fmla="*/ 197907 h 5581866"/>
              <a:gd name="connsiteX41" fmla="*/ 4545096 w 6053670"/>
              <a:gd name="connsiteY41" fmla="*/ 188498 h 5581866"/>
              <a:gd name="connsiteX42" fmla="*/ 4681909 w 6053670"/>
              <a:gd name="connsiteY42" fmla="*/ 177207 h 5581866"/>
              <a:gd name="connsiteX43" fmla="*/ 4816905 w 6053670"/>
              <a:gd name="connsiteY43" fmla="*/ 165916 h 5581866"/>
              <a:gd name="connsiteX44" fmla="*/ 4954323 w 6053670"/>
              <a:gd name="connsiteY44" fmla="*/ 152899 h 5581866"/>
              <a:gd name="connsiteX45" fmla="*/ 5092347 w 6053670"/>
              <a:gd name="connsiteY45" fmla="*/ 138629 h 5581866"/>
              <a:gd name="connsiteX46" fmla="*/ 5228555 w 6053670"/>
              <a:gd name="connsiteY46" fmla="*/ 123574 h 5581866"/>
              <a:gd name="connsiteX47" fmla="*/ 5366578 w 6053670"/>
              <a:gd name="connsiteY47" fmla="*/ 106010 h 5581866"/>
              <a:gd name="connsiteX48" fmla="*/ 5503997 w 6053670"/>
              <a:gd name="connsiteY48" fmla="*/ 87192 h 5581866"/>
              <a:gd name="connsiteX49" fmla="*/ 5642020 w 6053670"/>
              <a:gd name="connsiteY49" fmla="*/ 68530 h 5581866"/>
              <a:gd name="connsiteX50" fmla="*/ 5779438 w 6053670"/>
              <a:gd name="connsiteY50" fmla="*/ 46733 h 5581866"/>
              <a:gd name="connsiteX51" fmla="*/ 5916251 w 6053670"/>
              <a:gd name="connsiteY51" fmla="*/ 24464 h 5581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5581866">
                <a:moveTo>
                  <a:pt x="6053670" y="1098"/>
                </a:moveTo>
                <a:lnTo>
                  <a:pt x="6053670" y="514028"/>
                </a:lnTo>
                <a:lnTo>
                  <a:pt x="6053670" y="1254558"/>
                </a:lnTo>
                <a:lnTo>
                  <a:pt x="6053670" y="5581866"/>
                </a:lnTo>
                <a:lnTo>
                  <a:pt x="0" y="5581866"/>
                </a:lnTo>
                <a:lnTo>
                  <a:pt x="0" y="1249853"/>
                </a:lnTo>
                <a:lnTo>
                  <a:pt x="0" y="514028"/>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0" y="235229"/>
                </a:lnTo>
                <a:lnTo>
                  <a:pt x="3227817" y="236170"/>
                </a:lnTo>
                <a:lnTo>
                  <a:pt x="3354944" y="235229"/>
                </a:lnTo>
                <a:lnTo>
                  <a:pt x="3483887" y="233348"/>
                </a:lnTo>
                <a:lnTo>
                  <a:pt x="3612830" y="231623"/>
                </a:lnTo>
                <a:lnTo>
                  <a:pt x="3743589" y="227859"/>
                </a:lnTo>
                <a:lnTo>
                  <a:pt x="3875559" y="223938"/>
                </a:lnTo>
                <a:lnTo>
                  <a:pt x="4007529"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txBody>
          <a:bodyPr/>
          <a:lstStyle/>
          <a:p>
            <a:endParaRPr lang="en-US"/>
          </a:p>
        </p:txBody>
      </p:sp>
      <p:sp>
        <p:nvSpPr>
          <p:cNvPr id="16" name="Freeform 5">
            <a:extLst>
              <a:ext uri="{FF2B5EF4-FFF2-40B4-BE49-F238E27FC236}">
                <a16:creationId xmlns:a16="http://schemas.microsoft.com/office/drawing/2014/main" id="{B5C860C9-D4F9-4350-80DA-0D1CD36C77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txBody>
          <a:bodyPr/>
          <a:lstStyle/>
          <a:p>
            <a:endParaRPr lang="en-US"/>
          </a:p>
        </p:txBody>
      </p:sp>
      <p:sp>
        <p:nvSpPr>
          <p:cNvPr id="2" name="Title 1">
            <a:extLst>
              <a:ext uri="{FF2B5EF4-FFF2-40B4-BE49-F238E27FC236}">
                <a16:creationId xmlns:a16="http://schemas.microsoft.com/office/drawing/2014/main" id="{B7B46BF0-5481-AC69-36A4-73DD0584462C}"/>
              </a:ext>
            </a:extLst>
          </p:cNvPr>
          <p:cNvSpPr>
            <a:spLocks noGrp="1"/>
          </p:cNvSpPr>
          <p:nvPr>
            <p:ph type="title"/>
          </p:nvPr>
        </p:nvSpPr>
        <p:spPr>
          <a:xfrm>
            <a:off x="639098" y="629265"/>
            <a:ext cx="5132438" cy="1622322"/>
          </a:xfrm>
        </p:spPr>
        <p:txBody>
          <a:bodyPr>
            <a:normAutofit/>
          </a:bodyPr>
          <a:lstStyle/>
          <a:p>
            <a:r>
              <a:rPr lang="en-US">
                <a:solidFill>
                  <a:srgbClr val="EBEBEB"/>
                </a:solidFill>
              </a:rPr>
              <a:t>Capability – Ill Health </a:t>
            </a:r>
          </a:p>
        </p:txBody>
      </p:sp>
      <p:pic>
        <p:nvPicPr>
          <p:cNvPr id="7" name="Graphic 6" descr="Stethoscope">
            <a:extLst>
              <a:ext uri="{FF2B5EF4-FFF2-40B4-BE49-F238E27FC236}">
                <a16:creationId xmlns:a16="http://schemas.microsoft.com/office/drawing/2014/main" id="{13592C23-E7A9-B227-655F-D49790E3543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714836" y="1023437"/>
            <a:ext cx="4828707" cy="4828707"/>
          </a:xfrm>
          <a:prstGeom prst="rect">
            <a:avLst/>
          </a:prstGeom>
        </p:spPr>
      </p:pic>
      <p:sp>
        <p:nvSpPr>
          <p:cNvPr id="18" name="Rectangle 17">
            <a:extLst>
              <a:ext uri="{FF2B5EF4-FFF2-40B4-BE49-F238E27FC236}">
                <a16:creationId xmlns:a16="http://schemas.microsoft.com/office/drawing/2014/main" id="{538A90C8-AE0E-4EBA-9AF8-EEDB206020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 name="Content Placeholder 2">
            <a:extLst>
              <a:ext uri="{FF2B5EF4-FFF2-40B4-BE49-F238E27FC236}">
                <a16:creationId xmlns:a16="http://schemas.microsoft.com/office/drawing/2014/main" id="{62BD94CD-3C5C-AEBB-6D36-D4CF284BF350}"/>
              </a:ext>
            </a:extLst>
          </p:cNvPr>
          <p:cNvSpPr>
            <a:spLocks noGrp="1"/>
          </p:cNvSpPr>
          <p:nvPr>
            <p:ph idx="1"/>
          </p:nvPr>
        </p:nvSpPr>
        <p:spPr>
          <a:xfrm>
            <a:off x="639098" y="2418735"/>
            <a:ext cx="5132439" cy="3811742"/>
          </a:xfrm>
        </p:spPr>
        <p:txBody>
          <a:bodyPr anchor="ctr">
            <a:normAutofit/>
          </a:bodyPr>
          <a:lstStyle/>
          <a:p>
            <a:pPr marL="0" indent="0">
              <a:buNone/>
            </a:pPr>
            <a:endParaRPr lang="en-US">
              <a:solidFill>
                <a:srgbClr val="FFFFFF"/>
              </a:solidFill>
            </a:endParaRPr>
          </a:p>
        </p:txBody>
      </p:sp>
    </p:spTree>
    <p:extLst>
      <p:ext uri="{BB962C8B-B14F-4D97-AF65-F5344CB8AC3E}">
        <p14:creationId xmlns:p14="http://schemas.microsoft.com/office/powerpoint/2010/main" val="78343909"/>
      </p:ext>
    </p:extLst>
  </p:cSld>
  <p:clrMapOvr>
    <a:overrideClrMapping bg1="dk1" tx1="lt1" bg2="dk2" tx2="lt2" accent1="accent1" accent2="accent2" accent3="accent3" accent4="accent4" accent5="accent5" accent6="accent6" hlink="hlink" folHlink="folHlink"/>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2F448CB3-7B4F-45D7-B7C0-DF553DF614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20" name="Rectangle 19">
              <a:extLst>
                <a:ext uri="{FF2B5EF4-FFF2-40B4-BE49-F238E27FC236}">
                  <a16:creationId xmlns:a16="http://schemas.microsoft.com/office/drawing/2014/main" id="{5C5305EA-7A88-413D-BE8A-47A02476F0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1" name="Freeform 5">
              <a:extLst>
                <a:ext uri="{FF2B5EF4-FFF2-40B4-BE49-F238E27FC236}">
                  <a16:creationId xmlns:a16="http://schemas.microsoft.com/office/drawing/2014/main" id="{FCA94DB5-FE56-4A3D-BC48-31B5595197F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txBody>
            <a:bodyPr/>
            <a:lstStyle/>
            <a:p>
              <a:endParaRPr lang="en-US"/>
            </a:p>
          </p:txBody>
        </p:sp>
      </p:grpSp>
      <p:sp>
        <p:nvSpPr>
          <p:cNvPr id="2" name="Title 1">
            <a:extLst>
              <a:ext uri="{FF2B5EF4-FFF2-40B4-BE49-F238E27FC236}">
                <a16:creationId xmlns:a16="http://schemas.microsoft.com/office/drawing/2014/main" id="{91E31AA7-6D34-53EE-427C-458246F69F88}"/>
              </a:ext>
            </a:extLst>
          </p:cNvPr>
          <p:cNvSpPr>
            <a:spLocks noGrp="1"/>
          </p:cNvSpPr>
          <p:nvPr>
            <p:ph type="title"/>
          </p:nvPr>
        </p:nvSpPr>
        <p:spPr>
          <a:xfrm>
            <a:off x="1154954" y="973668"/>
            <a:ext cx="8761413" cy="706964"/>
          </a:xfrm>
        </p:spPr>
        <p:txBody>
          <a:bodyPr>
            <a:normAutofit/>
          </a:bodyPr>
          <a:lstStyle/>
          <a:p>
            <a:r>
              <a:rPr lang="en-US" dirty="0">
                <a:solidFill>
                  <a:srgbClr val="FFFFFF"/>
                </a:solidFill>
              </a:rPr>
              <a:t>Sickness absence 2021 (ONS)</a:t>
            </a:r>
          </a:p>
        </p:txBody>
      </p:sp>
      <p:sp>
        <p:nvSpPr>
          <p:cNvPr id="23" name="Rectangle 22">
            <a:extLst>
              <a:ext uri="{FF2B5EF4-FFF2-40B4-BE49-F238E27FC236}">
                <a16:creationId xmlns:a16="http://schemas.microsoft.com/office/drawing/2014/main" id="{F9ED434F-8767-46CC-B26B-5AF62FF01E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graphicFrame>
        <p:nvGraphicFramePr>
          <p:cNvPr id="14" name="Content Placeholder 2">
            <a:extLst>
              <a:ext uri="{FF2B5EF4-FFF2-40B4-BE49-F238E27FC236}">
                <a16:creationId xmlns:a16="http://schemas.microsoft.com/office/drawing/2014/main" id="{6BBD7098-2A62-0400-E230-54B5C226856D}"/>
              </a:ext>
            </a:extLst>
          </p:cNvPr>
          <p:cNvGraphicFramePr>
            <a:graphicFrameLocks noGrp="1"/>
          </p:cNvGraphicFramePr>
          <p:nvPr>
            <p:ph idx="1"/>
            <p:extLst>
              <p:ext uri="{D42A27DB-BD31-4B8C-83A1-F6EECF244321}">
                <p14:modId xmlns:p14="http://schemas.microsoft.com/office/powerpoint/2010/main" val="3210926109"/>
              </p:ext>
            </p:extLst>
          </p:nvPr>
        </p:nvGraphicFramePr>
        <p:xfrm>
          <a:off x="1286934" y="2324100"/>
          <a:ext cx="9625383" cy="3422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10610240"/>
      </p:ext>
    </p:extLst>
  </p:cSld>
  <p:clrMapOvr>
    <a:overrideClrMapping bg1="dk1" tx1="lt1" bg2="dk2" tx2="lt2" accent1="accent1" accent2="accent2" accent3="accent3" accent4="accent4" accent5="accent5" accent6="accent6" hlink="hlink" folHlink="folHlink"/>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4A70B3-D830-9763-AFEC-7B5FE273136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CDBFFEA-3112-151D-1AB4-0069DFA36ECC}"/>
              </a:ext>
            </a:extLst>
          </p:cNvPr>
          <p:cNvSpPr>
            <a:spLocks noGrp="1"/>
          </p:cNvSpPr>
          <p:nvPr>
            <p:ph type="title"/>
          </p:nvPr>
        </p:nvSpPr>
        <p:spPr/>
        <p:txBody>
          <a:bodyPr/>
          <a:lstStyle/>
          <a:p>
            <a:r>
              <a:rPr lang="en-US" dirty="0"/>
              <a:t>Procedural fairness:  General principles </a:t>
            </a:r>
          </a:p>
        </p:txBody>
      </p:sp>
      <p:sp>
        <p:nvSpPr>
          <p:cNvPr id="3" name="Content Placeholder 2">
            <a:extLst>
              <a:ext uri="{FF2B5EF4-FFF2-40B4-BE49-F238E27FC236}">
                <a16:creationId xmlns:a16="http://schemas.microsoft.com/office/drawing/2014/main" id="{CFE400F5-6E30-E830-66A5-5E82F4FCFD54}"/>
              </a:ext>
            </a:extLst>
          </p:cNvPr>
          <p:cNvSpPr>
            <a:spLocks noGrp="1"/>
          </p:cNvSpPr>
          <p:nvPr>
            <p:ph idx="1"/>
          </p:nvPr>
        </p:nvSpPr>
        <p:spPr/>
        <p:txBody>
          <a:bodyPr>
            <a:normAutofit/>
          </a:bodyPr>
          <a:lstStyle/>
          <a:p>
            <a:r>
              <a:rPr lang="en-US" dirty="0"/>
              <a:t>Need to follow a fair procedure </a:t>
            </a:r>
          </a:p>
          <a:p>
            <a:r>
              <a:rPr lang="en-US" dirty="0"/>
              <a:t>Governed by case law – ACAS Code does not apply to genuine ill health dismissal</a:t>
            </a:r>
          </a:p>
          <a:p>
            <a:r>
              <a:rPr lang="en-US" dirty="0"/>
              <a:t>Need to investigate medical condition and consult with the employee</a:t>
            </a:r>
          </a:p>
          <a:p>
            <a:r>
              <a:rPr lang="en-US" dirty="0"/>
              <a:t>Unless expectational circumstances, consultation needs to take place with an employee before they are dismissed </a:t>
            </a:r>
          </a:p>
        </p:txBody>
      </p:sp>
    </p:spTree>
    <p:extLst>
      <p:ext uri="{BB962C8B-B14F-4D97-AF65-F5344CB8AC3E}">
        <p14:creationId xmlns:p14="http://schemas.microsoft.com/office/powerpoint/2010/main" val="367413260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2619E1-0128-073D-2905-60BF5B9F03D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9ED1A8-24F0-E7DE-218D-2B029129F34D}"/>
              </a:ext>
            </a:extLst>
          </p:cNvPr>
          <p:cNvSpPr>
            <a:spLocks noGrp="1"/>
          </p:cNvSpPr>
          <p:nvPr>
            <p:ph type="title"/>
          </p:nvPr>
        </p:nvSpPr>
        <p:spPr/>
        <p:txBody>
          <a:bodyPr/>
          <a:lstStyle/>
          <a:p>
            <a:r>
              <a:rPr lang="en-US" dirty="0"/>
              <a:t>Procedural fairness:  Key aspects</a:t>
            </a:r>
          </a:p>
        </p:txBody>
      </p:sp>
      <p:sp>
        <p:nvSpPr>
          <p:cNvPr id="3" name="Content Placeholder 2">
            <a:extLst>
              <a:ext uri="{FF2B5EF4-FFF2-40B4-BE49-F238E27FC236}">
                <a16:creationId xmlns:a16="http://schemas.microsoft.com/office/drawing/2014/main" id="{762FDD97-A88F-6273-B164-3D0CE33BCF14}"/>
              </a:ext>
            </a:extLst>
          </p:cNvPr>
          <p:cNvSpPr>
            <a:spLocks noGrp="1"/>
          </p:cNvSpPr>
          <p:nvPr>
            <p:ph idx="1"/>
          </p:nvPr>
        </p:nvSpPr>
        <p:spPr/>
        <p:txBody>
          <a:bodyPr>
            <a:normAutofit/>
          </a:bodyPr>
          <a:lstStyle/>
          <a:p>
            <a:r>
              <a:rPr lang="en-US" dirty="0"/>
              <a:t>Ascertaining the medical position:</a:t>
            </a:r>
          </a:p>
          <a:p>
            <a:pPr lvl="1"/>
            <a:r>
              <a:rPr lang="en-US" dirty="0"/>
              <a:t>Seek up-to-date information about the nature of the illness and the likely length of absence or prognosis</a:t>
            </a:r>
          </a:p>
          <a:p>
            <a:pPr lvl="1"/>
            <a:r>
              <a:rPr lang="en-US" dirty="0"/>
              <a:t>Report may be obtained from more than one health professional (GP, Consultant dealing with their care, Occupational Health)</a:t>
            </a:r>
          </a:p>
          <a:p>
            <a:pPr lvl="1"/>
            <a:r>
              <a:rPr lang="en-US" dirty="0"/>
              <a:t>The onus is on the employer to take reasonable steps to ascertain the medical position </a:t>
            </a:r>
          </a:p>
          <a:p>
            <a:pPr lvl="1"/>
            <a:r>
              <a:rPr lang="en-US" dirty="0"/>
              <a:t>Access to Medical Reports Act 1988 </a:t>
            </a:r>
          </a:p>
          <a:p>
            <a:pPr lvl="1"/>
            <a:r>
              <a:rPr lang="en-US" dirty="0"/>
              <a:t>Confidentiality of medical information</a:t>
            </a:r>
          </a:p>
        </p:txBody>
      </p:sp>
    </p:spTree>
    <p:extLst>
      <p:ext uri="{BB962C8B-B14F-4D97-AF65-F5344CB8AC3E}">
        <p14:creationId xmlns:p14="http://schemas.microsoft.com/office/powerpoint/2010/main" val="405997640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BDACCF-5C7E-1121-2FD7-323E18EED4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C65AF5A-B21C-3F28-F7AE-ECDC60D09851}"/>
              </a:ext>
            </a:extLst>
          </p:cNvPr>
          <p:cNvSpPr>
            <a:spLocks noGrp="1"/>
          </p:cNvSpPr>
          <p:nvPr>
            <p:ph type="title"/>
          </p:nvPr>
        </p:nvSpPr>
        <p:spPr/>
        <p:txBody>
          <a:bodyPr/>
          <a:lstStyle/>
          <a:p>
            <a:r>
              <a:rPr lang="en-US" dirty="0"/>
              <a:t>Procedural fairness:  Key aspects</a:t>
            </a:r>
          </a:p>
        </p:txBody>
      </p:sp>
      <p:sp>
        <p:nvSpPr>
          <p:cNvPr id="3" name="Content Placeholder 2">
            <a:extLst>
              <a:ext uri="{FF2B5EF4-FFF2-40B4-BE49-F238E27FC236}">
                <a16:creationId xmlns:a16="http://schemas.microsoft.com/office/drawing/2014/main" id="{9ABD8472-7DA7-4076-75A3-5D863F49380F}"/>
              </a:ext>
            </a:extLst>
          </p:cNvPr>
          <p:cNvSpPr>
            <a:spLocks noGrp="1"/>
          </p:cNvSpPr>
          <p:nvPr>
            <p:ph idx="1"/>
          </p:nvPr>
        </p:nvSpPr>
        <p:spPr/>
        <p:txBody>
          <a:bodyPr>
            <a:normAutofit/>
          </a:bodyPr>
          <a:lstStyle/>
          <a:p>
            <a:r>
              <a:rPr lang="en-US" dirty="0"/>
              <a:t>Consulting with the employee:</a:t>
            </a:r>
          </a:p>
          <a:p>
            <a:pPr lvl="1"/>
            <a:r>
              <a:rPr lang="en-US" dirty="0"/>
              <a:t>Key to the fairness of any dismissal for ill health </a:t>
            </a:r>
          </a:p>
          <a:p>
            <a:pPr lvl="1"/>
            <a:r>
              <a:rPr lang="en-US" dirty="0"/>
              <a:t>Only in exceptional cases consultation will not be necessary</a:t>
            </a:r>
          </a:p>
          <a:p>
            <a:pPr lvl="1"/>
            <a:r>
              <a:rPr lang="en-US" dirty="0"/>
              <a:t>Consider arrangements for meetings</a:t>
            </a:r>
          </a:p>
          <a:p>
            <a:r>
              <a:rPr lang="en-US" dirty="0"/>
              <a:t>Length of service:</a:t>
            </a:r>
          </a:p>
          <a:p>
            <a:pPr lvl="1"/>
            <a:r>
              <a:rPr lang="en-US" dirty="0"/>
              <a:t>Length of service should be weighed in the balance </a:t>
            </a:r>
          </a:p>
          <a:p>
            <a:r>
              <a:rPr lang="en-US" dirty="0"/>
              <a:t>Consider reasonable adjustments or alternative employment </a:t>
            </a:r>
          </a:p>
        </p:txBody>
      </p:sp>
    </p:spTree>
    <p:extLst>
      <p:ext uri="{BB962C8B-B14F-4D97-AF65-F5344CB8AC3E}">
        <p14:creationId xmlns:p14="http://schemas.microsoft.com/office/powerpoint/2010/main" val="416100187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3382A-4D80-A3D6-D140-7EDA3E8CF40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63EFBCC-1206-6E1B-3D15-9261F41FDA6D}"/>
              </a:ext>
            </a:extLst>
          </p:cNvPr>
          <p:cNvSpPr>
            <a:spLocks noGrp="1"/>
          </p:cNvSpPr>
          <p:nvPr>
            <p:ph type="title"/>
          </p:nvPr>
        </p:nvSpPr>
        <p:spPr/>
        <p:txBody>
          <a:bodyPr/>
          <a:lstStyle/>
          <a:p>
            <a:r>
              <a:rPr lang="en-US" dirty="0"/>
              <a:t>When absence becomes a problem</a:t>
            </a:r>
          </a:p>
        </p:txBody>
      </p:sp>
      <p:sp>
        <p:nvSpPr>
          <p:cNvPr id="3" name="Content Placeholder 2">
            <a:extLst>
              <a:ext uri="{FF2B5EF4-FFF2-40B4-BE49-F238E27FC236}">
                <a16:creationId xmlns:a16="http://schemas.microsoft.com/office/drawing/2014/main" id="{254CD9A3-6C25-521B-ED01-B2210AD80522}"/>
              </a:ext>
            </a:extLst>
          </p:cNvPr>
          <p:cNvSpPr>
            <a:spLocks noGrp="1"/>
          </p:cNvSpPr>
          <p:nvPr>
            <p:ph idx="1"/>
          </p:nvPr>
        </p:nvSpPr>
        <p:spPr/>
        <p:txBody>
          <a:bodyPr>
            <a:normAutofit/>
          </a:bodyPr>
          <a:lstStyle/>
          <a:p>
            <a:r>
              <a:rPr lang="en-US" dirty="0"/>
              <a:t>Most absence issues can be managed without the need for escalating matters</a:t>
            </a:r>
          </a:p>
          <a:p>
            <a:r>
              <a:rPr lang="en-US" dirty="0"/>
              <a:t>An employer should deal with matters formally when the absence levels present an unacceptable level of disruption to the business</a:t>
            </a:r>
          </a:p>
          <a:p>
            <a:r>
              <a:rPr lang="en-US" dirty="0"/>
              <a:t>Sickness absence policies and use of “trigger” points</a:t>
            </a:r>
          </a:p>
          <a:p>
            <a:pPr marL="0" indent="0">
              <a:buNone/>
            </a:pPr>
            <a:endParaRPr lang="en-US" dirty="0"/>
          </a:p>
        </p:txBody>
      </p:sp>
    </p:spTree>
    <p:extLst>
      <p:ext uri="{BB962C8B-B14F-4D97-AF65-F5344CB8AC3E}">
        <p14:creationId xmlns:p14="http://schemas.microsoft.com/office/powerpoint/2010/main" val="3083160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DCFBE0B-EFCB-9FB4-E2D1-252834C6A957}"/>
              </a:ext>
            </a:extLst>
          </p:cNvPr>
          <p:cNvSpPr>
            <a:spLocks noGrp="1"/>
          </p:cNvSpPr>
          <p:nvPr>
            <p:ph type="title"/>
          </p:nvPr>
        </p:nvSpPr>
        <p:spPr>
          <a:xfrm>
            <a:off x="1154955" y="1295400"/>
            <a:ext cx="3706412" cy="1600200"/>
          </a:xfrm>
        </p:spPr>
        <p:txBody>
          <a:bodyPr/>
          <a:lstStyle/>
          <a:p>
            <a:r>
              <a:rPr lang="en-US" sz="4000" dirty="0"/>
              <a:t>Formal Management</a:t>
            </a:r>
          </a:p>
        </p:txBody>
      </p:sp>
      <p:sp>
        <p:nvSpPr>
          <p:cNvPr id="7" name="Content Placeholder 6">
            <a:extLst>
              <a:ext uri="{FF2B5EF4-FFF2-40B4-BE49-F238E27FC236}">
                <a16:creationId xmlns:a16="http://schemas.microsoft.com/office/drawing/2014/main" id="{F7DB1259-E31D-C178-298C-3D7AA9A39760}"/>
              </a:ext>
            </a:extLst>
          </p:cNvPr>
          <p:cNvSpPr>
            <a:spLocks noGrp="1"/>
          </p:cNvSpPr>
          <p:nvPr>
            <p:ph idx="1"/>
          </p:nvPr>
        </p:nvSpPr>
        <p:spPr/>
        <p:txBody>
          <a:bodyPr/>
          <a:lstStyle/>
          <a:p>
            <a:r>
              <a:rPr lang="en-US" sz="4500" dirty="0">
                <a:solidFill>
                  <a:schemeClr val="accent6">
                    <a:lumMod val="50000"/>
                  </a:schemeClr>
                </a:solidFill>
              </a:rPr>
              <a:t>Long-term absences</a:t>
            </a:r>
          </a:p>
          <a:p>
            <a:endParaRPr lang="en-US" dirty="0"/>
          </a:p>
        </p:txBody>
      </p:sp>
      <p:sp>
        <p:nvSpPr>
          <p:cNvPr id="5" name="Text Placeholder 4">
            <a:extLst>
              <a:ext uri="{FF2B5EF4-FFF2-40B4-BE49-F238E27FC236}">
                <a16:creationId xmlns:a16="http://schemas.microsoft.com/office/drawing/2014/main" id="{A5A27B42-E99B-9992-276B-73C452D03951}"/>
              </a:ext>
            </a:extLst>
          </p:cNvPr>
          <p:cNvSpPr>
            <a:spLocks noGrp="1"/>
          </p:cNvSpPr>
          <p:nvPr>
            <p:ph type="body" sz="half" idx="2"/>
          </p:nvPr>
        </p:nvSpPr>
        <p:spPr/>
        <p:txBody>
          <a:bodyPr/>
          <a:lstStyle/>
          <a:p>
            <a:endParaRPr lang="en-US" dirty="0"/>
          </a:p>
        </p:txBody>
      </p:sp>
    </p:spTree>
    <p:extLst>
      <p:ext uri="{BB962C8B-B14F-4D97-AF65-F5344CB8AC3E}">
        <p14:creationId xmlns:p14="http://schemas.microsoft.com/office/powerpoint/2010/main" val="338764455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BDEE5D-A69F-4646-DBC9-CDBA2186014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83DF00F-8452-FC5B-A207-0F9B053EBC62}"/>
              </a:ext>
            </a:extLst>
          </p:cNvPr>
          <p:cNvSpPr>
            <a:spLocks noGrp="1"/>
          </p:cNvSpPr>
          <p:nvPr>
            <p:ph type="title"/>
          </p:nvPr>
        </p:nvSpPr>
        <p:spPr/>
        <p:txBody>
          <a:bodyPr/>
          <a:lstStyle/>
          <a:p>
            <a:r>
              <a:rPr lang="en-US" dirty="0"/>
              <a:t>First formal meeting to discuss long-term absence</a:t>
            </a:r>
          </a:p>
        </p:txBody>
      </p:sp>
      <p:sp>
        <p:nvSpPr>
          <p:cNvPr id="3" name="Content Placeholder 2">
            <a:extLst>
              <a:ext uri="{FF2B5EF4-FFF2-40B4-BE49-F238E27FC236}">
                <a16:creationId xmlns:a16="http://schemas.microsoft.com/office/drawing/2014/main" id="{B512C54F-2227-4770-9FC7-F8AA7E071106}"/>
              </a:ext>
            </a:extLst>
          </p:cNvPr>
          <p:cNvSpPr>
            <a:spLocks noGrp="1"/>
          </p:cNvSpPr>
          <p:nvPr>
            <p:ph idx="1"/>
          </p:nvPr>
        </p:nvSpPr>
        <p:spPr/>
        <p:txBody>
          <a:bodyPr>
            <a:normAutofit fontScale="85000" lnSpcReduction="20000"/>
          </a:bodyPr>
          <a:lstStyle/>
          <a:p>
            <a:r>
              <a:rPr lang="en-US" dirty="0"/>
              <a:t>Employer should explore:</a:t>
            </a:r>
          </a:p>
          <a:p>
            <a:pPr lvl="1"/>
            <a:r>
              <a:rPr lang="en-US" dirty="0"/>
              <a:t>The likely date of return </a:t>
            </a:r>
          </a:p>
          <a:p>
            <a:pPr lvl="1"/>
            <a:r>
              <a:rPr lang="en-US" dirty="0"/>
              <a:t>Arrangements for future contact</a:t>
            </a:r>
          </a:p>
          <a:p>
            <a:pPr lvl="1"/>
            <a:r>
              <a:rPr lang="en-US" dirty="0"/>
              <a:t>Further medical review</a:t>
            </a:r>
          </a:p>
          <a:p>
            <a:pPr lvl="1"/>
            <a:r>
              <a:rPr lang="en-US" dirty="0"/>
              <a:t>Further meetings under the procedure</a:t>
            </a:r>
          </a:p>
          <a:p>
            <a:pPr lvl="1"/>
            <a:r>
              <a:rPr lang="en-US" dirty="0"/>
              <a:t>Whether the employer can continue to wait for the employee to return</a:t>
            </a:r>
          </a:p>
          <a:p>
            <a:pPr lvl="1"/>
            <a:r>
              <a:rPr lang="en-US" dirty="0"/>
              <a:t>Whether the employee has a disability</a:t>
            </a:r>
          </a:p>
          <a:p>
            <a:pPr lvl="1"/>
            <a:r>
              <a:rPr lang="en-US" dirty="0"/>
              <a:t>Whether the employee perceives they can return to the previous job, consider and discuss reasonable adjustments</a:t>
            </a:r>
          </a:p>
          <a:p>
            <a:pPr lvl="1"/>
            <a:r>
              <a:rPr lang="en-US" dirty="0"/>
              <a:t>What alternatives the employee may wish to explore return-to-work redeployment or application for employment benefits </a:t>
            </a:r>
          </a:p>
          <a:p>
            <a:pPr lvl="1"/>
            <a:r>
              <a:rPr lang="en-US" dirty="0"/>
              <a:t>The mechanics of a return-to-work </a:t>
            </a:r>
            <a:r>
              <a:rPr lang="en-US" dirty="0" err="1"/>
              <a:t>programme</a:t>
            </a:r>
            <a:r>
              <a:rPr lang="en-US" dirty="0"/>
              <a:t> i.e. phased return </a:t>
            </a:r>
          </a:p>
          <a:p>
            <a:pPr marL="0" indent="0">
              <a:buNone/>
            </a:pPr>
            <a:endParaRPr lang="en-US" dirty="0"/>
          </a:p>
        </p:txBody>
      </p:sp>
    </p:spTree>
    <p:extLst>
      <p:ext uri="{BB962C8B-B14F-4D97-AF65-F5344CB8AC3E}">
        <p14:creationId xmlns:p14="http://schemas.microsoft.com/office/powerpoint/2010/main" val="25565037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8180DF-2C08-A7EA-FC4C-95AD0E618DB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8CA33F-7645-6A82-CE3D-AFC372AABB67}"/>
              </a:ext>
            </a:extLst>
          </p:cNvPr>
          <p:cNvSpPr>
            <a:spLocks noGrp="1"/>
          </p:cNvSpPr>
          <p:nvPr>
            <p:ph type="title"/>
          </p:nvPr>
        </p:nvSpPr>
        <p:spPr/>
        <p:txBody>
          <a:bodyPr/>
          <a:lstStyle/>
          <a:p>
            <a:r>
              <a:rPr lang="en-US" dirty="0"/>
              <a:t>Second formal meeting</a:t>
            </a:r>
          </a:p>
        </p:txBody>
      </p:sp>
      <p:sp>
        <p:nvSpPr>
          <p:cNvPr id="3" name="Content Placeholder 2">
            <a:extLst>
              <a:ext uri="{FF2B5EF4-FFF2-40B4-BE49-F238E27FC236}">
                <a16:creationId xmlns:a16="http://schemas.microsoft.com/office/drawing/2014/main" id="{B539193F-D925-7928-66E1-F7BB3AF8FDCA}"/>
              </a:ext>
            </a:extLst>
          </p:cNvPr>
          <p:cNvSpPr>
            <a:spLocks noGrp="1"/>
          </p:cNvSpPr>
          <p:nvPr>
            <p:ph idx="1"/>
          </p:nvPr>
        </p:nvSpPr>
        <p:spPr/>
        <p:txBody>
          <a:bodyPr>
            <a:normAutofit/>
          </a:bodyPr>
          <a:lstStyle/>
          <a:p>
            <a:r>
              <a:rPr lang="en-US" dirty="0"/>
              <a:t>If dismissal is being contemplated, then a second meeting will be necessary</a:t>
            </a:r>
          </a:p>
          <a:p>
            <a:r>
              <a:rPr lang="en-US" dirty="0"/>
              <a:t>Invite letter need to state that termination of employment is a possibility </a:t>
            </a:r>
          </a:p>
          <a:p>
            <a:pPr marL="0" indent="0">
              <a:buNone/>
            </a:pPr>
            <a:endParaRPr lang="en-US" dirty="0"/>
          </a:p>
        </p:txBody>
      </p:sp>
    </p:spTree>
    <p:extLst>
      <p:ext uri="{BB962C8B-B14F-4D97-AF65-F5344CB8AC3E}">
        <p14:creationId xmlns:p14="http://schemas.microsoft.com/office/powerpoint/2010/main" val="224456151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E9B716-C6AD-00BC-17DD-3425725463C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54E2FF9-2730-25FA-9F91-1CCEEB673E33}"/>
              </a:ext>
            </a:extLst>
          </p:cNvPr>
          <p:cNvSpPr>
            <a:spLocks noGrp="1"/>
          </p:cNvSpPr>
          <p:nvPr>
            <p:ph type="title"/>
          </p:nvPr>
        </p:nvSpPr>
        <p:spPr>
          <a:xfrm>
            <a:off x="1154955" y="1295400"/>
            <a:ext cx="3706412" cy="1600200"/>
          </a:xfrm>
        </p:spPr>
        <p:txBody>
          <a:bodyPr/>
          <a:lstStyle/>
          <a:p>
            <a:r>
              <a:rPr lang="en-US" sz="4000" dirty="0"/>
              <a:t>The decision to dismiss</a:t>
            </a:r>
          </a:p>
        </p:txBody>
      </p:sp>
      <p:sp>
        <p:nvSpPr>
          <p:cNvPr id="7" name="Content Placeholder 6">
            <a:extLst>
              <a:ext uri="{FF2B5EF4-FFF2-40B4-BE49-F238E27FC236}">
                <a16:creationId xmlns:a16="http://schemas.microsoft.com/office/drawing/2014/main" id="{72A4D86B-F8BB-5E33-6628-356D5FC33B47}"/>
              </a:ext>
            </a:extLst>
          </p:cNvPr>
          <p:cNvSpPr>
            <a:spLocks noGrp="1"/>
          </p:cNvSpPr>
          <p:nvPr>
            <p:ph idx="1"/>
          </p:nvPr>
        </p:nvSpPr>
        <p:spPr/>
        <p:txBody>
          <a:bodyPr/>
          <a:lstStyle/>
          <a:p>
            <a:r>
              <a:rPr lang="en-US" sz="4500" dirty="0">
                <a:solidFill>
                  <a:schemeClr val="accent6">
                    <a:lumMod val="50000"/>
                  </a:schemeClr>
                </a:solidFill>
              </a:rPr>
              <a:t>Long-term absences</a:t>
            </a:r>
          </a:p>
          <a:p>
            <a:endParaRPr lang="en-US" dirty="0"/>
          </a:p>
        </p:txBody>
      </p:sp>
      <p:sp>
        <p:nvSpPr>
          <p:cNvPr id="5" name="Text Placeholder 4">
            <a:extLst>
              <a:ext uri="{FF2B5EF4-FFF2-40B4-BE49-F238E27FC236}">
                <a16:creationId xmlns:a16="http://schemas.microsoft.com/office/drawing/2014/main" id="{D53B32A4-358A-153F-942B-0F42390E8FCF}"/>
              </a:ext>
            </a:extLst>
          </p:cNvPr>
          <p:cNvSpPr>
            <a:spLocks noGrp="1"/>
          </p:cNvSpPr>
          <p:nvPr>
            <p:ph type="body" sz="half" idx="2"/>
          </p:nvPr>
        </p:nvSpPr>
        <p:spPr/>
        <p:txBody>
          <a:bodyPr/>
          <a:lstStyle/>
          <a:p>
            <a:endParaRPr lang="en-US" dirty="0"/>
          </a:p>
        </p:txBody>
      </p:sp>
    </p:spTree>
    <p:extLst>
      <p:ext uri="{BB962C8B-B14F-4D97-AF65-F5344CB8AC3E}">
        <p14:creationId xmlns:p14="http://schemas.microsoft.com/office/powerpoint/2010/main" val="242434070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9D131F-F855-4762-2A73-81E8547C9B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A7296C6-33D8-759E-DF5F-2BB478229237}"/>
              </a:ext>
            </a:extLst>
          </p:cNvPr>
          <p:cNvSpPr>
            <a:spLocks noGrp="1"/>
          </p:cNvSpPr>
          <p:nvPr>
            <p:ph type="title"/>
          </p:nvPr>
        </p:nvSpPr>
        <p:spPr/>
        <p:txBody>
          <a:bodyPr/>
          <a:lstStyle/>
          <a:p>
            <a:r>
              <a:rPr lang="en-US" dirty="0"/>
              <a:t>Dismissal: Long-term absence</a:t>
            </a:r>
          </a:p>
        </p:txBody>
      </p:sp>
      <p:sp>
        <p:nvSpPr>
          <p:cNvPr id="3" name="Content Placeholder 2">
            <a:extLst>
              <a:ext uri="{FF2B5EF4-FFF2-40B4-BE49-F238E27FC236}">
                <a16:creationId xmlns:a16="http://schemas.microsoft.com/office/drawing/2014/main" id="{50033F14-8437-DB4C-7EB6-5F661252A995}"/>
              </a:ext>
            </a:extLst>
          </p:cNvPr>
          <p:cNvSpPr>
            <a:spLocks noGrp="1"/>
          </p:cNvSpPr>
          <p:nvPr>
            <p:ph idx="1"/>
          </p:nvPr>
        </p:nvSpPr>
        <p:spPr/>
        <p:txBody>
          <a:bodyPr>
            <a:normAutofit/>
          </a:bodyPr>
          <a:lstStyle/>
          <a:p>
            <a:r>
              <a:rPr lang="en-US" dirty="0"/>
              <a:t>Need to write to the employee</a:t>
            </a:r>
          </a:p>
          <a:p>
            <a:r>
              <a:rPr lang="en-US" dirty="0"/>
              <a:t>Letter should set out:</a:t>
            </a:r>
          </a:p>
          <a:p>
            <a:pPr lvl="1"/>
            <a:r>
              <a:rPr lang="en-US" dirty="0"/>
              <a:t>The length of their absence</a:t>
            </a:r>
          </a:p>
          <a:p>
            <a:pPr lvl="1"/>
            <a:r>
              <a:rPr lang="en-US" dirty="0"/>
              <a:t>The effect it has had on the business </a:t>
            </a:r>
          </a:p>
          <a:p>
            <a:pPr lvl="1"/>
            <a:r>
              <a:rPr lang="en-US" dirty="0"/>
              <a:t>Any medical advice</a:t>
            </a:r>
          </a:p>
          <a:p>
            <a:pPr lvl="1"/>
            <a:r>
              <a:rPr lang="en-US" dirty="0"/>
              <a:t>The result of previous consultations with the employee regarding the duration of their absence and the possibility of any adjustments to their work or working environment </a:t>
            </a:r>
          </a:p>
          <a:p>
            <a:pPr marL="0" indent="0">
              <a:buNone/>
            </a:pPr>
            <a:endParaRPr lang="en-US" dirty="0"/>
          </a:p>
        </p:txBody>
      </p:sp>
    </p:spTree>
    <p:extLst>
      <p:ext uri="{BB962C8B-B14F-4D97-AF65-F5344CB8AC3E}">
        <p14:creationId xmlns:p14="http://schemas.microsoft.com/office/powerpoint/2010/main" val="102526175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93529F-14D6-6BDE-702E-21C54EE759A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84A16FA2-1666-B112-028F-02669CF0F679}"/>
              </a:ext>
            </a:extLst>
          </p:cNvPr>
          <p:cNvSpPr>
            <a:spLocks noGrp="1"/>
          </p:cNvSpPr>
          <p:nvPr>
            <p:ph type="title"/>
          </p:nvPr>
        </p:nvSpPr>
        <p:spPr>
          <a:xfrm>
            <a:off x="1154955" y="1295400"/>
            <a:ext cx="3706412" cy="1600200"/>
          </a:xfrm>
        </p:spPr>
        <p:txBody>
          <a:bodyPr/>
          <a:lstStyle/>
          <a:p>
            <a:r>
              <a:rPr lang="en-US" sz="4000" dirty="0"/>
              <a:t>Formal Management</a:t>
            </a:r>
          </a:p>
        </p:txBody>
      </p:sp>
      <p:sp>
        <p:nvSpPr>
          <p:cNvPr id="7" name="Content Placeholder 6">
            <a:extLst>
              <a:ext uri="{FF2B5EF4-FFF2-40B4-BE49-F238E27FC236}">
                <a16:creationId xmlns:a16="http://schemas.microsoft.com/office/drawing/2014/main" id="{3F023667-3153-21F3-5ACA-1D046275AE59}"/>
              </a:ext>
            </a:extLst>
          </p:cNvPr>
          <p:cNvSpPr>
            <a:spLocks noGrp="1"/>
          </p:cNvSpPr>
          <p:nvPr>
            <p:ph idx="1"/>
          </p:nvPr>
        </p:nvSpPr>
        <p:spPr/>
        <p:txBody>
          <a:bodyPr/>
          <a:lstStyle/>
          <a:p>
            <a:r>
              <a:rPr lang="en-US" sz="4500" dirty="0">
                <a:solidFill>
                  <a:schemeClr val="accent6">
                    <a:lumMod val="50000"/>
                  </a:schemeClr>
                </a:solidFill>
              </a:rPr>
              <a:t>Persistent short-term absences</a:t>
            </a:r>
          </a:p>
          <a:p>
            <a:endParaRPr lang="en-US" dirty="0"/>
          </a:p>
        </p:txBody>
      </p:sp>
      <p:sp>
        <p:nvSpPr>
          <p:cNvPr id="5" name="Text Placeholder 4">
            <a:extLst>
              <a:ext uri="{FF2B5EF4-FFF2-40B4-BE49-F238E27FC236}">
                <a16:creationId xmlns:a16="http://schemas.microsoft.com/office/drawing/2014/main" id="{308E9F19-A358-08EA-83B1-E72F54AA0310}"/>
              </a:ext>
            </a:extLst>
          </p:cNvPr>
          <p:cNvSpPr>
            <a:spLocks noGrp="1"/>
          </p:cNvSpPr>
          <p:nvPr>
            <p:ph type="body" sz="half" idx="2"/>
          </p:nvPr>
        </p:nvSpPr>
        <p:spPr/>
        <p:txBody>
          <a:bodyPr/>
          <a:lstStyle/>
          <a:p>
            <a:endParaRPr lang="en-US" dirty="0"/>
          </a:p>
        </p:txBody>
      </p:sp>
    </p:spTree>
    <p:extLst>
      <p:ext uri="{BB962C8B-B14F-4D97-AF65-F5344CB8AC3E}">
        <p14:creationId xmlns:p14="http://schemas.microsoft.com/office/powerpoint/2010/main" val="393880259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BA9743-8BE6-CCDB-083D-2E8E393E9C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51422DC-F140-C7C4-5006-3E9EF2698C73}"/>
              </a:ext>
            </a:extLst>
          </p:cNvPr>
          <p:cNvSpPr>
            <a:spLocks noGrp="1"/>
          </p:cNvSpPr>
          <p:nvPr>
            <p:ph type="title"/>
          </p:nvPr>
        </p:nvSpPr>
        <p:spPr/>
        <p:txBody>
          <a:bodyPr/>
          <a:lstStyle/>
          <a:p>
            <a:r>
              <a:rPr lang="en-US" dirty="0"/>
              <a:t>First formal meeting to discuss short-term absences</a:t>
            </a:r>
          </a:p>
        </p:txBody>
      </p:sp>
      <p:sp>
        <p:nvSpPr>
          <p:cNvPr id="3" name="Content Placeholder 2">
            <a:extLst>
              <a:ext uri="{FF2B5EF4-FFF2-40B4-BE49-F238E27FC236}">
                <a16:creationId xmlns:a16="http://schemas.microsoft.com/office/drawing/2014/main" id="{3220AE6E-D732-E251-0128-17788A1011B2}"/>
              </a:ext>
            </a:extLst>
          </p:cNvPr>
          <p:cNvSpPr>
            <a:spLocks noGrp="1"/>
          </p:cNvSpPr>
          <p:nvPr>
            <p:ph idx="1"/>
          </p:nvPr>
        </p:nvSpPr>
        <p:spPr/>
        <p:txBody>
          <a:bodyPr>
            <a:normAutofit fontScale="92500" lnSpcReduction="10000"/>
          </a:bodyPr>
          <a:lstStyle/>
          <a:p>
            <a:r>
              <a:rPr lang="en-US" dirty="0"/>
              <a:t>Employer should explore:</a:t>
            </a:r>
          </a:p>
          <a:p>
            <a:r>
              <a:rPr lang="en-US" dirty="0"/>
              <a:t>The effect of the pattern of absences on the employee’s colleagues, department and the employer’s business</a:t>
            </a:r>
          </a:p>
          <a:p>
            <a:r>
              <a:rPr lang="en-US" dirty="0"/>
              <a:t>The likelihood of continuing absences and the impact they are likely to have</a:t>
            </a:r>
          </a:p>
          <a:p>
            <a:r>
              <a:rPr lang="en-US" dirty="0"/>
              <a:t>Whether there are changes to the employee's job or redeployment opportunities that would assist in attendance, reduce the effect on colleagues or the employer’s business</a:t>
            </a:r>
          </a:p>
          <a:p>
            <a:r>
              <a:rPr lang="en-US" dirty="0"/>
              <a:t>Whether the employee has a disability and, if so, whether there are any reasonable adjustments that could be made </a:t>
            </a:r>
          </a:p>
          <a:p>
            <a:r>
              <a:rPr lang="en-US" dirty="0"/>
              <a:t>Whether it is appropriate to give the employee a formal warning that their attendance levels need to improve</a:t>
            </a:r>
          </a:p>
          <a:p>
            <a:pPr marL="0" indent="0">
              <a:buNone/>
            </a:pPr>
            <a:endParaRPr lang="en-US" dirty="0"/>
          </a:p>
        </p:txBody>
      </p:sp>
    </p:spTree>
    <p:extLst>
      <p:ext uri="{BB962C8B-B14F-4D97-AF65-F5344CB8AC3E}">
        <p14:creationId xmlns:p14="http://schemas.microsoft.com/office/powerpoint/2010/main" val="254906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E8A7D0-B645-CA11-9512-6D1D6DDD369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10430A-427D-3419-BF21-725C6673F4CC}"/>
              </a:ext>
            </a:extLst>
          </p:cNvPr>
          <p:cNvSpPr>
            <a:spLocks noGrp="1"/>
          </p:cNvSpPr>
          <p:nvPr>
            <p:ph type="title"/>
          </p:nvPr>
        </p:nvSpPr>
        <p:spPr/>
        <p:txBody>
          <a:bodyPr/>
          <a:lstStyle/>
          <a:p>
            <a:r>
              <a:rPr lang="en-US" dirty="0"/>
              <a:t>Second or further formal meeting</a:t>
            </a:r>
          </a:p>
        </p:txBody>
      </p:sp>
      <p:sp>
        <p:nvSpPr>
          <p:cNvPr id="3" name="Content Placeholder 2">
            <a:extLst>
              <a:ext uri="{FF2B5EF4-FFF2-40B4-BE49-F238E27FC236}">
                <a16:creationId xmlns:a16="http://schemas.microsoft.com/office/drawing/2014/main" id="{B2BB2390-12F9-6BDA-2A0A-A348FDD914B1}"/>
              </a:ext>
            </a:extLst>
          </p:cNvPr>
          <p:cNvSpPr>
            <a:spLocks noGrp="1"/>
          </p:cNvSpPr>
          <p:nvPr>
            <p:ph idx="1"/>
          </p:nvPr>
        </p:nvSpPr>
        <p:spPr/>
        <p:txBody>
          <a:bodyPr>
            <a:normAutofit/>
          </a:bodyPr>
          <a:lstStyle/>
          <a:p>
            <a:r>
              <a:rPr lang="en-US" dirty="0"/>
              <a:t>If dismissal is being contemplated, then a second or further meetings will be necessary</a:t>
            </a:r>
          </a:p>
          <a:p>
            <a:r>
              <a:rPr lang="en-US" dirty="0"/>
              <a:t>Invite letter needs to state that termination of employment is a possibility </a:t>
            </a:r>
          </a:p>
          <a:p>
            <a:pPr marL="0" indent="0">
              <a:buNone/>
            </a:pPr>
            <a:endParaRPr lang="en-US" dirty="0"/>
          </a:p>
        </p:txBody>
      </p:sp>
    </p:spTree>
    <p:extLst>
      <p:ext uri="{BB962C8B-B14F-4D97-AF65-F5344CB8AC3E}">
        <p14:creationId xmlns:p14="http://schemas.microsoft.com/office/powerpoint/2010/main" val="256416584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319F82-44F0-FBDA-CEA9-1CE995F54ECC}"/>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8C4D1DB7-C3BC-AD55-1A33-F6CB700E5AC2}"/>
              </a:ext>
            </a:extLst>
          </p:cNvPr>
          <p:cNvSpPr>
            <a:spLocks noGrp="1"/>
          </p:cNvSpPr>
          <p:nvPr>
            <p:ph type="title"/>
          </p:nvPr>
        </p:nvSpPr>
        <p:spPr>
          <a:xfrm>
            <a:off x="1154955" y="1295400"/>
            <a:ext cx="3706412" cy="1600200"/>
          </a:xfrm>
        </p:spPr>
        <p:txBody>
          <a:bodyPr/>
          <a:lstStyle/>
          <a:p>
            <a:r>
              <a:rPr lang="en-US" sz="4000" dirty="0"/>
              <a:t>The decision to dismiss</a:t>
            </a:r>
          </a:p>
        </p:txBody>
      </p:sp>
      <p:sp>
        <p:nvSpPr>
          <p:cNvPr id="7" name="Content Placeholder 6">
            <a:extLst>
              <a:ext uri="{FF2B5EF4-FFF2-40B4-BE49-F238E27FC236}">
                <a16:creationId xmlns:a16="http://schemas.microsoft.com/office/drawing/2014/main" id="{FF6315C0-3229-EEC3-E320-D9EDE6F41557}"/>
              </a:ext>
            </a:extLst>
          </p:cNvPr>
          <p:cNvSpPr>
            <a:spLocks noGrp="1"/>
          </p:cNvSpPr>
          <p:nvPr>
            <p:ph idx="1"/>
          </p:nvPr>
        </p:nvSpPr>
        <p:spPr/>
        <p:txBody>
          <a:bodyPr/>
          <a:lstStyle/>
          <a:p>
            <a:r>
              <a:rPr lang="en-US" sz="4500" dirty="0">
                <a:solidFill>
                  <a:schemeClr val="accent6">
                    <a:lumMod val="50000"/>
                  </a:schemeClr>
                </a:solidFill>
              </a:rPr>
              <a:t>Persistent short-term absences</a:t>
            </a:r>
          </a:p>
          <a:p>
            <a:endParaRPr lang="en-US" dirty="0"/>
          </a:p>
        </p:txBody>
      </p:sp>
      <p:sp>
        <p:nvSpPr>
          <p:cNvPr id="5" name="Text Placeholder 4">
            <a:extLst>
              <a:ext uri="{FF2B5EF4-FFF2-40B4-BE49-F238E27FC236}">
                <a16:creationId xmlns:a16="http://schemas.microsoft.com/office/drawing/2014/main" id="{21CABCA9-879A-822E-C6DC-9FA318651AB6}"/>
              </a:ext>
            </a:extLst>
          </p:cNvPr>
          <p:cNvSpPr>
            <a:spLocks noGrp="1"/>
          </p:cNvSpPr>
          <p:nvPr>
            <p:ph type="body" sz="half" idx="2"/>
          </p:nvPr>
        </p:nvSpPr>
        <p:spPr/>
        <p:txBody>
          <a:bodyPr/>
          <a:lstStyle/>
          <a:p>
            <a:endParaRPr lang="en-US" dirty="0"/>
          </a:p>
        </p:txBody>
      </p:sp>
    </p:spTree>
    <p:extLst>
      <p:ext uri="{BB962C8B-B14F-4D97-AF65-F5344CB8AC3E}">
        <p14:creationId xmlns:p14="http://schemas.microsoft.com/office/powerpoint/2010/main" val="68791229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C929E6-D347-B546-0923-77ED6D7FFA7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643C145-689D-48DC-494F-364C05EF8EF3}"/>
              </a:ext>
            </a:extLst>
          </p:cNvPr>
          <p:cNvSpPr>
            <a:spLocks noGrp="1"/>
          </p:cNvSpPr>
          <p:nvPr>
            <p:ph type="title"/>
          </p:nvPr>
        </p:nvSpPr>
        <p:spPr/>
        <p:txBody>
          <a:bodyPr/>
          <a:lstStyle/>
          <a:p>
            <a:r>
              <a:rPr lang="en-US" dirty="0"/>
              <a:t>Dismissal: Persistent short-term absence</a:t>
            </a:r>
          </a:p>
        </p:txBody>
      </p:sp>
      <p:sp>
        <p:nvSpPr>
          <p:cNvPr id="3" name="Content Placeholder 2">
            <a:extLst>
              <a:ext uri="{FF2B5EF4-FFF2-40B4-BE49-F238E27FC236}">
                <a16:creationId xmlns:a16="http://schemas.microsoft.com/office/drawing/2014/main" id="{D62195A8-38FD-6F7D-DD39-31B20D9846AD}"/>
              </a:ext>
            </a:extLst>
          </p:cNvPr>
          <p:cNvSpPr>
            <a:spLocks noGrp="1"/>
          </p:cNvSpPr>
          <p:nvPr>
            <p:ph idx="1"/>
          </p:nvPr>
        </p:nvSpPr>
        <p:spPr/>
        <p:txBody>
          <a:bodyPr>
            <a:normAutofit/>
          </a:bodyPr>
          <a:lstStyle/>
          <a:p>
            <a:r>
              <a:rPr lang="en-US" dirty="0"/>
              <a:t>Case law has established the proper approach is to:</a:t>
            </a:r>
          </a:p>
          <a:p>
            <a:pPr lvl="1"/>
            <a:r>
              <a:rPr lang="en-US" dirty="0"/>
              <a:t>Review the pattern of absences and the reason for them</a:t>
            </a:r>
          </a:p>
          <a:p>
            <a:pPr lvl="1"/>
            <a:r>
              <a:rPr lang="en-US" dirty="0"/>
              <a:t>Warn the employee of the required improvement in attendance, giving them the chance to make representations</a:t>
            </a:r>
          </a:p>
          <a:p>
            <a:pPr lvl="1"/>
            <a:r>
              <a:rPr lang="en-US" dirty="0"/>
              <a:t>Consider whether there is the required improvement in attendance.  If there is not, dismissal is likely to be reasonable </a:t>
            </a:r>
          </a:p>
          <a:p>
            <a:pPr marL="0" indent="0">
              <a:buNone/>
            </a:pPr>
            <a:endParaRPr lang="en-US" dirty="0"/>
          </a:p>
        </p:txBody>
      </p:sp>
    </p:spTree>
    <p:extLst>
      <p:ext uri="{BB962C8B-B14F-4D97-AF65-F5344CB8AC3E}">
        <p14:creationId xmlns:p14="http://schemas.microsoft.com/office/powerpoint/2010/main" val="415232197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D3CFBC-0E51-E457-A2A4-9CBFCD64A6A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DCD589-98B7-B907-F79E-A7578AFC20FF}"/>
              </a:ext>
            </a:extLst>
          </p:cNvPr>
          <p:cNvSpPr>
            <a:spLocks noGrp="1"/>
          </p:cNvSpPr>
          <p:nvPr>
            <p:ph type="title"/>
          </p:nvPr>
        </p:nvSpPr>
        <p:spPr/>
        <p:txBody>
          <a:bodyPr/>
          <a:lstStyle/>
          <a:p>
            <a:r>
              <a:rPr lang="en-US" dirty="0"/>
              <a:t>Dismissal: Persistent short-term absence</a:t>
            </a:r>
          </a:p>
        </p:txBody>
      </p:sp>
      <p:sp>
        <p:nvSpPr>
          <p:cNvPr id="3" name="Content Placeholder 2">
            <a:extLst>
              <a:ext uri="{FF2B5EF4-FFF2-40B4-BE49-F238E27FC236}">
                <a16:creationId xmlns:a16="http://schemas.microsoft.com/office/drawing/2014/main" id="{E6D2AA02-8D09-BE5F-7417-4BAF2EB844EA}"/>
              </a:ext>
            </a:extLst>
          </p:cNvPr>
          <p:cNvSpPr>
            <a:spLocks noGrp="1"/>
          </p:cNvSpPr>
          <p:nvPr>
            <p:ph idx="1"/>
          </p:nvPr>
        </p:nvSpPr>
        <p:spPr/>
        <p:txBody>
          <a:bodyPr>
            <a:normAutofit/>
          </a:bodyPr>
          <a:lstStyle/>
          <a:p>
            <a:r>
              <a:rPr lang="en-US" dirty="0"/>
              <a:t>Need to write to the employee</a:t>
            </a:r>
          </a:p>
          <a:p>
            <a:r>
              <a:rPr lang="en-US" dirty="0"/>
              <a:t>The letter should set out:</a:t>
            </a:r>
          </a:p>
          <a:p>
            <a:pPr lvl="1"/>
            <a:r>
              <a:rPr lang="en-US" dirty="0"/>
              <a:t>The fact that the employee’s attendance is unacceptable and the reason(s) why</a:t>
            </a:r>
          </a:p>
          <a:p>
            <a:pPr lvl="1"/>
            <a:r>
              <a:rPr lang="en-US" dirty="0"/>
              <a:t>Details of the employee’s absences and the steps taken to deal with them to date</a:t>
            </a:r>
          </a:p>
          <a:p>
            <a:r>
              <a:rPr lang="en-US" dirty="0"/>
              <a:t>Copies of any relevant documentation should be included </a:t>
            </a:r>
          </a:p>
        </p:txBody>
      </p:sp>
    </p:spTree>
    <p:extLst>
      <p:ext uri="{BB962C8B-B14F-4D97-AF65-F5344CB8AC3E}">
        <p14:creationId xmlns:p14="http://schemas.microsoft.com/office/powerpoint/2010/main" val="205851239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5CCB52-BCAA-72E7-1074-3CF7AA0714B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E3C67A1-BA73-1FC1-C8CC-7C57A6419738}"/>
              </a:ext>
            </a:extLst>
          </p:cNvPr>
          <p:cNvSpPr>
            <a:spLocks noGrp="1"/>
          </p:cNvSpPr>
          <p:nvPr>
            <p:ph type="title"/>
          </p:nvPr>
        </p:nvSpPr>
        <p:spPr/>
        <p:txBody>
          <a:bodyPr/>
          <a:lstStyle/>
          <a:p>
            <a:r>
              <a:rPr lang="en-US" dirty="0"/>
              <a:t>Relevant factors when considering reasonableness of decision to dismiss</a:t>
            </a:r>
          </a:p>
        </p:txBody>
      </p:sp>
      <p:sp>
        <p:nvSpPr>
          <p:cNvPr id="3" name="Content Placeholder 2">
            <a:extLst>
              <a:ext uri="{FF2B5EF4-FFF2-40B4-BE49-F238E27FC236}">
                <a16:creationId xmlns:a16="http://schemas.microsoft.com/office/drawing/2014/main" id="{21CB9B7B-BD13-D70B-2A9C-0EC8F34E75AE}"/>
              </a:ext>
            </a:extLst>
          </p:cNvPr>
          <p:cNvSpPr>
            <a:spLocks noGrp="1"/>
          </p:cNvSpPr>
          <p:nvPr>
            <p:ph idx="1"/>
          </p:nvPr>
        </p:nvSpPr>
        <p:spPr/>
        <p:txBody>
          <a:bodyPr>
            <a:normAutofit/>
          </a:bodyPr>
          <a:lstStyle/>
          <a:p>
            <a:r>
              <a:rPr lang="en-US" dirty="0"/>
              <a:t>The nature of the employee’s illness</a:t>
            </a:r>
          </a:p>
          <a:p>
            <a:pPr lvl="1"/>
            <a:r>
              <a:rPr lang="en-US" dirty="0"/>
              <a:t>Pregnancy related illness  </a:t>
            </a:r>
          </a:p>
          <a:p>
            <a:pPr lvl="1"/>
            <a:r>
              <a:rPr lang="en-US" dirty="0"/>
              <a:t>Disability related illnesses</a:t>
            </a:r>
          </a:p>
          <a:p>
            <a:r>
              <a:rPr lang="en-US" dirty="0"/>
              <a:t>The prosects of the employee returning to work and the likelihood of the recurrence of the illness</a:t>
            </a:r>
          </a:p>
          <a:p>
            <a:r>
              <a:rPr lang="en-US" dirty="0"/>
              <a:t>The need for the employer to have someone doing the work</a:t>
            </a:r>
          </a:p>
          <a:p>
            <a:r>
              <a:rPr lang="en-US" dirty="0"/>
              <a:t>The effect of the absences on the rest of the workforce</a:t>
            </a:r>
          </a:p>
          <a:p>
            <a:r>
              <a:rPr lang="en-US" dirty="0"/>
              <a:t>The extent to which the employee was made aware of the position </a:t>
            </a:r>
          </a:p>
          <a:p>
            <a:r>
              <a:rPr lang="en-US" dirty="0"/>
              <a:t>The employee’s length of service </a:t>
            </a:r>
          </a:p>
          <a:p>
            <a:endParaRPr lang="en-US" dirty="0"/>
          </a:p>
          <a:p>
            <a:pPr marL="0" indent="0">
              <a:buNone/>
            </a:pPr>
            <a:endParaRPr lang="en-US" dirty="0"/>
          </a:p>
        </p:txBody>
      </p:sp>
    </p:spTree>
    <p:extLst>
      <p:ext uri="{BB962C8B-B14F-4D97-AF65-F5344CB8AC3E}">
        <p14:creationId xmlns:p14="http://schemas.microsoft.com/office/powerpoint/2010/main" val="418987711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50276E-4EA3-2F73-1304-0B2DA9397A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E364BC-1047-5667-1330-347F5A0FACF7}"/>
              </a:ext>
            </a:extLst>
          </p:cNvPr>
          <p:cNvSpPr>
            <a:spLocks noGrp="1"/>
          </p:cNvSpPr>
          <p:nvPr>
            <p:ph type="title"/>
          </p:nvPr>
        </p:nvSpPr>
        <p:spPr/>
        <p:txBody>
          <a:bodyPr/>
          <a:lstStyle/>
          <a:p>
            <a:r>
              <a:rPr lang="en-US" dirty="0"/>
              <a:t>Alternatives to dismissal</a:t>
            </a:r>
          </a:p>
        </p:txBody>
      </p:sp>
      <p:sp>
        <p:nvSpPr>
          <p:cNvPr id="3" name="Content Placeholder 2">
            <a:extLst>
              <a:ext uri="{FF2B5EF4-FFF2-40B4-BE49-F238E27FC236}">
                <a16:creationId xmlns:a16="http://schemas.microsoft.com/office/drawing/2014/main" id="{A0BBDF50-3037-0FBC-633C-29E778BF8F14}"/>
              </a:ext>
            </a:extLst>
          </p:cNvPr>
          <p:cNvSpPr>
            <a:spLocks noGrp="1"/>
          </p:cNvSpPr>
          <p:nvPr>
            <p:ph idx="1"/>
          </p:nvPr>
        </p:nvSpPr>
        <p:spPr/>
        <p:txBody>
          <a:bodyPr>
            <a:normAutofit/>
          </a:bodyPr>
          <a:lstStyle/>
          <a:p>
            <a:r>
              <a:rPr lang="en-US" dirty="0"/>
              <a:t>Consider any alternatives before jumping straight to dismissal:</a:t>
            </a:r>
          </a:p>
          <a:p>
            <a:r>
              <a:rPr lang="en-US" dirty="0"/>
              <a:t>Alternative employment</a:t>
            </a:r>
          </a:p>
          <a:p>
            <a:r>
              <a:rPr lang="en-US" dirty="0"/>
              <a:t>Ill-health retirement </a:t>
            </a:r>
          </a:p>
          <a:p>
            <a:r>
              <a:rPr lang="en-US" dirty="0"/>
              <a:t>Permanent health insurance </a:t>
            </a:r>
          </a:p>
          <a:p>
            <a:pPr marL="0" indent="0">
              <a:buNone/>
            </a:pPr>
            <a:endParaRPr lang="en-US" dirty="0"/>
          </a:p>
        </p:txBody>
      </p:sp>
    </p:spTree>
    <p:extLst>
      <p:ext uri="{BB962C8B-B14F-4D97-AF65-F5344CB8AC3E}">
        <p14:creationId xmlns:p14="http://schemas.microsoft.com/office/powerpoint/2010/main" val="378192833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3A134D-43D6-16CD-0EE4-FEA1920719B9}"/>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99AB14C-E8D6-BAA4-EEB4-2F8B685C7C32}"/>
              </a:ext>
            </a:extLst>
          </p:cNvPr>
          <p:cNvSpPr>
            <a:spLocks noGrp="1"/>
          </p:cNvSpPr>
          <p:nvPr>
            <p:ph type="title"/>
          </p:nvPr>
        </p:nvSpPr>
        <p:spPr>
          <a:xfrm>
            <a:off x="1154955" y="1295400"/>
            <a:ext cx="3706412" cy="1600200"/>
          </a:xfrm>
        </p:spPr>
        <p:txBody>
          <a:bodyPr/>
          <a:lstStyle/>
          <a:p>
            <a:r>
              <a:rPr lang="en-US" sz="4000" dirty="0"/>
              <a:t>Problem areas</a:t>
            </a:r>
          </a:p>
        </p:txBody>
      </p:sp>
      <p:sp>
        <p:nvSpPr>
          <p:cNvPr id="7" name="Content Placeholder 6">
            <a:extLst>
              <a:ext uri="{FF2B5EF4-FFF2-40B4-BE49-F238E27FC236}">
                <a16:creationId xmlns:a16="http://schemas.microsoft.com/office/drawing/2014/main" id="{98436C4C-CE4A-DF0C-129D-3061744B6A66}"/>
              </a:ext>
            </a:extLst>
          </p:cNvPr>
          <p:cNvSpPr>
            <a:spLocks noGrp="1"/>
          </p:cNvSpPr>
          <p:nvPr>
            <p:ph idx="1"/>
          </p:nvPr>
        </p:nvSpPr>
        <p:spPr/>
        <p:txBody>
          <a:bodyPr/>
          <a:lstStyle/>
          <a:p>
            <a:r>
              <a:rPr lang="en-US" sz="4500" dirty="0">
                <a:solidFill>
                  <a:schemeClr val="accent6">
                    <a:lumMod val="50000"/>
                  </a:schemeClr>
                </a:solidFill>
              </a:rPr>
              <a:t>Consideration </a:t>
            </a:r>
          </a:p>
          <a:p>
            <a:endParaRPr lang="en-US" dirty="0"/>
          </a:p>
        </p:txBody>
      </p:sp>
      <p:sp>
        <p:nvSpPr>
          <p:cNvPr id="5" name="Text Placeholder 4">
            <a:extLst>
              <a:ext uri="{FF2B5EF4-FFF2-40B4-BE49-F238E27FC236}">
                <a16:creationId xmlns:a16="http://schemas.microsoft.com/office/drawing/2014/main" id="{093764CD-0A19-B2BF-FA3C-C25A5D3F2DC6}"/>
              </a:ext>
            </a:extLst>
          </p:cNvPr>
          <p:cNvSpPr>
            <a:spLocks noGrp="1"/>
          </p:cNvSpPr>
          <p:nvPr>
            <p:ph type="body" sz="half" idx="2"/>
          </p:nvPr>
        </p:nvSpPr>
        <p:spPr/>
        <p:txBody>
          <a:bodyPr/>
          <a:lstStyle/>
          <a:p>
            <a:endParaRPr lang="en-US" dirty="0"/>
          </a:p>
        </p:txBody>
      </p:sp>
    </p:spTree>
    <p:extLst>
      <p:ext uri="{BB962C8B-B14F-4D97-AF65-F5344CB8AC3E}">
        <p14:creationId xmlns:p14="http://schemas.microsoft.com/office/powerpoint/2010/main" val="88140543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AAF6AE-FEA3-621A-8A86-CA476722A1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EB669FA-E13B-1B79-68AE-294CF0777C87}"/>
              </a:ext>
            </a:extLst>
          </p:cNvPr>
          <p:cNvSpPr>
            <a:spLocks noGrp="1"/>
          </p:cNvSpPr>
          <p:nvPr>
            <p:ph type="title"/>
          </p:nvPr>
        </p:nvSpPr>
        <p:spPr/>
        <p:txBody>
          <a:bodyPr/>
          <a:lstStyle/>
          <a:p>
            <a:r>
              <a:rPr lang="en-US" dirty="0"/>
              <a:t>Potential problem areas </a:t>
            </a:r>
          </a:p>
        </p:txBody>
      </p:sp>
      <p:sp>
        <p:nvSpPr>
          <p:cNvPr id="3" name="Content Placeholder 2">
            <a:extLst>
              <a:ext uri="{FF2B5EF4-FFF2-40B4-BE49-F238E27FC236}">
                <a16:creationId xmlns:a16="http://schemas.microsoft.com/office/drawing/2014/main" id="{29D89DAA-85D9-E3DE-8A8D-332C60BA9F35}"/>
              </a:ext>
            </a:extLst>
          </p:cNvPr>
          <p:cNvSpPr>
            <a:spLocks noGrp="1"/>
          </p:cNvSpPr>
          <p:nvPr>
            <p:ph idx="1"/>
          </p:nvPr>
        </p:nvSpPr>
        <p:spPr/>
        <p:txBody>
          <a:bodyPr>
            <a:normAutofit/>
          </a:bodyPr>
          <a:lstStyle/>
          <a:p>
            <a:r>
              <a:rPr lang="en-US" dirty="0"/>
              <a:t>Disability related absences</a:t>
            </a:r>
          </a:p>
          <a:p>
            <a:r>
              <a:rPr lang="en-US" dirty="0"/>
              <a:t>Pregnancy related absences/sickness</a:t>
            </a:r>
          </a:p>
          <a:p>
            <a:r>
              <a:rPr lang="en-US" dirty="0"/>
              <a:t>Absences related to workplace injuries</a:t>
            </a:r>
          </a:p>
          <a:p>
            <a:endParaRPr lang="en-US" dirty="0"/>
          </a:p>
          <a:p>
            <a:pPr marL="0" indent="0">
              <a:buNone/>
            </a:pPr>
            <a:endParaRPr lang="en-US" dirty="0"/>
          </a:p>
        </p:txBody>
      </p:sp>
    </p:spTree>
    <p:extLst>
      <p:ext uri="{BB962C8B-B14F-4D97-AF65-F5344CB8AC3E}">
        <p14:creationId xmlns:p14="http://schemas.microsoft.com/office/powerpoint/2010/main" val="97084066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852D8A-8E45-FAD3-1BBC-50489C2D4E7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EE44C1-46E5-EE3E-95E6-7F107C2CD6EF}"/>
              </a:ext>
            </a:extLst>
          </p:cNvPr>
          <p:cNvSpPr>
            <a:spLocks noGrp="1"/>
          </p:cNvSpPr>
          <p:nvPr>
            <p:ph type="title"/>
          </p:nvPr>
        </p:nvSpPr>
        <p:spPr/>
        <p:txBody>
          <a:bodyPr/>
          <a:lstStyle/>
          <a:p>
            <a:r>
              <a:rPr lang="en-US" dirty="0"/>
              <a:t>Pregnancy related </a:t>
            </a:r>
          </a:p>
        </p:txBody>
      </p:sp>
      <p:sp>
        <p:nvSpPr>
          <p:cNvPr id="3" name="Content Placeholder 2">
            <a:extLst>
              <a:ext uri="{FF2B5EF4-FFF2-40B4-BE49-F238E27FC236}">
                <a16:creationId xmlns:a16="http://schemas.microsoft.com/office/drawing/2014/main" id="{E39710E7-1532-C274-34C8-4C8013985FB4}"/>
              </a:ext>
            </a:extLst>
          </p:cNvPr>
          <p:cNvSpPr>
            <a:spLocks noGrp="1"/>
          </p:cNvSpPr>
          <p:nvPr>
            <p:ph idx="1"/>
          </p:nvPr>
        </p:nvSpPr>
        <p:spPr/>
        <p:txBody>
          <a:bodyPr>
            <a:normAutofit/>
          </a:bodyPr>
          <a:lstStyle/>
          <a:p>
            <a:r>
              <a:rPr lang="en-US" dirty="0"/>
              <a:t>Need to discounted pregnancy related absences if considering:</a:t>
            </a:r>
          </a:p>
          <a:p>
            <a:pPr lvl="1"/>
            <a:r>
              <a:rPr lang="en-US" dirty="0"/>
              <a:t>Disciplining an employee for a high level of absence</a:t>
            </a:r>
          </a:p>
          <a:p>
            <a:pPr lvl="1"/>
            <a:r>
              <a:rPr lang="en-US" dirty="0"/>
              <a:t>Taking account their absence as part of a performance appraisal or pay review</a:t>
            </a:r>
          </a:p>
          <a:p>
            <a:pPr lvl="1"/>
            <a:r>
              <a:rPr lang="en-US" dirty="0"/>
              <a:t>Relying on the data for a redundancy exercise</a:t>
            </a:r>
          </a:p>
          <a:p>
            <a:endParaRPr lang="en-US" dirty="0"/>
          </a:p>
          <a:p>
            <a:pPr marL="0" indent="0">
              <a:buNone/>
            </a:pPr>
            <a:endParaRPr lang="en-US" dirty="0"/>
          </a:p>
        </p:txBody>
      </p:sp>
    </p:spTree>
    <p:extLst>
      <p:ext uri="{BB962C8B-B14F-4D97-AF65-F5344CB8AC3E}">
        <p14:creationId xmlns:p14="http://schemas.microsoft.com/office/powerpoint/2010/main" val="381213534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5CE05-1029-BBF7-4785-D30746C973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3A773A-BCBE-6B69-C6CD-2D470A3560D7}"/>
              </a:ext>
            </a:extLst>
          </p:cNvPr>
          <p:cNvSpPr>
            <a:spLocks noGrp="1"/>
          </p:cNvSpPr>
          <p:nvPr>
            <p:ph type="title"/>
          </p:nvPr>
        </p:nvSpPr>
        <p:spPr/>
        <p:txBody>
          <a:bodyPr/>
          <a:lstStyle/>
          <a:p>
            <a:r>
              <a:rPr lang="en-US" dirty="0"/>
              <a:t>Disability related </a:t>
            </a:r>
          </a:p>
        </p:txBody>
      </p:sp>
      <p:sp>
        <p:nvSpPr>
          <p:cNvPr id="3" name="Content Placeholder 2">
            <a:extLst>
              <a:ext uri="{FF2B5EF4-FFF2-40B4-BE49-F238E27FC236}">
                <a16:creationId xmlns:a16="http://schemas.microsoft.com/office/drawing/2014/main" id="{F3014033-E15B-3306-D789-72387E8F6325}"/>
              </a:ext>
            </a:extLst>
          </p:cNvPr>
          <p:cNvSpPr>
            <a:spLocks noGrp="1"/>
          </p:cNvSpPr>
          <p:nvPr>
            <p:ph idx="1"/>
          </p:nvPr>
        </p:nvSpPr>
        <p:spPr/>
        <p:txBody>
          <a:bodyPr>
            <a:normAutofit/>
          </a:bodyPr>
          <a:lstStyle/>
          <a:p>
            <a:r>
              <a:rPr lang="en-US" dirty="0"/>
              <a:t>Disciplining for disability related absence might be discriminatory </a:t>
            </a:r>
          </a:p>
          <a:p>
            <a:r>
              <a:rPr lang="en-US" dirty="0"/>
              <a:t>Such absences should only be taken into account if the employer is satisfied that all reasonable adjustments have been made</a:t>
            </a:r>
          </a:p>
          <a:p>
            <a:r>
              <a:rPr lang="en-US" dirty="0"/>
              <a:t>Proportionate means of achieving a legitimate aim</a:t>
            </a:r>
          </a:p>
          <a:p>
            <a:r>
              <a:rPr lang="en-US" dirty="0"/>
              <a:t>Standard sickness absence and disability-related absences should be recorded separately</a:t>
            </a:r>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57436979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E6E9F9-7594-370F-76F1-7E15F7966ED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97F633D-7137-DEA7-4D33-A5FFBB5F66D6}"/>
              </a:ext>
            </a:extLst>
          </p:cNvPr>
          <p:cNvSpPr>
            <a:spLocks noGrp="1"/>
          </p:cNvSpPr>
          <p:nvPr>
            <p:ph type="title"/>
          </p:nvPr>
        </p:nvSpPr>
        <p:spPr/>
        <p:txBody>
          <a:bodyPr/>
          <a:lstStyle/>
          <a:p>
            <a:r>
              <a:rPr lang="en-US" dirty="0"/>
              <a:t>When is a sick employee “disabled”?  </a:t>
            </a:r>
          </a:p>
        </p:txBody>
      </p:sp>
      <p:sp>
        <p:nvSpPr>
          <p:cNvPr id="3" name="Content Placeholder 2">
            <a:extLst>
              <a:ext uri="{FF2B5EF4-FFF2-40B4-BE49-F238E27FC236}">
                <a16:creationId xmlns:a16="http://schemas.microsoft.com/office/drawing/2014/main" id="{8E411216-2D78-4F66-8FB2-C87D9367AD59}"/>
              </a:ext>
            </a:extLst>
          </p:cNvPr>
          <p:cNvSpPr>
            <a:spLocks noGrp="1"/>
          </p:cNvSpPr>
          <p:nvPr>
            <p:ph idx="1"/>
          </p:nvPr>
        </p:nvSpPr>
        <p:spPr/>
        <p:txBody>
          <a:bodyPr>
            <a:normAutofit/>
          </a:bodyPr>
          <a:lstStyle/>
          <a:p>
            <a:r>
              <a:rPr lang="en-US" dirty="0"/>
              <a:t>Equality Act 2010</a:t>
            </a:r>
          </a:p>
          <a:p>
            <a:r>
              <a:rPr lang="en-US" dirty="0"/>
              <a:t>A person is disabled for discrimination law purposes if:</a:t>
            </a:r>
          </a:p>
          <a:p>
            <a:pPr lvl="1"/>
            <a:r>
              <a:rPr lang="en-US" dirty="0"/>
              <a:t>They have a physical or mental impairment, and the impairment has a substantial and long-term adverse effect on their ability to carry out normal day-to-day activities </a:t>
            </a:r>
          </a:p>
          <a:p>
            <a:r>
              <a:rPr lang="en-US" dirty="0"/>
              <a:t>Long term:  it has lasted, or is likely to last, for 12 months or more    </a:t>
            </a:r>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40205081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DDBBE7-FC5D-DEC1-C4EF-6BE224EAC35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C4AEB48-DF7F-A967-3638-7C7C9FF5DC9E}"/>
              </a:ext>
            </a:extLst>
          </p:cNvPr>
          <p:cNvSpPr>
            <a:spLocks noGrp="1"/>
          </p:cNvSpPr>
          <p:nvPr>
            <p:ph type="title"/>
          </p:nvPr>
        </p:nvSpPr>
        <p:spPr/>
        <p:txBody>
          <a:bodyPr/>
          <a:lstStyle/>
          <a:p>
            <a:r>
              <a:rPr lang="en-US" dirty="0"/>
              <a:t>Employer caused ill-health  </a:t>
            </a:r>
          </a:p>
        </p:txBody>
      </p:sp>
      <p:sp>
        <p:nvSpPr>
          <p:cNvPr id="3" name="Content Placeholder 2">
            <a:extLst>
              <a:ext uri="{FF2B5EF4-FFF2-40B4-BE49-F238E27FC236}">
                <a16:creationId xmlns:a16="http://schemas.microsoft.com/office/drawing/2014/main" id="{77E2900F-0A77-FE54-56AB-806FCB58F4E1}"/>
              </a:ext>
            </a:extLst>
          </p:cNvPr>
          <p:cNvSpPr>
            <a:spLocks noGrp="1"/>
          </p:cNvSpPr>
          <p:nvPr>
            <p:ph idx="1"/>
          </p:nvPr>
        </p:nvSpPr>
        <p:spPr/>
        <p:txBody>
          <a:bodyPr>
            <a:normAutofit/>
          </a:bodyPr>
          <a:lstStyle/>
          <a:p>
            <a:r>
              <a:rPr lang="en-US" dirty="0"/>
              <a:t>If the employer is responsible for the employee’s ill-health</a:t>
            </a:r>
          </a:p>
          <a:p>
            <a:r>
              <a:rPr lang="en-US" dirty="0"/>
              <a:t>It will normally be expected to put up with a longer period of sickness absence than would otherwise be reasonable </a:t>
            </a:r>
          </a:p>
          <a:p>
            <a:r>
              <a:rPr lang="en-US" dirty="0"/>
              <a:t>In addition, the employer may wish to avoid compounding potential risk when it may already be at risk of a PI claim </a:t>
            </a:r>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40725797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687EED-34DA-6F20-8421-571EB8A039C1}"/>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8D5C4C3F-68F0-F330-FED8-4BF30859BB5E}"/>
              </a:ext>
            </a:extLst>
          </p:cNvPr>
          <p:cNvSpPr>
            <a:spLocks noGrp="1"/>
          </p:cNvSpPr>
          <p:nvPr>
            <p:ph type="title"/>
          </p:nvPr>
        </p:nvSpPr>
        <p:spPr>
          <a:xfrm>
            <a:off x="1154955" y="1295400"/>
            <a:ext cx="3706412" cy="1600200"/>
          </a:xfrm>
        </p:spPr>
        <p:txBody>
          <a:bodyPr/>
          <a:lstStyle/>
          <a:p>
            <a:r>
              <a:rPr lang="en-US" sz="4000" dirty="0"/>
              <a:t>Problem areas</a:t>
            </a:r>
          </a:p>
        </p:txBody>
      </p:sp>
      <p:sp>
        <p:nvSpPr>
          <p:cNvPr id="7" name="Content Placeholder 6">
            <a:extLst>
              <a:ext uri="{FF2B5EF4-FFF2-40B4-BE49-F238E27FC236}">
                <a16:creationId xmlns:a16="http://schemas.microsoft.com/office/drawing/2014/main" id="{FEB6C67C-75D2-8DC8-3430-636244E8419B}"/>
              </a:ext>
            </a:extLst>
          </p:cNvPr>
          <p:cNvSpPr>
            <a:spLocks noGrp="1"/>
          </p:cNvSpPr>
          <p:nvPr>
            <p:ph idx="1"/>
          </p:nvPr>
        </p:nvSpPr>
        <p:spPr/>
        <p:txBody>
          <a:bodyPr/>
          <a:lstStyle/>
          <a:p>
            <a:r>
              <a:rPr lang="en-US" sz="4500" dirty="0">
                <a:solidFill>
                  <a:schemeClr val="accent6">
                    <a:lumMod val="50000"/>
                  </a:schemeClr>
                </a:solidFill>
              </a:rPr>
              <a:t>Failure </a:t>
            </a:r>
            <a:r>
              <a:rPr lang="en-US" sz="4500">
                <a:solidFill>
                  <a:schemeClr val="accent6">
                    <a:lumMod val="50000"/>
                  </a:schemeClr>
                </a:solidFill>
              </a:rPr>
              <a:t>to attend </a:t>
            </a:r>
            <a:endParaRPr lang="en-US" sz="4500" dirty="0">
              <a:solidFill>
                <a:schemeClr val="accent6">
                  <a:lumMod val="50000"/>
                </a:schemeClr>
              </a:solidFill>
            </a:endParaRPr>
          </a:p>
          <a:p>
            <a:endParaRPr lang="en-US" dirty="0"/>
          </a:p>
        </p:txBody>
      </p:sp>
      <p:sp>
        <p:nvSpPr>
          <p:cNvPr id="5" name="Text Placeholder 4">
            <a:extLst>
              <a:ext uri="{FF2B5EF4-FFF2-40B4-BE49-F238E27FC236}">
                <a16:creationId xmlns:a16="http://schemas.microsoft.com/office/drawing/2014/main" id="{9520F98B-5EE4-9A0B-BB5A-8ADF01A83BB4}"/>
              </a:ext>
            </a:extLst>
          </p:cNvPr>
          <p:cNvSpPr>
            <a:spLocks noGrp="1"/>
          </p:cNvSpPr>
          <p:nvPr>
            <p:ph type="body" sz="half" idx="2"/>
          </p:nvPr>
        </p:nvSpPr>
        <p:spPr/>
        <p:txBody>
          <a:bodyPr/>
          <a:lstStyle/>
          <a:p>
            <a:endParaRPr lang="en-US" dirty="0"/>
          </a:p>
        </p:txBody>
      </p:sp>
    </p:spTree>
    <p:extLst>
      <p:ext uri="{BB962C8B-B14F-4D97-AF65-F5344CB8AC3E}">
        <p14:creationId xmlns:p14="http://schemas.microsoft.com/office/powerpoint/2010/main" val="276521759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473C16-6A07-8326-F72E-54C19751A6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5C2B24-D2BC-C08E-68C0-2AAC5E172E8D}"/>
              </a:ext>
            </a:extLst>
          </p:cNvPr>
          <p:cNvSpPr>
            <a:spLocks noGrp="1"/>
          </p:cNvSpPr>
          <p:nvPr>
            <p:ph type="title"/>
          </p:nvPr>
        </p:nvSpPr>
        <p:spPr/>
        <p:txBody>
          <a:bodyPr/>
          <a:lstStyle/>
          <a:p>
            <a:r>
              <a:rPr lang="en-US" dirty="0"/>
              <a:t>What happens if they don’t attend?</a:t>
            </a:r>
          </a:p>
        </p:txBody>
      </p:sp>
      <p:sp>
        <p:nvSpPr>
          <p:cNvPr id="3" name="Content Placeholder 2">
            <a:extLst>
              <a:ext uri="{FF2B5EF4-FFF2-40B4-BE49-F238E27FC236}">
                <a16:creationId xmlns:a16="http://schemas.microsoft.com/office/drawing/2014/main" id="{F6765BF8-0621-AAE0-DC1F-D1293046C768}"/>
              </a:ext>
            </a:extLst>
          </p:cNvPr>
          <p:cNvSpPr>
            <a:spLocks noGrp="1"/>
          </p:cNvSpPr>
          <p:nvPr>
            <p:ph idx="1"/>
          </p:nvPr>
        </p:nvSpPr>
        <p:spPr/>
        <p:txBody>
          <a:bodyPr>
            <a:normAutofit lnSpcReduction="10000"/>
          </a:bodyPr>
          <a:lstStyle/>
          <a:p>
            <a:r>
              <a:rPr lang="en-US" dirty="0"/>
              <a:t>If they do not contact to say they cannot attend, invite to a second meeting.  State if they do not attend, then meeting may go ahead in their absence</a:t>
            </a:r>
          </a:p>
          <a:p>
            <a:r>
              <a:rPr lang="en-US" dirty="0"/>
              <a:t>Look at holding the meeting off site</a:t>
            </a:r>
          </a:p>
          <a:p>
            <a:r>
              <a:rPr lang="en-US" dirty="0"/>
              <a:t>Employee may not want to attend workplace</a:t>
            </a:r>
          </a:p>
          <a:p>
            <a:r>
              <a:rPr lang="en-US" dirty="0"/>
              <a:t>Neutral location or home address if they agree</a:t>
            </a:r>
          </a:p>
          <a:p>
            <a:r>
              <a:rPr lang="en-US" dirty="0"/>
              <a:t>May be unable to attend workplace, deepening on reason for the absence</a:t>
            </a:r>
          </a:p>
          <a:p>
            <a:r>
              <a:rPr lang="en-US" dirty="0"/>
              <a:t>Use discretion to allow family member to attend, depending on nature of absence </a:t>
            </a:r>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394170458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53F436-5718-DACF-34C4-4F979C73CB2E}"/>
              </a:ext>
            </a:extLst>
          </p:cNvPr>
          <p:cNvSpPr>
            <a:spLocks noGrp="1"/>
          </p:cNvSpPr>
          <p:nvPr>
            <p:ph type="title"/>
          </p:nvPr>
        </p:nvSpPr>
        <p:spPr/>
        <p:txBody>
          <a:bodyPr/>
          <a:lstStyle/>
          <a:p>
            <a:r>
              <a:rPr lang="en-US" dirty="0"/>
              <a:t>THANK YOU FOR LISTENING</a:t>
            </a:r>
          </a:p>
        </p:txBody>
      </p:sp>
      <p:sp>
        <p:nvSpPr>
          <p:cNvPr id="4" name="Content Placeholder 3">
            <a:extLst>
              <a:ext uri="{FF2B5EF4-FFF2-40B4-BE49-F238E27FC236}">
                <a16:creationId xmlns:a16="http://schemas.microsoft.com/office/drawing/2014/main" id="{511426B2-B198-7ACF-28C7-5E833C27E62C}"/>
              </a:ext>
            </a:extLst>
          </p:cNvPr>
          <p:cNvSpPr>
            <a:spLocks noGrp="1"/>
          </p:cNvSpPr>
          <p:nvPr>
            <p:ph idx="1"/>
          </p:nvPr>
        </p:nvSpPr>
        <p:spPr>
          <a:ln>
            <a:solidFill>
              <a:schemeClr val="accent1"/>
            </a:solidFill>
          </a:ln>
        </p:spPr>
        <p:txBody>
          <a:bodyPr/>
          <a:lstStyle/>
          <a:p>
            <a:endParaRPr lang="en-US" dirty="0"/>
          </a:p>
          <a:p>
            <a:endParaRPr lang="en-US" dirty="0"/>
          </a:p>
          <a:p>
            <a:endParaRPr lang="en-US" dirty="0"/>
          </a:p>
          <a:p>
            <a:endParaRPr lang="en-US" dirty="0"/>
          </a:p>
          <a:p>
            <a:endParaRPr lang="en-US" dirty="0"/>
          </a:p>
          <a:p>
            <a:endParaRPr lang="en-US" dirty="0"/>
          </a:p>
          <a:p>
            <a:endParaRPr lang="en-US" dirty="0"/>
          </a:p>
        </p:txBody>
      </p:sp>
      <p:pic>
        <p:nvPicPr>
          <p:cNvPr id="5" name="Picture 2" descr="975 Any Questions Stock Photos - Free &amp; Royalty-Free Stock ...">
            <a:extLst>
              <a:ext uri="{FF2B5EF4-FFF2-40B4-BE49-F238E27FC236}">
                <a16:creationId xmlns:a16="http://schemas.microsoft.com/office/drawing/2014/main" id="{F0951EB5-3708-E438-DB26-0E992336FF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90074" y="2805193"/>
            <a:ext cx="3917407" cy="26353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74653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Ion Boardroom</Template>
  <TotalTime>850</TotalTime>
  <Words>3169</Words>
  <Application>Microsoft Macintosh PowerPoint</Application>
  <PresentationFormat>Widescreen</PresentationFormat>
  <Paragraphs>383</Paragraphs>
  <Slides>67</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67</vt:i4>
      </vt:variant>
    </vt:vector>
  </HeadingPairs>
  <TitlesOfParts>
    <vt:vector size="72" baseType="lpstr">
      <vt:lpstr>Aptos</vt:lpstr>
      <vt:lpstr>Arial</vt:lpstr>
      <vt:lpstr>Century Gothic</vt:lpstr>
      <vt:lpstr>Wingdings 3</vt:lpstr>
      <vt:lpstr>Ion Boardroom</vt:lpstr>
      <vt:lpstr>Advanced Application of Employment Law </vt:lpstr>
      <vt:lpstr>Capability and Performance  </vt:lpstr>
      <vt:lpstr>What is performance management</vt:lpstr>
      <vt:lpstr>Benefits of performance management</vt:lpstr>
      <vt:lpstr>The Do’s …</vt:lpstr>
      <vt:lpstr>The Do’s …</vt:lpstr>
      <vt:lpstr>The Do’s …</vt:lpstr>
      <vt:lpstr>The Do’s …</vt:lpstr>
      <vt:lpstr>The Do’s …</vt:lpstr>
      <vt:lpstr>The Do’s …</vt:lpstr>
      <vt:lpstr>The Don’ts …</vt:lpstr>
      <vt:lpstr>The Don'ts …</vt:lpstr>
      <vt:lpstr>Other “top tips” </vt:lpstr>
      <vt:lpstr>Capability –Poor Performance </vt:lpstr>
      <vt:lpstr>Dealing with Poor Performance:   Fair reason for dismissal </vt:lpstr>
      <vt:lpstr>Fair procedure</vt:lpstr>
      <vt:lpstr>Fair procedure</vt:lpstr>
      <vt:lpstr>Fair procedure</vt:lpstr>
      <vt:lpstr>Sorry – more Do’s and Don’ts</vt:lpstr>
      <vt:lpstr>Managing performance before it becomes a problem </vt:lpstr>
      <vt:lpstr>Conduct v Capability</vt:lpstr>
      <vt:lpstr>Conduct v Capability - examples</vt:lpstr>
      <vt:lpstr>Examples - Class discussion </vt:lpstr>
      <vt:lpstr>Conduct v Capability – example 1</vt:lpstr>
      <vt:lpstr>Conduct v Capability – example 2</vt:lpstr>
      <vt:lpstr>Performance Management</vt:lpstr>
      <vt:lpstr>Informal Management </vt:lpstr>
      <vt:lpstr>Informal Management </vt:lpstr>
      <vt:lpstr>Informal Management </vt:lpstr>
      <vt:lpstr>Formal Management </vt:lpstr>
      <vt:lpstr>Formal Management </vt:lpstr>
      <vt:lpstr>Formal Management </vt:lpstr>
      <vt:lpstr>Formal Management </vt:lpstr>
      <vt:lpstr>Formal Management </vt:lpstr>
      <vt:lpstr>Formal Management </vt:lpstr>
      <vt:lpstr>Formal Management </vt:lpstr>
      <vt:lpstr>The decision to dismiss </vt:lpstr>
      <vt:lpstr>The decision to dismiss </vt:lpstr>
      <vt:lpstr>Common Issues</vt:lpstr>
      <vt:lpstr>Capability – Ill Health </vt:lpstr>
      <vt:lpstr>Sickness absence 2021 (ONS)</vt:lpstr>
      <vt:lpstr>Procedural fairness:  General principles </vt:lpstr>
      <vt:lpstr>Procedural fairness:  Key aspects</vt:lpstr>
      <vt:lpstr>Procedural fairness:  Key aspects</vt:lpstr>
      <vt:lpstr>When absence becomes a problem</vt:lpstr>
      <vt:lpstr>Formal Management</vt:lpstr>
      <vt:lpstr>First formal meeting to discuss long-term absence</vt:lpstr>
      <vt:lpstr>Second formal meeting</vt:lpstr>
      <vt:lpstr>The decision to dismiss</vt:lpstr>
      <vt:lpstr>Dismissal: Long-term absence</vt:lpstr>
      <vt:lpstr>Formal Management</vt:lpstr>
      <vt:lpstr>First formal meeting to discuss short-term absences</vt:lpstr>
      <vt:lpstr>Second or further formal meeting</vt:lpstr>
      <vt:lpstr>The decision to dismiss</vt:lpstr>
      <vt:lpstr>Dismissal: Persistent short-term absence</vt:lpstr>
      <vt:lpstr>Dismissal: Persistent short-term absence</vt:lpstr>
      <vt:lpstr>Relevant factors when considering reasonableness of decision to dismiss</vt:lpstr>
      <vt:lpstr>Alternatives to dismissal</vt:lpstr>
      <vt:lpstr>Problem areas</vt:lpstr>
      <vt:lpstr>Potential problem areas </vt:lpstr>
      <vt:lpstr>Pregnancy related </vt:lpstr>
      <vt:lpstr>Disability related </vt:lpstr>
      <vt:lpstr>When is a sick employee “disabled”?  </vt:lpstr>
      <vt:lpstr>Employer caused ill-health  </vt:lpstr>
      <vt:lpstr>Problem areas</vt:lpstr>
      <vt:lpstr>What happens if they don’t attend?</vt:lpstr>
      <vt:lpstr>THANK YOU FOR LISTENING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Bethan Southcombe</dc:creator>
  <cp:lastModifiedBy>Bethan Southcombe</cp:lastModifiedBy>
  <cp:revision>52</cp:revision>
  <dcterms:created xsi:type="dcterms:W3CDTF">2024-11-07T21:49:00Z</dcterms:created>
  <dcterms:modified xsi:type="dcterms:W3CDTF">2025-01-18T08:46:31Z</dcterms:modified>
</cp:coreProperties>
</file>