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289" r:id="rId3"/>
    <p:sldId id="331" r:id="rId4"/>
    <p:sldId id="367" r:id="rId5"/>
    <p:sldId id="380" r:id="rId6"/>
    <p:sldId id="352" r:id="rId7"/>
    <p:sldId id="368" r:id="rId8"/>
    <p:sldId id="369" r:id="rId9"/>
    <p:sldId id="376" r:id="rId10"/>
    <p:sldId id="370" r:id="rId11"/>
    <p:sldId id="371" r:id="rId12"/>
    <p:sldId id="377" r:id="rId13"/>
    <p:sldId id="372" r:id="rId14"/>
    <p:sldId id="374" r:id="rId15"/>
    <p:sldId id="373" r:id="rId16"/>
    <p:sldId id="375" r:id="rId17"/>
    <p:sldId id="378" r:id="rId18"/>
    <p:sldId id="379" r:id="rId19"/>
    <p:sldId id="366" r:id="rId20"/>
    <p:sldId id="276" r:id="rId21"/>
    <p:sldId id="381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7" autoAdjust="0"/>
    <p:restoredTop sz="93372" autoAdjust="0"/>
  </p:normalViewPr>
  <p:slideViewPr>
    <p:cSldViewPr>
      <p:cViewPr varScale="1">
        <p:scale>
          <a:sx n="77" d="100"/>
          <a:sy n="77" d="100"/>
        </p:scale>
        <p:origin x="1421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908720"/>
            <a:ext cx="9144000" cy="511256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LCBB40013: Stakeholders Engagement</a:t>
            </a:r>
            <a:br>
              <a:rPr lang="en-GB" b="1" dirty="0"/>
            </a:br>
            <a:br>
              <a:rPr lang="en-GB" b="1" dirty="0"/>
            </a:b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Management in Stakeholders Engagement </a:t>
            </a:r>
            <a:b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6: Session 1</a:t>
            </a:r>
            <a:endParaRPr lang="en-US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07905" y="1058762"/>
            <a:ext cx="5328592" cy="345035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week, we looked at: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 different tools and platforms used to facilitate stakeholders' engagement; and gained a deeper understanding of what, when and how to deploy the different tools and platforms.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13/11/2024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6" end="20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charRg st="26" end="20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charRg st="26" end="20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1268760"/>
            <a:ext cx="5215409" cy="2160240"/>
          </a:xfrm>
        </p:spPr>
        <p:txBody>
          <a:bodyPr/>
          <a:lstStyle/>
          <a:p>
            <a:r>
              <a:rPr lang="en-GB" sz="2000" dirty="0"/>
              <a:t>Understand the concept of conflict in stakeholder management.</a:t>
            </a:r>
          </a:p>
          <a:p>
            <a:r>
              <a:rPr lang="en-GB" sz="2000" dirty="0"/>
              <a:t>Understand and identify common sources of conflict among stakeholders</a:t>
            </a:r>
          </a:p>
          <a:p>
            <a:r>
              <a:rPr lang="en-GB" sz="2000" dirty="0"/>
              <a:t>Understand the different approaches to resolving stakeholders' conflicts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49C61-C973-BC02-F737-48F1A4A5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CBA20-9AC4-AD1A-3DB5-E89461750D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pic>
        <p:nvPicPr>
          <p:cNvPr id="2050" name="Picture 2" descr="Conflict Of Interest Explained: Types And Examples, 43% OFF">
            <a:extLst>
              <a:ext uri="{FF2B5EF4-FFF2-40B4-BE49-F238E27FC236}">
                <a16:creationId xmlns:a16="http://schemas.microsoft.com/office/drawing/2014/main" id="{C62D5C61-B07D-B48D-B520-9BA85301249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3999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34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5F9DA-C562-2372-66CE-409A66B56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36947"/>
            <a:ext cx="8229600" cy="627757"/>
          </a:xfrm>
        </p:spPr>
        <p:txBody>
          <a:bodyPr/>
          <a:lstStyle/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conflicts out of or within our control?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3563A7-C52C-61C2-A34B-B37BE4299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C3738-E228-D420-5BD9-A3409334B4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9218" name="Picture 2" descr="Lindsay Bowe on LinkedIn: #healthymindscounseling #healthyminds # ...">
            <a:extLst>
              <a:ext uri="{FF2B5EF4-FFF2-40B4-BE49-F238E27FC236}">
                <a16:creationId xmlns:a16="http://schemas.microsoft.com/office/drawing/2014/main" id="{81CFAAAF-D9AF-6500-135D-698711B02F2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34004"/>
            <a:ext cx="8713663" cy="581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371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634"/>
            <a:ext cx="8229600" cy="732648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8AE42-EFF3-F46A-835F-2F917E290C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46449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in stakeholder engagement occurs when stakeholders have competing interests or goals.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hinders progress, and it can emerge from several sources.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026" name="Picture 2" descr="Image result for stakeholder conflict examples | Understanding ...">
            <a:extLst>
              <a:ext uri="{FF2B5EF4-FFF2-40B4-BE49-F238E27FC236}">
                <a16:creationId xmlns:a16="http://schemas.microsoft.com/office/drawing/2014/main" id="{0C74D247-495D-BA8C-29B4-E0C686B97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417638"/>
            <a:ext cx="4648199" cy="433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33DE2-F727-2F3D-ED03-3FA9CFF7A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Conflicts and its associated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1EA6-6E18-883F-BF38-7F977A4395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7941568" cy="3177039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can damage relationships and break trust through personality clashes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can reduce the chances of successful project outcomes.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can make things escalate beyond imagination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434860-F494-2DC4-6D3E-79CEFFF85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5D3BB-A7BB-D196-0D7F-CA3CB09D3B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5756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3C3D6-40B2-C57E-770E-D4F482A58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Conflict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621C4-2BB5-2C71-5C01-362311A6F9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8356" y="1340768"/>
            <a:ext cx="8229600" cy="3816424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conflict management ensures that projects meet their set goals and objectives.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Ensures that a positive stakeholder relationship is maintained.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Fosters collaboration, creativity, mutual trust, respect and understanding that will eventually lead to a more sustainable outcome.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7F762-2491-F070-874C-D6C11A782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C804B-29D8-30FC-BDAD-46BE4DD2C5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86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E8617B-5E4D-8E89-427D-0E433D466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7E828-50BD-17E9-0CBF-C30DF0C7B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6146" name="Picture 2" descr="Self Discovery Prompt Cards - Nappy Thoughts">
            <a:extLst>
              <a:ext uri="{FF2B5EF4-FFF2-40B4-BE49-F238E27FC236}">
                <a16:creationId xmlns:a16="http://schemas.microsoft.com/office/drawing/2014/main" id="{B5985D3E-A6E2-A0CE-BACD-87952FC19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6525"/>
            <a:ext cx="8784976" cy="514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068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AE76F-85BE-AA68-604C-CBE59F05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Sources of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2BCF6-CC5D-E9D2-5ACE-F6A387B622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052736"/>
            <a:ext cx="8421370" cy="453650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can emerge from different sources, and recognising the sources can help prevent them early.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Divergent Goals and priorities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Resource Allocation and Competition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Differing Perspectives and Values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Power Imbalance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Breakdown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Unclear Roles and Responsibilities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Resistance to Change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3EEFD1-6303-9A67-9EB3-6867DE334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E1EF41-4CB5-8FD4-37C4-894135613C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0877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48AEB-CC8B-9C64-79F8-16FB8D2B8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372" y="136525"/>
            <a:ext cx="8363272" cy="1143000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Strategies for resolving conflicts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32FE8-3B5A-DFB7-70E7-537090B751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8356" y="1196752"/>
            <a:ext cx="8507288" cy="3989040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resolution strategies are essential for effectively managing and resolving differences constructively.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are proactive and reactive strategies. Primarily, the proactive strategies are preventing measures, while the reactive strategies are deployed to resolve the conflicts.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C04C20-27A4-6E25-7804-F7A88CA43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26FE7-6E3A-FC2D-90EA-29B0A8882F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2279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C489B1-1DCF-645D-89F2-BADA40DED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1B6C4-539D-BB5F-2A32-D5F7A8BB03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7170" name="Picture 2" descr="Strive to maintain harmony with everybody! | Me quotes, Resolving ...">
            <a:extLst>
              <a:ext uri="{FF2B5EF4-FFF2-40B4-BE49-F238E27FC236}">
                <a16:creationId xmlns:a16="http://schemas.microsoft.com/office/drawing/2014/main" id="{ADED38CF-ACAE-ABB6-FF17-360224A31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0"/>
            <a:ext cx="8713663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75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25153-82A0-B5B6-85EB-9F4091776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Proactive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57644-F859-0304-4740-D24BC68B3A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992" y="1057627"/>
            <a:ext cx="9020095" cy="4675629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 Mapping and Analysis: regularly identifying and mapping stakeholders will help in anticipating potential areas of conflict.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Clear communication protocols to encourage transparency.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Early Engagement and involvement: 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Defined Roles and Responsibilities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Stakeholders Expectations Management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Mindfulness and emotional intelligence in how issues are addressed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Respecting the difference by encouraging cultural sensitivity and empathy.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Evaluating and Adjusting engagement strategies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F4979D-ABE0-B96A-4B92-8420849A4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952CC-5B66-9F01-8A28-01C922F47F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57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A06CBD-A931-42FE-8F3D-290750CF3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8290A-156C-0352-6498-3D2CD46F36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4098" name="Picture 2" descr="An empowering journey begins">
            <a:extLst>
              <a:ext uri="{FF2B5EF4-FFF2-40B4-BE49-F238E27FC236}">
                <a16:creationId xmlns:a16="http://schemas.microsoft.com/office/drawing/2014/main" id="{71F7D1DD-2EBC-E147-2FFF-E38CFD30382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8928992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4920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99E9D-6FB8-FF02-C5F8-BDD860810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Reactive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DB4CE-C611-2AFA-70F5-22731E35C8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3987"/>
            <a:ext cx="8291264" cy="3989040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Active Listening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Negotiation ( interest-based negotiation) and Compromise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Mediation by Neutral Party, Facilitation and Arbitration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on Shares Goals and Interest 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Conflict Resolution Framework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Clear Escalation Channels and Pathways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conflict resolution policies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Document Agreement and Outcomes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E22B2D-CA2D-6CE0-12E1-AE40FA710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00D9DF-1C2E-4282-5485-7A8315574B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4037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1DC04-438F-19AC-EB57-0C7681203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2BB88-192E-9AAC-F07C-7B818BCC124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5122" name="Picture 2" descr="OCTIA Policy Recommendations Submitted - Ontario Clean Technology ...">
            <a:extLst>
              <a:ext uri="{FF2B5EF4-FFF2-40B4-BE49-F238E27FC236}">
                <a16:creationId xmlns:a16="http://schemas.microsoft.com/office/drawing/2014/main" id="{252E071A-9E8F-EB0A-B517-8EF24F7427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9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68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C130E-B7E8-64C7-0142-9D5003188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303" y="104176"/>
            <a:ext cx="8229600" cy="693974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5A6C8-3C97-649E-3598-8C910DE829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9547" y="1078521"/>
            <a:ext cx="8831324" cy="428661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 on a time you had a conflict with someone;</a:t>
            </a:r>
          </a:p>
          <a:p>
            <a:pPr marL="400050" lvl="1" indent="0">
              <a:buNone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caused it?</a:t>
            </a:r>
          </a:p>
          <a:p>
            <a:pPr marL="400050" lvl="1" indent="0">
              <a:buNone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were you upset about it?</a:t>
            </a:r>
          </a:p>
          <a:p>
            <a:pPr marL="400050" lvl="1" indent="0">
              <a:buNone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were your expectations and disappointments?</a:t>
            </a:r>
          </a:p>
          <a:p>
            <a:pPr marL="400050" lvl="1" indent="0">
              <a:buNone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would you have done differently?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399DB-64F3-ABEE-3B02-8442134D4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FCC1F-885F-FD89-2426-E8E62A4DFD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663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808B9-3E07-2B41-CEC3-7990395A6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482"/>
            <a:ext cx="8229600" cy="706090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Reflective Exercise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78DD3-2211-639C-A322-3E21983E3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703BBB-D652-5308-FBC0-CF8FE272CE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8194" name="Picture 2" descr="Crocodile's Secret is Revealed : r/OnePiece">
            <a:extLst>
              <a:ext uri="{FF2B5EF4-FFF2-40B4-BE49-F238E27FC236}">
                <a16:creationId xmlns:a16="http://schemas.microsoft.com/office/drawing/2014/main" id="{1F3435C0-E336-2D08-1714-A61B49998C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0506"/>
            <a:ext cx="9143999" cy="591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49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7B4AD-963F-F58B-4C63-B808345103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124744"/>
            <a:ext cx="8784976" cy="4104456"/>
          </a:xfrm>
        </p:spPr>
        <p:txBody>
          <a:bodyPr/>
          <a:lstStyle/>
          <a:p>
            <a:r>
              <a:rPr lang="en-GB" dirty="0"/>
              <a:t>Effectively managing stakeholders' conflicts is essential for successful stakeholders' engagement.</a:t>
            </a:r>
          </a:p>
          <a:p>
            <a:r>
              <a:rPr lang="en-GB" dirty="0"/>
              <a:t>Conflicts among stakeholders can be better addressed by identifying the sources of conflict and early adopting proactive or reactive strategies.</a:t>
            </a:r>
          </a:p>
          <a:p>
            <a:r>
              <a:rPr lang="en-GB" dirty="0"/>
              <a:t>Effective conflict management can transform conflict from being a hindrance to becoming an opportunity for deeper collaboration and innovation.</a:t>
            </a:r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64489-8913-D5CB-57BC-CFB3857B0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0A067-7971-FE1E-6592-9F0F29B1E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13/11/2024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C6781D-E87D-882B-1AC1-5C9B85E9B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4E63935-BDA1-9DBD-F1D8-81DA624E84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417638"/>
            <a:ext cx="8964488" cy="338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Bourne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(2016).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 Relationship Management: A Maturity Model for Organisational Implementation.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PMI (Project Management Institute). (2021).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Guide to the Project Management Body of Knowledge (PMBOK Guide), 7th Edition.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Project Management Institute.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4765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8096</TotalTime>
  <Words>575</Words>
  <Application>Microsoft Office PowerPoint</Application>
  <PresentationFormat>On-screen Show (4:3)</PresentationFormat>
  <Paragraphs>106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Verdana</vt:lpstr>
      <vt:lpstr>20140311PresentationUWTSDTemplate</vt:lpstr>
      <vt:lpstr>LCBB40013: Stakeholders Engagement  Conflict Management in Stakeholders Engagement   Week 6: Session 1</vt:lpstr>
      <vt:lpstr>PowerPoint Presentation</vt:lpstr>
      <vt:lpstr>PowerPoint Presentation</vt:lpstr>
      <vt:lpstr>PowerPoint Presentation</vt:lpstr>
      <vt:lpstr>Are conflicts out of or within our control?</vt:lpstr>
      <vt:lpstr>Introduction</vt:lpstr>
      <vt:lpstr>Conflicts and its associated issues</vt:lpstr>
      <vt:lpstr>Importance of Conflict Management </vt:lpstr>
      <vt:lpstr>PowerPoint Presentation</vt:lpstr>
      <vt:lpstr>Sources of Conflict</vt:lpstr>
      <vt:lpstr>Strategies for resolving conflicts </vt:lpstr>
      <vt:lpstr>PowerPoint Presentation</vt:lpstr>
      <vt:lpstr>Proactive Strategies</vt:lpstr>
      <vt:lpstr>PowerPoint Presentation</vt:lpstr>
      <vt:lpstr>Reactive Strategies</vt:lpstr>
      <vt:lpstr>PowerPoint Presentation</vt:lpstr>
      <vt:lpstr>Class Activity</vt:lpstr>
      <vt:lpstr>Reflective Exercise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Molly Jack</cp:lastModifiedBy>
  <cp:revision>130</cp:revision>
  <dcterms:created xsi:type="dcterms:W3CDTF">2020-10-31T23:24:33Z</dcterms:created>
  <dcterms:modified xsi:type="dcterms:W3CDTF">2024-11-13T12:12:25Z</dcterms:modified>
</cp:coreProperties>
</file>