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1C88286-4C6A-C9D6-B668-4F76CAE37357}" name="Cristiana-Gabriela Coca (2419208)" initials="C(" userId="S::2419208@student.uwtsd.ac.uk::8b415b17-9e6d-4d3d-a140-029ea721dbe7"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Cristiana-Gabriela Coca (2419208)" initials="CGC(" lastIdx="1" clrIdx="0">
    <p:extLst>
      <p:ext uri="{19B8F6BF-5375-455C-9EA6-DF929625EA0E}">
        <p15:presenceInfo xmlns:p15="http://schemas.microsoft.com/office/powerpoint/2012/main" userId="S::2419208@student.uwtsd.ac.uk::8b415b17-9e6d-4d3d-a140-029ea721dbe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450F31-FC61-4801-AA12-761BFA5147B4}" type="datetimeFigureOut">
              <a:rPr lang="en-IN" smtClean="0"/>
              <a:t>15/02/26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9E16FC-E16A-4BC1-A98F-D1CD382ADDD4}" type="slidenum">
              <a:rPr lang="en-IN" smtClean="0"/>
              <a:t>‹#›</a:t>
            </a:fld>
            <a:endParaRPr lang="en-IN" dirty="0"/>
          </a:p>
        </p:txBody>
      </p:sp>
    </p:spTree>
    <p:extLst>
      <p:ext uri="{BB962C8B-B14F-4D97-AF65-F5344CB8AC3E}">
        <p14:creationId xmlns:p14="http://schemas.microsoft.com/office/powerpoint/2010/main" val="3106952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Tesco was founded by Jack Cohen in 1919 and is a public sector retail company headquartered in Welwyn Garden City, Hertfordshire, containing more than 10000 employees. The company’s business emphasises meeting the requirements of the consumers, communities, and Earth more efficiently regularly, both in-store and online (Smith, 2023).</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3</a:t>
            </a:fld>
            <a:endParaRPr lang="en-IN" dirty="0"/>
          </a:p>
        </p:txBody>
      </p:sp>
    </p:spTree>
    <p:extLst>
      <p:ext uri="{BB962C8B-B14F-4D97-AF65-F5344CB8AC3E}">
        <p14:creationId xmlns:p14="http://schemas.microsoft.com/office/powerpoint/2010/main" val="2976634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Tesco Plc is the leading grocery retail store in the UK, acquiring a continuous share of over 27% of the country’s retail market. The number of stores operated by the retail chain has increased gradually over the years, with an enhancement in its revenue, which reached over 4300 stores in the UK and the Republic of Ireland in 2025 (Statista, 2025).  </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4</a:t>
            </a:fld>
            <a:endParaRPr lang="en-IN" dirty="0"/>
          </a:p>
        </p:txBody>
      </p:sp>
    </p:spTree>
    <p:extLst>
      <p:ext uri="{BB962C8B-B14F-4D97-AF65-F5344CB8AC3E}">
        <p14:creationId xmlns:p14="http://schemas.microsoft.com/office/powerpoint/2010/main" val="2627219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recognition of the process of executing this assessment might enable the new store supervisor to launch a fresh product or a new functional system that will help Tesco to achieve success (Indeed, 2025). During the recruitment of a fresh store supervisor, Tesco’s employers will undertake both internal and external recruitment policies to recruit the existing employees and also recruit workers from outside the retail store (Balsarini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2023). The employers of Tesco will advertise for candidates in national daily newspapers for the job role of a store supervisor, which contains appropriate data about the retail chain, job details, and proper application instructions (Garnett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2025).</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5</a:t>
            </a:fld>
            <a:endParaRPr lang="en-IN" dirty="0"/>
          </a:p>
        </p:txBody>
      </p:sp>
    </p:spTree>
    <p:extLst>
      <p:ext uri="{BB962C8B-B14F-4D97-AF65-F5344CB8AC3E}">
        <p14:creationId xmlns:p14="http://schemas.microsoft.com/office/powerpoint/2010/main" val="1522284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fresh candidate who has applied for the job role of a store supervisor will react to the employer’s question by carefully assessing the requirements of the customers and recognising the positive feedback offered by the customers (Hall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 2025). The employers of Tesco will organise a written store manager test for the fresh store supervisors to assess their vital skills, like attention to detail and scheduling, which are required for the job role (Lin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2022). For the flexible shortlisting of new store supervisors, the employers of the retail chain will ask specific questions in the application forms to assess their ability to perform (Forbes, 2020).</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6</a:t>
            </a:fld>
            <a:endParaRPr lang="en-IN" dirty="0"/>
          </a:p>
        </p:txBody>
      </p:sp>
    </p:spTree>
    <p:extLst>
      <p:ext uri="{BB962C8B-B14F-4D97-AF65-F5344CB8AC3E}">
        <p14:creationId xmlns:p14="http://schemas.microsoft.com/office/powerpoint/2010/main" val="2865202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Through the utilisation of gamified assessment methods in the selection phase, Tesco’s employers could shortlist promising candidates who are suitable for the job role of a store supervisor and deliver them offer letters after their selection (Winton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2025). Tesco’s employers will arrange an orientation for the fresh candidates who have applied for the job role of a store supervisor by introducing them to the customers and other workers, and showing them their work environment (Indeed, 2025b). The fresh candidates who have applied for the job role of a store supervisor must send a professional email as part of their follow-up strategy to Tesco’s employers to check the status of their job application (LinkedIn, 2026).</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7</a:t>
            </a:fld>
            <a:endParaRPr lang="en-IN" dirty="0"/>
          </a:p>
        </p:txBody>
      </p:sp>
    </p:spTree>
    <p:extLst>
      <p:ext uri="{BB962C8B-B14F-4D97-AF65-F5344CB8AC3E}">
        <p14:creationId xmlns:p14="http://schemas.microsoft.com/office/powerpoint/2010/main" val="952576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Tesco will help the fresh store supervisors to focus on job roles that will involve direct customer communication, fulfilment of sales objectives, and the conduct of fundamental operational tasks related to the store. After joining the company, the employers must offer training to the fresh employees to collect necessary knowledge regarding the retail products and customer service protocols within the initial 3 to 6 months (Blumberg and Levenson, 2025).</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8</a:t>
            </a:fld>
            <a:endParaRPr lang="en-IN" dirty="0"/>
          </a:p>
        </p:txBody>
      </p:sp>
    </p:spTree>
    <p:extLst>
      <p:ext uri="{BB962C8B-B14F-4D97-AF65-F5344CB8AC3E}">
        <p14:creationId xmlns:p14="http://schemas.microsoft.com/office/powerpoint/2010/main" val="2102190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Tesco will offer training to the fresh candidates to help them perform efficiently in their store supervisor jobs by constantly surpassing sales targets and maintaining higher customer satisfaction. The retail chain's employers will train the new store supervisors to undertake additional duties, like maintenance of stock records, and also enable them to develop their eagerness to undertake leadership roles (Blumberg and Levenson, 2025).</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9</a:t>
            </a:fld>
            <a:endParaRPr lang="en-IN" dirty="0"/>
          </a:p>
        </p:txBody>
      </p:sp>
    </p:spTree>
    <p:extLst>
      <p:ext uri="{BB962C8B-B14F-4D97-AF65-F5344CB8AC3E}">
        <p14:creationId xmlns:p14="http://schemas.microsoft.com/office/powerpoint/2010/main" val="930180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employers of the retail chain will enable the fresh candidates to enhance stable leadership and interaction skills by dynamically observing the activities of the prevailing store supervisors. Tesco’s employers will train the new store supervisors to practice providing constructive feedback, allocating tasks, and solving minor issues among their subordinates (Blumberg and Levenson, 2025).</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10</a:t>
            </a:fld>
            <a:endParaRPr lang="en-IN" dirty="0"/>
          </a:p>
        </p:txBody>
      </p:sp>
    </p:spTree>
    <p:extLst>
      <p:ext uri="{BB962C8B-B14F-4D97-AF65-F5344CB8AC3E}">
        <p14:creationId xmlns:p14="http://schemas.microsoft.com/office/powerpoint/2010/main" val="970265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dirty="0"/>
          </a:p>
        </p:txBody>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behavioural learning theory can be utilised by the employers of the retail chain to improve the engagement and motivation of its store supervisors during the conduct of their tasks. This specific theory relies on the idea that the functional environment in Tesco’s retail store will shape the behaviour of the store supervisors and analyse the technique by which they collect data regarding the store functions (Lo Iacono, 2025). </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11</a:t>
            </a:fld>
            <a:endParaRPr lang="en-IN" dirty="0"/>
          </a:p>
        </p:txBody>
      </p:sp>
    </p:spTree>
    <p:extLst>
      <p:ext uri="{BB962C8B-B14F-4D97-AF65-F5344CB8AC3E}">
        <p14:creationId xmlns:p14="http://schemas.microsoft.com/office/powerpoint/2010/main" val="539153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behaviourist theory focuses on the techniques by which the retail chain’s employers could use rewards and punishments to help store supervisors in the enhancement of efficient operational capacity (Douphrate </a:t>
            </a:r>
            <a:r>
              <a:rPr lang="en-US" sz="1100" b="0" i="1" u="none" strike="noStrike" kern="1200" dirty="0">
                <a:solidFill>
                  <a:schemeClr val="tx1"/>
                </a:solidFill>
                <a:effectLst/>
                <a:latin typeface="Arial" panose="020B0604020202020204" pitchFamily="34" charset="0"/>
                <a:ea typeface="+mn-ea"/>
                <a:cs typeface="Arial" panose="020B0604020202020204" pitchFamily="34" charset="0"/>
              </a:rPr>
              <a:t>et al. </a:t>
            </a: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2025).</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12</a:t>
            </a:fld>
            <a:endParaRPr lang="en-IN" dirty="0"/>
          </a:p>
        </p:txBody>
      </p:sp>
    </p:spTree>
    <p:extLst>
      <p:ext uri="{BB962C8B-B14F-4D97-AF65-F5344CB8AC3E}">
        <p14:creationId xmlns:p14="http://schemas.microsoft.com/office/powerpoint/2010/main" val="2740564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Through the utilisation of cognitive learning theory, Tesco’s employers could help the fresh store supervisors to feel engaged during their training period regarding the execution of retail tasks. This specific theory could encourage the new candidates to recognise their job role as a store supervisor at Tesco by understanding the requirements that are expected by their employers (James, 2026).</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13</a:t>
            </a:fld>
            <a:endParaRPr lang="en-IN" dirty="0"/>
          </a:p>
        </p:txBody>
      </p:sp>
    </p:spTree>
    <p:extLst>
      <p:ext uri="{BB962C8B-B14F-4D97-AF65-F5344CB8AC3E}">
        <p14:creationId xmlns:p14="http://schemas.microsoft.com/office/powerpoint/2010/main" val="2465482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kern="1200" dirty="0">
                <a:solidFill>
                  <a:schemeClr val="tx1"/>
                </a:solidFill>
                <a:effectLst/>
                <a:latin typeface="Arial" panose="020B0604020202020204" pitchFamily="34" charset="0"/>
                <a:ea typeface="+mn-ea"/>
                <a:cs typeface="Arial" panose="020B0604020202020204" pitchFamily="34" charset="0"/>
              </a:rPr>
              <a:t>The training and development requirements of the store supervisor at the retail chain were identified, including the application of suitable theoretical frameworks to analyse those requirements. The two theories that were utilised in this presentation for the assessment of the training and development requirements of Tesco’s store supervisor were the behaviourist and cognitivist theories.</a:t>
            </a:r>
            <a:endParaRPr lang="en-IN"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99E16FC-E16A-4BC1-A98F-D1CD382ADDD4}" type="slidenum">
              <a:rPr lang="en-IN" smtClean="0"/>
              <a:t>14</a:t>
            </a:fld>
            <a:endParaRPr lang="en-IN" dirty="0"/>
          </a:p>
        </p:txBody>
      </p:sp>
    </p:spTree>
    <p:extLst>
      <p:ext uri="{BB962C8B-B14F-4D97-AF65-F5344CB8AC3E}">
        <p14:creationId xmlns:p14="http://schemas.microsoft.com/office/powerpoint/2010/main" val="328750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607367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237660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1897447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833453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259991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737657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241421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273085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641285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401060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40578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404487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1562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276231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4227546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4F36AA-BB03-4F8D-ACE8-25D3DF7E4618}" type="datetimeFigureOut">
              <a:rPr lang="en-IN" smtClean="0"/>
              <a:t>15/02/26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D55638A-F0B6-4359-96CD-934348BFB3B6}" type="slidenum">
              <a:rPr lang="en-IN" smtClean="0"/>
              <a:t>‹#›</a:t>
            </a:fld>
            <a:endParaRPr lang="en-IN" dirty="0"/>
          </a:p>
        </p:txBody>
      </p:sp>
    </p:spTree>
    <p:extLst>
      <p:ext uri="{BB962C8B-B14F-4D97-AF65-F5344CB8AC3E}">
        <p14:creationId xmlns:p14="http://schemas.microsoft.com/office/powerpoint/2010/main" val="3550436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dirty="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4F36AA-BB03-4F8D-ACE8-25D3DF7E4618}" type="datetimeFigureOut">
              <a:rPr lang="en-IN" smtClean="0"/>
              <a:t>15/02/26</a:t>
            </a:fld>
            <a:endParaRPr lang="en-IN"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D55638A-F0B6-4359-96CD-934348BFB3B6}" type="slidenum">
              <a:rPr lang="en-IN" smtClean="0"/>
              <a:t>‹#›</a:t>
            </a:fld>
            <a:endParaRPr lang="en-IN" dirty="0"/>
          </a:p>
        </p:txBody>
      </p:sp>
    </p:spTree>
    <p:extLst>
      <p:ext uri="{BB962C8B-B14F-4D97-AF65-F5344CB8AC3E}">
        <p14:creationId xmlns:p14="http://schemas.microsoft.com/office/powerpoint/2010/main" val="3680860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mynextmove.org/vets/profile/summary/41-1011.00"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64E46-06D6-21B3-907F-47C02764AF4E}"/>
              </a:ext>
            </a:extLst>
          </p:cNvPr>
          <p:cNvSpPr>
            <a:spLocks noGrp="1"/>
          </p:cNvSpPr>
          <p:nvPr>
            <p:ph type="ctrTitle"/>
          </p:nvPr>
        </p:nvSpPr>
        <p:spPr>
          <a:xfrm>
            <a:off x="1071717" y="2977349"/>
            <a:ext cx="7766936" cy="3317840"/>
          </a:xfrm>
        </p:spPr>
        <p:txBody>
          <a:bodyPr/>
          <a:lstStyle/>
          <a:p>
            <a:pPr algn="ctr">
              <a:lnSpc>
                <a:spcPct val="150000"/>
              </a:lnSpc>
            </a:pPr>
            <a:r>
              <a:rPr lang="en-US" sz="2400" b="1" dirty="0">
                <a:solidFill>
                  <a:schemeClr val="tx1"/>
                </a:solidFill>
                <a:latin typeface="Arial" panose="020B0604020202020204" pitchFamily="34" charset="0"/>
                <a:cs typeface="Arial" panose="020B0604020202020204" pitchFamily="34" charset="0"/>
              </a:rPr>
              <a:t>Module: Developing and Managing Individuals and Teams</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Module Code: LCLM5002</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Assignment Title: Component 1- Individual Presentation</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Programme: BA (Hons) Leadership and Management Skills for the Workplace</a:t>
            </a:r>
            <a:br>
              <a:rPr lang="en-GB"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latin typeface="Arial" panose="020B0604020202020204" pitchFamily="34" charset="0"/>
                <a:cs typeface="Arial" panose="020B0604020202020204" pitchFamily="34" charset="0"/>
              </a:rPr>
              <a:t>Student Name: Cristiana Gabriela Coca</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Student Number:</a:t>
            </a:r>
            <a:r>
              <a:rPr lang="en-GB" sz="2400" b="1" dirty="0">
                <a:solidFill>
                  <a:schemeClr val="tx1"/>
                </a:solidFill>
                <a:latin typeface="Arial" panose="020B0604020202020204" pitchFamily="34" charset="0"/>
                <a:cs typeface="Arial" panose="020B0604020202020204" pitchFamily="34" charset="0"/>
              </a:rPr>
              <a:t>2419208</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Lecturer Name:</a:t>
            </a:r>
            <a:r>
              <a:rPr lang="en-GB" sz="2400" b="1" dirty="0">
                <a:solidFill>
                  <a:schemeClr val="tx1"/>
                </a:solidFill>
                <a:latin typeface="Arial" panose="020B0604020202020204" pitchFamily="34" charset="0"/>
                <a:cs typeface="Arial" panose="020B0604020202020204" pitchFamily="34" charset="0"/>
              </a:rPr>
              <a:t>Dr Doreen </a:t>
            </a:r>
            <a:r>
              <a:rPr lang="en-GB" sz="2400" b="1" dirty="0" err="1">
                <a:solidFill>
                  <a:schemeClr val="tx1"/>
                </a:solidFill>
                <a:latin typeface="Arial" panose="020B0604020202020204" pitchFamily="34" charset="0"/>
                <a:cs typeface="Arial" panose="020B0604020202020204" pitchFamily="34" charset="0"/>
              </a:rPr>
              <a:t>Nyaa</a:t>
            </a:r>
            <a:r>
              <a:rPr lang="en-GB" sz="2400" b="1" dirty="0">
                <a:solidFill>
                  <a:schemeClr val="tx1"/>
                </a:solidFill>
                <a:latin typeface="Arial" panose="020B0604020202020204" pitchFamily="34" charset="0"/>
                <a:cs typeface="Arial" panose="020B0604020202020204" pitchFamily="34" charset="0"/>
              </a:rPr>
              <a:t> </a:t>
            </a:r>
            <a:r>
              <a:rPr lang="en-GB" sz="2400" b="1" dirty="0" err="1">
                <a:solidFill>
                  <a:schemeClr val="tx1"/>
                </a:solidFill>
                <a:latin typeface="Arial" panose="020B0604020202020204" pitchFamily="34" charset="0"/>
                <a:cs typeface="Arial" panose="020B0604020202020204" pitchFamily="34" charset="0"/>
              </a:rPr>
              <a:t>Amundam</a:t>
            </a:r>
            <a:endParaRPr lang="en-IN" sz="2400" b="1"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45EF583-F389-9DED-C403-B6F31AD78F09}"/>
              </a:ext>
            </a:extLst>
          </p:cNvPr>
          <p:cNvPicPr>
            <a:picLocks noChangeAspect="1"/>
          </p:cNvPicPr>
          <p:nvPr/>
        </p:nvPicPr>
        <p:blipFill>
          <a:blip r:embed="rId2"/>
          <a:stretch>
            <a:fillRect/>
          </a:stretch>
        </p:blipFill>
        <p:spPr>
          <a:xfrm>
            <a:off x="200058" y="117628"/>
            <a:ext cx="1743318" cy="743054"/>
          </a:xfrm>
          <a:prstGeom prst="rect">
            <a:avLst/>
          </a:prstGeom>
        </p:spPr>
      </p:pic>
    </p:spTree>
    <p:extLst>
      <p:ext uri="{BB962C8B-B14F-4D97-AF65-F5344CB8AC3E}">
        <p14:creationId xmlns:p14="http://schemas.microsoft.com/office/powerpoint/2010/main" val="2798659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A64-7D31-EC2A-A20F-B1F245606DEE}"/>
              </a:ext>
            </a:extLst>
          </p:cNvPr>
          <p:cNvSpPr>
            <a:spLocks noGrp="1"/>
          </p:cNvSpPr>
          <p:nvPr>
            <p:ph type="title"/>
          </p:nvPr>
        </p:nvSpPr>
        <p:spPr>
          <a:xfrm>
            <a:off x="667502" y="304800"/>
            <a:ext cx="8596668" cy="894735"/>
          </a:xfrm>
        </p:spPr>
        <p:txBody>
          <a:bodyPr/>
          <a:lstStyle/>
          <a:p>
            <a:pPr algn="just">
              <a:lnSpc>
                <a:spcPct val="150000"/>
              </a:lnSpc>
            </a:pPr>
            <a:r>
              <a:rPr lang="en-US" b="1" dirty="0">
                <a:latin typeface="Arial" panose="020B0604020202020204" pitchFamily="34" charset="0"/>
                <a:cs typeface="Arial" panose="020B0604020202020204" pitchFamily="34" charset="0"/>
              </a:rPr>
              <a:t>Table of Contents</a:t>
            </a:r>
            <a:endParaRPr lang="en-IN"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2311007-D814-817B-61C7-77A96E4B8F5E}"/>
              </a:ext>
            </a:extLst>
          </p:cNvPr>
          <p:cNvGraphicFramePr>
            <a:graphicFrameLocks noGrp="1"/>
          </p:cNvGraphicFramePr>
          <p:nvPr>
            <p:ph idx="1"/>
            <p:extLst>
              <p:ext uri="{D42A27DB-BD31-4B8C-83A1-F6EECF244321}">
                <p14:modId xmlns:p14="http://schemas.microsoft.com/office/powerpoint/2010/main" val="1930537563"/>
              </p:ext>
            </p:extLst>
          </p:nvPr>
        </p:nvGraphicFramePr>
        <p:xfrm>
          <a:off x="675735" y="1063924"/>
          <a:ext cx="9134645" cy="5096144"/>
        </p:xfrm>
        <a:graphic>
          <a:graphicData uri="http://schemas.openxmlformats.org/drawingml/2006/table">
            <a:tbl>
              <a:tblPr firstRow="1" bandRow="1">
                <a:tableStyleId>{5C22544A-7EE6-4342-B048-85BDC9FD1C3A}</a:tableStyleId>
              </a:tblPr>
              <a:tblGrid>
                <a:gridCol w="4556839">
                  <a:extLst>
                    <a:ext uri="{9D8B030D-6E8A-4147-A177-3AD203B41FA5}">
                      <a16:colId xmlns:a16="http://schemas.microsoft.com/office/drawing/2014/main" val="693723292"/>
                    </a:ext>
                  </a:extLst>
                </a:gridCol>
                <a:gridCol w="4577806">
                  <a:extLst>
                    <a:ext uri="{9D8B030D-6E8A-4147-A177-3AD203B41FA5}">
                      <a16:colId xmlns:a16="http://schemas.microsoft.com/office/drawing/2014/main" val="4014017797"/>
                    </a:ext>
                  </a:extLst>
                </a:gridCol>
              </a:tblGrid>
              <a:tr h="318509">
                <a:tc>
                  <a:txBody>
                    <a:bodyPr/>
                    <a:lstStyle/>
                    <a:p>
                      <a:pPr algn="just">
                        <a:lnSpc>
                          <a:spcPct val="100000"/>
                        </a:lnSpc>
                      </a:pPr>
                      <a:r>
                        <a:rPr lang="en-US" sz="1100" b="1" dirty="0">
                          <a:latin typeface="Arial" panose="020B0604020202020204" pitchFamily="34" charset="0"/>
                          <a:cs typeface="Arial" panose="020B0604020202020204" pitchFamily="34" charset="0"/>
                        </a:rPr>
                        <a:t>Particulars</a:t>
                      </a:r>
                      <a:endParaRPr lang="en-IN" sz="1100" b="1"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dirty="0">
                          <a:latin typeface="Arial" panose="020B0604020202020204" pitchFamily="34" charset="0"/>
                          <a:cs typeface="Arial" panose="020B0604020202020204" pitchFamily="34" charset="0"/>
                        </a:rPr>
                        <a:t>Slide Number</a:t>
                      </a:r>
                      <a:endParaRPr lang="en-IN"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68029708"/>
                  </a:ext>
                </a:extLst>
              </a:tr>
              <a:tr h="318509">
                <a:tc>
                  <a:txBody>
                    <a:bodyPr/>
                    <a:lstStyle/>
                    <a:p>
                      <a:pPr algn="just">
                        <a:lnSpc>
                          <a:spcPct val="100000"/>
                        </a:lnSpc>
                      </a:pPr>
                      <a:r>
                        <a:rPr lang="en-US" sz="1100" b="0" dirty="0">
                          <a:latin typeface="Arial" panose="020B0604020202020204" pitchFamily="34" charset="0"/>
                          <a:cs typeface="Arial" panose="020B0604020202020204" pitchFamily="34" charset="0"/>
                        </a:rPr>
                        <a:t>Introduction of Tesco</a:t>
                      </a:r>
                      <a:endParaRPr lang="en-IN" sz="1100" b="0"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3</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88819705"/>
                  </a:ext>
                </a:extLst>
              </a:tr>
              <a:tr h="318509">
                <a:tc>
                  <a:txBody>
                    <a:bodyPr/>
                    <a:lstStyle/>
                    <a:p>
                      <a:pPr algn="just">
                        <a:lnSpc>
                          <a:spcPct val="100000"/>
                        </a:lnSpc>
                      </a:pPr>
                      <a:r>
                        <a:rPr lang="en-US" sz="1100" b="0">
                          <a:latin typeface="Arial"/>
                          <a:cs typeface="Arial"/>
                        </a:rPr>
                        <a:t>My Role as a Newly Appointed HR Practitioner</a:t>
                      </a:r>
                      <a:endParaRPr lang="en-US" sz="1100" b="0" dirty="0">
                        <a:latin typeface="Arial"/>
                        <a:cs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4</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72344517"/>
                  </a:ext>
                </a:extLst>
              </a:tr>
              <a:tr h="318509">
                <a:tc>
                  <a:txBody>
                    <a:bodyPr/>
                    <a:lstStyle/>
                    <a:p>
                      <a:pPr algn="just">
                        <a:lnSpc>
                          <a:spcPct val="100000"/>
                        </a:lnSpc>
                      </a:pPr>
                      <a:r>
                        <a:rPr lang="en-US" sz="1100" b="0" dirty="0">
                          <a:latin typeface="Arial" panose="020B0604020202020204" pitchFamily="34" charset="0"/>
                          <a:cs typeface="Arial" panose="020B0604020202020204" pitchFamily="34" charset="0"/>
                        </a:rPr>
                        <a:t>Recruitment of Store Supervisor (Job Analysis)</a:t>
                      </a:r>
                      <a:endParaRPr lang="en-IN" sz="1100" b="0"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5</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04477654"/>
                  </a:ext>
                </a:extLst>
              </a:tr>
              <a:tr h="318509">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100" b="0" dirty="0">
                          <a:latin typeface="Arial" panose="020B0604020202020204" pitchFamily="34" charset="0"/>
                          <a:cs typeface="Arial" panose="020B0604020202020204" pitchFamily="34" charset="0"/>
                        </a:rPr>
                        <a:t>Recruitment of Store Supervisor (Job Description)</a:t>
                      </a:r>
                      <a:endParaRPr lang="en-IN" sz="1100" b="0"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6</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46601236"/>
                  </a:ext>
                </a:extLst>
              </a:tr>
              <a:tr h="318509">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100" b="0" dirty="0">
                          <a:latin typeface="Arial" panose="020B0604020202020204" pitchFamily="34" charset="0"/>
                          <a:cs typeface="Arial" panose="020B0604020202020204" pitchFamily="34" charset="0"/>
                        </a:rPr>
                        <a:t>Recruitment of Store Supervisor (Person Specification)</a:t>
                      </a:r>
                      <a:endParaRPr lang="en-IN" sz="1100" b="0"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7</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74383303"/>
                  </a:ext>
                </a:extLst>
              </a:tr>
              <a:tr h="318509">
                <a:tc>
                  <a:txBody>
                    <a:bodyPr/>
                    <a:lstStyle/>
                    <a:p>
                      <a:pPr algn="just">
                        <a:lnSpc>
                          <a:spcPct val="100000"/>
                        </a:lnSpc>
                      </a:pPr>
                      <a:r>
                        <a:rPr lang="en-US" sz="1100" b="0">
                          <a:latin typeface="Arial"/>
                          <a:cs typeface="Arial"/>
                        </a:rPr>
                        <a:t>Interview Methods Used</a:t>
                      </a:r>
                      <a:endParaRPr lang="en-US" sz="1100" b="0" dirty="0">
                        <a:latin typeface="Arial"/>
                        <a:cs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8</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05106017"/>
                  </a:ext>
                </a:extLst>
              </a:tr>
              <a:tr h="318509">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100" b="0" dirty="0">
                          <a:latin typeface="Arial" panose="020B0604020202020204" pitchFamily="34" charset="0"/>
                          <a:cs typeface="Arial" panose="020B0604020202020204" pitchFamily="34" charset="0"/>
                        </a:rPr>
                        <a:t>Training and development needs of the store supervisor</a:t>
                      </a:r>
                      <a:endParaRPr lang="en-IN" sz="1100" b="0" dirty="0">
                        <a:latin typeface="Arial" panose="020B0604020202020204" pitchFamily="34" charset="0"/>
                        <a:cs typeface="Arial" panose="020B0604020202020204" pitchFamily="34" charset="0"/>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9</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7169617"/>
                  </a:ext>
                </a:extLst>
              </a:tr>
              <a:tr h="318509">
                <a:tc>
                  <a:txBody>
                    <a:bodyPr/>
                    <a:lstStyle/>
                    <a:p>
                      <a:pPr marL="0" marR="0" lvl="0" indent="0" algn="just" rtl="0" eaLnBrk="1" fontAlgn="auto" latinLnBrk="0" hangingPunct="1">
                        <a:lnSpc>
                          <a:spcPct val="100000"/>
                        </a:lnSpc>
                        <a:spcBef>
                          <a:spcPts val="0"/>
                        </a:spcBef>
                        <a:spcAft>
                          <a:spcPts val="0"/>
                        </a:spcAft>
                        <a:buClrTx/>
                        <a:buSzTx/>
                        <a:buFontTx/>
                        <a:buNone/>
                      </a:pPr>
                      <a:r>
                        <a:rPr lang="en-US" sz="1100" b="0" dirty="0">
                          <a:latin typeface="Arial"/>
                          <a:cs typeface="Arial"/>
                        </a:rPr>
                        <a:t>Use of </a:t>
                      </a:r>
                      <a:r>
                        <a:rPr lang="en-US" sz="1100" b="0" err="1">
                          <a:latin typeface="Arial"/>
                          <a:cs typeface="Arial"/>
                        </a:rPr>
                        <a:t>behaviourist</a:t>
                      </a:r>
                      <a:r>
                        <a:rPr lang="en-US" sz="1100" b="0">
                          <a:latin typeface="Arial"/>
                          <a:cs typeface="Arial"/>
                        </a:rPr>
                        <a:t> theory to assess training and development needs</a:t>
                      </a:r>
                      <a:endParaRPr lang="en-US" sz="1100" b="0" dirty="0">
                        <a:latin typeface="Arial"/>
                        <a:cs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10</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2222794"/>
                  </a:ext>
                </a:extLst>
              </a:tr>
              <a:tr h="318509">
                <a:tc>
                  <a:txBody>
                    <a:bodyPr/>
                    <a:lstStyle/>
                    <a:p>
                      <a:pPr algn="just">
                        <a:lnSpc>
                          <a:spcPct val="100000"/>
                        </a:lnSpc>
                      </a:pPr>
                      <a:r>
                        <a:rPr lang="en-US" sz="1100" b="0">
                          <a:latin typeface="Arial"/>
                          <a:cs typeface="Arial"/>
                        </a:rPr>
                        <a:t>Use of Cognitivist theory</a:t>
                      </a: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11</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66830358"/>
                  </a:ext>
                </a:extLst>
              </a:tr>
              <a:tr h="318509">
                <a:tc>
                  <a:txBody>
                    <a:bodyPr/>
                    <a:lstStyle/>
                    <a:p>
                      <a:pPr marL="0" marR="0" lvl="0" indent="0" algn="just" rtl="0" eaLnBrk="1" fontAlgn="auto" latinLnBrk="0" hangingPunct="1">
                        <a:lnSpc>
                          <a:spcPct val="100000"/>
                        </a:lnSpc>
                        <a:spcBef>
                          <a:spcPts val="0"/>
                        </a:spcBef>
                        <a:spcAft>
                          <a:spcPts val="0"/>
                        </a:spcAft>
                        <a:buClrTx/>
                        <a:buSzTx/>
                        <a:buFontTx/>
                        <a:buNone/>
                      </a:pPr>
                      <a:r>
                        <a:rPr lang="en-US" sz="1100" b="0">
                          <a:latin typeface="Arial"/>
                          <a:cs typeface="Arial"/>
                        </a:rPr>
                        <a:t>Humanist/ Experiential Learning </a:t>
                      </a:r>
                      <a:r>
                        <a:rPr lang="en-US" sz="1100" b="0" err="1">
                          <a:latin typeface="Arial"/>
                          <a:cs typeface="Arial"/>
                        </a:rPr>
                        <a:t>theor</a:t>
                      </a:r>
                      <a:r>
                        <a:rPr lang="en-US" sz="1100" b="0">
                          <a:latin typeface="Arial"/>
                          <a:cs typeface="Arial"/>
                        </a:rPr>
                        <a:t>y</a:t>
                      </a:r>
                      <a:endParaRPr lang="en-US" sz="1100" b="0" dirty="0">
                        <a:latin typeface="Arial"/>
                        <a:cs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12</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26993271"/>
                  </a:ext>
                </a:extLst>
              </a:tr>
              <a:tr h="318509">
                <a:tc>
                  <a:txBody>
                    <a:bodyPr/>
                    <a:lstStyle/>
                    <a:p>
                      <a:pPr marL="0" marR="0" lvl="0" indent="0" algn="just" rtl="0" eaLnBrk="1" fontAlgn="auto" latinLnBrk="0" hangingPunct="1">
                        <a:lnSpc>
                          <a:spcPct val="100000"/>
                        </a:lnSpc>
                        <a:spcBef>
                          <a:spcPts val="0"/>
                        </a:spcBef>
                        <a:spcAft>
                          <a:spcPts val="0"/>
                        </a:spcAft>
                        <a:buClrTx/>
                        <a:buSzTx/>
                        <a:buFontTx/>
                        <a:buNone/>
                      </a:pPr>
                      <a:r>
                        <a:rPr lang="en-US" sz="1100" b="0" err="1">
                          <a:latin typeface="Arial"/>
                          <a:cs typeface="Arial"/>
                        </a:rPr>
                        <a:t>Compariso</a:t>
                      </a:r>
                      <a:r>
                        <a:rPr lang="en-US" sz="1100" b="0">
                          <a:latin typeface="Arial"/>
                          <a:cs typeface="Arial"/>
                        </a:rPr>
                        <a:t>n of Learning Theories</a:t>
                      </a: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13</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26470308"/>
                  </a:ext>
                </a:extLst>
              </a:tr>
              <a:tr h="318509">
                <a:tc>
                  <a:txBody>
                    <a:bodyPr/>
                    <a:lstStyle/>
                    <a:p>
                      <a:pPr algn="just">
                        <a:lnSpc>
                          <a:spcPct val="100000"/>
                        </a:lnSpc>
                      </a:pPr>
                      <a:r>
                        <a:rPr lang="en-US" sz="1100" b="0" i="0" u="none" strike="noStrike">
                          <a:solidFill>
                            <a:srgbClr val="000000"/>
                          </a:solidFill>
                          <a:effectLst/>
                          <a:latin typeface="Arial"/>
                        </a:rPr>
                        <a:t>Conclusion</a:t>
                      </a:r>
                      <a:endParaRPr lang="en-US" sz="1100" b="0" i="0" u="none" strike="noStrike" dirty="0">
                        <a:solidFill>
                          <a:srgbClr val="000000"/>
                        </a:solidFill>
                        <a:effectLst/>
                        <a:latin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14</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63867937"/>
                  </a:ext>
                </a:extLst>
              </a:tr>
              <a:tr h="318509">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1100" b="0" i="0" u="none" strike="noStrike" dirty="0">
                          <a:solidFill>
                            <a:srgbClr val="000000"/>
                          </a:solidFill>
                          <a:effectLst/>
                          <a:latin typeface="Arial"/>
                        </a:rPr>
                        <a:t>Refere</a:t>
                      </a:r>
                      <a:r>
                        <a:rPr lang="en-US" sz="1100" b="0" i="0" u="none" strike="noStrike">
                          <a:solidFill>
                            <a:srgbClr val="000000"/>
                          </a:solidFill>
                          <a:effectLst/>
                          <a:latin typeface="Arial"/>
                        </a:rPr>
                        <a:t>nces</a:t>
                      </a:r>
                      <a:endParaRPr lang="en-US" sz="1100" b="0" i="0" u="none" strike="noStrike" dirty="0">
                        <a:solidFill>
                          <a:srgbClr val="000000"/>
                        </a:solidFill>
                        <a:effectLst/>
                        <a:latin typeface="Arial"/>
                      </a:endParaRPr>
                    </a:p>
                  </a:txBody>
                  <a:tcPr/>
                </a:tc>
                <a:tc>
                  <a:txBody>
                    <a:bodyPr/>
                    <a:lstStyle/>
                    <a:p>
                      <a:pPr algn="just">
                        <a:lnSpc>
                          <a:spcPct val="100000"/>
                        </a:lnSpc>
                      </a:pPr>
                      <a:r>
                        <a:rPr lang="en-US" sz="1100" b="0" dirty="0">
                          <a:latin typeface="Arial" panose="020B0604020202020204" pitchFamily="34" charset="0"/>
                          <a:cs typeface="Arial" panose="020B0604020202020204" pitchFamily="34" charset="0"/>
                        </a:rPr>
                        <a:t>15</a:t>
                      </a:r>
                      <a:endParaRPr lang="en-IN"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112149790"/>
                  </a:ext>
                </a:extLst>
              </a:tr>
              <a:tr h="318509">
                <a:tc>
                  <a:txBody>
                    <a:bodyPr/>
                    <a:lstStyle/>
                    <a:p>
                      <a:pPr algn="just">
                        <a:lnSpc>
                          <a:spcPct val="100000"/>
                        </a:lnSpc>
                      </a:pPr>
                      <a:endParaRPr lang="en-US" sz="1100" b="0" dirty="0">
                        <a:latin typeface="Arial"/>
                        <a:cs typeface="Arial"/>
                      </a:endParaRPr>
                    </a:p>
                  </a:txBody>
                  <a:tcPr/>
                </a:tc>
                <a:tc>
                  <a:txBody>
                    <a:bodyPr/>
                    <a:lstStyle/>
                    <a:p>
                      <a:pPr algn="just">
                        <a:lnSpc>
                          <a:spcPct val="100000"/>
                        </a:lnSpc>
                      </a:pPr>
                      <a:endParaRPr lang="en-US" sz="1100" b="0" dirty="0">
                        <a:latin typeface="Arial"/>
                        <a:cs typeface="Arial"/>
                      </a:endParaRPr>
                    </a:p>
                  </a:txBody>
                  <a:tcPr/>
                </a:tc>
                <a:extLst>
                  <a:ext uri="{0D108BD9-81ED-4DB2-BD59-A6C34878D82A}">
                    <a16:rowId xmlns:a16="http://schemas.microsoft.com/office/drawing/2014/main" val="4270349799"/>
                  </a:ext>
                </a:extLst>
              </a:tr>
              <a:tr h="318509">
                <a:tc>
                  <a:txBody>
                    <a:bodyPr/>
                    <a:lstStyle/>
                    <a:p>
                      <a:pPr algn="just">
                        <a:lnSpc>
                          <a:spcPct val="100000"/>
                        </a:lnSpc>
                      </a:pPr>
                      <a:endParaRPr lang="en-US" sz="1100" b="0" dirty="0">
                        <a:latin typeface="Arial"/>
                        <a:cs typeface="Arial"/>
                      </a:endParaRPr>
                    </a:p>
                  </a:txBody>
                  <a:tcPr/>
                </a:tc>
                <a:tc>
                  <a:txBody>
                    <a:bodyPr/>
                    <a:lstStyle/>
                    <a:p>
                      <a:pPr algn="just">
                        <a:lnSpc>
                          <a:spcPct val="100000"/>
                        </a:lnSpc>
                      </a:pPr>
                      <a:endParaRPr lang="en-US" sz="1100" b="0" dirty="0">
                        <a:latin typeface="Arial"/>
                        <a:cs typeface="Arial"/>
                      </a:endParaRPr>
                    </a:p>
                  </a:txBody>
                  <a:tcPr/>
                </a:tc>
                <a:extLst>
                  <a:ext uri="{0D108BD9-81ED-4DB2-BD59-A6C34878D82A}">
                    <a16:rowId xmlns:a16="http://schemas.microsoft.com/office/drawing/2014/main" val="2747346982"/>
                  </a:ext>
                </a:extLst>
              </a:tr>
            </a:tbl>
          </a:graphicData>
        </a:graphic>
      </p:graphicFrame>
    </p:spTree>
    <p:extLst>
      <p:ext uri="{BB962C8B-B14F-4D97-AF65-F5344CB8AC3E}">
        <p14:creationId xmlns:p14="http://schemas.microsoft.com/office/powerpoint/2010/main" val="2070615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022A-1B03-B0A7-95B0-9A7906D85EC4}"/>
              </a:ext>
            </a:extLst>
          </p:cNvPr>
          <p:cNvSpPr>
            <a:spLocks noGrp="1"/>
          </p:cNvSpPr>
          <p:nvPr>
            <p:ph type="title"/>
          </p:nvPr>
        </p:nvSpPr>
        <p:spPr/>
        <p:txBody>
          <a:bodyPr/>
          <a:lstStyle/>
          <a:p>
            <a:pPr algn="just">
              <a:lnSpc>
                <a:spcPct val="150000"/>
              </a:lnSpc>
            </a:pPr>
            <a:r>
              <a:rPr lang="en-IN" b="1" dirty="0">
                <a:latin typeface="Arial" panose="020B0604020202020204" pitchFamily="34" charset="0"/>
                <a:cs typeface="Arial" panose="020B0604020202020204" pitchFamily="34" charset="0"/>
              </a:rPr>
              <a:t>Introduction of Tesco</a:t>
            </a:r>
            <a:endParaRPr lang="en-IN"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D7C555E8-A768-91B9-E944-885F3BDEE44F}"/>
              </a:ext>
            </a:extLst>
          </p:cNvPr>
          <p:cNvPicPr>
            <a:picLocks noGrp="1" noChangeAspect="1"/>
          </p:cNvPicPr>
          <p:nvPr>
            <p:ph sz="half" idx="2"/>
          </p:nvPr>
        </p:nvPicPr>
        <p:blipFill>
          <a:blip r:embed="rId3"/>
          <a:stretch>
            <a:fillRect/>
          </a:stretch>
        </p:blipFill>
        <p:spPr>
          <a:xfrm>
            <a:off x="6480893" y="2160589"/>
            <a:ext cx="3881437" cy="351994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5" name="Content Placeholder 4">
            <a:extLst>
              <a:ext uri="{FF2B5EF4-FFF2-40B4-BE49-F238E27FC236}">
                <a16:creationId xmlns:a16="http://schemas.microsoft.com/office/drawing/2014/main" id="{C0AEB6DB-75EE-E077-981B-F58F88E0876C}"/>
              </a:ext>
            </a:extLst>
          </p:cNvPr>
          <p:cNvSpPr>
            <a:spLocks noGrp="1"/>
          </p:cNvSpPr>
          <p:nvPr>
            <p:ph sz="half" idx="1"/>
          </p:nvPr>
        </p:nvSpPr>
        <p:spPr>
          <a:xfrm>
            <a:off x="677334" y="2160588"/>
            <a:ext cx="5418666" cy="4087811"/>
          </a:xfrm>
        </p:spPr>
        <p:txBody>
          <a:bodyPr vert="horz" lIns="91440" tIns="45720" rIns="91440" bIns="45720" rtlCol="0" anchor="t">
            <a:noAutofit/>
          </a:bodyPr>
          <a:lstStyle/>
          <a:p>
            <a:pPr fontAlgn="base">
              <a:lnSpc>
                <a:spcPct val="170000"/>
              </a:lnSpc>
            </a:pPr>
            <a:r>
              <a:rPr lang="en-GB" sz="1500" dirty="0">
                <a:latin typeface="Arial"/>
                <a:cs typeface="Arial"/>
              </a:rPr>
              <a:t>Tesco was established in 1919 by Jack Cohen and is a public retail organisation headquartered in Welwyn Garden City, Hertfordshire, employing over 100,000 workers. Tesco Plc is the leading grocery retailer in the UK, holding more than 27% of the market share. The company operates over 4,300 stores across the UK and Republic of Ireland. Tesco focuses on meeting customer needs while supporting communities and achieving sustainable business growth.(</a:t>
            </a:r>
            <a:r>
              <a:rPr lang="en-GB" sz="1500" b="1" dirty="0">
                <a:latin typeface="Arial"/>
                <a:cs typeface="Arial"/>
              </a:rPr>
              <a:t>Smith,2023 ; </a:t>
            </a:r>
            <a:r>
              <a:rPr lang="en-GB" sz="1500" b="1" dirty="0" err="1">
                <a:latin typeface="Arial"/>
                <a:cs typeface="Arial"/>
              </a:rPr>
              <a:t>Statista</a:t>
            </a:r>
            <a:r>
              <a:rPr lang="en-GB" sz="1500" b="1" dirty="0">
                <a:latin typeface="Arial"/>
                <a:cs typeface="Arial"/>
              </a:rPr>
              <a:t> , 2025).</a:t>
            </a:r>
          </a:p>
        </p:txBody>
      </p:sp>
    </p:spTree>
    <p:extLst>
      <p:ext uri="{BB962C8B-B14F-4D97-AF65-F5344CB8AC3E}">
        <p14:creationId xmlns:p14="http://schemas.microsoft.com/office/powerpoint/2010/main" val="1373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80EA0-7361-D1C6-8C07-A6BA270A5B62}"/>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4B7DB99-CD9E-2D27-AC6E-97D33CDB6563}"/>
              </a:ext>
            </a:extLst>
          </p:cNvPr>
          <p:cNvSpPr>
            <a:spLocks noGrp="1"/>
          </p:cNvSpPr>
          <p:nvPr>
            <p:ph sz="half" idx="2"/>
          </p:nvPr>
        </p:nvSpPr>
        <p:spPr>
          <a:xfrm>
            <a:off x="4838095" y="1930400"/>
            <a:ext cx="4928810" cy="3603171"/>
          </a:xfrm>
        </p:spPr>
        <p:txBody>
          <a:bodyPr vert="horz" lIns="91440" tIns="45720" rIns="91440" bIns="45720" rtlCol="0" anchor="t">
            <a:noAutofit/>
          </a:bodyPr>
          <a:lstStyle/>
          <a:p>
            <a:pPr fontAlgn="base">
              <a:lnSpc>
                <a:spcPct val="170000"/>
              </a:lnSpc>
            </a:pPr>
            <a:r>
              <a:rPr lang="en-GB" sz="1500" dirty="0">
                <a:latin typeface="Arial" panose="020B0604020202020204" pitchFamily="34" charset="0"/>
                <a:cs typeface="Arial" panose="020B0604020202020204" pitchFamily="34" charset="0"/>
              </a:rPr>
              <a:t>As a newly appointed HR practitioner at Tesco, I am responsible for recruiting a Store Supervisor to support daily store operations, manage staff and maintain customer service standards. My role includes ensuring fair recruitment practices and identifying training and development needs to improve employee performance and organisational outcomes .</a:t>
            </a:r>
            <a:r>
              <a:rPr lang="en-GB" sz="1500" dirty="0">
                <a:latin typeface="Arial"/>
                <a:cs typeface="Arial"/>
              </a:rPr>
              <a:t>( </a:t>
            </a:r>
            <a:r>
              <a:rPr lang="en-GB" sz="1500" b="1" dirty="0">
                <a:latin typeface="Arial"/>
                <a:cs typeface="Arial"/>
              </a:rPr>
              <a:t>Winton et al. , 2025).</a:t>
            </a:r>
            <a:endParaRPr lang="en-US" sz="1500" b="1" dirty="0">
              <a:latin typeface="Arial"/>
              <a:cs typeface="Arial"/>
            </a:endParaRPr>
          </a:p>
        </p:txBody>
      </p:sp>
      <p:pic>
        <p:nvPicPr>
          <p:cNvPr id="2050" name="Picture 2" descr="The Tesco Logo History, Colors, Font, And Meaning">
            <a:extLst>
              <a:ext uri="{FF2B5EF4-FFF2-40B4-BE49-F238E27FC236}">
                <a16:creationId xmlns:a16="http://schemas.microsoft.com/office/drawing/2014/main" id="{E7E6F4E2-4B39-3B77-34E5-06B2345A226F}"/>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471507" y="2359743"/>
            <a:ext cx="4349712" cy="317382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5AF6FDC1-1C3C-D1E4-AC9C-63649CC19B2C}"/>
              </a:ext>
            </a:extLst>
          </p:cNvPr>
          <p:cNvSpPr>
            <a:spLocks noGrp="1"/>
          </p:cNvSpPr>
          <p:nvPr>
            <p:ph type="title"/>
          </p:nvPr>
        </p:nvSpPr>
        <p:spPr/>
        <p:txBody>
          <a:bodyPr/>
          <a:lstStyle/>
          <a:p>
            <a:r>
              <a:rPr lang="en-GB" dirty="0"/>
              <a:t>My Role as a Newly Appointed HR Practitioner </a:t>
            </a:r>
            <a:endParaRPr lang="en-US" dirty="0"/>
          </a:p>
        </p:txBody>
      </p:sp>
    </p:spTree>
    <p:extLst>
      <p:ext uri="{BB962C8B-B14F-4D97-AF65-F5344CB8AC3E}">
        <p14:creationId xmlns:p14="http://schemas.microsoft.com/office/powerpoint/2010/main" val="3541826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F1AC1-F517-10FE-B314-A423169DC1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3F6A1E-806B-43D0-5141-0D68533B8A65}"/>
              </a:ext>
            </a:extLst>
          </p:cNvPr>
          <p:cNvSpPr>
            <a:spLocks noGrp="1"/>
          </p:cNvSpPr>
          <p:nvPr>
            <p:ph type="title"/>
          </p:nvPr>
        </p:nvSpPr>
        <p:spPr/>
        <p:txBody>
          <a:bodyPr>
            <a:normAutofit fontScale="90000"/>
          </a:bodyPr>
          <a:lstStyle/>
          <a:p>
            <a:pPr algn="just">
              <a:lnSpc>
                <a:spcPct val="150000"/>
              </a:lnSpc>
            </a:pPr>
            <a:r>
              <a:rPr lang="en-US" b="1" dirty="0">
                <a:latin typeface="Arial" panose="020B0604020202020204" pitchFamily="34" charset="0"/>
                <a:cs typeface="Arial" panose="020B0604020202020204" pitchFamily="34" charset="0"/>
              </a:rPr>
              <a:t>Recruitment of store supervisor (Job Analysis)</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2071F5-CFB2-2023-5475-286AB8D0484F}"/>
              </a:ext>
            </a:extLst>
          </p:cNvPr>
          <p:cNvSpPr>
            <a:spLocks noGrp="1"/>
          </p:cNvSpPr>
          <p:nvPr>
            <p:ph sz="half" idx="1"/>
          </p:nvPr>
        </p:nvSpPr>
        <p:spPr>
          <a:xfrm>
            <a:off x="677334" y="2160589"/>
            <a:ext cx="5418666" cy="3856792"/>
          </a:xfrm>
        </p:spPr>
        <p:txBody>
          <a:bodyPr vert="horz" lIns="91440" tIns="45720" rIns="91440" bIns="45720" rtlCol="0" anchor="t">
            <a:noAutofit/>
          </a:bodyPr>
          <a:lstStyle/>
          <a:p>
            <a:pPr fontAlgn="base">
              <a:lnSpc>
                <a:spcPct val="170000"/>
              </a:lnSpc>
            </a:pPr>
            <a:r>
              <a:rPr lang="en-GB" sz="1500" dirty="0">
                <a:latin typeface="Arial"/>
                <a:cs typeface="Arial"/>
              </a:rPr>
              <a:t>Job analysis is used to identify the responsibilities and skills required for the Store Supervisor role. This includes supervising staff, managing stock, handling customer concerns and supporting sales targets. I conduct needs assessments to determine gaps in the current workforce and decide whether internal or external recruitment is appropriate. Vacancies are advertised with clear job information to attract suitable candidates.</a:t>
            </a:r>
            <a:r>
              <a:rPr lang="en-US" sz="1500" dirty="0">
                <a:solidFill>
                  <a:schemeClr val="tx1"/>
                </a:solidFill>
                <a:latin typeface="Arial"/>
                <a:cs typeface="Arial"/>
              </a:rPr>
              <a:t> </a:t>
            </a:r>
            <a:r>
              <a:rPr lang="en-GB" sz="1500" dirty="0">
                <a:solidFill>
                  <a:schemeClr val="tx1"/>
                </a:solidFill>
                <a:latin typeface="Arial"/>
                <a:cs typeface="Arial"/>
              </a:rPr>
              <a:t>(Indeed , 2025 ; </a:t>
            </a:r>
            <a:r>
              <a:rPr lang="en-GB" sz="1500" dirty="0" err="1">
                <a:solidFill>
                  <a:schemeClr val="tx1"/>
                </a:solidFill>
                <a:latin typeface="Arial"/>
                <a:cs typeface="Arial"/>
              </a:rPr>
              <a:t>Balsarini</a:t>
            </a:r>
            <a:r>
              <a:rPr lang="en-GB" sz="1500" dirty="0">
                <a:solidFill>
                  <a:schemeClr val="tx1"/>
                </a:solidFill>
                <a:latin typeface="Arial"/>
                <a:cs typeface="Arial"/>
              </a:rPr>
              <a:t> et al . , 2023)</a:t>
            </a:r>
            <a:endParaRPr lang="en-IN" sz="1500" dirty="0">
              <a:solidFill>
                <a:schemeClr val="tx1"/>
              </a:solidFill>
              <a:latin typeface="Arial"/>
              <a:cs typeface="Arial"/>
            </a:endParaRPr>
          </a:p>
        </p:txBody>
      </p:sp>
      <p:pic>
        <p:nvPicPr>
          <p:cNvPr id="6" name="Content Placeholder 5">
            <a:extLst>
              <a:ext uri="{FF2B5EF4-FFF2-40B4-BE49-F238E27FC236}">
                <a16:creationId xmlns:a16="http://schemas.microsoft.com/office/drawing/2014/main" id="{47487F3A-5F11-9A99-85F9-44969A7AE8F1}"/>
              </a:ext>
            </a:extLst>
          </p:cNvPr>
          <p:cNvPicPr>
            <a:picLocks noGrp="1" noChangeAspect="1"/>
          </p:cNvPicPr>
          <p:nvPr>
            <p:ph sz="half" idx="2"/>
          </p:nvPr>
        </p:nvPicPr>
        <p:blipFill>
          <a:blip r:embed="rId3"/>
          <a:stretch>
            <a:fillRect/>
          </a:stretch>
        </p:blipFill>
        <p:spPr>
          <a:xfrm>
            <a:off x="6731000" y="2160589"/>
            <a:ext cx="4027855" cy="3451123"/>
          </a:xfrm>
          <a:prstGeom prst="rect">
            <a:avLst/>
          </a:prstGeom>
        </p:spPr>
      </p:pic>
    </p:spTree>
    <p:extLst>
      <p:ext uri="{BB962C8B-B14F-4D97-AF65-F5344CB8AC3E}">
        <p14:creationId xmlns:p14="http://schemas.microsoft.com/office/powerpoint/2010/main" val="24640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6FD1A-9F31-3535-5683-75252AB2E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C1C1F6-F2A7-708C-8B4F-37B85CE89330}"/>
              </a:ext>
            </a:extLst>
          </p:cNvPr>
          <p:cNvSpPr>
            <a:spLocks noGrp="1"/>
          </p:cNvSpPr>
          <p:nvPr>
            <p:ph type="title"/>
          </p:nvPr>
        </p:nvSpPr>
        <p:spPr/>
        <p:txBody>
          <a:bodyPr>
            <a:normAutofit fontScale="90000"/>
          </a:bodyPr>
          <a:lstStyle/>
          <a:p>
            <a:pPr algn="just">
              <a:lnSpc>
                <a:spcPct val="150000"/>
              </a:lnSpc>
            </a:pPr>
            <a:r>
              <a:rPr lang="en-US" b="1" dirty="0">
                <a:latin typeface="Arial" panose="020B0604020202020204" pitchFamily="34" charset="0"/>
                <a:cs typeface="Arial" panose="020B0604020202020204" pitchFamily="34" charset="0"/>
              </a:rPr>
              <a:t>Recruitment of store supervisor (Job description)</a:t>
            </a: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E69C3BB-2E97-BF21-470C-72205271EC6D}"/>
              </a:ext>
            </a:extLst>
          </p:cNvPr>
          <p:cNvSpPr>
            <a:spLocks noGrp="1"/>
          </p:cNvSpPr>
          <p:nvPr>
            <p:ph sz="half" idx="2"/>
          </p:nvPr>
        </p:nvSpPr>
        <p:spPr>
          <a:xfrm>
            <a:off x="4747381" y="2292636"/>
            <a:ext cx="5432772" cy="3543316"/>
          </a:xfrm>
        </p:spPr>
        <p:txBody>
          <a:bodyPr vert="horz" lIns="91440" tIns="45720" rIns="91440" bIns="45720" rtlCol="0" anchor="t">
            <a:normAutofit fontScale="85000" lnSpcReduction="20000"/>
          </a:bodyPr>
          <a:lstStyle/>
          <a:p>
            <a:pPr fontAlgn="base">
              <a:lnSpc>
                <a:spcPct val="170000"/>
              </a:lnSpc>
            </a:pPr>
            <a:r>
              <a:rPr lang="en-GB" sz="1900" dirty="0">
                <a:latin typeface="Arial"/>
                <a:cs typeface="Arial"/>
              </a:rPr>
              <a:t>The job description outlines duties such as coordinating shifts, maintaining store standards and supporting team performance. Candidates are assessed through application forms and interviews to evaluate communication, leadership and customer service skills. Written assessments may also be used to test attention to detail and planning ability, which are essential for effective store supervision.</a:t>
            </a:r>
            <a:r>
              <a:rPr lang="en-US" sz="1900" dirty="0">
                <a:solidFill>
                  <a:schemeClr val="tx1"/>
                </a:solidFill>
                <a:latin typeface="Arial"/>
                <a:cs typeface="Arial"/>
              </a:rPr>
              <a:t>(</a:t>
            </a:r>
            <a:r>
              <a:rPr lang="en-GB" sz="1900" dirty="0">
                <a:solidFill>
                  <a:schemeClr val="tx1"/>
                </a:solidFill>
                <a:latin typeface="Arial"/>
                <a:cs typeface="Arial"/>
              </a:rPr>
              <a:t>Lin et al. ,2022; Hall et al. ,2025).</a:t>
            </a:r>
            <a:endParaRPr lang="en-US" sz="1900" dirty="0">
              <a:solidFill>
                <a:schemeClr val="tx1"/>
              </a:solidFill>
              <a:latin typeface="Arial"/>
              <a:cs typeface="Arial"/>
            </a:endParaRPr>
          </a:p>
          <a:p>
            <a:pPr algn="just">
              <a:lnSpc>
                <a:spcPct val="170000"/>
              </a:lnSpc>
            </a:pPr>
            <a:endParaRPr lang="en-IN" dirty="0">
              <a:latin typeface="Arial" panose="020B0604020202020204" pitchFamily="34" charset="0"/>
              <a:cs typeface="Arial" panose="020B0604020202020204" pitchFamily="34" charset="0"/>
            </a:endParaRPr>
          </a:p>
        </p:txBody>
      </p:sp>
      <p:pic>
        <p:nvPicPr>
          <p:cNvPr id="3074" name="Picture 2" descr="Tesco's Organisational Structure: A Clear Guide To Its Structure And  Benefits">
            <a:extLst>
              <a:ext uri="{FF2B5EF4-FFF2-40B4-BE49-F238E27FC236}">
                <a16:creationId xmlns:a16="http://schemas.microsoft.com/office/drawing/2014/main" id="{54DB47BB-5202-B492-6574-A4595FC1976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03326" y="2292636"/>
            <a:ext cx="4183062" cy="310527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957289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445471-3B55-E5CD-BA28-B4DE8CC5B8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AF91B-11FB-B1C5-0E86-2DAC1113354D}"/>
              </a:ext>
            </a:extLst>
          </p:cNvPr>
          <p:cNvSpPr>
            <a:spLocks noGrp="1"/>
          </p:cNvSpPr>
          <p:nvPr>
            <p:ph type="title"/>
          </p:nvPr>
        </p:nvSpPr>
        <p:spPr/>
        <p:txBody>
          <a:bodyPr>
            <a:normAutofit fontScale="90000"/>
          </a:bodyPr>
          <a:lstStyle/>
          <a:p>
            <a:pPr algn="just">
              <a:lnSpc>
                <a:spcPct val="150000"/>
              </a:lnSpc>
            </a:pPr>
            <a:r>
              <a:rPr lang="en-US" b="1" dirty="0">
                <a:latin typeface="Arial" panose="020B0604020202020204" pitchFamily="34" charset="0"/>
                <a:cs typeface="Arial" panose="020B0604020202020204" pitchFamily="34" charset="0"/>
              </a:rPr>
              <a:t>Recruitment of store supervisor (Person specification)</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76DCA9-A424-CABD-DD62-5A26A6961628}"/>
              </a:ext>
            </a:extLst>
          </p:cNvPr>
          <p:cNvSpPr>
            <a:spLocks noGrp="1"/>
          </p:cNvSpPr>
          <p:nvPr>
            <p:ph sz="half" idx="1"/>
          </p:nvPr>
        </p:nvSpPr>
        <p:spPr>
          <a:xfrm>
            <a:off x="677334" y="2160589"/>
            <a:ext cx="5146524" cy="3524173"/>
          </a:xfrm>
        </p:spPr>
        <p:txBody>
          <a:bodyPr vert="horz" lIns="91440" tIns="45720" rIns="91440" bIns="45720" rtlCol="0" anchor="t">
            <a:normAutofit fontScale="85000" lnSpcReduction="10000"/>
          </a:bodyPr>
          <a:lstStyle/>
          <a:p>
            <a:pPr fontAlgn="base">
              <a:lnSpc>
                <a:spcPct val="170000"/>
              </a:lnSpc>
            </a:pPr>
            <a:r>
              <a:rPr lang="en-GB" dirty="0">
                <a:latin typeface="Arial"/>
                <a:cs typeface="Arial"/>
              </a:rPr>
              <a:t>The person specification focuses on qualifications, retail experience, leadership capability and interpersonal skills. Applications are screened to shortlist suitable candidates. Successful applicants attend an induction programme where they are introduced to store procedures, colleagues and customers. This supports early engagement and integration into the organisation</a:t>
            </a:r>
            <a:r>
              <a:rPr lang="en-US" dirty="0">
                <a:solidFill>
                  <a:schemeClr val="tx1"/>
                </a:solidFill>
                <a:latin typeface="Arial"/>
                <a:cs typeface="Arial"/>
              </a:rPr>
              <a:t>(</a:t>
            </a:r>
            <a:r>
              <a:rPr lang="en-GB" dirty="0">
                <a:solidFill>
                  <a:schemeClr val="tx1"/>
                </a:solidFill>
                <a:latin typeface="Arial"/>
                <a:cs typeface="Arial"/>
              </a:rPr>
              <a:t>Indeed , 2025b; LinkedIn, 2026)</a:t>
            </a:r>
            <a:endParaRPr lang="en-US" dirty="0">
              <a:solidFill>
                <a:schemeClr val="tx1"/>
              </a:solidFill>
              <a:latin typeface="Arial"/>
              <a:cs typeface="Arial"/>
            </a:endParaRPr>
          </a:p>
        </p:txBody>
      </p:sp>
      <p:pic>
        <p:nvPicPr>
          <p:cNvPr id="4098" name="Picture 2" descr="Tesco Recruitment Process - GeeksforGeeks">
            <a:extLst>
              <a:ext uri="{FF2B5EF4-FFF2-40B4-BE49-F238E27FC236}">
                <a16:creationId xmlns:a16="http://schemas.microsoft.com/office/drawing/2014/main" id="{49A0E65D-0D64-7808-89BE-E631AFBC22E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68143" y="2142446"/>
            <a:ext cx="4129780" cy="2785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588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25FF-8181-D22B-F1D3-BE1ABD09B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0C3243-D037-0B5F-8DCA-D948CE900882}"/>
              </a:ext>
            </a:extLst>
          </p:cNvPr>
          <p:cNvSpPr>
            <a:spLocks noGrp="1"/>
          </p:cNvSpPr>
          <p:nvPr>
            <p:ph type="title"/>
          </p:nvPr>
        </p:nvSpPr>
        <p:spPr/>
        <p:txBody>
          <a:bodyPr>
            <a:normAutofit/>
          </a:bodyPr>
          <a:lstStyle/>
          <a:p>
            <a:pPr algn="just">
              <a:lnSpc>
                <a:spcPct val="150000"/>
              </a:lnSpc>
            </a:pPr>
            <a:r>
              <a:rPr lang="en-GB" sz="3200" b="1" dirty="0">
                <a:latin typeface="Arial"/>
                <a:cs typeface="Arial"/>
              </a:rPr>
              <a:t>Interview Methods Used</a:t>
            </a:r>
            <a:endParaRPr lang="en-IN" sz="3200" b="1">
              <a:latin typeface="Arial"/>
              <a:cs typeface="Arial"/>
            </a:endParaRPr>
          </a:p>
        </p:txBody>
      </p:sp>
      <p:pic>
        <p:nvPicPr>
          <p:cNvPr id="6" name="Content Placeholder 5">
            <a:extLst>
              <a:ext uri="{FF2B5EF4-FFF2-40B4-BE49-F238E27FC236}">
                <a16:creationId xmlns:a16="http://schemas.microsoft.com/office/drawing/2014/main" id="{CA086A95-F653-1CC0-19D0-0D9A9AFFF01E}"/>
              </a:ext>
            </a:extLst>
          </p:cNvPr>
          <p:cNvPicPr>
            <a:picLocks noGrp="1" noChangeAspect="1"/>
          </p:cNvPicPr>
          <p:nvPr>
            <p:ph sz="half" idx="1"/>
          </p:nvPr>
        </p:nvPicPr>
        <p:blipFill>
          <a:blip r:embed="rId3"/>
          <a:stretch>
            <a:fillRect/>
          </a:stretch>
        </p:blipFill>
        <p:spPr>
          <a:xfrm>
            <a:off x="272143" y="2160589"/>
            <a:ext cx="4094442" cy="2813681"/>
          </a:xfrm>
          <a:prstGeom prst="rect">
            <a:avLst/>
          </a:prstGeom>
        </p:spPr>
      </p:pic>
      <p:sp>
        <p:nvSpPr>
          <p:cNvPr id="4" name="Content Placeholder 3">
            <a:extLst>
              <a:ext uri="{FF2B5EF4-FFF2-40B4-BE49-F238E27FC236}">
                <a16:creationId xmlns:a16="http://schemas.microsoft.com/office/drawing/2014/main" id="{15407842-9A0F-E5D4-E785-D768296C5456}"/>
              </a:ext>
            </a:extLst>
          </p:cNvPr>
          <p:cNvSpPr>
            <a:spLocks noGrp="1"/>
          </p:cNvSpPr>
          <p:nvPr>
            <p:ph sz="half" idx="2"/>
          </p:nvPr>
        </p:nvSpPr>
        <p:spPr>
          <a:xfrm>
            <a:off x="4626429" y="2160590"/>
            <a:ext cx="5170714" cy="3735839"/>
          </a:xfrm>
        </p:spPr>
        <p:txBody>
          <a:bodyPr vert="horz" lIns="91440" tIns="45720" rIns="91440" bIns="45720" rtlCol="0" anchor="t">
            <a:normAutofit fontScale="55000" lnSpcReduction="20000"/>
          </a:bodyPr>
          <a:lstStyle/>
          <a:p>
            <a:pPr>
              <a:lnSpc>
                <a:spcPct val="170000"/>
              </a:lnSpc>
            </a:pPr>
            <a:r>
              <a:rPr lang="en-GB" sz="2700" dirty="0">
                <a:latin typeface="Arial"/>
                <a:cs typeface="Arial"/>
              </a:rPr>
              <a:t>To select the most suitable Store Supervisor, I use a combination of structured, behavioural and situational interviews. Structured interviews ensure consistency across candidates. Behavioural interviews explore previous experiences, such as managing staff or resolving customer complaints. Situational interviews assess how candidates would respond to hypothetical workplace challenges. This multi-stage approach improves decision-making and reduces recruitment bias.( </a:t>
            </a:r>
            <a:r>
              <a:rPr lang="en-GB" sz="2700" b="1" dirty="0">
                <a:latin typeface="Arial"/>
                <a:cs typeface="Arial"/>
              </a:rPr>
              <a:t>Forbes, 2020; Garnett et al. , 2025)</a:t>
            </a:r>
            <a:endParaRPr lang="en-GB" sz="2700" b="1" dirty="0">
              <a:latin typeface="Arial" panose="020B0604020202020204" pitchFamily="34" charset="0"/>
              <a:cs typeface="Arial" panose="020B0604020202020204" pitchFamily="34" charset="0"/>
            </a:endParaRPr>
          </a:p>
          <a:p>
            <a:pPr>
              <a:lnSpc>
                <a:spcPct val="17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830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C469F-0022-90C8-7986-EDD894CAC1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56B255-A072-5D5F-5326-C263F38E7828}"/>
              </a:ext>
            </a:extLst>
          </p:cNvPr>
          <p:cNvSpPr>
            <a:spLocks noGrp="1"/>
          </p:cNvSpPr>
          <p:nvPr>
            <p:ph type="title"/>
          </p:nvPr>
        </p:nvSpPr>
        <p:spPr>
          <a:xfrm>
            <a:off x="691711" y="322053"/>
            <a:ext cx="8582291" cy="1407064"/>
          </a:xfrm>
        </p:spPr>
        <p:txBody>
          <a:bodyPr>
            <a:normAutofit fontScale="90000"/>
          </a:bodyPr>
          <a:lstStyle/>
          <a:p>
            <a:pPr algn="just">
              <a:lnSpc>
                <a:spcPct val="150000"/>
              </a:lnSpc>
            </a:pPr>
            <a:r>
              <a:rPr lang="en-US" b="1" dirty="0">
                <a:latin typeface="Arial" panose="020B0604020202020204" pitchFamily="34" charset="0"/>
                <a:cs typeface="Arial" panose="020B0604020202020204" pitchFamily="34" charset="0"/>
              </a:rPr>
              <a:t>Training and development needs of the store supervisor</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DE4EF8-5E26-504A-43F3-C63F38DABEC0}"/>
              </a:ext>
            </a:extLst>
          </p:cNvPr>
          <p:cNvSpPr>
            <a:spLocks noGrp="1"/>
          </p:cNvSpPr>
          <p:nvPr>
            <p:ph sz="half" idx="1"/>
          </p:nvPr>
        </p:nvSpPr>
        <p:spPr>
          <a:xfrm>
            <a:off x="691711" y="2002438"/>
            <a:ext cx="5900194" cy="3954467"/>
          </a:xfrm>
        </p:spPr>
        <p:txBody>
          <a:bodyPr vert="horz" lIns="91440" tIns="45720" rIns="91440" bIns="45720" rtlCol="0" anchor="t">
            <a:noAutofit/>
          </a:bodyPr>
          <a:lstStyle/>
          <a:p>
            <a:pPr fontAlgn="base">
              <a:lnSpc>
                <a:spcPct val="170000"/>
              </a:lnSpc>
            </a:pPr>
            <a:r>
              <a:rPr lang="en-GB" sz="1500" dirty="0">
                <a:latin typeface="Arial"/>
                <a:cs typeface="Arial"/>
              </a:rPr>
              <a:t>After appointment, the Store Supervisor receives training in customer service standards, product knowledge, stock management and health and safety. Development also focuses on leadership, communication and conflict resolution. Ongoing coaching and mentoring are provided to help supervisors achieve sales objectives and manage teams effectively. This supports both individual growth and organisational performance</a:t>
            </a:r>
            <a:r>
              <a:rPr lang="en-GB" sz="1500" b="1" dirty="0">
                <a:latin typeface="Arial"/>
                <a:cs typeface="Arial"/>
              </a:rPr>
              <a:t>.(</a:t>
            </a:r>
            <a:r>
              <a:rPr lang="en-GB" sz="1500" b="1" dirty="0" err="1">
                <a:latin typeface="Arial"/>
                <a:cs typeface="Arial"/>
              </a:rPr>
              <a:t>Blumberg</a:t>
            </a:r>
            <a:r>
              <a:rPr lang="en-GB" sz="1500" b="1" dirty="0">
                <a:latin typeface="Arial"/>
                <a:cs typeface="Arial"/>
              </a:rPr>
              <a:t> and </a:t>
            </a:r>
            <a:r>
              <a:rPr lang="en-GB" sz="1500" b="1" dirty="0" err="1">
                <a:latin typeface="Arial"/>
                <a:cs typeface="Arial"/>
              </a:rPr>
              <a:t>Levenson</a:t>
            </a:r>
            <a:r>
              <a:rPr lang="en-GB" sz="1500" b="1" dirty="0">
                <a:latin typeface="Arial"/>
                <a:cs typeface="Arial"/>
              </a:rPr>
              <a:t>, 2025)</a:t>
            </a:r>
          </a:p>
          <a:p>
            <a:pPr fontAlgn="base">
              <a:lnSpc>
                <a:spcPct val="170000"/>
              </a:lnSpc>
            </a:pPr>
            <a:endParaRPr lang="en-US" sz="1600" dirty="0">
              <a:solidFill>
                <a:schemeClr val="tx1"/>
              </a:solidFill>
              <a:latin typeface="Arial"/>
              <a:cs typeface="Arial"/>
            </a:endParaRPr>
          </a:p>
          <a:p>
            <a:pPr algn="just">
              <a:lnSpc>
                <a:spcPct val="170000"/>
              </a:lnSpc>
            </a:pPr>
            <a:endParaRPr lang="en-IN" sz="1600" dirty="0">
              <a:latin typeface="Arial" panose="020B0604020202020204" pitchFamily="34" charset="0"/>
              <a:cs typeface="Arial" panose="020B0604020202020204" pitchFamily="34" charset="0"/>
            </a:endParaRPr>
          </a:p>
        </p:txBody>
      </p:sp>
      <p:pic>
        <p:nvPicPr>
          <p:cNvPr id="6146" name="Picture 2" descr="Career development and opportunities | Tesco Careers">
            <a:extLst>
              <a:ext uri="{FF2B5EF4-FFF2-40B4-BE49-F238E27FC236}">
                <a16:creationId xmlns:a16="http://schemas.microsoft.com/office/drawing/2014/main" id="{3472D497-4C8A-C1A7-B405-38537ED8D5B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1591" y="2311679"/>
            <a:ext cx="3908321" cy="2817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858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023784-639E-112D-1CBE-9AA15CA63DC6}"/>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6E5FCCC6-B717-7018-9175-B2741D7390D9}"/>
              </a:ext>
            </a:extLst>
          </p:cNvPr>
          <p:cNvSpPr>
            <a:spLocks noGrp="1"/>
          </p:cNvSpPr>
          <p:nvPr>
            <p:ph type="title"/>
          </p:nvPr>
        </p:nvSpPr>
        <p:spPr>
          <a:xfrm>
            <a:off x="5536734" y="609600"/>
            <a:ext cx="3737268" cy="1320800"/>
          </a:xfrm>
        </p:spPr>
        <p:txBody>
          <a:bodyPr vert="horz" lIns="91440" tIns="45720" rIns="91440" bIns="45720" rtlCol="0" anchor="t">
            <a:normAutofit/>
          </a:bodyPr>
          <a:lstStyle/>
          <a:p>
            <a:pPr>
              <a:lnSpc>
                <a:spcPct val="90000"/>
              </a:lnSpc>
            </a:pPr>
            <a:r>
              <a:rPr lang="en-US" sz="2800" b="1"/>
              <a:t>Use of Behaviourist Theory </a:t>
            </a:r>
            <a:endParaRPr lang="en-US" sz="2800"/>
          </a:p>
        </p:txBody>
      </p:sp>
      <p:sp>
        <p:nvSpPr>
          <p:cNvPr id="5" name="Content Placeholder 4">
            <a:extLst>
              <a:ext uri="{FF2B5EF4-FFF2-40B4-BE49-F238E27FC236}">
                <a16:creationId xmlns:a16="http://schemas.microsoft.com/office/drawing/2014/main" id="{032B91E7-7DA7-6B2F-E2DD-5FAD63867629}"/>
              </a:ext>
            </a:extLst>
          </p:cNvPr>
          <p:cNvSpPr>
            <a:spLocks noGrp="1"/>
          </p:cNvSpPr>
          <p:nvPr>
            <p:ph sz="half" idx="2"/>
          </p:nvPr>
        </p:nvSpPr>
        <p:spPr>
          <a:xfrm>
            <a:off x="4745496" y="2328333"/>
            <a:ext cx="4763558" cy="3337821"/>
          </a:xfrm>
        </p:spPr>
        <p:txBody>
          <a:bodyPr vert="horz" lIns="91440" tIns="45720" rIns="91440" bIns="45720" rtlCol="0" anchor="t">
            <a:noAutofit/>
          </a:bodyPr>
          <a:lstStyle/>
          <a:p>
            <a:pPr fontAlgn="base">
              <a:lnSpc>
                <a:spcPct val="170000"/>
              </a:lnSpc>
            </a:pPr>
            <a:r>
              <a:rPr lang="en-GB" sz="1500" dirty="0">
                <a:latin typeface="Arial"/>
                <a:cs typeface="Arial"/>
              </a:rPr>
              <a:t>Behaviourist theory emphasises learning through rewards and feedback. Positive reinforcement such as incentives and recognition encourages desired behaviours, while constructive feedback supports performance improvement. However, excessive reliance on rewards may reduce intrinsic motivation (Lo </a:t>
            </a:r>
            <a:r>
              <a:rPr lang="en-GB" sz="1500" dirty="0" err="1">
                <a:latin typeface="Arial"/>
                <a:cs typeface="Arial"/>
              </a:rPr>
              <a:t>Iacono</a:t>
            </a:r>
            <a:r>
              <a:rPr lang="en-GB" sz="1500" dirty="0">
                <a:latin typeface="Arial"/>
                <a:cs typeface="Arial"/>
              </a:rPr>
              <a:t>, 2025; </a:t>
            </a:r>
            <a:r>
              <a:rPr lang="en-GB" sz="1500" dirty="0" err="1">
                <a:latin typeface="Arial"/>
                <a:cs typeface="Arial"/>
              </a:rPr>
              <a:t>Douphrate</a:t>
            </a:r>
            <a:r>
              <a:rPr lang="en-GB" sz="1500" dirty="0">
                <a:latin typeface="Arial"/>
                <a:cs typeface="Arial"/>
              </a:rPr>
              <a:t> et al., 2025; </a:t>
            </a:r>
            <a:r>
              <a:rPr lang="en-GB" sz="1500" dirty="0" err="1">
                <a:latin typeface="Arial"/>
                <a:cs typeface="Arial"/>
              </a:rPr>
              <a:t>Dallow</a:t>
            </a:r>
            <a:r>
              <a:rPr lang="en-GB" sz="1500" dirty="0">
                <a:latin typeface="Arial"/>
                <a:cs typeface="Arial"/>
              </a:rPr>
              <a:t> et al., 2025).</a:t>
            </a:r>
          </a:p>
        </p:txBody>
      </p:sp>
      <p:pic>
        <p:nvPicPr>
          <p:cNvPr id="9" name="Content Placeholder 8" descr="Behaviorism or Behavioral Perspective psychology educational vector  illustration concept 17733513 Vector Art at Vecteezy">
            <a:extLst>
              <a:ext uri="{FF2B5EF4-FFF2-40B4-BE49-F238E27FC236}">
                <a16:creationId xmlns:a16="http://schemas.microsoft.com/office/drawing/2014/main" id="{CEA63199-4FC4-77F2-B5C5-03CE5B923EF2}"/>
              </a:ext>
            </a:extLst>
          </p:cNvPr>
          <p:cNvPicPr>
            <a:picLocks noGrp="1" noChangeAspect="1"/>
          </p:cNvPicPr>
          <p:nvPr>
            <p:ph sz="half" idx="1"/>
          </p:nvPr>
        </p:nvPicPr>
        <p:blipFill>
          <a:blip r:embed="rId3"/>
          <a:srcRect r="-2" b="28176"/>
          <a:stretch>
            <a:fillRect/>
          </a:stretch>
        </p:blipFill>
        <p:spPr>
          <a:xfrm>
            <a:off x="254694" y="2107216"/>
            <a:ext cx="3737269" cy="4750784"/>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6" name="Isosceles Triangle 2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596528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F6C2C2-9A03-BB93-B526-EC28E34F66A4}"/>
            </a:ext>
          </a:extLst>
        </p:cNvPr>
        <p:cNvGrpSpPr/>
        <p:nvPr/>
      </p:nvGrpSpPr>
      <p:grpSpPr>
        <a:xfrm>
          <a:off x="0" y="0"/>
          <a:ext cx="0" cy="0"/>
          <a:chOff x="0" y="0"/>
          <a:chExt cx="0" cy="0"/>
        </a:xfrm>
      </p:grpSpPr>
      <p:grpSp>
        <p:nvGrpSpPr>
          <p:cNvPr id="44" name="Group 4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8"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52">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 name="Isosceles Triangle 53">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6A1B9A6C-4681-70FB-4124-1C6792508BEC}"/>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b="1"/>
              <a:t>Use of Cognitivist Theory </a:t>
            </a:r>
            <a:endParaRPr lang="en-US"/>
          </a:p>
        </p:txBody>
      </p:sp>
      <p:sp>
        <p:nvSpPr>
          <p:cNvPr id="3" name="Content Placeholder 2">
            <a:extLst>
              <a:ext uri="{FF2B5EF4-FFF2-40B4-BE49-F238E27FC236}">
                <a16:creationId xmlns:a16="http://schemas.microsoft.com/office/drawing/2014/main" id="{8054EB52-5AAE-DB45-0CCB-6A918EE60AF4}"/>
              </a:ext>
            </a:extLst>
          </p:cNvPr>
          <p:cNvSpPr>
            <a:spLocks noGrp="1"/>
          </p:cNvSpPr>
          <p:nvPr>
            <p:ph sz="half" idx="1"/>
          </p:nvPr>
        </p:nvSpPr>
        <p:spPr>
          <a:xfrm>
            <a:off x="1216956" y="2159000"/>
            <a:ext cx="5319459" cy="3435048"/>
          </a:xfrm>
        </p:spPr>
        <p:txBody>
          <a:bodyPr vert="horz" lIns="91440" tIns="45720" rIns="91440" bIns="45720" rtlCol="0" anchor="t">
            <a:noAutofit/>
          </a:bodyPr>
          <a:lstStyle/>
          <a:p>
            <a:pPr fontAlgn="base">
              <a:lnSpc>
                <a:spcPct val="170000"/>
              </a:lnSpc>
            </a:pPr>
            <a:endParaRPr lang="en-US" sz="1500" dirty="0">
              <a:latin typeface="Arial"/>
              <a:cs typeface="Arial"/>
            </a:endParaRPr>
          </a:p>
          <a:p>
            <a:pPr fontAlgn="base">
              <a:lnSpc>
                <a:spcPct val="170000"/>
              </a:lnSpc>
            </a:pPr>
            <a:r>
              <a:rPr lang="en-US" sz="1500" dirty="0">
                <a:latin typeface="Arial"/>
                <a:cs typeface="Arial"/>
              </a:rPr>
              <a:t>Cognitivist theory focuses on understanding and problem-solving. Supervisors develop competence by actively engaging in learning, reflecting on tasks and </a:t>
            </a:r>
            <a:r>
              <a:rPr lang="en-US" sz="1500">
                <a:latin typeface="Arial"/>
                <a:cs typeface="Arial"/>
              </a:rPr>
              <a:t>understanding organisational</a:t>
            </a:r>
            <a:r>
              <a:rPr lang="en-US" sz="1500" dirty="0">
                <a:latin typeface="Arial"/>
                <a:cs typeface="Arial"/>
              </a:rPr>
              <a:t> expectations, leading to improved confidence and job performance</a:t>
            </a:r>
          </a:p>
          <a:p>
            <a:pPr fontAlgn="base">
              <a:lnSpc>
                <a:spcPct val="170000"/>
              </a:lnSpc>
            </a:pPr>
            <a:r>
              <a:rPr lang="en-US" sz="1500" dirty="0">
                <a:latin typeface="Arial"/>
                <a:cs typeface="Arial"/>
              </a:rPr>
              <a:t>(Lawless, 2023 ; James ,2026)</a:t>
            </a:r>
          </a:p>
        </p:txBody>
      </p:sp>
      <p:pic>
        <p:nvPicPr>
          <p:cNvPr id="6" name="Content Placeholder 5" descr="A group of people in a head&#10;&#10;AI-generated content may be incorrect.">
            <a:extLst>
              <a:ext uri="{FF2B5EF4-FFF2-40B4-BE49-F238E27FC236}">
                <a16:creationId xmlns:a16="http://schemas.microsoft.com/office/drawing/2014/main" id="{626E0C1E-061C-7FF9-FA4B-3FA733B75881}"/>
              </a:ext>
            </a:extLst>
          </p:cNvPr>
          <p:cNvPicPr>
            <a:picLocks noGrp="1" noChangeAspect="1"/>
          </p:cNvPicPr>
          <p:nvPr>
            <p:ph sz="half" idx="2"/>
          </p:nvPr>
        </p:nvPicPr>
        <p:blipFill>
          <a:blip r:embed="rId3"/>
          <a:srcRect l="30461" r="27812" b="-2"/>
          <a:stretch>
            <a:fillRect/>
          </a:stretch>
        </p:blipFill>
        <p:spPr>
          <a:xfrm>
            <a:off x="6990546" y="2042886"/>
            <a:ext cx="3145536" cy="3882362"/>
          </a:xfrm>
          <a:prstGeom prst="rect">
            <a:avLst/>
          </a:prstGeom>
        </p:spPr>
      </p:pic>
    </p:spTree>
    <p:extLst>
      <p:ext uri="{BB962C8B-B14F-4D97-AF65-F5344CB8AC3E}">
        <p14:creationId xmlns:p14="http://schemas.microsoft.com/office/powerpoint/2010/main" val="3967450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07A28-F85A-DD18-17CF-4FA9CCEC5F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F90FBE-3E77-BF9B-4B33-E8C98139BDC4}"/>
              </a:ext>
            </a:extLst>
          </p:cNvPr>
          <p:cNvSpPr>
            <a:spLocks noGrp="1"/>
          </p:cNvSpPr>
          <p:nvPr>
            <p:ph type="title"/>
          </p:nvPr>
        </p:nvSpPr>
        <p:spPr/>
        <p:txBody>
          <a:bodyPr>
            <a:normAutofit fontScale="90000"/>
          </a:bodyPr>
          <a:lstStyle/>
          <a:p>
            <a:pPr algn="just">
              <a:lnSpc>
                <a:spcPct val="150000"/>
              </a:lnSpc>
            </a:pPr>
            <a:r>
              <a:rPr lang="en-GB" b="1" dirty="0">
                <a:latin typeface="Arial" panose="020B0604020202020204" pitchFamily="34" charset="0"/>
                <a:cs typeface="Arial" panose="020B0604020202020204" pitchFamily="34" charset="0"/>
              </a:rPr>
              <a:t>Humanist/ Experiential Learning Theory </a:t>
            </a:r>
            <a:endParaRPr lang="en-IN" dirty="0">
              <a:latin typeface="Arial" panose="020B0604020202020204" pitchFamily="34" charset="0"/>
              <a:cs typeface="Arial" panose="020B0604020202020204" pitchFamily="34" charset="0"/>
            </a:endParaRPr>
          </a:p>
        </p:txBody>
      </p:sp>
      <p:pic>
        <p:nvPicPr>
          <p:cNvPr id="9218" name="Picture 2" descr="A person and person looking at a computer screen&#10;&#10;AI-generated content may be incorrect.">
            <a:extLst>
              <a:ext uri="{FF2B5EF4-FFF2-40B4-BE49-F238E27FC236}">
                <a16:creationId xmlns:a16="http://schemas.microsoft.com/office/drawing/2014/main" id="{2E226787-0F4D-0965-F581-B771870C04B1}"/>
              </a:ext>
            </a:extLst>
          </p:cNvPr>
          <p:cNvPicPr>
            <a:picLocks noGrp="1" noChangeAspect="1" noChangeArrowheads="1"/>
          </p:cNvPicPr>
          <p:nvPr>
            <p:ph sz="half" idx="1"/>
          </p:nvPr>
        </p:nvPicPr>
        <p:blipFill>
          <a:blip r:embed="rId3">
            <a:extLst>
              <a:ext uri="{837473B0-CC2E-450A-ABE3-18F120FF3D39}">
                <a1611:picAttrSrcUrl xmlns:a1611="http://schemas.microsoft.com/office/drawing/2016/11/main" r:id="rId4"/>
              </a:ext>
            </a:extLst>
          </a:blip>
          <a:srcRect/>
          <a:stretch>
            <a:fillRect/>
          </a:stretch>
        </p:blipFill>
        <p:spPr bwMode="auto">
          <a:xfrm>
            <a:off x="675366" y="2275278"/>
            <a:ext cx="3599660" cy="213948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AEE5702-F894-C3BC-3598-FC99FBA10615}"/>
              </a:ext>
            </a:extLst>
          </p:cNvPr>
          <p:cNvSpPr>
            <a:spLocks noGrp="1"/>
          </p:cNvSpPr>
          <p:nvPr>
            <p:ph sz="half" idx="2"/>
          </p:nvPr>
        </p:nvSpPr>
        <p:spPr>
          <a:xfrm>
            <a:off x="4565952" y="2160590"/>
            <a:ext cx="5473096" cy="3131078"/>
          </a:xfrm>
        </p:spPr>
        <p:txBody>
          <a:bodyPr vert="horz" lIns="91440" tIns="45720" rIns="91440" bIns="45720" rtlCol="0" anchor="t">
            <a:noAutofit/>
          </a:bodyPr>
          <a:lstStyle/>
          <a:p>
            <a:pPr fontAlgn="base">
              <a:lnSpc>
                <a:spcPct val="170000"/>
              </a:lnSpc>
            </a:pPr>
            <a:r>
              <a:rPr lang="en-GB" sz="1500" dirty="0">
                <a:latin typeface="Arial"/>
                <a:cs typeface="Arial"/>
              </a:rPr>
              <a:t>Humanist and experiential learning emphasise personal growth and learning through experience. Mentoring, shadowing and self-reflection enable supervisors to build leadership identity and job satisfaction, supporting long-term engagement and retention</a:t>
            </a:r>
          </a:p>
          <a:p>
            <a:pPr fontAlgn="base">
              <a:lnSpc>
                <a:spcPct val="170000"/>
              </a:lnSpc>
            </a:pPr>
            <a:r>
              <a:rPr lang="en-GB" sz="1500" dirty="0">
                <a:latin typeface="Arial"/>
                <a:cs typeface="Arial"/>
              </a:rPr>
              <a:t>.(Blumberg and Levenson, 2025)</a:t>
            </a:r>
          </a:p>
          <a:p>
            <a:pPr fontAlgn="base">
              <a:lnSpc>
                <a:spcPct val="170000"/>
              </a:lnSpc>
            </a:pPr>
            <a:endParaRPr lang="en-US" sz="1500" dirty="0">
              <a:latin typeface="Arial"/>
              <a:cs typeface="Arial"/>
            </a:endParaRPr>
          </a:p>
        </p:txBody>
      </p:sp>
    </p:spTree>
    <p:extLst>
      <p:ext uri="{BB962C8B-B14F-4D97-AF65-F5344CB8AC3E}">
        <p14:creationId xmlns:p14="http://schemas.microsoft.com/office/powerpoint/2010/main" val="3319815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444D77-1F66-3B2D-58BE-52AADF2A72FD}"/>
            </a:ext>
          </a:extLst>
        </p:cNvPr>
        <p:cNvGrpSpPr/>
        <p:nvPr/>
      </p:nvGrpSpPr>
      <p:grpSpPr>
        <a:xfrm>
          <a:off x="0" y="0"/>
          <a:ext cx="0" cy="0"/>
          <a:chOff x="0" y="0"/>
          <a:chExt cx="0" cy="0"/>
        </a:xfrm>
      </p:grpSpPr>
      <p:grpSp>
        <p:nvGrpSpPr>
          <p:cNvPr id="48" name="Group 47">
            <a:extLst>
              <a:ext uri="{FF2B5EF4-FFF2-40B4-BE49-F238E27FC236}">
                <a16:creationId xmlns:a16="http://schemas.microsoft.com/office/drawing/2014/main" id="{BFF60B97-5EB1-411D-9287-82F79E225F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9" name="Straight Connector 48">
              <a:extLst>
                <a:ext uri="{FF2B5EF4-FFF2-40B4-BE49-F238E27FC236}">
                  <a16:creationId xmlns:a16="http://schemas.microsoft.com/office/drawing/2014/main" id="{D674D93F-5BDC-4ACB-A8CA-7E98165118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08928BCD-A664-442D-ABA1-C3CFBED999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BA984793-63CC-45CB-A884-996FAAC233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Rectangle 25">
              <a:extLst>
                <a:ext uri="{FF2B5EF4-FFF2-40B4-BE49-F238E27FC236}">
                  <a16:creationId xmlns:a16="http://schemas.microsoft.com/office/drawing/2014/main" id="{2F0C28C5-1A58-4CFD-AE80-A035DCD73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Isosceles Triangle 52">
              <a:extLst>
                <a:ext uri="{FF2B5EF4-FFF2-40B4-BE49-F238E27FC236}">
                  <a16:creationId xmlns:a16="http://schemas.microsoft.com/office/drawing/2014/main" id="{95D7054E-4DD9-45B4-9774-43146D6C7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 name="Rectangle 27">
              <a:extLst>
                <a:ext uri="{FF2B5EF4-FFF2-40B4-BE49-F238E27FC236}">
                  <a16:creationId xmlns:a16="http://schemas.microsoft.com/office/drawing/2014/main" id="{B82025D2-80F5-4523-8D68-3831F8711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Rectangle 28">
              <a:extLst>
                <a:ext uri="{FF2B5EF4-FFF2-40B4-BE49-F238E27FC236}">
                  <a16:creationId xmlns:a16="http://schemas.microsoft.com/office/drawing/2014/main" id="{BC890E5E-6997-4B43-8F03-33C4CA22B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6" name="Rectangle 29">
              <a:extLst>
                <a:ext uri="{FF2B5EF4-FFF2-40B4-BE49-F238E27FC236}">
                  <a16:creationId xmlns:a16="http://schemas.microsoft.com/office/drawing/2014/main" id="{A8F61413-378E-434E-BB32-C83A8B826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7" name="Isosceles Triangle 56">
              <a:extLst>
                <a:ext uri="{FF2B5EF4-FFF2-40B4-BE49-F238E27FC236}">
                  <a16:creationId xmlns:a16="http://schemas.microsoft.com/office/drawing/2014/main" id="{22FCA4F9-826F-46CC-97AA-E951F199A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8" name="Isosceles Triangle 57">
              <a:extLst>
                <a:ext uri="{FF2B5EF4-FFF2-40B4-BE49-F238E27FC236}">
                  <a16:creationId xmlns:a16="http://schemas.microsoft.com/office/drawing/2014/main" id="{96E65488-263B-49DE-A257-2F1775214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7E15502B-C07F-D12C-B3CB-E802F325954C}"/>
              </a:ext>
            </a:extLst>
          </p:cNvPr>
          <p:cNvSpPr>
            <a:spLocks noGrp="1"/>
          </p:cNvSpPr>
          <p:nvPr>
            <p:ph type="title"/>
          </p:nvPr>
        </p:nvSpPr>
        <p:spPr>
          <a:xfrm>
            <a:off x="677332" y="609600"/>
            <a:ext cx="5217538" cy="1320800"/>
          </a:xfrm>
        </p:spPr>
        <p:txBody>
          <a:bodyPr vert="horz" lIns="91440" tIns="45720" rIns="91440" bIns="45720" rtlCol="0" anchor="t">
            <a:normAutofit/>
          </a:bodyPr>
          <a:lstStyle/>
          <a:p>
            <a:r>
              <a:rPr lang="en-US" b="1"/>
              <a:t>Comparison of Learning Theories</a:t>
            </a:r>
          </a:p>
        </p:txBody>
      </p:sp>
      <p:sp>
        <p:nvSpPr>
          <p:cNvPr id="60" name="Isosceles Triangle 8">
            <a:extLst>
              <a:ext uri="{FF2B5EF4-FFF2-40B4-BE49-F238E27FC236}">
                <a16:creationId xmlns:a16="http://schemas.microsoft.com/office/drawing/2014/main" id="{F19F8C88-9B7E-4596-8D09-DF90F41CA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3B7D7D9-EAFD-011A-1460-2A33D2B13333}"/>
              </a:ext>
            </a:extLst>
          </p:cNvPr>
          <p:cNvSpPr>
            <a:spLocks noGrp="1"/>
          </p:cNvSpPr>
          <p:nvPr>
            <p:ph sz="half" idx="1"/>
          </p:nvPr>
        </p:nvSpPr>
        <p:spPr>
          <a:xfrm>
            <a:off x="983706" y="2341358"/>
            <a:ext cx="5217539" cy="3411630"/>
          </a:xfrm>
        </p:spPr>
        <p:txBody>
          <a:bodyPr vert="horz" lIns="91440" tIns="45720" rIns="91440" bIns="45720" rtlCol="0" anchor="t">
            <a:noAutofit/>
          </a:bodyPr>
          <a:lstStyle/>
          <a:p>
            <a:pPr fontAlgn="base">
              <a:lnSpc>
                <a:spcPct val="170000"/>
              </a:lnSpc>
            </a:pPr>
            <a:r>
              <a:rPr lang="en-US" sz="1500" dirty="0" err="1">
                <a:latin typeface="Arial"/>
                <a:cs typeface="Arial"/>
              </a:rPr>
              <a:t>Behaviourist</a:t>
            </a:r>
            <a:r>
              <a:rPr lang="en-US" sz="1500" dirty="0">
                <a:latin typeface="Arial"/>
                <a:cs typeface="Arial"/>
              </a:rPr>
              <a:t> theory supports performance through rewards, Cognitivist theory develops understanding and problem-solving, while Humanist/Experiential learning promotes personal growth. By combining these approaches, Tesco creates balanced development, improving motivation, competence and leadership capability.</a:t>
            </a:r>
            <a:r>
              <a:rPr lang="en-GB" sz="1500" dirty="0">
                <a:latin typeface="Arial"/>
                <a:cs typeface="Arial"/>
              </a:rPr>
              <a:t>(</a:t>
            </a:r>
            <a:r>
              <a:rPr lang="en-GB" sz="1500" b="1" dirty="0" err="1">
                <a:latin typeface="Arial"/>
                <a:cs typeface="Arial"/>
              </a:rPr>
              <a:t>Dallow</a:t>
            </a:r>
            <a:r>
              <a:rPr lang="en-GB" sz="1500" b="1" dirty="0">
                <a:latin typeface="Arial"/>
                <a:cs typeface="Arial"/>
              </a:rPr>
              <a:t> et al. , 2025 ; Lawless, 2023)</a:t>
            </a:r>
            <a:endParaRPr lang="en-US" sz="1500" b="1" dirty="0">
              <a:latin typeface="Arial"/>
              <a:cs typeface="Arial"/>
            </a:endParaRPr>
          </a:p>
        </p:txBody>
      </p:sp>
      <p:pic>
        <p:nvPicPr>
          <p:cNvPr id="10" name="Picture 9" descr="Employee Incentive Rewards Vs. Recognition Awards">
            <a:extLst>
              <a:ext uri="{FF2B5EF4-FFF2-40B4-BE49-F238E27FC236}">
                <a16:creationId xmlns:a16="http://schemas.microsoft.com/office/drawing/2014/main" id="{0163DD71-5BFE-65AF-F384-401D0412B49E}"/>
              </a:ext>
            </a:extLst>
          </p:cNvPr>
          <p:cNvPicPr>
            <a:picLocks noChangeAspect="1"/>
          </p:cNvPicPr>
          <p:nvPr/>
        </p:nvPicPr>
        <p:blipFill>
          <a:blip r:embed="rId3"/>
          <a:srcRect l="8957" r="19003" b="-4"/>
          <a:stretch>
            <a:fillRect/>
          </a:stretch>
        </p:blipFill>
        <p:spPr>
          <a:xfrm>
            <a:off x="6244586" y="487062"/>
            <a:ext cx="3123252" cy="1320800"/>
          </a:xfrm>
          <a:prstGeom prst="rect">
            <a:avLst/>
          </a:prstGeom>
        </p:spPr>
      </p:pic>
      <p:pic>
        <p:nvPicPr>
          <p:cNvPr id="7" name="Picture 6" descr="How to Increase Sales in Retail (Top Tips for 2024)">
            <a:extLst>
              <a:ext uri="{FF2B5EF4-FFF2-40B4-BE49-F238E27FC236}">
                <a16:creationId xmlns:a16="http://schemas.microsoft.com/office/drawing/2014/main" id="{946C4D23-4FF8-DF7E-D7FE-ADBB86BFDB8B}"/>
              </a:ext>
            </a:extLst>
          </p:cNvPr>
          <p:cNvPicPr>
            <a:picLocks noChangeAspect="1"/>
          </p:cNvPicPr>
          <p:nvPr/>
        </p:nvPicPr>
        <p:blipFill>
          <a:blip r:embed="rId4"/>
          <a:srcRect r="2" b="18894"/>
          <a:stretch>
            <a:fillRect/>
          </a:stretch>
        </p:blipFill>
        <p:spPr>
          <a:xfrm>
            <a:off x="7761565" y="2341358"/>
            <a:ext cx="2301583" cy="1557334"/>
          </a:xfrm>
          <a:prstGeom prst="rect">
            <a:avLst/>
          </a:prstGeom>
        </p:spPr>
      </p:pic>
      <p:pic>
        <p:nvPicPr>
          <p:cNvPr id="6" name="Content Placeholder 5" descr="Boost Sales with Advanced Retail POS Solutions">
            <a:extLst>
              <a:ext uri="{FF2B5EF4-FFF2-40B4-BE49-F238E27FC236}">
                <a16:creationId xmlns:a16="http://schemas.microsoft.com/office/drawing/2014/main" id="{B5B78B87-7577-1EE7-309E-0276A8B45B44}"/>
              </a:ext>
            </a:extLst>
          </p:cNvPr>
          <p:cNvPicPr>
            <a:picLocks noGrp="1" noChangeAspect="1"/>
          </p:cNvPicPr>
          <p:nvPr>
            <p:ph sz="half" idx="2"/>
          </p:nvPr>
        </p:nvPicPr>
        <p:blipFill>
          <a:blip r:embed="rId5"/>
          <a:srcRect r="2" b="3723"/>
          <a:stretch>
            <a:fillRect/>
          </a:stretch>
        </p:blipFill>
        <p:spPr>
          <a:xfrm>
            <a:off x="6509764" y="4412932"/>
            <a:ext cx="2704736" cy="1340056"/>
          </a:xfrm>
          <a:prstGeom prst="rect">
            <a:avLst/>
          </a:prstGeom>
        </p:spPr>
      </p:pic>
    </p:spTree>
    <p:extLst>
      <p:ext uri="{BB962C8B-B14F-4D97-AF65-F5344CB8AC3E}">
        <p14:creationId xmlns:p14="http://schemas.microsoft.com/office/powerpoint/2010/main" val="3047968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5A3F6-4347-62BD-81F7-6CCC50C63A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30384C-A45A-0958-49DC-29040B06B0A3}"/>
              </a:ext>
            </a:extLst>
          </p:cNvPr>
          <p:cNvSpPr>
            <a:spLocks noGrp="1"/>
          </p:cNvSpPr>
          <p:nvPr>
            <p:ph type="title"/>
          </p:nvPr>
        </p:nvSpPr>
        <p:spPr/>
        <p:txBody>
          <a:bodyPr/>
          <a:lstStyle/>
          <a:p>
            <a:pPr algn="just">
              <a:lnSpc>
                <a:spcPct val="150000"/>
              </a:lnSpc>
            </a:pPr>
            <a:r>
              <a:rPr lang="en-IN" b="1" dirty="0">
                <a:latin typeface="Arial" panose="020B0604020202020204" pitchFamily="34" charset="0"/>
                <a:cs typeface="Arial" panose="020B0604020202020204" pitchFamily="34" charset="0"/>
              </a:rPr>
              <a:t>Conclusion</a:t>
            </a:r>
            <a:endParaRPr lang="en-IN"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A805C60-16F2-8568-6087-8E000E15C096}"/>
              </a:ext>
            </a:extLst>
          </p:cNvPr>
          <p:cNvSpPr>
            <a:spLocks noGrp="1"/>
          </p:cNvSpPr>
          <p:nvPr>
            <p:ph sz="half" idx="2"/>
          </p:nvPr>
        </p:nvSpPr>
        <p:spPr>
          <a:xfrm>
            <a:off x="4112381" y="1632857"/>
            <a:ext cx="5715000" cy="4051905"/>
          </a:xfrm>
        </p:spPr>
        <p:txBody>
          <a:bodyPr vert="horz" lIns="91440" tIns="45720" rIns="91440" bIns="45720" rtlCol="0" anchor="t">
            <a:noAutofit/>
          </a:bodyPr>
          <a:lstStyle/>
          <a:p>
            <a:pPr fontAlgn="base">
              <a:lnSpc>
                <a:spcPct val="170000"/>
              </a:lnSpc>
            </a:pPr>
            <a:r>
              <a:rPr lang="en-GB" sz="1500" dirty="0">
                <a:latin typeface="Arial"/>
                <a:cs typeface="Arial"/>
              </a:rPr>
              <a:t>This presentation has discussed the recruitment and development of a Store Supervisor at Tesco from my perspective as an HR practitioner. A structured recruitment process including job analysis, job description and person specification supports fair selection. Training and development are enhanced through Behaviourist, Cognitivist and Humanist learning theories. This integrated approach improves employee performance and contributes to Tesco’s sustainable business success.( </a:t>
            </a:r>
            <a:r>
              <a:rPr lang="en-GB" sz="1500" b="1" dirty="0" err="1">
                <a:latin typeface="Arial"/>
                <a:cs typeface="Arial"/>
              </a:rPr>
              <a:t>Blumberg</a:t>
            </a:r>
            <a:r>
              <a:rPr lang="en-GB" sz="1500" b="1" dirty="0">
                <a:latin typeface="Arial"/>
                <a:cs typeface="Arial"/>
              </a:rPr>
              <a:t> and </a:t>
            </a:r>
            <a:r>
              <a:rPr lang="en-GB" sz="1500" b="1" dirty="0" err="1">
                <a:latin typeface="Arial"/>
                <a:cs typeface="Arial"/>
              </a:rPr>
              <a:t>Levenson</a:t>
            </a:r>
            <a:r>
              <a:rPr lang="en-GB" sz="1500" b="1" dirty="0">
                <a:latin typeface="Arial"/>
                <a:cs typeface="Arial"/>
              </a:rPr>
              <a:t>, 2025)</a:t>
            </a:r>
            <a:endParaRPr lang="en-US" sz="1500" b="1" dirty="0">
              <a:latin typeface="Arial"/>
              <a:cs typeface="Arial"/>
            </a:endParaRPr>
          </a:p>
        </p:txBody>
      </p:sp>
      <p:pic>
        <p:nvPicPr>
          <p:cNvPr id="6" name="Content Placeholder 5" descr="Tesco South Wigston: Grocer 33 store of the week | Grocer 33 | The Grocer">
            <a:extLst>
              <a:ext uri="{FF2B5EF4-FFF2-40B4-BE49-F238E27FC236}">
                <a16:creationId xmlns:a16="http://schemas.microsoft.com/office/drawing/2014/main" id="{6F581A74-4B80-BDB0-992B-30E8E6153CC9}"/>
              </a:ext>
            </a:extLst>
          </p:cNvPr>
          <p:cNvPicPr>
            <a:picLocks noGrp="1" noChangeAspect="1"/>
          </p:cNvPicPr>
          <p:nvPr>
            <p:ph sz="half" idx="1"/>
          </p:nvPr>
        </p:nvPicPr>
        <p:blipFill>
          <a:blip r:embed="rId3"/>
          <a:stretch>
            <a:fillRect/>
          </a:stretch>
        </p:blipFill>
        <p:spPr>
          <a:xfrm>
            <a:off x="123955" y="1860247"/>
            <a:ext cx="3834901" cy="2963333"/>
          </a:xfrm>
          <a:prstGeom prst="rect">
            <a:avLst/>
          </a:prstGeom>
        </p:spPr>
      </p:pic>
    </p:spTree>
    <p:extLst>
      <p:ext uri="{BB962C8B-B14F-4D97-AF65-F5344CB8AC3E}">
        <p14:creationId xmlns:p14="http://schemas.microsoft.com/office/powerpoint/2010/main" val="1745891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E637F-B5B6-7279-2C12-15D97312DE7F}"/>
              </a:ext>
            </a:extLst>
          </p:cNvPr>
          <p:cNvSpPr>
            <a:spLocks noGrp="1"/>
          </p:cNvSpPr>
          <p:nvPr>
            <p:ph type="title"/>
          </p:nvPr>
        </p:nvSpPr>
        <p:spPr>
          <a:xfrm>
            <a:off x="677334" y="443136"/>
            <a:ext cx="8596668" cy="736735"/>
          </a:xfrm>
        </p:spPr>
        <p:txBody>
          <a:bodyPr>
            <a:normAutofit/>
          </a:bodyPr>
          <a:lstStyle/>
          <a:p>
            <a:pPr algn="just">
              <a:lnSpc>
                <a:spcPct val="150000"/>
              </a:lnSpc>
            </a:pPr>
            <a:r>
              <a:rPr lang="en-IN" sz="3200" b="1" dirty="0">
                <a:latin typeface="Arial" panose="020B0604020202020204" pitchFamily="34" charset="0"/>
                <a:cs typeface="Arial" panose="020B0604020202020204" pitchFamily="34" charset="0"/>
              </a:rPr>
              <a:t>References</a:t>
            </a:r>
            <a:endParaRPr lang="en-IN" sz="32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66DD059-51D8-14FB-8449-C8C6F1ADE002}"/>
              </a:ext>
            </a:extLst>
          </p:cNvPr>
          <p:cNvSpPr>
            <a:spLocks noGrp="1"/>
          </p:cNvSpPr>
          <p:nvPr>
            <p:ph idx="1"/>
          </p:nvPr>
        </p:nvSpPr>
        <p:spPr>
          <a:xfrm>
            <a:off x="677334" y="1369835"/>
            <a:ext cx="8596668" cy="4671527"/>
          </a:xfrm>
        </p:spPr>
        <p:txBody>
          <a:bodyPr vert="horz" lIns="91440" tIns="45720" rIns="91440" bIns="45720" rtlCol="0" anchor="t">
            <a:normAutofit/>
          </a:bodyPr>
          <a:lstStyle/>
          <a:p>
            <a:pPr marL="0" indent="0">
              <a:buNone/>
            </a:pPr>
            <a:r>
              <a:rPr lang="en-GB" sz="1600">
                <a:latin typeface="Arial"/>
                <a:cs typeface="Arial"/>
              </a:rPr>
              <a:t>Blumberg, M. and Levenson, A. (2025)'Critical edge: shaping the future of skills management for organizational success', Strategic HR Review, 24(2), pp. 85-94.</a:t>
            </a:r>
            <a:endParaRPr lang="en-GB" sz="1600">
              <a:latin typeface="Arial" panose="020B0604020202020204" pitchFamily="34" charset="0"/>
              <a:cs typeface="Arial" panose="020B0604020202020204" pitchFamily="34" charset="0"/>
            </a:endParaRPr>
          </a:p>
          <a:p>
            <a:pPr marL="0" indent="0">
              <a:buNone/>
            </a:pPr>
            <a:r>
              <a:rPr lang="en-GB" sz="1600" dirty="0">
                <a:latin typeface="Arial"/>
                <a:cs typeface="Arial"/>
              </a:rPr>
              <a:t>Dallow, G., Williams,L.T., Williams,E. And Rigby, R.R. (2025)'Exploring behaviour change skill development during final placements: practice educator and student </a:t>
            </a:r>
            <a:r>
              <a:rPr lang="en-GB" sz="1600">
                <a:latin typeface="Arial"/>
                <a:cs typeface="Arial"/>
              </a:rPr>
              <a:t>perspectives', Nutrition &amp; Dietetics</a:t>
            </a:r>
            <a:endParaRPr lang="en-GB" sz="1600" dirty="0">
              <a:latin typeface="Arial"/>
              <a:cs typeface="Arial"/>
            </a:endParaRPr>
          </a:p>
          <a:p>
            <a:pPr marL="0" indent="0">
              <a:buNone/>
            </a:pPr>
            <a:r>
              <a:rPr lang="en-GB" sz="1600" err="1">
                <a:latin typeface="Arial"/>
                <a:cs typeface="Arial"/>
              </a:rPr>
              <a:t>Douphrate</a:t>
            </a:r>
            <a:r>
              <a:rPr lang="en-GB" sz="1600" dirty="0">
                <a:latin typeface="Arial"/>
                <a:cs typeface="Arial"/>
              </a:rPr>
              <a:t>, D.I., </a:t>
            </a:r>
            <a:r>
              <a:rPr lang="en-GB" sz="1600" err="1">
                <a:latin typeface="Arial"/>
                <a:cs typeface="Arial"/>
              </a:rPr>
              <a:t>Roudriguez</a:t>
            </a:r>
            <a:r>
              <a:rPr lang="en-GB" sz="1600" dirty="0">
                <a:latin typeface="Arial"/>
                <a:cs typeface="Arial"/>
              </a:rPr>
              <a:t> ,A., Kines ,P. And Hossein Javid, A. (2025)' Safety leadership training effectiveness evaluation on behaviour change among large-herd US dairy farm supervisors', Wor</a:t>
            </a:r>
            <a:r>
              <a:rPr lang="en-GB" sz="1600">
                <a:latin typeface="Arial"/>
                <a:cs typeface="Arial"/>
              </a:rPr>
              <a:t>kplace Health&amp; Safety, 73(4), pp. 180-192.</a:t>
            </a:r>
            <a:endParaRPr lang="en-GB" sz="1600" dirty="0">
              <a:latin typeface="Arial"/>
              <a:cs typeface="Arial"/>
            </a:endParaRPr>
          </a:p>
          <a:p>
            <a:pPr marL="0" indent="0">
              <a:buNone/>
            </a:pPr>
            <a:r>
              <a:rPr lang="en-GB" sz="1600" dirty="0">
                <a:latin typeface="Arial"/>
                <a:cs typeface="Arial"/>
              </a:rPr>
              <a:t>Indeed (2025) What is a needs </a:t>
            </a:r>
            <a:r>
              <a:rPr lang="en-GB" sz="1600">
                <a:latin typeface="Arial"/>
                <a:cs typeface="Arial"/>
              </a:rPr>
              <a:t>assessment</a:t>
            </a:r>
            <a:r>
              <a:rPr lang="en-GB" sz="1600" dirty="0">
                <a:latin typeface="Arial"/>
                <a:cs typeface="Arial"/>
              </a:rPr>
              <a:t>?</a:t>
            </a:r>
          </a:p>
          <a:p>
            <a:pPr marL="0" indent="0">
              <a:buNone/>
            </a:pPr>
            <a:r>
              <a:rPr lang="en-GB" sz="1600">
                <a:latin typeface="Arial"/>
                <a:cs typeface="Arial"/>
              </a:rPr>
              <a:t>James, D. (2026) Cognitive learning theory.360Learning</a:t>
            </a:r>
            <a:endParaRPr lang="en-GB" sz="1600" dirty="0">
              <a:latin typeface="Arial"/>
              <a:cs typeface="Arial"/>
            </a:endParaRPr>
          </a:p>
          <a:p>
            <a:pPr marL="0" indent="0">
              <a:buNone/>
            </a:pPr>
            <a:r>
              <a:rPr lang="en-GB" sz="1600" err="1">
                <a:latin typeface="Arial"/>
                <a:cs typeface="Arial"/>
              </a:rPr>
              <a:t>Lawless,C</a:t>
            </a:r>
            <a:r>
              <a:rPr lang="en-GB" sz="1600" dirty="0">
                <a:latin typeface="Arial"/>
                <a:cs typeface="Arial"/>
              </a:rPr>
              <a:t>. (2023) Logistics in Tesco: past, present</a:t>
            </a:r>
            <a:r>
              <a:rPr lang="en-GB" sz="1600">
                <a:latin typeface="Arial"/>
                <a:cs typeface="Arial"/>
              </a:rPr>
              <a:t> and future. CRC Press.</a:t>
            </a:r>
            <a:endParaRPr lang="en-GB" sz="1600" dirty="0">
              <a:latin typeface="Arial"/>
              <a:cs typeface="Arial"/>
            </a:endParaRPr>
          </a:p>
          <a:p>
            <a:pPr marL="0" indent="0">
              <a:buNone/>
            </a:pPr>
            <a:r>
              <a:rPr lang="en-GB" sz="1600" dirty="0">
                <a:latin typeface="Arial"/>
                <a:cs typeface="Arial"/>
              </a:rPr>
              <a:t>Statista(2025) Tesco PLC- </a:t>
            </a:r>
            <a:r>
              <a:rPr lang="en-GB" sz="1600">
                <a:latin typeface="Arial"/>
                <a:cs typeface="Arial"/>
              </a:rPr>
              <a:t>statistics and facts</a:t>
            </a:r>
            <a:endParaRPr lang="en-GB" sz="1600" dirty="0">
              <a:latin typeface="Arial"/>
              <a:cs typeface="Arial"/>
            </a:endParaRPr>
          </a:p>
          <a:p>
            <a:pPr marL="0" indent="0">
              <a:buNone/>
            </a:pPr>
            <a:r>
              <a:rPr lang="en-GB" sz="1600" dirty="0">
                <a:latin typeface="Arial"/>
                <a:cs typeface="Arial"/>
              </a:rPr>
              <a:t>Winton, A., </a:t>
            </a:r>
            <a:r>
              <a:rPr lang="en-GB" sz="1600" err="1">
                <a:latin typeface="Arial"/>
                <a:cs typeface="Arial"/>
              </a:rPr>
              <a:t>Howcroft,D</a:t>
            </a:r>
            <a:r>
              <a:rPr lang="en-GB" sz="1600" dirty="0">
                <a:latin typeface="Arial"/>
                <a:cs typeface="Arial"/>
              </a:rPr>
              <a:t>. And </a:t>
            </a:r>
            <a:r>
              <a:rPr lang="en-GB" sz="1600" err="1">
                <a:latin typeface="Arial"/>
                <a:cs typeface="Arial"/>
              </a:rPr>
              <a:t>Rubery,J</a:t>
            </a:r>
            <a:r>
              <a:rPr lang="en-GB" sz="1600" dirty="0">
                <a:latin typeface="Arial"/>
                <a:cs typeface="Arial"/>
              </a:rPr>
              <a:t>. (2025)' Sociotechnical change in British </a:t>
            </a:r>
            <a:r>
              <a:rPr lang="en-GB" sz="1600">
                <a:latin typeface="Arial"/>
                <a:cs typeface="Arial"/>
              </a:rPr>
              <a:t>supermarkets: examining the role of labour', New Technology, Work and Employment.</a:t>
            </a:r>
            <a:endParaRPr lang="en-GB" sz="1600" dirty="0">
              <a:latin typeface="Arial"/>
              <a:cs typeface="Arial"/>
            </a:endParaRPr>
          </a:p>
          <a:p>
            <a:pPr marL="0" indent="0">
              <a:buNone/>
            </a:pPr>
            <a:endParaRPr lang="en-GB"/>
          </a:p>
        </p:txBody>
      </p:sp>
    </p:spTree>
    <p:extLst>
      <p:ext uri="{BB962C8B-B14F-4D97-AF65-F5344CB8AC3E}">
        <p14:creationId xmlns:p14="http://schemas.microsoft.com/office/powerpoint/2010/main" val="21449323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90</TotalTime>
  <Words>3390</Words>
  <Application>Microsoft Office PowerPoint</Application>
  <PresentationFormat>Widescreen</PresentationFormat>
  <Paragraphs>126</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Module: Developing and Managing Individuals and Teams Module Code: LCLM5002 Assignment Title: Component 1- Individual Presentation Programme: BA (Hons) Leadership and Management Skills for the Workplace Student Name: Cristiana Gabriela Coca Student Number:2419208 Lecturer Name:Dr Doreen Nyaa Amundam</vt:lpstr>
      <vt:lpstr>Table of Contents</vt:lpstr>
      <vt:lpstr>Introduction of Tesco</vt:lpstr>
      <vt:lpstr>My Role as a Newly Appointed HR Practitioner </vt:lpstr>
      <vt:lpstr>Recruitment of store supervisor (Job Analysis)</vt:lpstr>
      <vt:lpstr>Recruitment of store supervisor (Job description)</vt:lpstr>
      <vt:lpstr>Recruitment of store supervisor (Person specification)</vt:lpstr>
      <vt:lpstr>Interview Methods Used</vt:lpstr>
      <vt:lpstr>Training and development needs of the store supervisor</vt:lpstr>
      <vt:lpstr>Use of Behaviourist Theory </vt:lpstr>
      <vt:lpstr>Use of Cognitivist Theory </vt:lpstr>
      <vt:lpstr>Humanist/ Experiential Learning Theory </vt:lpstr>
      <vt:lpstr>Comparison of Learning Theories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Developing and Managing Individuals and Teams Module Code: LCLM5002 Assignment Title: Component 1- Individual Presentation Programme: BA (Hons) Leadership and Management Skills for the Workplace Student Number:2419208 Lecturer Name:Dr Doreen Nyaa Amundam</dc:title>
  <dc:creator>LAPTOP LENOVO</dc:creator>
  <cp:lastModifiedBy>cristianacoca1608@gmail.com</cp:lastModifiedBy>
  <cp:revision>379</cp:revision>
  <dcterms:created xsi:type="dcterms:W3CDTF">2026-02-12T10:44:18Z</dcterms:created>
  <dcterms:modified xsi:type="dcterms:W3CDTF">2026-02-15T07:55:04Z</dcterms:modified>
</cp:coreProperties>
</file>