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72" r:id="rId4"/>
  </p:sldMasterIdLst>
  <p:notesMasterIdLst>
    <p:notesMasterId r:id="rId23"/>
  </p:notesMasterIdLst>
  <p:handoutMasterIdLst>
    <p:handoutMasterId r:id="rId24"/>
  </p:handoutMasterIdLst>
  <p:sldIdLst>
    <p:sldId id="256" r:id="rId5"/>
    <p:sldId id="270" r:id="rId6"/>
    <p:sldId id="276" r:id="rId7"/>
    <p:sldId id="277" r:id="rId8"/>
    <p:sldId id="279" r:id="rId9"/>
    <p:sldId id="278" r:id="rId10"/>
    <p:sldId id="257" r:id="rId11"/>
    <p:sldId id="271" r:id="rId12"/>
    <p:sldId id="274" r:id="rId13"/>
    <p:sldId id="259" r:id="rId14"/>
    <p:sldId id="263" r:id="rId15"/>
    <p:sldId id="261" r:id="rId16"/>
    <p:sldId id="264" r:id="rId17"/>
    <p:sldId id="267" r:id="rId18"/>
    <p:sldId id="283" r:id="rId19"/>
    <p:sldId id="268" r:id="rId20"/>
    <p:sldId id="269" r:id="rId21"/>
    <p:sldId id="280"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E3E3E"/>
    <a:srgbClr val="6D0000"/>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C7853C-536D-4A76-A0AE-DD22124D55A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5" autoAdjust="0"/>
    <p:restoredTop sz="84375" autoAdjust="0"/>
  </p:normalViewPr>
  <p:slideViewPr>
    <p:cSldViewPr snapToGrid="0">
      <p:cViewPr varScale="1">
        <p:scale>
          <a:sx n="78" d="100"/>
          <a:sy n="78" d="100"/>
        </p:scale>
        <p:origin x="480" y="176"/>
      </p:cViewPr>
      <p:guideLst/>
    </p:cSldViewPr>
  </p:slideViewPr>
  <p:notesTextViewPr>
    <p:cViewPr>
      <p:scale>
        <a:sx n="1" d="1"/>
        <a:sy n="1" d="1"/>
      </p:scale>
      <p:origin x="0" y="0"/>
    </p:cViewPr>
  </p:notesTextViewPr>
  <p:notesViewPr>
    <p:cSldViewPr snapToGrid="0">
      <p:cViewPr varScale="1">
        <p:scale>
          <a:sx n="66" d="100"/>
          <a:sy n="66" d="100"/>
        </p:scale>
        <p:origin x="2280"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3EDD3B8-5E68-48E9-AAB1-5DE570C28ED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A897E35-4312-4077-83D3-69953080BC2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E836F02-AF67-416B-AB85-08CFF698F86D}" type="datetimeFigureOut">
              <a:rPr lang="en-US" smtClean="0"/>
              <a:t>2/15/19</a:t>
            </a:fld>
            <a:endParaRPr lang="en-US" dirty="0"/>
          </a:p>
        </p:txBody>
      </p:sp>
      <p:sp>
        <p:nvSpPr>
          <p:cNvPr id="4" name="Footer Placeholder 3">
            <a:extLst>
              <a:ext uri="{FF2B5EF4-FFF2-40B4-BE49-F238E27FC236}">
                <a16:creationId xmlns:a16="http://schemas.microsoft.com/office/drawing/2014/main" id="{75853C52-2B92-4B9E-86F4-DB78684BEC8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20E0EA4-BAD2-4335-9446-CA4CCFEC14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D65BC62-3B36-43F8-8B69-D6E5E743DA31}" type="slidenum">
              <a:rPr lang="en-US" smtClean="0"/>
              <a:t>‹#›</a:t>
            </a:fld>
            <a:endParaRPr lang="en-US" dirty="0"/>
          </a:p>
        </p:txBody>
      </p:sp>
    </p:spTree>
    <p:extLst>
      <p:ext uri="{BB962C8B-B14F-4D97-AF65-F5344CB8AC3E}">
        <p14:creationId xmlns:p14="http://schemas.microsoft.com/office/powerpoint/2010/main" val="33165184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B7E8F0-931C-4E43-98D1-A3CD0E0034DC}" type="datetimeFigureOut">
              <a:rPr lang="en-US" smtClean="0"/>
              <a:t>2/15/19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AEB063-7F11-4E3B-BA52-07405B1C2D95}" type="slidenum">
              <a:rPr lang="en-US" smtClean="0"/>
              <a:t>‹#›</a:t>
            </a:fld>
            <a:endParaRPr lang="en-US" dirty="0"/>
          </a:p>
        </p:txBody>
      </p:sp>
    </p:spTree>
    <p:extLst>
      <p:ext uri="{BB962C8B-B14F-4D97-AF65-F5344CB8AC3E}">
        <p14:creationId xmlns:p14="http://schemas.microsoft.com/office/powerpoint/2010/main" val="18629302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Tahoma" panose="020B0604030504040204" pitchFamily="34" charset="0"/>
                <a:ea typeface="Tahoma" panose="020B0604030504040204" pitchFamily="34" charset="0"/>
                <a:cs typeface="Tahoma" panose="020B0604030504040204" pitchFamily="34" charset="0"/>
              </a:rPr>
              <a:t>Be specific and direct in the title. Use the subtitle to give the specific context of the speech.</a:t>
            </a:r>
          </a:p>
          <a:p>
            <a:r>
              <a:rPr lang="en-US" sz="1200" dirty="0">
                <a:latin typeface="Tahoma" panose="020B0604030504040204" pitchFamily="34" charset="0"/>
                <a:ea typeface="Tahoma" panose="020B0604030504040204" pitchFamily="34" charset="0"/>
                <a:cs typeface="Tahoma" panose="020B0604030504040204" pitchFamily="34" charset="0"/>
              </a:rPr>
              <a:t>-The goal should be to capture the audience’s attention which can be done with a quote, a startling statistic, or fact.  It is not necessary to include this attention getter on the slide.</a:t>
            </a:r>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1</a:t>
            </a:fld>
            <a:endParaRPr lang="en-US" dirty="0"/>
          </a:p>
        </p:txBody>
      </p:sp>
    </p:spTree>
    <p:extLst>
      <p:ext uri="{BB962C8B-B14F-4D97-AF65-F5344CB8AC3E}">
        <p14:creationId xmlns:p14="http://schemas.microsoft.com/office/powerpoint/2010/main" val="32054555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Tahoma" panose="020B0604030504040204" pitchFamily="34" charset="0"/>
                <a:ea typeface="Tahoma" panose="020B0604030504040204" pitchFamily="34" charset="0"/>
                <a:cs typeface="Tahoma" panose="020B0604030504040204" pitchFamily="34" charset="0"/>
              </a:rPr>
              <a:t>Use the background points to post details that are not common knowledge, or that the audience will need to understand the context of the speech.</a:t>
            </a:r>
          </a:p>
          <a:p>
            <a:r>
              <a:rPr lang="en-US" dirty="0"/>
              <a:t>-Do not read these main points from the PowerPoint, instead elaborate on these points during the speech.</a:t>
            </a:r>
          </a:p>
        </p:txBody>
      </p:sp>
      <p:sp>
        <p:nvSpPr>
          <p:cNvPr id="4" name="Slide Number Placeholder 3"/>
          <p:cNvSpPr>
            <a:spLocks noGrp="1"/>
          </p:cNvSpPr>
          <p:nvPr>
            <p:ph type="sldNum" sz="quarter" idx="10"/>
          </p:nvPr>
        </p:nvSpPr>
        <p:spPr/>
        <p:txBody>
          <a:bodyPr/>
          <a:lstStyle/>
          <a:p>
            <a:fld id="{E6AEB063-7F11-4E3B-BA52-07405B1C2D95}" type="slidenum">
              <a:rPr lang="en-US" smtClean="0"/>
              <a:t>7</a:t>
            </a:fld>
            <a:endParaRPr lang="en-US" dirty="0"/>
          </a:p>
        </p:txBody>
      </p:sp>
    </p:spTree>
    <p:extLst>
      <p:ext uri="{BB962C8B-B14F-4D97-AF65-F5344CB8AC3E}">
        <p14:creationId xmlns:p14="http://schemas.microsoft.com/office/powerpoint/2010/main" val="27524013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Tahoma" panose="020B0604030504040204" pitchFamily="34" charset="0"/>
                <a:ea typeface="Tahoma" panose="020B0604030504040204" pitchFamily="34" charset="0"/>
                <a:cs typeface="Tahoma" panose="020B0604030504040204" pitchFamily="34" charset="0"/>
              </a:rPr>
              <a:t>Use the background points to post details that are not common knowledge, or that the audience will need to understand the context of the speech.</a:t>
            </a:r>
          </a:p>
          <a:p>
            <a:r>
              <a:rPr lang="en-US" dirty="0"/>
              <a:t>-Do not read these main points from the PowerPoint, instead elaborate on these points during the speech.</a:t>
            </a:r>
          </a:p>
        </p:txBody>
      </p:sp>
      <p:sp>
        <p:nvSpPr>
          <p:cNvPr id="4" name="Slide Number Placeholder 3"/>
          <p:cNvSpPr>
            <a:spLocks noGrp="1"/>
          </p:cNvSpPr>
          <p:nvPr>
            <p:ph type="sldNum" sz="quarter" idx="10"/>
          </p:nvPr>
        </p:nvSpPr>
        <p:spPr/>
        <p:txBody>
          <a:bodyPr/>
          <a:lstStyle/>
          <a:p>
            <a:fld id="{E6AEB063-7F11-4E3B-BA52-07405B1C2D95}" type="slidenum">
              <a:rPr lang="en-US" smtClean="0"/>
              <a:t>9</a:t>
            </a:fld>
            <a:endParaRPr lang="en-US" dirty="0"/>
          </a:p>
        </p:txBody>
      </p:sp>
    </p:spTree>
    <p:extLst>
      <p:ext uri="{BB962C8B-B14F-4D97-AF65-F5344CB8AC3E}">
        <p14:creationId xmlns:p14="http://schemas.microsoft.com/office/powerpoint/2010/main" val="30234693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entury Gothic" panose="020B0502020202020204" pitchFamily="34" charset="0"/>
                <a:ea typeface="Tahoma" panose="020B0604030504040204" pitchFamily="34" charset="0"/>
                <a:cs typeface="Tahoma" panose="020B0604030504040204" pitchFamily="34" charset="0"/>
              </a:rPr>
              <a:t>Dedicate this entire slide to the thesis statement.  It is the reason the speech is being given.  Use this time to reveal the three main points of the speech (slides 4,5,6) as an overview for the direction of the speech:</a:t>
            </a:r>
          </a:p>
          <a:p>
            <a:r>
              <a:rPr lang="en-US" dirty="0">
                <a:latin typeface="Century Gothic" panose="020B0502020202020204" pitchFamily="34" charset="0"/>
                <a:ea typeface="Tahoma" panose="020B0604030504040204" pitchFamily="34" charset="0"/>
                <a:cs typeface="Tahoma" panose="020B0604030504040204" pitchFamily="34" charset="0"/>
              </a:rPr>
              <a:t>-[type main point #1 here]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Century Gothic" panose="020B0502020202020204" pitchFamily="34" charset="0"/>
                <a:ea typeface="Tahoma" panose="020B0604030504040204" pitchFamily="34" charset="0"/>
                <a:cs typeface="Tahoma" panose="020B0604030504040204" pitchFamily="34" charset="0"/>
              </a:rPr>
              <a:t>-[type main point #2 here]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Century Gothic" panose="020B0502020202020204" pitchFamily="34" charset="0"/>
                <a:ea typeface="Tahoma" panose="020B0604030504040204" pitchFamily="34" charset="0"/>
                <a:cs typeface="Tahoma" panose="020B0604030504040204" pitchFamily="34" charset="0"/>
              </a:rPr>
              <a:t>-[type main point #3 here]</a:t>
            </a:r>
          </a:p>
          <a:p>
            <a:r>
              <a:rPr lang="en-US" dirty="0">
                <a:latin typeface="Century Gothic" panose="020B0502020202020204" pitchFamily="34" charset="0"/>
                <a:ea typeface="Tahoma" panose="020B0604030504040204" pitchFamily="34" charset="0"/>
                <a:cs typeface="Tahoma" panose="020B0604030504040204" pitchFamily="34" charset="0"/>
              </a:rPr>
              <a:t>Be sure to transition to the first main point and the next slide.</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10</a:t>
            </a:fld>
            <a:endParaRPr lang="en-US" dirty="0"/>
          </a:p>
        </p:txBody>
      </p:sp>
    </p:spTree>
    <p:extLst>
      <p:ext uri="{BB962C8B-B14F-4D97-AF65-F5344CB8AC3E}">
        <p14:creationId xmlns:p14="http://schemas.microsoft.com/office/powerpoint/2010/main" val="33380273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title of main point #2 should be clear and concise.  Each piece of evidence should be summarized for clarity and cited correctly.  Do not simply read the pieces of evidence, but elaborate where needed.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[type notes for elaboration here]</a:t>
            </a:r>
          </a:p>
          <a:p>
            <a:r>
              <a:rPr lang="en-US" dirty="0"/>
              <a:t>Be sure to transition to main point #3 and the next slide.</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11</a:t>
            </a:fld>
            <a:endParaRPr lang="en-US" dirty="0"/>
          </a:p>
        </p:txBody>
      </p:sp>
    </p:spTree>
    <p:extLst>
      <p:ext uri="{BB962C8B-B14F-4D97-AF65-F5344CB8AC3E}">
        <p14:creationId xmlns:p14="http://schemas.microsoft.com/office/powerpoint/2010/main" val="7505618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title of main point #1 should be clear and concise.  Each piece of evidence should be summarized for clarity and cited correctly.  Do not simply read the pieces of evidence, but elaborate where needed.  </a:t>
            </a:r>
          </a:p>
          <a:p>
            <a:r>
              <a:rPr lang="en-US" dirty="0"/>
              <a:t>[type notes for elaboration here]</a:t>
            </a:r>
          </a:p>
          <a:p>
            <a:r>
              <a:rPr lang="en-US" dirty="0"/>
              <a:t>Be sure to transition to main point #2 and the next slide.</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12</a:t>
            </a:fld>
            <a:endParaRPr lang="en-US" dirty="0"/>
          </a:p>
        </p:txBody>
      </p:sp>
    </p:spTree>
    <p:extLst>
      <p:ext uri="{BB962C8B-B14F-4D97-AF65-F5344CB8AC3E}">
        <p14:creationId xmlns:p14="http://schemas.microsoft.com/office/powerpoint/2010/main" val="26394520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title of main point #3 should be clear and concise.  Each piece of evidence should be summarized for clarity and cited correctly.  Do not simply read the pieces of evidence, but elaborate where needed.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[type notes for elaboration here]</a:t>
            </a:r>
          </a:p>
          <a:p>
            <a:r>
              <a:rPr lang="en-US" dirty="0"/>
              <a:t>Be sure to transition to the counterargument and the next slide.</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13</a:t>
            </a:fld>
            <a:endParaRPr lang="en-US" dirty="0"/>
          </a:p>
        </p:txBody>
      </p:sp>
    </p:spTree>
    <p:extLst>
      <p:ext uri="{BB962C8B-B14F-4D97-AF65-F5344CB8AC3E}">
        <p14:creationId xmlns:p14="http://schemas.microsoft.com/office/powerpoint/2010/main" val="4182142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Tahoma" panose="020B0604030504040204" pitchFamily="34" charset="0"/>
                <a:ea typeface="Tahoma" panose="020B0604030504040204" pitchFamily="34" charset="0"/>
                <a:cs typeface="Tahoma" panose="020B0604030504040204" pitchFamily="34" charset="0"/>
              </a:rPr>
              <a:t>The counterargument should be the most common argument against the topic.  The goal for this slide is to address the counterargument in such a way as to actually strengthen the original topic.  Be sure to address each piece of evidence against the topic.  As you address each piece of evidence elaborate on the text found on the slide.  Remember to transition to the final slide, the action step.</a:t>
            </a:r>
          </a:p>
          <a:p>
            <a:endParaRPr lang="en-US" dirty="0"/>
          </a:p>
        </p:txBody>
      </p:sp>
      <p:sp>
        <p:nvSpPr>
          <p:cNvPr id="4" name="Slide Number Placeholder 3"/>
          <p:cNvSpPr>
            <a:spLocks noGrp="1"/>
          </p:cNvSpPr>
          <p:nvPr>
            <p:ph type="sldNum" sz="quarter" idx="10"/>
          </p:nvPr>
        </p:nvSpPr>
        <p:spPr/>
        <p:txBody>
          <a:bodyPr/>
          <a:lstStyle/>
          <a:p>
            <a:fld id="{E6AEB063-7F11-4E3B-BA52-07405B1C2D95}" type="slidenum">
              <a:rPr lang="en-US" smtClean="0"/>
              <a:t>14</a:t>
            </a:fld>
            <a:endParaRPr lang="en-US" dirty="0"/>
          </a:p>
        </p:txBody>
      </p:sp>
    </p:spTree>
    <p:extLst>
      <p:ext uri="{BB962C8B-B14F-4D97-AF65-F5344CB8AC3E}">
        <p14:creationId xmlns:p14="http://schemas.microsoft.com/office/powerpoint/2010/main" val="37305417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ahoma" panose="020B0604030504040204" pitchFamily="34" charset="0"/>
                <a:ea typeface="Tahoma" panose="020B0604030504040204" pitchFamily="34" charset="0"/>
                <a:cs typeface="Tahoma" panose="020B0604030504040204" pitchFamily="34" charset="0"/>
              </a:rPr>
              <a:t>The action step is what the audience is supposed to do or think about the topic.  It should be one sentence that is written clearly and with much thought. It may also be the thesis statement restated as an action.  The goal of this slide is to leave the audience with a clear message as to what they are to do or think at the end of the speech.  It may be a good idea to end with a powerful quote or image.  </a:t>
            </a:r>
          </a:p>
        </p:txBody>
      </p:sp>
      <p:sp>
        <p:nvSpPr>
          <p:cNvPr id="4" name="Slide Number Placeholder 3"/>
          <p:cNvSpPr>
            <a:spLocks noGrp="1"/>
          </p:cNvSpPr>
          <p:nvPr>
            <p:ph type="sldNum" sz="quarter" idx="10"/>
          </p:nvPr>
        </p:nvSpPr>
        <p:spPr/>
        <p:txBody>
          <a:bodyPr/>
          <a:lstStyle/>
          <a:p>
            <a:fld id="{E6AEB063-7F11-4E3B-BA52-07405B1C2D95}" type="slidenum">
              <a:rPr lang="en-US" smtClean="0"/>
              <a:t>16</a:t>
            </a:fld>
            <a:endParaRPr lang="en-US" dirty="0"/>
          </a:p>
        </p:txBody>
      </p:sp>
    </p:spTree>
    <p:extLst>
      <p:ext uri="{BB962C8B-B14F-4D97-AF65-F5344CB8AC3E}">
        <p14:creationId xmlns:p14="http://schemas.microsoft.com/office/powerpoint/2010/main" val="29062576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381388F-6D01-4763-9497-2C5F78AF5477}"/>
              </a:ext>
            </a:extLst>
          </p:cNvPr>
          <p:cNvSpPr/>
          <p:nvPr userDrawn="1"/>
        </p:nvSpPr>
        <p:spPr>
          <a:xfrm>
            <a:off x="0" y="4818185"/>
            <a:ext cx="12192000" cy="20398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p:cNvSpPr/>
          <p:nvPr/>
        </p:nvSpPr>
        <p:spPr bwMode="ltGray">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innerShdw blurRad="63500" dist="50800" dir="54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lgn="ctr">
              <a:defRPr sz="5400" b="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noAutofit/>
          </a:bodyPr>
          <a:lstStyle>
            <a:lvl1pPr marL="0" indent="0" algn="ctr">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B7F6C47-B260-4BB6-8230-7D14D5CDE026}" type="datetimeFigureOut">
              <a:rPr lang="en-US" smtClean="0"/>
              <a:t>2/15/19</a:t>
            </a:fld>
            <a:endParaRPr lang="en-US" dirty="0"/>
          </a:p>
        </p:txBody>
      </p:sp>
      <p:sp>
        <p:nvSpPr>
          <p:cNvPr id="5" name="Footer Placeholder 4"/>
          <p:cNvSpPr>
            <a:spLocks noGrp="1"/>
          </p:cNvSpPr>
          <p:nvPr>
            <p:ph type="ftr" sz="quarter" idx="11"/>
          </p:nvPr>
        </p:nvSpPr>
        <p:spPr/>
        <p:txBody>
          <a:bodyPr/>
          <a:lstStyle/>
          <a:p>
            <a:r>
              <a:rPr lang="en-ZA" dirty="0"/>
              <a:t>Add a footer </a:t>
            </a:r>
            <a:endParaRPr lang="en-US" dirty="0"/>
          </a:p>
        </p:txBody>
      </p:sp>
      <p:sp>
        <p:nvSpPr>
          <p:cNvPr id="6" name="Slide Number Placeholder 5"/>
          <p:cNvSpPr>
            <a:spLocks noGrp="1"/>
          </p:cNvSpPr>
          <p:nvPr>
            <p:ph type="sldNum" sz="quarter" idx="12"/>
          </p:nvPr>
        </p:nvSpPr>
        <p:spPr/>
        <p:txBody>
          <a:bodyPr/>
          <a:lstStyle/>
          <a:p>
            <a:fld id="{A4942799-31AF-4FF8-9D79-C1A3E01FB207}" type="slidenum">
              <a:rPr lang="en-US" smtClean="0"/>
              <a:t>‹#›</a:t>
            </a:fld>
            <a:endParaRPr lang="en-US" dirty="0"/>
          </a:p>
        </p:txBody>
      </p:sp>
    </p:spTree>
    <p:extLst>
      <p:ext uri="{BB962C8B-B14F-4D97-AF65-F5344CB8AC3E}">
        <p14:creationId xmlns:p14="http://schemas.microsoft.com/office/powerpoint/2010/main" val="2774326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8"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nchor="ctr" anchorCtr="0"/>
          <a:lstStyle>
            <a:lvl1pPr>
              <a:defRPr b="0"/>
            </a:lvl1pPr>
          </a:lstStyle>
          <a:p>
            <a:r>
              <a:rPr lang="en-US"/>
              <a:t>Click to edit Master title style</a:t>
            </a:r>
            <a:endParaRPr lang="en-US" dirty="0"/>
          </a:p>
        </p:txBody>
      </p:sp>
      <p:sp>
        <p:nvSpPr>
          <p:cNvPr id="4" name="Content Placeholder 3"/>
          <p:cNvSpPr>
            <a:spLocks noGrp="1"/>
          </p:cNvSpPr>
          <p:nvPr>
            <p:ph sz="half" idx="2"/>
          </p:nvPr>
        </p:nvSpPr>
        <p:spPr>
          <a:xfrm>
            <a:off x="6187415" y="2222287"/>
            <a:ext cx="5194583" cy="3638764"/>
          </a:xfrm>
          <a:noFill/>
          <a:ln w="25400">
            <a:gradFill>
              <a:gsLst>
                <a:gs pos="50000">
                  <a:schemeClr val="bg2"/>
                </a:gs>
                <a:gs pos="0">
                  <a:schemeClr val="bg2"/>
                </a:gs>
                <a:gs pos="100000">
                  <a:schemeClr val="accent1"/>
                </a:gs>
              </a:gsLst>
              <a:lin ang="5400000" scaled="1"/>
            </a:gradFill>
          </a:ln>
          <a:effectLst>
            <a:outerShdw blurRad="63500" sx="102000" sy="102000" algn="ctr" rotWithShape="0">
              <a:prstClr val="black">
                <a:alpha val="40000"/>
              </a:prstClr>
            </a:outerShdw>
          </a:effectLst>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7F6C47-B260-4BB6-8230-7D14D5CDE026}" type="datetimeFigureOut">
              <a:rPr lang="en-US" smtClean="0"/>
              <a:t>2/15/19</a:t>
            </a:fld>
            <a:endParaRPr lang="en-US" dirty="0"/>
          </a:p>
        </p:txBody>
      </p:sp>
      <p:sp>
        <p:nvSpPr>
          <p:cNvPr id="6" name="Footer Placeholder 5"/>
          <p:cNvSpPr>
            <a:spLocks noGrp="1"/>
          </p:cNvSpPr>
          <p:nvPr>
            <p:ph type="ftr" sz="quarter" idx="11"/>
          </p:nvPr>
        </p:nvSpPr>
        <p:spPr/>
        <p:txBody>
          <a:bodyPr/>
          <a:lstStyle/>
          <a:p>
            <a:r>
              <a:rPr lang="en-ZA" dirty="0"/>
              <a:t>Add a footer </a:t>
            </a:r>
            <a:endParaRPr lang="en-US" dirty="0"/>
          </a:p>
        </p:txBody>
      </p:sp>
      <p:sp>
        <p:nvSpPr>
          <p:cNvPr id="7" name="Slide Number Placeholder 6"/>
          <p:cNvSpPr>
            <a:spLocks noGrp="1"/>
          </p:cNvSpPr>
          <p:nvPr>
            <p:ph type="sldNum" sz="quarter" idx="12"/>
          </p:nvPr>
        </p:nvSpPr>
        <p:spPr/>
        <p:txBody>
          <a:bodyPr/>
          <a:lstStyle/>
          <a:p>
            <a:fld id="{A4942799-31AF-4FF8-9D79-C1A3E01FB207}" type="slidenum">
              <a:rPr lang="en-US" smtClean="0"/>
              <a:t>‹#›</a:t>
            </a:fld>
            <a:endParaRPr lang="en-US" dirty="0"/>
          </a:p>
        </p:txBody>
      </p:sp>
      <p:sp>
        <p:nvSpPr>
          <p:cNvPr id="9" name="Content Placeholder 2">
            <a:extLst>
              <a:ext uri="{FF2B5EF4-FFF2-40B4-BE49-F238E27FC236}">
                <a16:creationId xmlns:a16="http://schemas.microsoft.com/office/drawing/2014/main" id="{2A4059F8-A688-4FFE-AA79-3B6D811FA987}"/>
              </a:ext>
            </a:extLst>
          </p:cNvPr>
          <p:cNvSpPr>
            <a:spLocks noGrp="1"/>
          </p:cNvSpPr>
          <p:nvPr>
            <p:ph sz="half" idx="1"/>
          </p:nvPr>
        </p:nvSpPr>
        <p:spPr>
          <a:xfrm>
            <a:off x="838200" y="2222287"/>
            <a:ext cx="5181600" cy="363876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64910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Section Content Only ">
    <p:spTree>
      <p:nvGrpSpPr>
        <p:cNvPr id="1" name=""/>
        <p:cNvGrpSpPr/>
        <p:nvPr/>
      </p:nvGrpSpPr>
      <p:grpSpPr>
        <a:xfrm>
          <a:off x="0" y="0"/>
          <a:ext cx="0" cy="0"/>
          <a:chOff x="0" y="0"/>
          <a:chExt cx="0" cy="0"/>
        </a:xfrm>
      </p:grpSpPr>
      <p:sp>
        <p:nvSpPr>
          <p:cNvPr id="10" name="Freeform 7"/>
          <p:cNvSpPr/>
          <p:nvPr/>
        </p:nvSpPr>
        <p:spPr bwMode="ltGray">
          <a:xfrm>
            <a:off x="0" y="1"/>
            <a:ext cx="12192000" cy="6251330"/>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a:effectLst>
            <a:innerShdw blurRad="63500" dist="50800" dir="5400000">
              <a:prstClr val="black">
                <a:alpha val="50000"/>
              </a:prstClr>
            </a:innerShdw>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51514" y="451513"/>
            <a:ext cx="11288972" cy="5149187"/>
          </a:xfrm>
        </p:spPr>
        <p:txBody>
          <a:bodyPr anchor="ctr" anchorCtr="0"/>
          <a:lstStyle>
            <a:lvl1pPr algn="ctr">
              <a:defRPr sz="4800" b="0" cap="none"/>
            </a:lvl1pPr>
          </a:lstStyle>
          <a:p>
            <a:r>
              <a:rPr lang="en-US"/>
              <a:t>Click to edit Master title style</a:t>
            </a:r>
            <a:endParaRPr lang="en-US" dirty="0"/>
          </a:p>
        </p:txBody>
      </p:sp>
      <p:sp>
        <p:nvSpPr>
          <p:cNvPr id="4" name="Date Placeholder 3"/>
          <p:cNvSpPr>
            <a:spLocks noGrp="1"/>
          </p:cNvSpPr>
          <p:nvPr>
            <p:ph type="dt" sz="half" idx="10"/>
          </p:nvPr>
        </p:nvSpPr>
        <p:spPr/>
        <p:txBody>
          <a:bodyPr/>
          <a:lstStyle/>
          <a:p>
            <a:fld id="{FB7F6C47-B260-4BB6-8230-7D14D5CDE026}" type="datetimeFigureOut">
              <a:rPr lang="en-US" smtClean="0"/>
              <a:t>2/15/19</a:t>
            </a:fld>
            <a:endParaRPr lang="en-US" dirty="0"/>
          </a:p>
        </p:txBody>
      </p:sp>
      <p:sp>
        <p:nvSpPr>
          <p:cNvPr id="5" name="Footer Placeholder 4"/>
          <p:cNvSpPr>
            <a:spLocks noGrp="1"/>
          </p:cNvSpPr>
          <p:nvPr>
            <p:ph type="ftr" sz="quarter" idx="11"/>
          </p:nvPr>
        </p:nvSpPr>
        <p:spPr/>
        <p:txBody>
          <a:bodyPr/>
          <a:lstStyle/>
          <a:p>
            <a:r>
              <a:rPr lang="en-ZA" dirty="0"/>
              <a:t>Add a footer </a:t>
            </a:r>
            <a:endParaRPr lang="en-US" dirty="0"/>
          </a:p>
        </p:txBody>
      </p:sp>
      <p:sp>
        <p:nvSpPr>
          <p:cNvPr id="6" name="Slide Number Placeholder 5"/>
          <p:cNvSpPr>
            <a:spLocks noGrp="1"/>
          </p:cNvSpPr>
          <p:nvPr>
            <p:ph type="sldNum" sz="quarter" idx="12"/>
          </p:nvPr>
        </p:nvSpPr>
        <p:spPr/>
        <p:txBody>
          <a:bodyPr/>
          <a:lstStyle/>
          <a:p>
            <a:fld id="{A4942799-31AF-4FF8-9D79-C1A3E01FB207}" type="slidenum">
              <a:rPr lang="en-US" smtClean="0"/>
              <a:t>‹#›</a:t>
            </a:fld>
            <a:endParaRPr lang="en-US" dirty="0"/>
          </a:p>
        </p:txBody>
      </p:sp>
    </p:spTree>
    <p:extLst>
      <p:ext uri="{BB962C8B-B14F-4D97-AF65-F5344CB8AC3E}">
        <p14:creationId xmlns:p14="http://schemas.microsoft.com/office/powerpoint/2010/main" val="2973193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8" name="Freeform 6"/>
          <p:cNvSpPr/>
          <p:nvPr/>
        </p:nvSpPr>
        <p:spPr bwMode="ltGray">
          <a:xfrm flipH="1">
            <a:off x="12699" y="0"/>
            <a:ext cx="6004585" cy="2041975"/>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81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51514" y="375313"/>
            <a:ext cx="5114017" cy="1139895"/>
          </a:xfrm>
        </p:spPr>
        <p:txBody>
          <a:bodyPr/>
          <a:lstStyle>
            <a:lvl1pPr algn="l">
              <a:defRPr b="0"/>
            </a:lvl1pPr>
          </a:lstStyle>
          <a:p>
            <a:r>
              <a:rPr lang="en-US"/>
              <a:t>Click to edit Master title style</a:t>
            </a:r>
            <a:endParaRPr lang="en-US" dirty="0"/>
          </a:p>
        </p:txBody>
      </p:sp>
      <p:sp>
        <p:nvSpPr>
          <p:cNvPr id="3" name="Content Placeholder 2"/>
          <p:cNvSpPr>
            <a:spLocks noGrp="1"/>
          </p:cNvSpPr>
          <p:nvPr>
            <p:ph sz="half" idx="1"/>
          </p:nvPr>
        </p:nvSpPr>
        <p:spPr>
          <a:xfrm>
            <a:off x="451514" y="2222287"/>
            <a:ext cx="5553071" cy="3638763"/>
          </a:xfrm>
          <a:ln w="25400">
            <a:gradFill>
              <a:gsLst>
                <a:gs pos="0">
                  <a:schemeClr val="bg2"/>
                </a:gs>
                <a:gs pos="50000">
                  <a:srgbClr val="4A3030"/>
                </a:gs>
                <a:gs pos="100000">
                  <a:schemeClr val="accent1"/>
                </a:gs>
              </a:gsLst>
              <a:lin ang="5400000" scaled="1"/>
            </a:gradFill>
          </a:ln>
          <a:effectLst>
            <a:outerShdw blurRad="63500" sx="102000" sy="102000" algn="ctr" rotWithShape="0">
              <a:prstClr val="black">
                <a:alpha val="40000"/>
              </a:prstClr>
            </a:outerShdw>
          </a:effectLst>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7F6C47-B260-4BB6-8230-7D14D5CDE026}" type="datetimeFigureOut">
              <a:rPr lang="en-US" smtClean="0"/>
              <a:t>2/15/19</a:t>
            </a:fld>
            <a:endParaRPr lang="en-US" dirty="0"/>
          </a:p>
        </p:txBody>
      </p:sp>
      <p:sp>
        <p:nvSpPr>
          <p:cNvPr id="6" name="Footer Placeholder 5"/>
          <p:cNvSpPr>
            <a:spLocks noGrp="1"/>
          </p:cNvSpPr>
          <p:nvPr>
            <p:ph type="ftr" sz="quarter" idx="11"/>
          </p:nvPr>
        </p:nvSpPr>
        <p:spPr/>
        <p:txBody>
          <a:bodyPr/>
          <a:lstStyle/>
          <a:p>
            <a:r>
              <a:rPr lang="en-ZA" dirty="0"/>
              <a:t>Add a footer </a:t>
            </a:r>
            <a:endParaRPr lang="en-US" dirty="0"/>
          </a:p>
        </p:txBody>
      </p:sp>
      <p:sp>
        <p:nvSpPr>
          <p:cNvPr id="7" name="Slide Number Placeholder 6"/>
          <p:cNvSpPr>
            <a:spLocks noGrp="1"/>
          </p:cNvSpPr>
          <p:nvPr>
            <p:ph type="sldNum" sz="quarter" idx="12"/>
          </p:nvPr>
        </p:nvSpPr>
        <p:spPr/>
        <p:txBody>
          <a:bodyPr/>
          <a:lstStyle/>
          <a:p>
            <a:fld id="{A4942799-31AF-4FF8-9D79-C1A3E01FB207}" type="slidenum">
              <a:rPr lang="en-US" smtClean="0"/>
              <a:t>‹#›</a:t>
            </a:fld>
            <a:endParaRPr lang="en-US" dirty="0"/>
          </a:p>
        </p:txBody>
      </p:sp>
      <p:sp>
        <p:nvSpPr>
          <p:cNvPr id="9" name="Content Placeholder 9">
            <a:extLst>
              <a:ext uri="{FF2B5EF4-FFF2-40B4-BE49-F238E27FC236}">
                <a16:creationId xmlns:a16="http://schemas.microsoft.com/office/drawing/2014/main" id="{C95D556F-51D2-4EF4-B60F-D319BF232882}"/>
              </a:ext>
            </a:extLst>
          </p:cNvPr>
          <p:cNvSpPr>
            <a:spLocks noGrp="1"/>
          </p:cNvSpPr>
          <p:nvPr>
            <p:ph sz="quarter" idx="13"/>
          </p:nvPr>
        </p:nvSpPr>
        <p:spPr>
          <a:xfrm>
            <a:off x="6456099" y="375312"/>
            <a:ext cx="5186363" cy="5485737"/>
          </a:xfrm>
        </p:spPr>
        <p:txBody>
          <a:bodyPr anchor="t" anchorCtr="0">
            <a:normAutofit/>
          </a:bodyPr>
          <a:lstStyle>
            <a:lvl1pPr>
              <a:defRPr sz="2800"/>
            </a:lvl1pPr>
            <a:lvl2pPr>
              <a:defRPr sz="2400"/>
            </a:lvl2pPr>
            <a:lvl3pPr>
              <a:defRPr sz="2000"/>
            </a:lvl3pPr>
            <a:lvl4pPr>
              <a:defRPr sz="1800"/>
            </a:lvl4pPr>
            <a:lvl5pPr>
              <a:defRPr sz="18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44642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2_Two Content">
    <p:spTree>
      <p:nvGrpSpPr>
        <p:cNvPr id="1" name=""/>
        <p:cNvGrpSpPr/>
        <p:nvPr/>
      </p:nvGrpSpPr>
      <p:grpSpPr>
        <a:xfrm>
          <a:off x="0" y="0"/>
          <a:ext cx="0" cy="0"/>
          <a:chOff x="0" y="0"/>
          <a:chExt cx="0" cy="0"/>
        </a:xfrm>
      </p:grpSpPr>
      <p:sp>
        <p:nvSpPr>
          <p:cNvPr id="8" name="Freeform 6"/>
          <p:cNvSpPr/>
          <p:nvPr/>
        </p:nvSpPr>
        <p:spPr bwMode="ltGray">
          <a:xfrm flipH="1">
            <a:off x="6187414" y="0"/>
            <a:ext cx="6004583" cy="2041975"/>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27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632696" y="359551"/>
            <a:ext cx="5114017" cy="1139895"/>
          </a:xfrm>
        </p:spPr>
        <p:txBody>
          <a:bodyPr/>
          <a:lstStyle>
            <a:lvl1pPr algn="l">
              <a:defRPr b="0"/>
            </a:lvl1pPr>
          </a:lstStyle>
          <a:p>
            <a:r>
              <a:rPr lang="en-US"/>
              <a:t>Click to edit Master title style</a:t>
            </a:r>
            <a:endParaRPr lang="en-US" dirty="0"/>
          </a:p>
        </p:txBody>
      </p:sp>
      <p:sp>
        <p:nvSpPr>
          <p:cNvPr id="3" name="Content Placeholder 2"/>
          <p:cNvSpPr>
            <a:spLocks noGrp="1"/>
          </p:cNvSpPr>
          <p:nvPr>
            <p:ph sz="half" idx="1" hasCustomPrompt="1"/>
          </p:nvPr>
        </p:nvSpPr>
        <p:spPr>
          <a:xfrm>
            <a:off x="451514" y="451513"/>
            <a:ext cx="5553071" cy="5409537"/>
          </a:xfrm>
        </p:spPr>
        <p:txBody>
          <a:bodyPr anchor="t" anchorCtr="0">
            <a:normAutofit/>
          </a:bodyPr>
          <a:lstStyle>
            <a:lvl1pPr>
              <a:defRPr sz="2800"/>
            </a:lvl1pPr>
            <a:lvl2pPr>
              <a:defRPr sz="2800"/>
            </a:lvl2pPr>
            <a:lvl3pPr>
              <a:defRPr sz="2800"/>
            </a:lvl3pPr>
            <a:lvl4pPr>
              <a:defRPr sz="2800"/>
            </a:lvl4pPr>
            <a:lvl5pPr>
              <a:defRPr sz="28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354563" y="2222287"/>
            <a:ext cx="5553071" cy="3638764"/>
          </a:xfrm>
          <a:ln>
            <a:gradFill>
              <a:gsLst>
                <a:gs pos="0">
                  <a:schemeClr val="bg2"/>
                </a:gs>
                <a:gs pos="50000">
                  <a:schemeClr val="bg2"/>
                </a:gs>
                <a:gs pos="100000">
                  <a:schemeClr val="accent1"/>
                </a:gs>
              </a:gsLst>
              <a:lin ang="5400000" scaled="1"/>
            </a:gradFill>
          </a:ln>
          <a:effectLst>
            <a:outerShdw blurRad="63500" sx="102000" sy="102000" algn="ctr" rotWithShape="0">
              <a:prstClr val="black">
                <a:alpha val="40000"/>
              </a:prstClr>
            </a:outerShdw>
          </a:effectLst>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7F6C47-B260-4BB6-8230-7D14D5CDE026}" type="datetimeFigureOut">
              <a:rPr lang="en-US" smtClean="0"/>
              <a:t>2/15/19</a:t>
            </a:fld>
            <a:endParaRPr lang="en-US" dirty="0"/>
          </a:p>
        </p:txBody>
      </p:sp>
      <p:sp>
        <p:nvSpPr>
          <p:cNvPr id="6" name="Footer Placeholder 5"/>
          <p:cNvSpPr>
            <a:spLocks noGrp="1"/>
          </p:cNvSpPr>
          <p:nvPr>
            <p:ph type="ftr" sz="quarter" idx="11"/>
          </p:nvPr>
        </p:nvSpPr>
        <p:spPr/>
        <p:txBody>
          <a:bodyPr/>
          <a:lstStyle/>
          <a:p>
            <a:r>
              <a:rPr lang="en-ZA" dirty="0"/>
              <a:t>Add a footer </a:t>
            </a:r>
            <a:endParaRPr lang="en-US" dirty="0"/>
          </a:p>
        </p:txBody>
      </p:sp>
      <p:sp>
        <p:nvSpPr>
          <p:cNvPr id="7" name="Slide Number Placeholder 6"/>
          <p:cNvSpPr>
            <a:spLocks noGrp="1"/>
          </p:cNvSpPr>
          <p:nvPr>
            <p:ph type="sldNum" sz="quarter" idx="12"/>
          </p:nvPr>
        </p:nvSpPr>
        <p:spPr/>
        <p:txBody>
          <a:bodyPr/>
          <a:lstStyle/>
          <a:p>
            <a:fld id="{A4942799-31AF-4FF8-9D79-C1A3E01FB207}" type="slidenum">
              <a:rPr lang="en-US" smtClean="0"/>
              <a:t>‹#›</a:t>
            </a:fld>
            <a:endParaRPr lang="en-US" dirty="0"/>
          </a:p>
        </p:txBody>
      </p:sp>
    </p:spTree>
    <p:extLst>
      <p:ext uri="{BB962C8B-B14F-4D97-AF65-F5344CB8AC3E}">
        <p14:creationId xmlns:p14="http://schemas.microsoft.com/office/powerpoint/2010/main" val="36870313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B2B99B50-4971-48A5-8202-4CC55C7F97A2}"/>
              </a:ext>
            </a:extLst>
          </p:cNvPr>
          <p:cNvSpPr>
            <a:spLocks noGrp="1"/>
          </p:cNvSpPr>
          <p:nvPr>
            <p:ph type="pic" idx="1"/>
          </p:nvPr>
        </p:nvSpPr>
        <p:spPr>
          <a:xfrm>
            <a:off x="6096000" y="0"/>
            <a:ext cx="6096000" cy="6857999"/>
          </a:xfrm>
          <a:custGeom>
            <a:avLst/>
            <a:gdLst>
              <a:gd name="connsiteX0" fmla="*/ 404916 w 6526400"/>
              <a:gd name="connsiteY0" fmla="*/ 0 h 6857999"/>
              <a:gd name="connsiteX1" fmla="*/ 1425163 w 6526400"/>
              <a:gd name="connsiteY1" fmla="*/ 0 h 6857999"/>
              <a:gd name="connsiteX2" fmla="*/ 2955534 w 6526400"/>
              <a:gd name="connsiteY2" fmla="*/ 0 h 6857999"/>
              <a:gd name="connsiteX3" fmla="*/ 6526400 w 6526400"/>
              <a:gd name="connsiteY3" fmla="*/ 0 h 6857999"/>
              <a:gd name="connsiteX4" fmla="*/ 6526400 w 6526400"/>
              <a:gd name="connsiteY4" fmla="*/ 6857999 h 6857999"/>
              <a:gd name="connsiteX5" fmla="*/ 404916 w 6526400"/>
              <a:gd name="connsiteY5" fmla="*/ 6857999 h 6857999"/>
              <a:gd name="connsiteX6" fmla="*/ 377830 w 6526400"/>
              <a:gd name="connsiteY6" fmla="*/ 2463800 h 6857999"/>
              <a:gd name="connsiteX7" fmla="*/ 0 w 6526400"/>
              <a:gd name="connsiteY7" fmla="*/ 2203407 h 6857999"/>
              <a:gd name="connsiteX8" fmla="*/ 391373 w 6526400"/>
              <a:gd name="connsiteY8" fmla="*/ 1854200 h 6857999"/>
              <a:gd name="connsiteX9" fmla="*/ 404916 w 6526400"/>
              <a:gd name="connsiteY9"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26400" h="6857999">
                <a:moveTo>
                  <a:pt x="404916" y="0"/>
                </a:moveTo>
                <a:lnTo>
                  <a:pt x="1425163" y="0"/>
                </a:lnTo>
                <a:lnTo>
                  <a:pt x="2955534" y="0"/>
                </a:lnTo>
                <a:lnTo>
                  <a:pt x="6526400" y="0"/>
                </a:lnTo>
                <a:lnTo>
                  <a:pt x="6526400" y="6857999"/>
                </a:lnTo>
                <a:lnTo>
                  <a:pt x="404916" y="6857999"/>
                </a:lnTo>
                <a:lnTo>
                  <a:pt x="377830" y="2463800"/>
                </a:lnTo>
                <a:lnTo>
                  <a:pt x="0" y="2203407"/>
                </a:lnTo>
                <a:lnTo>
                  <a:pt x="391373" y="1854200"/>
                </a:lnTo>
                <a:cubicBezTo>
                  <a:pt x="395887" y="1282700"/>
                  <a:pt x="400402" y="571500"/>
                  <a:pt x="404916" y="0"/>
                </a:cubicBezTo>
                <a:close/>
              </a:path>
            </a:pathLst>
          </a:custGeom>
          <a:ln/>
          <a:effectLst>
            <a:innerShdw blurRad="63500" dist="50800" dir="2700000">
              <a:prstClr val="black">
                <a:alpha val="50000"/>
              </a:prstClr>
            </a:innerShdw>
          </a:effectLst>
        </p:spPr>
        <p:style>
          <a:lnRef idx="1">
            <a:schemeClr val="accent1"/>
          </a:lnRef>
          <a:fillRef idx="3">
            <a:schemeClr val="accent1"/>
          </a:fillRef>
          <a:effectRef idx="2">
            <a:schemeClr val="accent1"/>
          </a:effectRef>
          <a:fontRef idx="minor">
            <a:schemeClr val="lt1"/>
          </a:fontRef>
        </p:style>
        <p:txBody>
          <a:bodyPr wrap="square">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590396" y="311813"/>
            <a:ext cx="5334448" cy="1453488"/>
          </a:xfrm>
          <a:effectLst/>
        </p:spPr>
        <p:txBody>
          <a:bodyPr anchor="b">
            <a:normAutofit/>
          </a:bodyPr>
          <a:lstStyle>
            <a:lvl1pPr algn="l">
              <a:defRPr sz="4000" b="0">
                <a:ln>
                  <a:noFill/>
                </a:ln>
                <a:solidFill>
                  <a:schemeClr val="tx1"/>
                </a:solidFill>
                <a:effectLst/>
              </a:defRPr>
            </a:lvl1pPr>
          </a:lstStyle>
          <a:p>
            <a:r>
              <a:rPr lang="en-US"/>
              <a:t>Click to edit Master title style</a:t>
            </a:r>
            <a:endParaRPr lang="en-US" dirty="0"/>
          </a:p>
        </p:txBody>
      </p:sp>
      <p:sp>
        <p:nvSpPr>
          <p:cNvPr id="5" name="Date Placeholder 4"/>
          <p:cNvSpPr>
            <a:spLocks noGrp="1"/>
          </p:cNvSpPr>
          <p:nvPr>
            <p:ph type="dt" sz="half" idx="10"/>
          </p:nvPr>
        </p:nvSpPr>
        <p:spPr>
          <a:xfrm>
            <a:off x="3885810" y="6041362"/>
            <a:ext cx="976879" cy="365125"/>
          </a:xfrm>
        </p:spPr>
        <p:txBody>
          <a:bodyPr/>
          <a:lstStyle/>
          <a:p>
            <a:fld id="{FB7F6C47-B260-4BB6-8230-7D14D5CDE026}" type="datetimeFigureOut">
              <a:rPr lang="en-US" smtClean="0"/>
              <a:t>2/15/19</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r>
              <a:rPr lang="en-ZA" dirty="0"/>
              <a:t>Add a footer </a:t>
            </a:r>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A4942799-31AF-4FF8-9D79-C1A3E01FB207}" type="slidenum">
              <a:rPr lang="en-US" smtClean="0"/>
              <a:t>‹#›</a:t>
            </a:fld>
            <a:endParaRPr lang="en-US" dirty="0"/>
          </a:p>
        </p:txBody>
      </p:sp>
      <p:sp>
        <p:nvSpPr>
          <p:cNvPr id="12" name="Text Placeholder 3">
            <a:extLst>
              <a:ext uri="{FF2B5EF4-FFF2-40B4-BE49-F238E27FC236}">
                <a16:creationId xmlns:a16="http://schemas.microsoft.com/office/drawing/2014/main" id="{EB4FB892-38DF-40F9-B034-BC1E61FC6BF0}"/>
              </a:ext>
            </a:extLst>
          </p:cNvPr>
          <p:cNvSpPr>
            <a:spLocks noGrp="1"/>
          </p:cNvSpPr>
          <p:nvPr>
            <p:ph type="body" sz="half" idx="2"/>
          </p:nvPr>
        </p:nvSpPr>
        <p:spPr>
          <a:xfrm>
            <a:off x="590396" y="2057400"/>
            <a:ext cx="5334448" cy="3811588"/>
          </a:xfrm>
        </p:spPr>
        <p:txBody>
          <a:bodyPr anchor="t">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1973055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 Title and Content">
    <p:spTree>
      <p:nvGrpSpPr>
        <p:cNvPr id="1" name=""/>
        <p:cNvGrpSpPr/>
        <p:nvPr/>
      </p:nvGrpSpPr>
      <p:grpSpPr>
        <a:xfrm>
          <a:off x="0" y="0"/>
          <a:ext cx="0" cy="0"/>
          <a:chOff x="0" y="0"/>
          <a:chExt cx="0" cy="0"/>
        </a:xfrm>
      </p:grpSpPr>
      <p:sp>
        <p:nvSpPr>
          <p:cNvPr id="8"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nchor="ctr" anchorCtr="0"/>
          <a:lstStyle>
            <a:lvl1pPr>
              <a:defRPr b="0"/>
            </a:lvl1pPr>
          </a:lstStyle>
          <a:p>
            <a:r>
              <a:rPr lang="en-US"/>
              <a:t>Click to edit Master title style</a:t>
            </a:r>
            <a:endParaRPr lang="en-US" dirty="0"/>
          </a:p>
        </p:txBody>
      </p:sp>
      <p:sp>
        <p:nvSpPr>
          <p:cNvPr id="4" name="Content Placeholder 3"/>
          <p:cNvSpPr>
            <a:spLocks noGrp="1"/>
          </p:cNvSpPr>
          <p:nvPr>
            <p:ph sz="half" idx="2" hasCustomPrompt="1"/>
          </p:nvPr>
        </p:nvSpPr>
        <p:spPr>
          <a:xfrm>
            <a:off x="810001" y="2222287"/>
            <a:ext cx="10571998" cy="3638764"/>
          </a:xfrm>
        </p:spPr>
        <p:txBody>
          <a:bodyPr>
            <a:normAutofit/>
          </a:bodyPr>
          <a:lstStyle>
            <a:lvl1pPr>
              <a:defRPr sz="2800"/>
            </a:lvl1pPr>
            <a:lvl2pPr>
              <a:defRPr sz="2800"/>
            </a:lvl2pPr>
            <a:lvl3pPr>
              <a:defRPr sz="2800"/>
            </a:lvl3pPr>
            <a:lvl4pPr>
              <a:defRPr sz="2800"/>
            </a:lvl4pPr>
            <a:lvl5pPr>
              <a:defRPr sz="28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FB7F6C47-B260-4BB6-8230-7D14D5CDE026}" type="datetimeFigureOut">
              <a:rPr lang="en-US" smtClean="0"/>
              <a:t>2/15/19</a:t>
            </a:fld>
            <a:endParaRPr lang="en-US" dirty="0"/>
          </a:p>
        </p:txBody>
      </p:sp>
      <p:sp>
        <p:nvSpPr>
          <p:cNvPr id="6" name="Footer Placeholder 5"/>
          <p:cNvSpPr>
            <a:spLocks noGrp="1"/>
          </p:cNvSpPr>
          <p:nvPr>
            <p:ph type="ftr" sz="quarter" idx="11"/>
          </p:nvPr>
        </p:nvSpPr>
        <p:spPr/>
        <p:txBody>
          <a:bodyPr/>
          <a:lstStyle/>
          <a:p>
            <a:r>
              <a:rPr lang="en-ZA" dirty="0"/>
              <a:t>Add a footer </a:t>
            </a:r>
            <a:endParaRPr lang="en-US" dirty="0"/>
          </a:p>
        </p:txBody>
      </p:sp>
      <p:sp>
        <p:nvSpPr>
          <p:cNvPr id="7" name="Slide Number Placeholder 6"/>
          <p:cNvSpPr>
            <a:spLocks noGrp="1"/>
          </p:cNvSpPr>
          <p:nvPr>
            <p:ph type="sldNum" sz="quarter" idx="12"/>
          </p:nvPr>
        </p:nvSpPr>
        <p:spPr/>
        <p:txBody>
          <a:bodyPr/>
          <a:lstStyle/>
          <a:p>
            <a:fld id="{A4942799-31AF-4FF8-9D79-C1A3E01FB207}" type="slidenum">
              <a:rPr lang="en-US" smtClean="0"/>
              <a:t>‹#›</a:t>
            </a:fld>
            <a:endParaRPr lang="en-US" dirty="0"/>
          </a:p>
        </p:txBody>
      </p:sp>
    </p:spTree>
    <p:extLst>
      <p:ext uri="{BB962C8B-B14F-4D97-AF65-F5344CB8AC3E}">
        <p14:creationId xmlns:p14="http://schemas.microsoft.com/office/powerpoint/2010/main" val="1337688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489884"/>
            <a:ext cx="10561418" cy="1426004"/>
          </a:xfrm>
        </p:spPr>
        <p:txBody>
          <a:bodyPr anchor="ctr" anchorCtr="0">
            <a:normAutofit/>
          </a:bodyPr>
          <a:lstStyle>
            <a:lvl1pPr algn="ctr">
              <a:defRPr sz="4000" b="0">
                <a:ln>
                  <a:noFill/>
                </a:ln>
                <a:solidFill>
                  <a:schemeClr val="tx1"/>
                </a:solidFill>
                <a:latin typeface="+mj-lt"/>
              </a:defRPr>
            </a:lvl1pPr>
          </a:lstStyle>
          <a:p>
            <a:r>
              <a:rPr lang="en-US"/>
              <a:t>Click to edit Master title style</a:t>
            </a:r>
            <a:endParaRPr lang="en-US" dirty="0"/>
          </a:p>
        </p:txBody>
      </p:sp>
      <p:sp>
        <p:nvSpPr>
          <p:cNvPr id="5" name="Date Placeholder 4"/>
          <p:cNvSpPr>
            <a:spLocks noGrp="1"/>
          </p:cNvSpPr>
          <p:nvPr>
            <p:ph type="dt" sz="half" idx="10"/>
          </p:nvPr>
        </p:nvSpPr>
        <p:spPr/>
        <p:txBody>
          <a:bodyPr/>
          <a:lstStyle/>
          <a:p>
            <a:fld id="{FB7F6C47-B260-4BB6-8230-7D14D5CDE026}" type="datetimeFigureOut">
              <a:rPr lang="en-US" smtClean="0"/>
              <a:t>2/15/19</a:t>
            </a:fld>
            <a:endParaRPr lang="en-US" dirty="0"/>
          </a:p>
        </p:txBody>
      </p:sp>
      <p:sp>
        <p:nvSpPr>
          <p:cNvPr id="6" name="Footer Placeholder 5"/>
          <p:cNvSpPr>
            <a:spLocks noGrp="1"/>
          </p:cNvSpPr>
          <p:nvPr>
            <p:ph type="ftr" sz="quarter" idx="11"/>
          </p:nvPr>
        </p:nvSpPr>
        <p:spPr/>
        <p:txBody>
          <a:bodyPr/>
          <a:lstStyle/>
          <a:p>
            <a:r>
              <a:rPr lang="en-ZA" dirty="0"/>
              <a:t>Add a footer </a:t>
            </a:r>
            <a:endParaRPr lang="en-US" dirty="0"/>
          </a:p>
        </p:txBody>
      </p:sp>
      <p:sp>
        <p:nvSpPr>
          <p:cNvPr id="7" name="Slide Number Placeholder 6"/>
          <p:cNvSpPr>
            <a:spLocks noGrp="1"/>
          </p:cNvSpPr>
          <p:nvPr>
            <p:ph type="sldNum" sz="quarter" idx="12"/>
          </p:nvPr>
        </p:nvSpPr>
        <p:spPr/>
        <p:txBody>
          <a:bodyPr/>
          <a:lstStyle/>
          <a:p>
            <a:fld id="{A4942799-31AF-4FF8-9D79-C1A3E01FB207}" type="slidenum">
              <a:rPr lang="en-US" smtClean="0"/>
              <a:t>‹#›</a:t>
            </a:fld>
            <a:endParaRPr lang="en-US" dirty="0"/>
          </a:p>
        </p:txBody>
      </p:sp>
      <p:sp>
        <p:nvSpPr>
          <p:cNvPr id="9" name="Content Placeholder 8">
            <a:extLst>
              <a:ext uri="{FF2B5EF4-FFF2-40B4-BE49-F238E27FC236}">
                <a16:creationId xmlns:a16="http://schemas.microsoft.com/office/drawing/2014/main" id="{EC1FEB3F-0898-4AE0-B8C4-970BF80A3766}"/>
              </a:ext>
            </a:extLst>
          </p:cNvPr>
          <p:cNvSpPr>
            <a:spLocks noGrp="1"/>
          </p:cNvSpPr>
          <p:nvPr>
            <p:ph sz="quarter" idx="14"/>
          </p:nvPr>
        </p:nvSpPr>
        <p:spPr bwMode="ltGray">
          <a:xfrm>
            <a:off x="-5291" y="-57584"/>
            <a:ext cx="12192000" cy="4851400"/>
          </a:xfrm>
          <a:custGeom>
            <a:avLst/>
            <a:gdLst>
              <a:gd name="connsiteX0" fmla="*/ 0 w 10561638"/>
              <a:gd name="connsiteY0" fmla="*/ 0 h 3937000"/>
              <a:gd name="connsiteX1" fmla="*/ 1760273 w 10561638"/>
              <a:gd name="connsiteY1" fmla="*/ 0 h 3937000"/>
              <a:gd name="connsiteX2" fmla="*/ 1760273 w 10561638"/>
              <a:gd name="connsiteY2" fmla="*/ 0 h 3937000"/>
              <a:gd name="connsiteX3" fmla="*/ 4400683 w 10561638"/>
              <a:gd name="connsiteY3" fmla="*/ 0 h 3937000"/>
              <a:gd name="connsiteX4" fmla="*/ 10561638 w 10561638"/>
              <a:gd name="connsiteY4" fmla="*/ 0 h 3937000"/>
              <a:gd name="connsiteX5" fmla="*/ 10561638 w 10561638"/>
              <a:gd name="connsiteY5" fmla="*/ 2296583 h 3937000"/>
              <a:gd name="connsiteX6" fmla="*/ 10561638 w 10561638"/>
              <a:gd name="connsiteY6" fmla="*/ 2296583 h 3937000"/>
              <a:gd name="connsiteX7" fmla="*/ 10561638 w 10561638"/>
              <a:gd name="connsiteY7" fmla="*/ 3280833 h 3937000"/>
              <a:gd name="connsiteX8" fmla="*/ 10561638 w 10561638"/>
              <a:gd name="connsiteY8" fmla="*/ 3937000 h 3937000"/>
              <a:gd name="connsiteX9" fmla="*/ 4400683 w 10561638"/>
              <a:gd name="connsiteY9" fmla="*/ 3937000 h 3937000"/>
              <a:gd name="connsiteX10" fmla="*/ 2077263 w 10561638"/>
              <a:gd name="connsiteY10" fmla="*/ 4251330 h 3937000"/>
              <a:gd name="connsiteX11" fmla="*/ 1760273 w 10561638"/>
              <a:gd name="connsiteY11" fmla="*/ 3937000 h 3937000"/>
              <a:gd name="connsiteX12" fmla="*/ 0 w 10561638"/>
              <a:gd name="connsiteY12" fmla="*/ 3937000 h 3937000"/>
              <a:gd name="connsiteX13" fmla="*/ 0 w 10561638"/>
              <a:gd name="connsiteY13" fmla="*/ 3280833 h 3937000"/>
              <a:gd name="connsiteX14" fmla="*/ 0 w 10561638"/>
              <a:gd name="connsiteY14" fmla="*/ 2296583 h 3937000"/>
              <a:gd name="connsiteX15" fmla="*/ 0 w 10561638"/>
              <a:gd name="connsiteY15" fmla="*/ 2296583 h 3937000"/>
              <a:gd name="connsiteX16" fmla="*/ 0 w 10561638"/>
              <a:gd name="connsiteY16" fmla="*/ 0 h 3937000"/>
              <a:gd name="connsiteX0" fmla="*/ 0 w 10561638"/>
              <a:gd name="connsiteY0" fmla="*/ 0 h 4251330"/>
              <a:gd name="connsiteX1" fmla="*/ 1760273 w 10561638"/>
              <a:gd name="connsiteY1" fmla="*/ 0 h 4251330"/>
              <a:gd name="connsiteX2" fmla="*/ 1760273 w 10561638"/>
              <a:gd name="connsiteY2" fmla="*/ 0 h 4251330"/>
              <a:gd name="connsiteX3" fmla="*/ 4400683 w 10561638"/>
              <a:gd name="connsiteY3" fmla="*/ 0 h 4251330"/>
              <a:gd name="connsiteX4" fmla="*/ 10561638 w 10561638"/>
              <a:gd name="connsiteY4" fmla="*/ 0 h 4251330"/>
              <a:gd name="connsiteX5" fmla="*/ 10561638 w 10561638"/>
              <a:gd name="connsiteY5" fmla="*/ 2296583 h 4251330"/>
              <a:gd name="connsiteX6" fmla="*/ 10561638 w 10561638"/>
              <a:gd name="connsiteY6" fmla="*/ 2296583 h 4251330"/>
              <a:gd name="connsiteX7" fmla="*/ 10561638 w 10561638"/>
              <a:gd name="connsiteY7" fmla="*/ 3280833 h 4251330"/>
              <a:gd name="connsiteX8" fmla="*/ 10561638 w 10561638"/>
              <a:gd name="connsiteY8" fmla="*/ 3937000 h 4251330"/>
              <a:gd name="connsiteX9" fmla="*/ 2482983 w 10561638"/>
              <a:gd name="connsiteY9" fmla="*/ 3975100 h 4251330"/>
              <a:gd name="connsiteX10" fmla="*/ 2077263 w 10561638"/>
              <a:gd name="connsiteY10" fmla="*/ 4251330 h 4251330"/>
              <a:gd name="connsiteX11" fmla="*/ 1760273 w 10561638"/>
              <a:gd name="connsiteY11" fmla="*/ 3937000 h 4251330"/>
              <a:gd name="connsiteX12" fmla="*/ 0 w 10561638"/>
              <a:gd name="connsiteY12" fmla="*/ 3937000 h 4251330"/>
              <a:gd name="connsiteX13" fmla="*/ 0 w 10561638"/>
              <a:gd name="connsiteY13" fmla="*/ 3280833 h 4251330"/>
              <a:gd name="connsiteX14" fmla="*/ 0 w 10561638"/>
              <a:gd name="connsiteY14" fmla="*/ 2296583 h 4251330"/>
              <a:gd name="connsiteX15" fmla="*/ 0 w 10561638"/>
              <a:gd name="connsiteY15" fmla="*/ 2296583 h 4251330"/>
              <a:gd name="connsiteX16" fmla="*/ 0 w 10561638"/>
              <a:gd name="connsiteY16" fmla="*/ 0 h 4251330"/>
              <a:gd name="connsiteX0" fmla="*/ 0 w 10561638"/>
              <a:gd name="connsiteY0" fmla="*/ 0 h 4251330"/>
              <a:gd name="connsiteX1" fmla="*/ 1760273 w 10561638"/>
              <a:gd name="connsiteY1" fmla="*/ 0 h 4251330"/>
              <a:gd name="connsiteX2" fmla="*/ 1760273 w 10561638"/>
              <a:gd name="connsiteY2" fmla="*/ 0 h 4251330"/>
              <a:gd name="connsiteX3" fmla="*/ 4400683 w 10561638"/>
              <a:gd name="connsiteY3" fmla="*/ 0 h 4251330"/>
              <a:gd name="connsiteX4" fmla="*/ 10561638 w 10561638"/>
              <a:gd name="connsiteY4" fmla="*/ 0 h 4251330"/>
              <a:gd name="connsiteX5" fmla="*/ 10561638 w 10561638"/>
              <a:gd name="connsiteY5" fmla="*/ 2296583 h 4251330"/>
              <a:gd name="connsiteX6" fmla="*/ 10561638 w 10561638"/>
              <a:gd name="connsiteY6" fmla="*/ 2296583 h 4251330"/>
              <a:gd name="connsiteX7" fmla="*/ 10561638 w 10561638"/>
              <a:gd name="connsiteY7" fmla="*/ 3280833 h 4251330"/>
              <a:gd name="connsiteX8" fmla="*/ 10561638 w 10561638"/>
              <a:gd name="connsiteY8" fmla="*/ 3937000 h 4251330"/>
              <a:gd name="connsiteX9" fmla="*/ 2343283 w 10561638"/>
              <a:gd name="connsiteY9" fmla="*/ 3987800 h 4251330"/>
              <a:gd name="connsiteX10" fmla="*/ 2077263 w 10561638"/>
              <a:gd name="connsiteY10" fmla="*/ 4251330 h 4251330"/>
              <a:gd name="connsiteX11" fmla="*/ 1760273 w 10561638"/>
              <a:gd name="connsiteY11" fmla="*/ 3937000 h 4251330"/>
              <a:gd name="connsiteX12" fmla="*/ 0 w 10561638"/>
              <a:gd name="connsiteY12" fmla="*/ 3937000 h 4251330"/>
              <a:gd name="connsiteX13" fmla="*/ 0 w 10561638"/>
              <a:gd name="connsiteY13" fmla="*/ 3280833 h 4251330"/>
              <a:gd name="connsiteX14" fmla="*/ 0 w 10561638"/>
              <a:gd name="connsiteY14" fmla="*/ 2296583 h 4251330"/>
              <a:gd name="connsiteX15" fmla="*/ 0 w 10561638"/>
              <a:gd name="connsiteY15" fmla="*/ 2296583 h 4251330"/>
              <a:gd name="connsiteX16" fmla="*/ 0 w 10561638"/>
              <a:gd name="connsiteY16" fmla="*/ 0 h 4251330"/>
              <a:gd name="connsiteX0" fmla="*/ 0 w 10561638"/>
              <a:gd name="connsiteY0" fmla="*/ 0 h 4251330"/>
              <a:gd name="connsiteX1" fmla="*/ 1760273 w 10561638"/>
              <a:gd name="connsiteY1" fmla="*/ 0 h 4251330"/>
              <a:gd name="connsiteX2" fmla="*/ 1760273 w 10561638"/>
              <a:gd name="connsiteY2" fmla="*/ 0 h 4251330"/>
              <a:gd name="connsiteX3" fmla="*/ 4400683 w 10561638"/>
              <a:gd name="connsiteY3" fmla="*/ 0 h 4251330"/>
              <a:gd name="connsiteX4" fmla="*/ 10561638 w 10561638"/>
              <a:gd name="connsiteY4" fmla="*/ 0 h 4251330"/>
              <a:gd name="connsiteX5" fmla="*/ 10561638 w 10561638"/>
              <a:gd name="connsiteY5" fmla="*/ 2296583 h 4251330"/>
              <a:gd name="connsiteX6" fmla="*/ 10561638 w 10561638"/>
              <a:gd name="connsiteY6" fmla="*/ 2296583 h 4251330"/>
              <a:gd name="connsiteX7" fmla="*/ 10561638 w 10561638"/>
              <a:gd name="connsiteY7" fmla="*/ 3280833 h 4251330"/>
              <a:gd name="connsiteX8" fmla="*/ 10561638 w 10561638"/>
              <a:gd name="connsiteY8" fmla="*/ 3937000 h 4251330"/>
              <a:gd name="connsiteX9" fmla="*/ 2343283 w 10561638"/>
              <a:gd name="connsiteY9" fmla="*/ 3962400 h 4251330"/>
              <a:gd name="connsiteX10" fmla="*/ 2077263 w 10561638"/>
              <a:gd name="connsiteY10" fmla="*/ 4251330 h 4251330"/>
              <a:gd name="connsiteX11" fmla="*/ 1760273 w 10561638"/>
              <a:gd name="connsiteY11" fmla="*/ 3937000 h 4251330"/>
              <a:gd name="connsiteX12" fmla="*/ 0 w 10561638"/>
              <a:gd name="connsiteY12" fmla="*/ 3937000 h 4251330"/>
              <a:gd name="connsiteX13" fmla="*/ 0 w 10561638"/>
              <a:gd name="connsiteY13" fmla="*/ 3280833 h 4251330"/>
              <a:gd name="connsiteX14" fmla="*/ 0 w 10561638"/>
              <a:gd name="connsiteY14" fmla="*/ 2296583 h 4251330"/>
              <a:gd name="connsiteX15" fmla="*/ 0 w 10561638"/>
              <a:gd name="connsiteY15" fmla="*/ 2296583 h 4251330"/>
              <a:gd name="connsiteX16" fmla="*/ 0 w 10561638"/>
              <a:gd name="connsiteY16" fmla="*/ 0 h 4251330"/>
              <a:gd name="connsiteX0" fmla="*/ 0 w 10561638"/>
              <a:gd name="connsiteY0" fmla="*/ 0 h 4251330"/>
              <a:gd name="connsiteX1" fmla="*/ 1760273 w 10561638"/>
              <a:gd name="connsiteY1" fmla="*/ 0 h 4251330"/>
              <a:gd name="connsiteX2" fmla="*/ 1760273 w 10561638"/>
              <a:gd name="connsiteY2" fmla="*/ 0 h 4251330"/>
              <a:gd name="connsiteX3" fmla="*/ 4400683 w 10561638"/>
              <a:gd name="connsiteY3" fmla="*/ 0 h 4251330"/>
              <a:gd name="connsiteX4" fmla="*/ 10561638 w 10561638"/>
              <a:gd name="connsiteY4" fmla="*/ 0 h 4251330"/>
              <a:gd name="connsiteX5" fmla="*/ 10561638 w 10561638"/>
              <a:gd name="connsiteY5" fmla="*/ 2296583 h 4251330"/>
              <a:gd name="connsiteX6" fmla="*/ 10561638 w 10561638"/>
              <a:gd name="connsiteY6" fmla="*/ 2296583 h 4251330"/>
              <a:gd name="connsiteX7" fmla="*/ 10561638 w 10561638"/>
              <a:gd name="connsiteY7" fmla="*/ 3280833 h 4251330"/>
              <a:gd name="connsiteX8" fmla="*/ 10561638 w 10561638"/>
              <a:gd name="connsiteY8" fmla="*/ 3937000 h 4251330"/>
              <a:gd name="connsiteX9" fmla="*/ 2343283 w 10561638"/>
              <a:gd name="connsiteY9" fmla="*/ 3924300 h 4251330"/>
              <a:gd name="connsiteX10" fmla="*/ 2077263 w 10561638"/>
              <a:gd name="connsiteY10" fmla="*/ 4251330 h 4251330"/>
              <a:gd name="connsiteX11" fmla="*/ 1760273 w 10561638"/>
              <a:gd name="connsiteY11" fmla="*/ 3937000 h 4251330"/>
              <a:gd name="connsiteX12" fmla="*/ 0 w 10561638"/>
              <a:gd name="connsiteY12" fmla="*/ 3937000 h 4251330"/>
              <a:gd name="connsiteX13" fmla="*/ 0 w 10561638"/>
              <a:gd name="connsiteY13" fmla="*/ 3280833 h 4251330"/>
              <a:gd name="connsiteX14" fmla="*/ 0 w 10561638"/>
              <a:gd name="connsiteY14" fmla="*/ 2296583 h 4251330"/>
              <a:gd name="connsiteX15" fmla="*/ 0 w 10561638"/>
              <a:gd name="connsiteY15" fmla="*/ 2296583 h 4251330"/>
              <a:gd name="connsiteX16" fmla="*/ 0 w 10561638"/>
              <a:gd name="connsiteY16" fmla="*/ 0 h 425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61638" h="4251330">
                <a:moveTo>
                  <a:pt x="0" y="0"/>
                </a:moveTo>
                <a:lnTo>
                  <a:pt x="1760273" y="0"/>
                </a:lnTo>
                <a:lnTo>
                  <a:pt x="1760273" y="0"/>
                </a:lnTo>
                <a:lnTo>
                  <a:pt x="4400683" y="0"/>
                </a:lnTo>
                <a:lnTo>
                  <a:pt x="10561638" y="0"/>
                </a:lnTo>
                <a:lnTo>
                  <a:pt x="10561638" y="2296583"/>
                </a:lnTo>
                <a:lnTo>
                  <a:pt x="10561638" y="2296583"/>
                </a:lnTo>
                <a:lnTo>
                  <a:pt x="10561638" y="3280833"/>
                </a:lnTo>
                <a:lnTo>
                  <a:pt x="10561638" y="3937000"/>
                </a:lnTo>
                <a:lnTo>
                  <a:pt x="2343283" y="3924300"/>
                </a:lnTo>
                <a:lnTo>
                  <a:pt x="2077263" y="4251330"/>
                </a:lnTo>
                <a:lnTo>
                  <a:pt x="1760273" y="3937000"/>
                </a:lnTo>
                <a:lnTo>
                  <a:pt x="0" y="3937000"/>
                </a:lnTo>
                <a:lnTo>
                  <a:pt x="0" y="3280833"/>
                </a:lnTo>
                <a:lnTo>
                  <a:pt x="0" y="2296583"/>
                </a:lnTo>
                <a:lnTo>
                  <a:pt x="0" y="2296583"/>
                </a:lnTo>
                <a:lnTo>
                  <a:pt x="0" y="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effectLst>
            <a:innerShdw blurRad="63500" dist="50800" dir="5400000">
              <a:prstClr val="black">
                <a:alpha val="50000"/>
              </a:prstClr>
            </a:innerShdw>
          </a:effectLst>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31117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nchor="ctr" anchorCtr="0"/>
          <a:lstStyle>
            <a:lvl1pPr>
              <a:defRPr b="0"/>
            </a:lvl1p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7F6C47-B260-4BB6-8230-7D14D5CDE026}" type="datetimeFigureOut">
              <a:rPr lang="en-US" smtClean="0"/>
              <a:t>2/15/19</a:t>
            </a:fld>
            <a:endParaRPr lang="en-US" dirty="0"/>
          </a:p>
        </p:txBody>
      </p:sp>
      <p:sp>
        <p:nvSpPr>
          <p:cNvPr id="5" name="Footer Placeholder 4"/>
          <p:cNvSpPr>
            <a:spLocks noGrp="1"/>
          </p:cNvSpPr>
          <p:nvPr>
            <p:ph type="ftr" sz="quarter" idx="11"/>
          </p:nvPr>
        </p:nvSpPr>
        <p:spPr/>
        <p:txBody>
          <a:bodyPr/>
          <a:lstStyle/>
          <a:p>
            <a:r>
              <a:rPr lang="en-ZA" dirty="0"/>
              <a:t>Add a footer </a:t>
            </a:r>
            <a:endParaRPr lang="en-US" dirty="0"/>
          </a:p>
        </p:txBody>
      </p:sp>
      <p:sp>
        <p:nvSpPr>
          <p:cNvPr id="6" name="Slide Number Placeholder 5"/>
          <p:cNvSpPr>
            <a:spLocks noGrp="1"/>
          </p:cNvSpPr>
          <p:nvPr>
            <p:ph type="sldNum" sz="quarter" idx="12"/>
          </p:nvPr>
        </p:nvSpPr>
        <p:spPr/>
        <p:txBody>
          <a:bodyPr/>
          <a:lstStyle/>
          <a:p>
            <a:fld id="{A4942799-31AF-4FF8-9D79-C1A3E01FB207}" type="slidenum">
              <a:rPr lang="en-US" smtClean="0"/>
              <a:t>‹#›</a:t>
            </a:fld>
            <a:endParaRPr lang="en-US" dirty="0"/>
          </a:p>
        </p:txBody>
      </p:sp>
    </p:spTree>
    <p:extLst>
      <p:ext uri="{BB962C8B-B14F-4D97-AF65-F5344CB8AC3E}">
        <p14:creationId xmlns:p14="http://schemas.microsoft.com/office/powerpoint/2010/main" val="42402816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ltGray">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a:effectLst>
            <a:innerShdw blurRad="63500" dist="50800" dir="5400000">
              <a:prstClr val="black">
                <a:alpha val="50000"/>
              </a:prstClr>
            </a:innerShdw>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606669"/>
            <a:ext cx="10561418" cy="3813527"/>
          </a:xfrm>
        </p:spPr>
        <p:txBody>
          <a:bodyPr anchor="ctr" anchorCtr="0"/>
          <a:lstStyle>
            <a:lvl1pPr algn="ctr">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ctr" anchorCtr="0">
            <a:noAutofit/>
          </a:bodyPr>
          <a:lstStyle>
            <a:lvl1pPr marL="0" indent="0" algn="r">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B7F6C47-B260-4BB6-8230-7D14D5CDE026}" type="datetimeFigureOut">
              <a:rPr lang="en-US" smtClean="0"/>
              <a:t>2/15/19</a:t>
            </a:fld>
            <a:endParaRPr lang="en-US" dirty="0"/>
          </a:p>
        </p:txBody>
      </p:sp>
      <p:sp>
        <p:nvSpPr>
          <p:cNvPr id="5" name="Footer Placeholder 4"/>
          <p:cNvSpPr>
            <a:spLocks noGrp="1"/>
          </p:cNvSpPr>
          <p:nvPr>
            <p:ph type="ftr" sz="quarter" idx="11"/>
          </p:nvPr>
        </p:nvSpPr>
        <p:spPr/>
        <p:txBody>
          <a:bodyPr/>
          <a:lstStyle/>
          <a:p>
            <a:r>
              <a:rPr lang="en-ZA" dirty="0"/>
              <a:t>Add a footer </a:t>
            </a:r>
            <a:endParaRPr lang="en-US" dirty="0"/>
          </a:p>
        </p:txBody>
      </p:sp>
      <p:sp>
        <p:nvSpPr>
          <p:cNvPr id="6" name="Slide Number Placeholder 5"/>
          <p:cNvSpPr>
            <a:spLocks noGrp="1"/>
          </p:cNvSpPr>
          <p:nvPr>
            <p:ph type="sldNum" sz="quarter" idx="12"/>
          </p:nvPr>
        </p:nvSpPr>
        <p:spPr/>
        <p:txBody>
          <a:bodyPr/>
          <a:lstStyle/>
          <a:p>
            <a:fld id="{A4942799-31AF-4FF8-9D79-C1A3E01FB207}" type="slidenum">
              <a:rPr lang="en-US" smtClean="0"/>
              <a:t>‹#›</a:t>
            </a:fld>
            <a:endParaRPr lang="en-US" dirty="0"/>
          </a:p>
        </p:txBody>
      </p:sp>
    </p:spTree>
    <p:extLst>
      <p:ext uri="{BB962C8B-B14F-4D97-AF65-F5344CB8AC3E}">
        <p14:creationId xmlns:p14="http://schemas.microsoft.com/office/powerpoint/2010/main" val="3576405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nchor="ctr" anchorCtr="0"/>
          <a:lstStyle>
            <a:lvl1pPr>
              <a:defRPr b="0"/>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7F6C47-B260-4BB6-8230-7D14D5CDE026}" type="datetimeFigureOut">
              <a:rPr lang="en-US" smtClean="0"/>
              <a:t>2/15/19</a:t>
            </a:fld>
            <a:endParaRPr lang="en-US" dirty="0"/>
          </a:p>
        </p:txBody>
      </p:sp>
      <p:sp>
        <p:nvSpPr>
          <p:cNvPr id="8" name="Footer Placeholder 7"/>
          <p:cNvSpPr>
            <a:spLocks noGrp="1"/>
          </p:cNvSpPr>
          <p:nvPr>
            <p:ph type="ftr" sz="quarter" idx="11"/>
          </p:nvPr>
        </p:nvSpPr>
        <p:spPr/>
        <p:txBody>
          <a:bodyPr/>
          <a:lstStyle/>
          <a:p>
            <a:r>
              <a:rPr lang="en-ZA" dirty="0"/>
              <a:t>Add a footer </a:t>
            </a:r>
            <a:endParaRPr lang="en-US" dirty="0"/>
          </a:p>
        </p:txBody>
      </p:sp>
      <p:sp>
        <p:nvSpPr>
          <p:cNvPr id="9" name="Slide Number Placeholder 8"/>
          <p:cNvSpPr>
            <a:spLocks noGrp="1"/>
          </p:cNvSpPr>
          <p:nvPr>
            <p:ph type="sldNum" sz="quarter" idx="12"/>
          </p:nvPr>
        </p:nvSpPr>
        <p:spPr/>
        <p:txBody>
          <a:bodyPr/>
          <a:lstStyle/>
          <a:p>
            <a:fld id="{A4942799-31AF-4FF8-9D79-C1A3E01FB207}" type="slidenum">
              <a:rPr lang="en-US" smtClean="0"/>
              <a:t>‹#›</a:t>
            </a:fld>
            <a:endParaRPr lang="en-US" dirty="0"/>
          </a:p>
        </p:txBody>
      </p:sp>
    </p:spTree>
    <p:extLst>
      <p:ext uri="{BB962C8B-B14F-4D97-AF65-F5344CB8AC3E}">
        <p14:creationId xmlns:p14="http://schemas.microsoft.com/office/powerpoint/2010/main" val="335506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ltGray">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ffectLst>
            <a:innerShdw blurRad="63500" dist="50800" dir="54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nchor="ctr" anchorCtr="0"/>
          <a:lstStyle>
            <a:lvl1pPr>
              <a:defRPr b="0"/>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7F6C47-B260-4BB6-8230-7D14D5CDE026}" type="datetimeFigureOut">
              <a:rPr lang="en-US" smtClean="0"/>
              <a:t>2/15/19</a:t>
            </a:fld>
            <a:endParaRPr lang="en-US" dirty="0"/>
          </a:p>
        </p:txBody>
      </p:sp>
      <p:sp>
        <p:nvSpPr>
          <p:cNvPr id="4" name="Footer Placeholder 3"/>
          <p:cNvSpPr>
            <a:spLocks noGrp="1"/>
          </p:cNvSpPr>
          <p:nvPr>
            <p:ph type="ftr" sz="quarter" idx="11"/>
          </p:nvPr>
        </p:nvSpPr>
        <p:spPr/>
        <p:txBody>
          <a:bodyPr/>
          <a:lstStyle/>
          <a:p>
            <a:r>
              <a:rPr lang="en-ZA" dirty="0"/>
              <a:t>Add a footer </a:t>
            </a:r>
            <a:endParaRPr lang="en-US" dirty="0"/>
          </a:p>
        </p:txBody>
      </p:sp>
      <p:sp>
        <p:nvSpPr>
          <p:cNvPr id="5" name="Slide Number Placeholder 4"/>
          <p:cNvSpPr>
            <a:spLocks noGrp="1"/>
          </p:cNvSpPr>
          <p:nvPr>
            <p:ph type="sldNum" sz="quarter" idx="12"/>
          </p:nvPr>
        </p:nvSpPr>
        <p:spPr/>
        <p:txBody>
          <a:bodyPr/>
          <a:lstStyle/>
          <a:p>
            <a:fld id="{A4942799-31AF-4FF8-9D79-C1A3E01FB207}" type="slidenum">
              <a:rPr lang="en-US" smtClean="0"/>
              <a:t>‹#›</a:t>
            </a:fld>
            <a:endParaRPr lang="en-US" dirty="0"/>
          </a:p>
        </p:txBody>
      </p:sp>
    </p:spTree>
    <p:extLst>
      <p:ext uri="{BB962C8B-B14F-4D97-AF65-F5344CB8AC3E}">
        <p14:creationId xmlns:p14="http://schemas.microsoft.com/office/powerpoint/2010/main" val="18981268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7F6C47-B260-4BB6-8230-7D14D5CDE026}" type="datetimeFigureOut">
              <a:rPr lang="en-US" smtClean="0"/>
              <a:t>2/15/19</a:t>
            </a:fld>
            <a:endParaRPr lang="en-US" dirty="0"/>
          </a:p>
        </p:txBody>
      </p:sp>
      <p:sp>
        <p:nvSpPr>
          <p:cNvPr id="3" name="Footer Placeholder 2"/>
          <p:cNvSpPr>
            <a:spLocks noGrp="1"/>
          </p:cNvSpPr>
          <p:nvPr>
            <p:ph type="ftr" sz="quarter" idx="11"/>
          </p:nvPr>
        </p:nvSpPr>
        <p:spPr/>
        <p:txBody>
          <a:bodyPr/>
          <a:lstStyle/>
          <a:p>
            <a:r>
              <a:rPr lang="en-ZA" dirty="0"/>
              <a:t>Add a footer </a:t>
            </a:r>
            <a:endParaRPr lang="en-US" dirty="0"/>
          </a:p>
        </p:txBody>
      </p:sp>
      <p:sp>
        <p:nvSpPr>
          <p:cNvPr id="4" name="Slide Number Placeholder 3"/>
          <p:cNvSpPr>
            <a:spLocks noGrp="1"/>
          </p:cNvSpPr>
          <p:nvPr>
            <p:ph type="sldNum" sz="quarter" idx="12"/>
          </p:nvPr>
        </p:nvSpPr>
        <p:spPr/>
        <p:txBody>
          <a:bodyPr/>
          <a:lstStyle/>
          <a:p>
            <a:fld id="{A4942799-31AF-4FF8-9D79-C1A3E01FB207}" type="slidenum">
              <a:rPr lang="en-US" smtClean="0"/>
              <a:t>‹#›</a:t>
            </a:fld>
            <a:endParaRPr lang="en-US" dirty="0"/>
          </a:p>
        </p:txBody>
      </p:sp>
    </p:spTree>
    <p:extLst>
      <p:ext uri="{BB962C8B-B14F-4D97-AF65-F5344CB8AC3E}">
        <p14:creationId xmlns:p14="http://schemas.microsoft.com/office/powerpoint/2010/main" val="33403657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ltGray">
          <a:xfrm>
            <a:off x="1073151" y="446087"/>
            <a:ext cx="3547533" cy="2838449"/>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ffectLst>
            <a:innerShdw blurRad="114300">
              <a:prstClr val="black"/>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2576512"/>
          </a:xfrm>
        </p:spPr>
        <p:txBody>
          <a:bodyPr anchor="ctr" anchorCtr="0"/>
          <a:lstStyle>
            <a:lvl1pPr algn="l">
              <a:defRPr sz="4000" b="0"/>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3022600"/>
            <a:ext cx="3547533" cy="2838449"/>
          </a:xfrm>
        </p:spPr>
        <p:txBody>
          <a:bodyPr>
            <a:normAutofit/>
          </a:bodyPr>
          <a:lstStyle>
            <a:lvl1pPr marL="0" indent="0">
              <a:buNone/>
              <a:defRPr sz="2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B7F6C47-B260-4BB6-8230-7D14D5CDE026}" type="datetimeFigureOut">
              <a:rPr lang="en-US" smtClean="0"/>
              <a:t>2/15/19</a:t>
            </a:fld>
            <a:endParaRPr lang="en-US" dirty="0"/>
          </a:p>
        </p:txBody>
      </p:sp>
      <p:sp>
        <p:nvSpPr>
          <p:cNvPr id="6" name="Footer Placeholder 5"/>
          <p:cNvSpPr>
            <a:spLocks noGrp="1"/>
          </p:cNvSpPr>
          <p:nvPr>
            <p:ph type="ftr" sz="quarter" idx="11"/>
          </p:nvPr>
        </p:nvSpPr>
        <p:spPr/>
        <p:txBody>
          <a:bodyPr/>
          <a:lstStyle/>
          <a:p>
            <a:r>
              <a:rPr lang="en-ZA" dirty="0"/>
              <a:t>Add a footer </a:t>
            </a:r>
            <a:endParaRPr lang="en-US" dirty="0"/>
          </a:p>
        </p:txBody>
      </p:sp>
      <p:sp>
        <p:nvSpPr>
          <p:cNvPr id="7" name="Slide Number Placeholder 6"/>
          <p:cNvSpPr>
            <a:spLocks noGrp="1"/>
          </p:cNvSpPr>
          <p:nvPr>
            <p:ph type="sldNum" sz="quarter" idx="12"/>
          </p:nvPr>
        </p:nvSpPr>
        <p:spPr/>
        <p:txBody>
          <a:bodyPr/>
          <a:lstStyle/>
          <a:p>
            <a:fld id="{A4942799-31AF-4FF8-9D79-C1A3E01FB207}" type="slidenum">
              <a:rPr lang="en-US" smtClean="0"/>
              <a:t>‹#›</a:t>
            </a:fld>
            <a:endParaRPr lang="en-US" dirty="0"/>
          </a:p>
        </p:txBody>
      </p:sp>
    </p:spTree>
    <p:extLst>
      <p:ext uri="{BB962C8B-B14F-4D97-AF65-F5344CB8AC3E}">
        <p14:creationId xmlns:p14="http://schemas.microsoft.com/office/powerpoint/2010/main" val="31056117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ltGray">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a:effectLst>
            <a:innerShdw blurRad="114300">
              <a:prstClr val="black"/>
            </a:innerShdw>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ctr" anchorCtr="0"/>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nchorCtr="0">
            <a:normAutofit/>
          </a:bodyPr>
          <a:lstStyle>
            <a:lvl1pPr marL="0" indent="0" algn="l">
              <a:buFontTx/>
              <a:buNone/>
              <a:defRPr sz="2800"/>
            </a:lvl1pPr>
          </a:lstStyle>
          <a:p>
            <a:pPr lvl="0"/>
            <a:r>
              <a:rPr lang="en-US"/>
              <a:t>Edit Master text styles</a:t>
            </a:r>
          </a:p>
        </p:txBody>
      </p:sp>
      <p:sp>
        <p:nvSpPr>
          <p:cNvPr id="4" name="Date Placeholder 3"/>
          <p:cNvSpPr>
            <a:spLocks noGrp="1"/>
          </p:cNvSpPr>
          <p:nvPr>
            <p:ph type="dt" sz="half" idx="10"/>
          </p:nvPr>
        </p:nvSpPr>
        <p:spPr/>
        <p:txBody>
          <a:bodyPr/>
          <a:lstStyle/>
          <a:p>
            <a:fld id="{FB7F6C47-B260-4BB6-8230-7D14D5CDE026}" type="datetimeFigureOut">
              <a:rPr lang="en-US" smtClean="0"/>
              <a:t>2/15/19</a:t>
            </a:fld>
            <a:endParaRPr lang="en-US" dirty="0"/>
          </a:p>
        </p:txBody>
      </p:sp>
      <p:sp>
        <p:nvSpPr>
          <p:cNvPr id="5" name="Footer Placeholder 4"/>
          <p:cNvSpPr>
            <a:spLocks noGrp="1"/>
          </p:cNvSpPr>
          <p:nvPr>
            <p:ph type="ftr" sz="quarter" idx="11"/>
          </p:nvPr>
        </p:nvSpPr>
        <p:spPr/>
        <p:txBody>
          <a:bodyPr/>
          <a:lstStyle/>
          <a:p>
            <a:r>
              <a:rPr lang="en-ZA" dirty="0"/>
              <a:t>Add a footer </a:t>
            </a:r>
            <a:endParaRPr lang="en-US" dirty="0"/>
          </a:p>
        </p:txBody>
      </p:sp>
      <p:sp>
        <p:nvSpPr>
          <p:cNvPr id="6" name="Slide Number Placeholder 5"/>
          <p:cNvSpPr>
            <a:spLocks noGrp="1"/>
          </p:cNvSpPr>
          <p:nvPr>
            <p:ph type="sldNum" sz="quarter" idx="12"/>
          </p:nvPr>
        </p:nvSpPr>
        <p:spPr/>
        <p:txBody>
          <a:bodyPr/>
          <a:lstStyle/>
          <a:p>
            <a:fld id="{A4942799-31AF-4FF8-9D79-C1A3E01FB207}" type="slidenum">
              <a:rPr lang="en-US" smtClean="0"/>
              <a:t>‹#›</a:t>
            </a:fld>
            <a:endParaRPr lang="en-US" dirty="0"/>
          </a:p>
        </p:txBody>
      </p:sp>
    </p:spTree>
    <p:extLst>
      <p:ext uri="{BB962C8B-B14F-4D97-AF65-F5344CB8AC3E}">
        <p14:creationId xmlns:p14="http://schemas.microsoft.com/office/powerpoint/2010/main" val="41409645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ltGray">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a:effectLst>
            <a:innerShdw blurRad="114300">
              <a:prstClr val="black"/>
            </a:innerShdw>
          </a:effectLst>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nchor="ctr" anchorCtr="0"/>
          <a:lstStyle>
            <a:lvl1pPr algn="l">
              <a:defRPr sz="4000" b="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ctr" anchorCtr="0">
            <a:normAutofit/>
          </a:bodyPr>
          <a:lstStyle>
            <a:lvl1pPr marL="0" indent="0" algn="ctr">
              <a:buFontTx/>
              <a:buNone/>
              <a:defRPr sz="2800"/>
            </a:lvl1pPr>
          </a:lstStyle>
          <a:p>
            <a:pPr lvl="0"/>
            <a:r>
              <a:rPr lang="en-US"/>
              <a:t>Edit Master text styles</a:t>
            </a:r>
          </a:p>
        </p:txBody>
      </p:sp>
      <p:sp>
        <p:nvSpPr>
          <p:cNvPr id="2" name="Date Placeholder 1"/>
          <p:cNvSpPr>
            <a:spLocks noGrp="1"/>
          </p:cNvSpPr>
          <p:nvPr>
            <p:ph type="dt" sz="half" idx="10"/>
          </p:nvPr>
        </p:nvSpPr>
        <p:spPr/>
        <p:txBody>
          <a:bodyPr/>
          <a:lstStyle/>
          <a:p>
            <a:fld id="{FB7F6C47-B260-4BB6-8230-7D14D5CDE026}" type="datetimeFigureOut">
              <a:rPr lang="en-US" smtClean="0"/>
              <a:t>2/15/19</a:t>
            </a:fld>
            <a:endParaRPr lang="en-US" dirty="0"/>
          </a:p>
        </p:txBody>
      </p:sp>
      <p:sp>
        <p:nvSpPr>
          <p:cNvPr id="3" name="Footer Placeholder 2"/>
          <p:cNvSpPr>
            <a:spLocks noGrp="1"/>
          </p:cNvSpPr>
          <p:nvPr>
            <p:ph type="ftr" sz="quarter" idx="11"/>
          </p:nvPr>
        </p:nvSpPr>
        <p:spPr/>
        <p:txBody>
          <a:bodyPr/>
          <a:lstStyle/>
          <a:p>
            <a:r>
              <a:rPr lang="en-ZA" dirty="0"/>
              <a:t>Add a footer </a:t>
            </a:r>
            <a:endParaRPr lang="en-US" dirty="0"/>
          </a:p>
        </p:txBody>
      </p:sp>
      <p:sp>
        <p:nvSpPr>
          <p:cNvPr id="4" name="Slide Number Placeholder 3"/>
          <p:cNvSpPr>
            <a:spLocks noGrp="1"/>
          </p:cNvSpPr>
          <p:nvPr>
            <p:ph type="sldNum" sz="quarter" idx="12"/>
          </p:nvPr>
        </p:nvSpPr>
        <p:spPr/>
        <p:txBody>
          <a:bodyPr/>
          <a:lstStyle/>
          <a:p>
            <a:fld id="{A4942799-31AF-4FF8-9D79-C1A3E01FB207}" type="slidenum">
              <a:rPr lang="en-US" smtClean="0"/>
              <a:t>‹#›</a:t>
            </a:fld>
            <a:endParaRPr lang="en-US" dirty="0"/>
          </a:p>
        </p:txBody>
      </p:sp>
    </p:spTree>
    <p:extLst>
      <p:ext uri="{BB962C8B-B14F-4D97-AF65-F5344CB8AC3E}">
        <p14:creationId xmlns:p14="http://schemas.microsoft.com/office/powerpoint/2010/main" val="3168461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ltGray">
          <a:xfrm>
            <a:off x="7669651" y="0"/>
            <a:ext cx="4522349" cy="5861051"/>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ffectLst>
            <a:innerShdw blurRad="63500" dist="50800" dir="8100000">
              <a:prstClr val="black">
                <a:alpha val="50000"/>
              </a:prstClr>
            </a:innerShdw>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3754460" cy="5134798"/>
          </a:xfrm>
        </p:spPr>
        <p:txBody>
          <a:bodyPr vert="horz" anchor="ctr" anchorCtr="1"/>
          <a:lstStyle>
            <a:lvl1pPr algn="l">
              <a:defRPr b="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horz" anchor="ctr" anchorCtr="1"/>
          <a:lstStyle>
            <a:lvl1pPr algn="ctr">
              <a:defRPr/>
            </a:lvl1pPr>
            <a:lvl2pPr algn="ctr">
              <a:defRPr/>
            </a:lvl2pPr>
            <a:lvl3pPr algn="ctr">
              <a:defRPr/>
            </a:lvl3pPr>
            <a:lvl4pPr algn="ctr">
              <a:defRPr/>
            </a:lvl4pPr>
            <a:lvl5pPr algn="ct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7F6C47-B260-4BB6-8230-7D14D5CDE026}" type="datetimeFigureOut">
              <a:rPr lang="en-US" smtClean="0"/>
              <a:t>2/15/19</a:t>
            </a:fld>
            <a:endParaRPr lang="en-US" dirty="0"/>
          </a:p>
        </p:txBody>
      </p:sp>
      <p:sp>
        <p:nvSpPr>
          <p:cNvPr id="5" name="Footer Placeholder 4"/>
          <p:cNvSpPr>
            <a:spLocks noGrp="1"/>
          </p:cNvSpPr>
          <p:nvPr>
            <p:ph type="ftr" sz="quarter" idx="11"/>
          </p:nvPr>
        </p:nvSpPr>
        <p:spPr/>
        <p:txBody>
          <a:bodyPr/>
          <a:lstStyle/>
          <a:p>
            <a:r>
              <a:rPr lang="en-ZA" dirty="0"/>
              <a:t>Add a footer </a:t>
            </a:r>
            <a:endParaRPr lang="en-US" dirty="0"/>
          </a:p>
        </p:txBody>
      </p:sp>
      <p:sp>
        <p:nvSpPr>
          <p:cNvPr id="6" name="Slide Number Placeholder 5"/>
          <p:cNvSpPr>
            <a:spLocks noGrp="1"/>
          </p:cNvSpPr>
          <p:nvPr>
            <p:ph type="sldNum" sz="quarter" idx="12"/>
          </p:nvPr>
        </p:nvSpPr>
        <p:spPr/>
        <p:txBody>
          <a:bodyPr/>
          <a:lstStyle/>
          <a:p>
            <a:fld id="{A4942799-31AF-4FF8-9D79-C1A3E01FB207}" type="slidenum">
              <a:rPr lang="en-US" smtClean="0"/>
              <a:t>‹#›</a:t>
            </a:fld>
            <a:endParaRPr lang="en-US" dirty="0"/>
          </a:p>
        </p:txBody>
      </p:sp>
    </p:spTree>
    <p:extLst>
      <p:ext uri="{BB962C8B-B14F-4D97-AF65-F5344CB8AC3E}">
        <p14:creationId xmlns:p14="http://schemas.microsoft.com/office/powerpoint/2010/main" val="1183694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blackWhite">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p:spPr>
        <p:txBody>
          <a:bodyPr vert="horz" lIns="91440" tIns="45720" rIns="91440" bIns="45720" rtlCol="0" anchor="ctr"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r>
              <a:rPr lang="en-ZA" dirty="0"/>
              <a:t>Add a footer</a:t>
            </a:r>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FB7F6C47-B260-4BB6-8230-7D14D5CDE026}" type="datetimeFigureOut">
              <a:rPr lang="en-US" smtClean="0"/>
              <a:t>2/15/19</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A4942799-31AF-4FF8-9D79-C1A3E01FB207}" type="slidenum">
              <a:rPr lang="en-US" smtClean="0"/>
              <a:t>‹#›</a:t>
            </a:fld>
            <a:endParaRPr lang="en-US" dirty="0"/>
          </a:p>
        </p:txBody>
      </p:sp>
    </p:spTree>
    <p:extLst>
      <p:ext uri="{BB962C8B-B14F-4D97-AF65-F5344CB8AC3E}">
        <p14:creationId xmlns:p14="http://schemas.microsoft.com/office/powerpoint/2010/main" val="3689481523"/>
      </p:ext>
    </p:extLst>
  </p:cSld>
  <p:clrMap bg1="lt1" tx1="dk1" bg2="lt2" tx2="dk2" accent1="accent1" accent2="accent2" accent3="accent3" accent4="accent4" accent5="accent5" accent6="accent6" hlink="hlink" folHlink="folHlink"/>
  <p:sldLayoutIdLst>
    <p:sldLayoutId id="2147483673" r:id="rId1"/>
    <p:sldLayoutId id="2147483676" r:id="rId2"/>
    <p:sldLayoutId id="2147483687" r:id="rId3"/>
    <p:sldLayoutId id="2147483688" r:id="rId4"/>
    <p:sldLayoutId id="2147483689" r:id="rId5"/>
    <p:sldLayoutId id="2147483681" r:id="rId6"/>
    <p:sldLayoutId id="2147483690" r:id="rId7"/>
    <p:sldLayoutId id="2147483682" r:id="rId8"/>
    <p:sldLayoutId id="2147483674" r:id="rId9"/>
    <p:sldLayoutId id="2147483675" r:id="rId10"/>
    <p:sldLayoutId id="2147483677" r:id="rId11"/>
    <p:sldLayoutId id="2147483678" r:id="rId12"/>
    <p:sldLayoutId id="2147483679" r:id="rId13"/>
    <p:sldLayoutId id="2147483680" r:id="rId14"/>
    <p:sldLayoutId id="2147483683" r:id="rId15"/>
    <p:sldLayoutId id="2147483684" r:id="rId16"/>
    <p:sldLayoutId id="2147483686" r:id="rId17"/>
  </p:sldLayoutIdLst>
  <p:txStyles>
    <p:titleStyle>
      <a:lvl1pPr algn="l" defTabSz="457200" rtl="0" eaLnBrk="1" latinLnBrk="0" hangingPunct="1">
        <a:spcBef>
          <a:spcPct val="0"/>
        </a:spcBef>
        <a:buNone/>
        <a:defRPr sz="4000" b="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SzPct val="80000"/>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SzPct val="80000"/>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SzPct val="80000"/>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SzPct val="80000"/>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SzPct val="80000"/>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8" Type="http://schemas.openxmlformats.org/officeDocument/2006/relationships/hyperlink" Target="https://www.score.org/resource/7-tips-making-business-partnership-work" TargetMode="External"/><Relationship Id="rId3" Type="http://schemas.openxmlformats.org/officeDocument/2006/relationships/hyperlink" Target="https://www.mentalhealth.org.uk/statistics/mental-health-statistics-economic-and-social-costs" TargetMode="External"/><Relationship Id="rId7" Type="http://schemas.openxmlformats.org/officeDocument/2006/relationships/hyperlink" Target="https://www.researchprospect.com/how-to-write-a-dissertation-conclusion/" TargetMode="External"/><Relationship Id="rId2" Type="http://schemas.openxmlformats.org/officeDocument/2006/relationships/hyperlink" Target="https://go.microsoft.com/fwlink/?linkid=2007348" TargetMode="External"/><Relationship Id="rId1" Type="http://schemas.openxmlformats.org/officeDocument/2006/relationships/slideLayout" Target="../slideLayouts/slideLayout12.xml"/><Relationship Id="rId6" Type="http://schemas.openxmlformats.org/officeDocument/2006/relationships/hyperlink" Target="http://www.wales.nhs.uk/sitesplus/888/page/79480" TargetMode="External"/><Relationship Id="rId5" Type="http://schemas.openxmlformats.org/officeDocument/2006/relationships/hyperlink" Target="http://www.wales.nhs.uk/healthtopics/conditions/mentalhealth" TargetMode="External"/><Relationship Id="rId10" Type="http://schemas.openxmlformats.org/officeDocument/2006/relationships/hyperlink" Target="https://gov.wales/topics/health/nhswales/plans/mental-health/?lang=en" TargetMode="External"/><Relationship Id="rId4" Type="http://schemas.openxmlformats.org/officeDocument/2006/relationships/hyperlink" Target="https://www.navigocare.co.uk/our-services/community-services/community-mental-health-service/" TargetMode="External"/><Relationship Id="rId9" Type="http://schemas.openxmlformats.org/officeDocument/2006/relationships/hyperlink" Target="https://gov.wales/topics/health/nhswales/mental-health-services/policy/strategy/?lang=en"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bwMode="grayWhite">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D37BC-7D91-4F83-845D-70080D7DD6FC}"/>
              </a:ext>
            </a:extLst>
          </p:cNvPr>
          <p:cNvSpPr>
            <a:spLocks noGrp="1"/>
          </p:cNvSpPr>
          <p:nvPr>
            <p:ph type="ctrTitle"/>
          </p:nvPr>
        </p:nvSpPr>
        <p:spPr bwMode="black">
          <a:xfrm>
            <a:off x="810001" y="828661"/>
            <a:ext cx="10572000" cy="2971051"/>
          </a:xfrm>
        </p:spPr>
        <p:txBody>
          <a:bodyPr/>
          <a:lstStyle/>
          <a:p>
            <a:r>
              <a:rPr lang="en-US" sz="4000" b="0" dirty="0"/>
              <a:t>A </a:t>
            </a:r>
            <a:r>
              <a:rPr lang="en-US" sz="4000" b="0" dirty="0" err="1"/>
              <a:t>critica</a:t>
            </a:r>
            <a:r>
              <a:rPr lang="en-GB" sz="4000" b="0" dirty="0"/>
              <a:t>l </a:t>
            </a:r>
            <a:r>
              <a:rPr lang="en-US" sz="4000" dirty="0"/>
              <a:t>i</a:t>
            </a:r>
            <a:r>
              <a:rPr lang="en-US" sz="4000" b="0" dirty="0"/>
              <a:t>nsight into ‘The Mental Health and Wellbeing Strategy for Wales’ and how this influences how mental health issues are approached in Wale</a:t>
            </a:r>
            <a:r>
              <a:rPr lang="en-GB" sz="4000" b="0" dirty="0"/>
              <a:t>s</a:t>
            </a:r>
            <a:endParaRPr lang="en-US" sz="4000" b="0" dirty="0"/>
          </a:p>
        </p:txBody>
      </p:sp>
      <p:sp>
        <p:nvSpPr>
          <p:cNvPr id="3" name="Subtitle 2">
            <a:extLst>
              <a:ext uri="{FF2B5EF4-FFF2-40B4-BE49-F238E27FC236}">
                <a16:creationId xmlns:a16="http://schemas.microsoft.com/office/drawing/2014/main" id="{59E5DACC-1D74-41AD-B036-C015472B948F}"/>
              </a:ext>
            </a:extLst>
          </p:cNvPr>
          <p:cNvSpPr>
            <a:spLocks noGrp="1"/>
          </p:cNvSpPr>
          <p:nvPr>
            <p:ph type="subTitle" idx="1"/>
          </p:nvPr>
        </p:nvSpPr>
        <p:spPr/>
        <p:txBody>
          <a:bodyPr>
            <a:normAutofit lnSpcReduction="10000"/>
          </a:bodyPr>
          <a:lstStyle/>
          <a:p>
            <a:r>
              <a:rPr lang="en-US" sz="2400" dirty="0"/>
              <a:t>By Amy Treharne</a:t>
            </a:r>
          </a:p>
        </p:txBody>
      </p:sp>
    </p:spTree>
    <p:extLst>
      <p:ext uri="{BB962C8B-B14F-4D97-AF65-F5344CB8AC3E}">
        <p14:creationId xmlns:p14="http://schemas.microsoft.com/office/powerpoint/2010/main" val="16139758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2E1D5-7F40-EC4C-8535-A7CA1AF74D92}"/>
              </a:ext>
            </a:extLst>
          </p:cNvPr>
          <p:cNvSpPr>
            <a:spLocks noGrp="1"/>
          </p:cNvSpPr>
          <p:nvPr>
            <p:ph type="title"/>
          </p:nvPr>
        </p:nvSpPr>
        <p:spPr/>
        <p:txBody>
          <a:bodyPr/>
          <a:lstStyle/>
          <a:p>
            <a:r>
              <a:rPr lang="en-US" dirty="0"/>
              <a:t>Prevalence of mental health issues</a:t>
            </a:r>
            <a:r>
              <a:rPr lang="en-GB" dirty="0"/>
              <a:t> prevalence </a:t>
            </a:r>
            <a:endParaRPr lang="en-US" dirty="0"/>
          </a:p>
        </p:txBody>
      </p:sp>
      <p:sp>
        <p:nvSpPr>
          <p:cNvPr id="4" name="Content Placeholder 3">
            <a:extLst>
              <a:ext uri="{FF2B5EF4-FFF2-40B4-BE49-F238E27FC236}">
                <a16:creationId xmlns:a16="http://schemas.microsoft.com/office/drawing/2014/main" id="{65DCF70D-3AB7-3142-A07B-EA090CF87A5E}"/>
              </a:ext>
            </a:extLst>
          </p:cNvPr>
          <p:cNvSpPr>
            <a:spLocks noGrp="1"/>
          </p:cNvSpPr>
          <p:nvPr>
            <p:ph sz="half" idx="1"/>
          </p:nvPr>
        </p:nvSpPr>
        <p:spPr>
          <a:xfrm>
            <a:off x="810000" y="2401900"/>
            <a:ext cx="10543798" cy="4129527"/>
          </a:xfrm>
        </p:spPr>
        <p:txBody>
          <a:bodyPr>
            <a:normAutofit fontScale="55000" lnSpcReduction="20000"/>
          </a:bodyPr>
          <a:lstStyle/>
          <a:p>
            <a:pPr lvl="0"/>
            <a:r>
              <a:rPr lang="en-US" sz="2600" dirty="0"/>
              <a:t>Mental health issues contribute to one of the main causes of overall burden of disease worldwide (Vos et al., 2013), and therefore are a growing public health concern. </a:t>
            </a:r>
          </a:p>
          <a:p>
            <a:pPr marL="0" lvl="0" indent="0">
              <a:buNone/>
            </a:pPr>
            <a:endParaRPr lang="en-US" dirty="0"/>
          </a:p>
          <a:p>
            <a:pPr marL="0" indent="0">
              <a:buNone/>
            </a:pPr>
            <a:r>
              <a:rPr lang="en-US" dirty="0"/>
              <a:t>	</a:t>
            </a:r>
            <a:r>
              <a:rPr lang="en-US" sz="2200" dirty="0"/>
              <a:t>- </a:t>
            </a:r>
            <a:r>
              <a:rPr lang="en-GB" sz="2200" dirty="0"/>
              <a:t>One in four adults will experience a mental health issue or illness during some point of their lives;</a:t>
            </a:r>
          </a:p>
          <a:p>
            <a:pPr marL="0" indent="0">
              <a:buNone/>
            </a:pPr>
            <a:endParaRPr lang="en-GB" sz="2200" dirty="0"/>
          </a:p>
          <a:p>
            <a:pPr marL="0" indent="0">
              <a:buNone/>
            </a:pPr>
            <a:r>
              <a:rPr lang="en-GB" sz="2200" dirty="0"/>
              <a:t>	- Two in 100 people will have a severe mental health illness, such as bipolar disorder or schizophrenia at any one time </a:t>
            </a:r>
          </a:p>
          <a:p>
            <a:pPr marL="0" indent="0">
              <a:buNone/>
            </a:pPr>
            <a:endParaRPr lang="en-GB" dirty="0"/>
          </a:p>
          <a:p>
            <a:pPr lvl="0"/>
            <a:r>
              <a:rPr lang="en-US" sz="2600" dirty="0"/>
              <a:t>Measuring the exact prevalence of mental health conditions can be challenging; due to underfunding, variations in diagnostic practices across cultures, and the hidden nature of mental health issues </a:t>
            </a:r>
            <a:endParaRPr lang="en-GB" sz="2600" dirty="0"/>
          </a:p>
          <a:p>
            <a:pPr marL="0" indent="0">
              <a:buNone/>
            </a:pPr>
            <a:endParaRPr lang="en-GB" sz="2600" dirty="0"/>
          </a:p>
          <a:p>
            <a:pPr lvl="0"/>
            <a:r>
              <a:rPr lang="en-GB" sz="2600" dirty="0"/>
              <a:t>Whiteford et al. (2013) state that major depression is considered to be the second leading cause of disability worldwide, and is a major contributor to the burden of suicide</a:t>
            </a:r>
          </a:p>
          <a:p>
            <a:pPr marL="0" indent="0">
              <a:buNone/>
            </a:pPr>
            <a:endParaRPr lang="en-GB" dirty="0"/>
          </a:p>
          <a:p>
            <a:pPr marL="0" indent="0">
              <a:buNone/>
            </a:pPr>
            <a:r>
              <a:rPr lang="en-GB" dirty="0"/>
              <a:t>											</a:t>
            </a:r>
            <a:r>
              <a:rPr lang="en-GB" sz="2500" dirty="0"/>
              <a:t>(Mental Health Foundation, 2019; Welsh Government, 2012). </a:t>
            </a:r>
            <a:endParaRPr lang="en-GB" sz="2000" dirty="0"/>
          </a:p>
          <a:p>
            <a:endParaRPr lang="en-US" dirty="0"/>
          </a:p>
        </p:txBody>
      </p:sp>
    </p:spTree>
    <p:extLst>
      <p:ext uri="{BB962C8B-B14F-4D97-AF65-F5344CB8AC3E}">
        <p14:creationId xmlns:p14="http://schemas.microsoft.com/office/powerpoint/2010/main" val="3681043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CB124-CE1D-DF41-8A29-355FC12AB158}"/>
              </a:ext>
            </a:extLst>
          </p:cNvPr>
          <p:cNvSpPr>
            <a:spLocks noGrp="1"/>
          </p:cNvSpPr>
          <p:nvPr>
            <p:ph type="title"/>
          </p:nvPr>
        </p:nvSpPr>
        <p:spPr/>
        <p:txBody>
          <a:bodyPr/>
          <a:lstStyle/>
          <a:p>
            <a:r>
              <a:rPr lang="en-US" dirty="0"/>
              <a:t>Impact of mental health issues</a:t>
            </a:r>
          </a:p>
        </p:txBody>
      </p:sp>
      <p:sp>
        <p:nvSpPr>
          <p:cNvPr id="4" name="Content Placeholder 3">
            <a:extLst>
              <a:ext uri="{FF2B5EF4-FFF2-40B4-BE49-F238E27FC236}">
                <a16:creationId xmlns:a16="http://schemas.microsoft.com/office/drawing/2014/main" id="{EA45D31D-C0A4-BF41-897C-BDDFF1D9FFC9}"/>
              </a:ext>
            </a:extLst>
          </p:cNvPr>
          <p:cNvSpPr>
            <a:spLocks noGrp="1"/>
          </p:cNvSpPr>
          <p:nvPr>
            <p:ph sz="half" idx="1"/>
          </p:nvPr>
        </p:nvSpPr>
        <p:spPr>
          <a:xfrm>
            <a:off x="667862" y="2432957"/>
            <a:ext cx="11150187" cy="4588329"/>
          </a:xfrm>
        </p:spPr>
        <p:txBody>
          <a:bodyPr>
            <a:normAutofit fontScale="40000" lnSpcReduction="20000"/>
          </a:bodyPr>
          <a:lstStyle/>
          <a:p>
            <a:pPr lvl="0"/>
            <a:endParaRPr lang="en-GB" sz="2900" dirty="0"/>
          </a:p>
          <a:p>
            <a:pPr lvl="0"/>
            <a:r>
              <a:rPr lang="en-GB" sz="3400" dirty="0"/>
              <a:t>Individually (e.g. comorbidity with other health concerns, and is associated with a lower life expectancy)  </a:t>
            </a:r>
          </a:p>
          <a:p>
            <a:pPr marL="0" lvl="0" indent="0">
              <a:buNone/>
            </a:pPr>
            <a:endParaRPr lang="en-GB" sz="3400" dirty="0"/>
          </a:p>
          <a:p>
            <a:pPr marL="0" lvl="0" indent="0">
              <a:buNone/>
            </a:pPr>
            <a:r>
              <a:rPr lang="en-GB" sz="3400" dirty="0"/>
              <a:t>	- Depression is said to increase the risk of cardiac mortality up to four times, regardless of cardiac disease history 	(Nicholson, </a:t>
            </a:r>
            <a:r>
              <a:rPr lang="en-GB" sz="3400" dirty="0" err="1"/>
              <a:t>Kuper</a:t>
            </a:r>
            <a:r>
              <a:rPr lang="en-GB" sz="3400" dirty="0"/>
              <a:t> &amp; Hemingway, 2006; Whang et al., 2009; Kemp, Quintana, </a:t>
            </a:r>
            <a:r>
              <a:rPr lang="en-GB" sz="3400" dirty="0" err="1"/>
              <a:t>Felmingham</a:t>
            </a:r>
            <a:r>
              <a:rPr lang="en-GB" sz="3400" dirty="0"/>
              <a:t>, Matthews &amp; Jelinek, 2012)</a:t>
            </a:r>
          </a:p>
          <a:p>
            <a:pPr marL="0" lvl="0" indent="0">
              <a:buNone/>
            </a:pPr>
            <a:r>
              <a:rPr lang="en-GB" sz="3400" dirty="0"/>
              <a:t>	- By reviewing the literature of 11 studies in 13 publications, </a:t>
            </a:r>
            <a:r>
              <a:rPr lang="en-GB" sz="3400" dirty="0" err="1"/>
              <a:t>Hjorthøj</a:t>
            </a:r>
            <a:r>
              <a:rPr lang="en-GB" sz="3400" dirty="0"/>
              <a:t>, </a:t>
            </a:r>
            <a:r>
              <a:rPr lang="en-GB" sz="3400" dirty="0" err="1"/>
              <a:t>Stürup</a:t>
            </a:r>
            <a:r>
              <a:rPr lang="en-GB" sz="3400" dirty="0"/>
              <a:t>, McGrath and </a:t>
            </a:r>
            <a:r>
              <a:rPr lang="en-GB" sz="3400" dirty="0" err="1"/>
              <a:t>Nordentoft</a:t>
            </a:r>
            <a:r>
              <a:rPr lang="en-GB" sz="3400" dirty="0"/>
              <a:t> (2017) found that the 	effects of schizophrenia was associated with an average of 14.5 years loss of potential life </a:t>
            </a:r>
          </a:p>
          <a:p>
            <a:pPr marL="0" indent="0">
              <a:buNone/>
            </a:pPr>
            <a:endParaRPr lang="en-GB" sz="3400" dirty="0"/>
          </a:p>
          <a:p>
            <a:pPr lvl="0"/>
            <a:r>
              <a:rPr lang="en-GB" sz="3400" dirty="0"/>
              <a:t>Economically</a:t>
            </a:r>
          </a:p>
          <a:p>
            <a:pPr marL="0" lvl="0" indent="0">
              <a:buNone/>
            </a:pPr>
            <a:endParaRPr lang="en-GB" sz="3400" dirty="0"/>
          </a:p>
          <a:p>
            <a:pPr marL="0" lvl="0" indent="0">
              <a:buNone/>
            </a:pPr>
            <a:r>
              <a:rPr lang="en-GB" sz="3400" dirty="0"/>
              <a:t>	- Mental health related issues were found in 2015 to be a leading cause of approximately 17.6 million days’ sick leave 	(12.7% of the total sick days in the UK (ONS, 2016).</a:t>
            </a:r>
          </a:p>
          <a:p>
            <a:pPr marL="0" lvl="0" indent="0">
              <a:buNone/>
            </a:pPr>
            <a:r>
              <a:rPr lang="en-GB" sz="3400" dirty="0"/>
              <a:t>	- Oxford Economics (2016) estimated that in 2015, without the economic consequences of mental health problems on 	businesses and individuals, the UK gross domestic product (GDP) could have been over £25billion higher than what it 	actually was.  </a:t>
            </a:r>
          </a:p>
          <a:p>
            <a:pPr marL="0" lvl="0" indent="0">
              <a:buNone/>
            </a:pPr>
            <a:endParaRPr lang="en-GB" sz="3400" dirty="0"/>
          </a:p>
          <a:p>
            <a:pPr marL="0" lvl="0" indent="0">
              <a:buNone/>
            </a:pPr>
            <a:r>
              <a:rPr lang="en-GB" sz="3400" dirty="0"/>
              <a:t>														(as cited by the Mental Health Foundation, 2019). </a:t>
            </a:r>
          </a:p>
          <a:p>
            <a:pPr marL="0" lvl="0" indent="0">
              <a:buNone/>
            </a:pPr>
            <a:endParaRPr lang="en-GB" dirty="0"/>
          </a:p>
          <a:p>
            <a:pPr marL="0" indent="0">
              <a:buNone/>
            </a:pPr>
            <a:endParaRPr lang="en-GB" dirty="0"/>
          </a:p>
          <a:p>
            <a:pPr marL="0" indent="0">
              <a:buNone/>
            </a:pPr>
            <a:endParaRPr lang="en-GB" dirty="0"/>
          </a:p>
          <a:p>
            <a:endParaRPr lang="en-GB" dirty="0"/>
          </a:p>
          <a:p>
            <a:endParaRPr lang="en-US" dirty="0"/>
          </a:p>
        </p:txBody>
      </p:sp>
    </p:spTree>
    <p:extLst>
      <p:ext uri="{BB962C8B-B14F-4D97-AF65-F5344CB8AC3E}">
        <p14:creationId xmlns:p14="http://schemas.microsoft.com/office/powerpoint/2010/main" val="22857789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CCEA4-781A-7F48-B52C-2656937ABED7}"/>
              </a:ext>
            </a:extLst>
          </p:cNvPr>
          <p:cNvSpPr>
            <a:spLocks noGrp="1"/>
          </p:cNvSpPr>
          <p:nvPr>
            <p:ph type="title"/>
          </p:nvPr>
        </p:nvSpPr>
        <p:spPr/>
        <p:txBody>
          <a:bodyPr/>
          <a:lstStyle/>
          <a:p>
            <a:r>
              <a:rPr lang="en-US" dirty="0"/>
              <a:t>Previous Welsh Government mental health policies and strategies</a:t>
            </a:r>
          </a:p>
        </p:txBody>
      </p:sp>
      <p:sp>
        <p:nvSpPr>
          <p:cNvPr id="4" name="Content Placeholder 3">
            <a:extLst>
              <a:ext uri="{FF2B5EF4-FFF2-40B4-BE49-F238E27FC236}">
                <a16:creationId xmlns:a16="http://schemas.microsoft.com/office/drawing/2014/main" id="{0011C0E6-EB4C-6240-B432-D81B167F33FC}"/>
              </a:ext>
            </a:extLst>
          </p:cNvPr>
          <p:cNvSpPr>
            <a:spLocks noGrp="1"/>
          </p:cNvSpPr>
          <p:nvPr>
            <p:ph sz="half" idx="1"/>
          </p:nvPr>
        </p:nvSpPr>
        <p:spPr>
          <a:xfrm>
            <a:off x="810000" y="2516201"/>
            <a:ext cx="10673443" cy="3638764"/>
          </a:xfrm>
        </p:spPr>
        <p:txBody>
          <a:bodyPr>
            <a:normAutofit fontScale="92500"/>
          </a:bodyPr>
          <a:lstStyle/>
          <a:p>
            <a:r>
              <a:rPr lang="en-US" sz="2400" dirty="0"/>
              <a:t>Child and Adolescent Mental Health Services: Everybody’s Business</a:t>
            </a:r>
          </a:p>
          <a:p>
            <a:endParaRPr lang="en-US" sz="2400" dirty="0"/>
          </a:p>
          <a:p>
            <a:r>
              <a:rPr lang="en-US" sz="2400" dirty="0"/>
              <a:t>Adult Mental Health Services in Wales: Equity, Empowerment, Efficiency </a:t>
            </a:r>
          </a:p>
          <a:p>
            <a:pPr marL="0" indent="0">
              <a:buNone/>
            </a:pPr>
            <a:endParaRPr lang="en-US" sz="2400" dirty="0"/>
          </a:p>
          <a:p>
            <a:r>
              <a:rPr lang="en-US" sz="2400" dirty="0"/>
              <a:t>National Services Framework (NSF) for Older People in Wales </a:t>
            </a:r>
            <a:endParaRPr lang="en-GB" sz="2400" dirty="0"/>
          </a:p>
          <a:p>
            <a:endParaRPr lang="en-GB" sz="2400" dirty="0"/>
          </a:p>
          <a:p>
            <a:r>
              <a:rPr lang="en-GB" sz="2400" dirty="0"/>
              <a:t>The Mental Health Wales (2010</a:t>
            </a:r>
            <a:r>
              <a:rPr lang="en-GB" sz="2400"/>
              <a:t>) Measure</a:t>
            </a:r>
            <a:endParaRPr lang="en-US" sz="2400" dirty="0"/>
          </a:p>
          <a:p>
            <a:endParaRPr lang="en-US" dirty="0"/>
          </a:p>
        </p:txBody>
      </p:sp>
    </p:spTree>
    <p:extLst>
      <p:ext uri="{BB962C8B-B14F-4D97-AF65-F5344CB8AC3E}">
        <p14:creationId xmlns:p14="http://schemas.microsoft.com/office/powerpoint/2010/main" val="2160678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4217C07C-7470-1245-B66E-D18E76517075}"/>
              </a:ext>
            </a:extLst>
          </p:cNvPr>
          <p:cNvSpPr>
            <a:spLocks noGrp="1"/>
          </p:cNvSpPr>
          <p:nvPr>
            <p:ph sz="quarter" idx="13"/>
          </p:nvPr>
        </p:nvSpPr>
        <p:spPr>
          <a:xfrm>
            <a:off x="6292261" y="941326"/>
            <a:ext cx="5593782" cy="5916674"/>
          </a:xfrm>
        </p:spPr>
        <p:txBody>
          <a:bodyPr>
            <a:normAutofit fontScale="77500" lnSpcReduction="20000"/>
          </a:bodyPr>
          <a:lstStyle/>
          <a:p>
            <a:pPr>
              <a:buFont typeface="Courier New" panose="02070309020205020404" pitchFamily="49" charset="0"/>
              <a:buChar char="o"/>
            </a:pPr>
            <a:r>
              <a:rPr lang="en-GB" dirty="0"/>
              <a:t>Previous frameworks/strategies were aimed at specific groups of individuals, e.g. children, adults, the elderly, etc.</a:t>
            </a:r>
          </a:p>
          <a:p>
            <a:pPr>
              <a:buFont typeface="Courier New" panose="02070309020205020404" pitchFamily="49" charset="0"/>
              <a:buChar char="o"/>
            </a:pPr>
            <a:endParaRPr lang="en-GB" dirty="0"/>
          </a:p>
          <a:p>
            <a:pPr>
              <a:buFont typeface="Courier New" panose="02070309020205020404" pitchFamily="49" charset="0"/>
              <a:buChar char="o"/>
            </a:pPr>
            <a:r>
              <a:rPr lang="en-GB" dirty="0"/>
              <a:t>Feedback indicated that the transition points between separate services for individuals were where care and treatment frequently broke down (Welsh Government, 2012). </a:t>
            </a:r>
          </a:p>
          <a:p>
            <a:pPr>
              <a:buFont typeface="Courier New" panose="02070309020205020404" pitchFamily="49" charset="0"/>
              <a:buChar char="o"/>
            </a:pPr>
            <a:endParaRPr lang="en-GB" dirty="0"/>
          </a:p>
          <a:p>
            <a:pPr>
              <a:buFont typeface="Courier New" panose="02070309020205020404" pitchFamily="49" charset="0"/>
              <a:buChar char="o"/>
            </a:pPr>
            <a:r>
              <a:rPr lang="en-GB" dirty="0"/>
              <a:t>The Welsh Government (2012) therefore set out to implement a strategy that ensures transfers between services are based on needs and not age boundaries, replacing NSFs and other age-based strategies. </a:t>
            </a:r>
          </a:p>
          <a:p>
            <a:pPr>
              <a:buFont typeface="Courier New" panose="02070309020205020404" pitchFamily="49" charset="0"/>
              <a:buChar char="o"/>
            </a:pPr>
            <a:endParaRPr lang="en-GB" dirty="0"/>
          </a:p>
          <a:p>
            <a:pPr>
              <a:buFont typeface="Courier New" panose="02070309020205020404" pitchFamily="49" charset="0"/>
              <a:buChar char="o"/>
            </a:pPr>
            <a:endParaRPr lang="en-US" dirty="0"/>
          </a:p>
        </p:txBody>
      </p:sp>
      <p:sp>
        <p:nvSpPr>
          <p:cNvPr id="6" name="Title 5">
            <a:extLst>
              <a:ext uri="{FF2B5EF4-FFF2-40B4-BE49-F238E27FC236}">
                <a16:creationId xmlns:a16="http://schemas.microsoft.com/office/drawing/2014/main" id="{7FA66E75-C959-FD49-8A29-03EFAD2D712A}"/>
              </a:ext>
            </a:extLst>
          </p:cNvPr>
          <p:cNvSpPr>
            <a:spLocks noGrp="1"/>
          </p:cNvSpPr>
          <p:nvPr>
            <p:ph type="title"/>
          </p:nvPr>
        </p:nvSpPr>
        <p:spPr>
          <a:xfrm>
            <a:off x="496872" y="314837"/>
            <a:ext cx="5114017" cy="1139895"/>
          </a:xfrm>
        </p:spPr>
        <p:txBody>
          <a:bodyPr/>
          <a:lstStyle/>
          <a:p>
            <a:r>
              <a:rPr lang="en-GB" dirty="0"/>
              <a:t>The need for a new framework/strategy</a:t>
            </a:r>
            <a:endParaRPr lang="en-US" dirty="0"/>
          </a:p>
        </p:txBody>
      </p:sp>
      <p:pic>
        <p:nvPicPr>
          <p:cNvPr id="9" name="Picture 8">
            <a:extLst>
              <a:ext uri="{FF2B5EF4-FFF2-40B4-BE49-F238E27FC236}">
                <a16:creationId xmlns:a16="http://schemas.microsoft.com/office/drawing/2014/main" id="{CB8EBABA-8DB8-EA4A-90FB-45FF611B0973}"/>
              </a:ext>
            </a:extLst>
          </p:cNvPr>
          <p:cNvPicPr>
            <a:picLocks noChangeAspect="1"/>
          </p:cNvPicPr>
          <p:nvPr/>
        </p:nvPicPr>
        <p:blipFill>
          <a:blip r:embed="rId2"/>
          <a:stretch>
            <a:fillRect/>
          </a:stretch>
        </p:blipFill>
        <p:spPr>
          <a:xfrm>
            <a:off x="549538" y="2345294"/>
            <a:ext cx="4864617" cy="3697184"/>
          </a:xfrm>
          <a:prstGeom prst="rect">
            <a:avLst/>
          </a:prstGeom>
        </p:spPr>
      </p:pic>
      <p:sp>
        <p:nvSpPr>
          <p:cNvPr id="2" name="TextBox 1">
            <a:extLst>
              <a:ext uri="{FF2B5EF4-FFF2-40B4-BE49-F238E27FC236}">
                <a16:creationId xmlns:a16="http://schemas.microsoft.com/office/drawing/2014/main" id="{09F9371A-EDA0-0641-A6AA-4590B4B9BF64}"/>
              </a:ext>
            </a:extLst>
          </p:cNvPr>
          <p:cNvSpPr txBox="1"/>
          <p:nvPr/>
        </p:nvSpPr>
        <p:spPr>
          <a:xfrm>
            <a:off x="272536" y="6393338"/>
            <a:ext cx="4864616" cy="246221"/>
          </a:xfrm>
          <a:prstGeom prst="rect">
            <a:avLst/>
          </a:prstGeom>
          <a:noFill/>
        </p:spPr>
        <p:txBody>
          <a:bodyPr wrap="square" rtlCol="0">
            <a:spAutoFit/>
          </a:bodyPr>
          <a:lstStyle/>
          <a:p>
            <a:pPr algn="l"/>
            <a:r>
              <a:rPr lang="en-GB" sz="1000" i="1" dirty="0"/>
              <a:t>Figure 1. </a:t>
            </a:r>
            <a:r>
              <a:rPr lang="en-GB" sz="1000" dirty="0"/>
              <a:t>Welsh Government Image (NHS, 2015). </a:t>
            </a:r>
            <a:endParaRPr lang="en-US" sz="1000" i="1" dirty="0"/>
          </a:p>
        </p:txBody>
      </p:sp>
    </p:spTree>
    <p:extLst>
      <p:ext uri="{BB962C8B-B14F-4D97-AF65-F5344CB8AC3E}">
        <p14:creationId xmlns:p14="http://schemas.microsoft.com/office/powerpoint/2010/main" val="3054817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266E0-FE62-FD47-8D3F-3CC27103FA2D}"/>
              </a:ext>
            </a:extLst>
          </p:cNvPr>
          <p:cNvSpPr>
            <a:spLocks noGrp="1"/>
          </p:cNvSpPr>
          <p:nvPr>
            <p:ph type="title"/>
          </p:nvPr>
        </p:nvSpPr>
        <p:spPr/>
        <p:txBody>
          <a:bodyPr/>
          <a:lstStyle/>
          <a:p>
            <a:r>
              <a:rPr lang="en-GB" dirty="0"/>
              <a:t>Together for Mental Health: A Strategy for Mental Health and Wellbeing in Wales</a:t>
            </a:r>
            <a:endParaRPr lang="en-US" dirty="0"/>
          </a:p>
        </p:txBody>
      </p:sp>
    </p:spTree>
    <p:extLst>
      <p:ext uri="{BB962C8B-B14F-4D97-AF65-F5344CB8AC3E}">
        <p14:creationId xmlns:p14="http://schemas.microsoft.com/office/powerpoint/2010/main" val="29614160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FF1311-DD92-45BA-B10F-C1A324C27B55}"/>
              </a:ext>
            </a:extLst>
          </p:cNvPr>
          <p:cNvSpPr>
            <a:spLocks noGrp="1"/>
          </p:cNvSpPr>
          <p:nvPr>
            <p:ph sz="half" idx="4294967295"/>
          </p:nvPr>
        </p:nvSpPr>
        <p:spPr>
          <a:xfrm>
            <a:off x="659230" y="2586368"/>
            <a:ext cx="6685189" cy="3638550"/>
          </a:xfrm>
        </p:spPr>
        <p:txBody>
          <a:bodyPr>
            <a:normAutofit fontScale="92500" lnSpcReduction="20000"/>
          </a:bodyPr>
          <a:lstStyle/>
          <a:p>
            <a:pPr marL="0" indent="0">
              <a:buNone/>
            </a:pPr>
            <a:r>
              <a:rPr lang="en-GB" dirty="0"/>
              <a:t>‘A 10-year strategy for improving the lives of people using mental health services, their carers and families’ (Welsh Government, 2018) </a:t>
            </a:r>
          </a:p>
          <a:p>
            <a:pPr marL="0" indent="0">
              <a:buNone/>
            </a:pPr>
            <a:endParaRPr lang="en-US" dirty="0"/>
          </a:p>
          <a:p>
            <a:r>
              <a:rPr lang="en-US" dirty="0"/>
              <a:t>First mental health strategy that covers all ages, i.e. children, young people, adults and the elderly</a:t>
            </a:r>
            <a:endParaRPr lang="en-GB" dirty="0"/>
          </a:p>
          <a:p>
            <a:endParaRPr lang="en-GB" dirty="0"/>
          </a:p>
          <a:p>
            <a:r>
              <a:rPr lang="en-GB" dirty="0"/>
              <a:t>Three stage </a:t>
            </a:r>
            <a:r>
              <a:rPr lang="en-GB"/>
              <a:t>delivery plan</a:t>
            </a:r>
            <a:endParaRPr lang="en-GB" dirty="0"/>
          </a:p>
          <a:p>
            <a:endParaRPr lang="en-GB" dirty="0"/>
          </a:p>
          <a:p>
            <a:r>
              <a:rPr lang="en-GB" dirty="0"/>
              <a:t>Sets out the ambitions for improving mental health and the Welsh Government (2012) vision for mental health services in the 21</a:t>
            </a:r>
            <a:r>
              <a:rPr lang="en-GB" baseline="30000" dirty="0"/>
              <a:t>st</a:t>
            </a:r>
            <a:r>
              <a:rPr lang="en-GB" dirty="0"/>
              <a:t> century</a:t>
            </a:r>
            <a:endParaRPr lang="en-US" dirty="0"/>
          </a:p>
          <a:p>
            <a:endParaRPr lang="en-GB" dirty="0"/>
          </a:p>
        </p:txBody>
      </p:sp>
      <p:sp>
        <p:nvSpPr>
          <p:cNvPr id="2" name="Title 1">
            <a:extLst>
              <a:ext uri="{FF2B5EF4-FFF2-40B4-BE49-F238E27FC236}">
                <a16:creationId xmlns:a16="http://schemas.microsoft.com/office/drawing/2014/main" id="{3A76B58F-1CF7-41B5-BF70-710D7AC7941C}"/>
              </a:ext>
            </a:extLst>
          </p:cNvPr>
          <p:cNvSpPr>
            <a:spLocks noGrp="1"/>
          </p:cNvSpPr>
          <p:nvPr>
            <p:ph type="title"/>
          </p:nvPr>
        </p:nvSpPr>
        <p:spPr/>
        <p:txBody>
          <a:bodyPr/>
          <a:lstStyle/>
          <a:p>
            <a:r>
              <a:rPr lang="en-US" dirty="0"/>
              <a:t>The Mental Health and Wellbeing Strategy for Wales</a:t>
            </a:r>
          </a:p>
        </p:txBody>
      </p:sp>
      <p:sp>
        <p:nvSpPr>
          <p:cNvPr id="4" name="Content Placeholder 3">
            <a:extLst>
              <a:ext uri="{FF2B5EF4-FFF2-40B4-BE49-F238E27FC236}">
                <a16:creationId xmlns:a16="http://schemas.microsoft.com/office/drawing/2014/main" id="{7CEAEB45-73DA-4942-9673-8B5F64D72642}"/>
              </a:ext>
            </a:extLst>
          </p:cNvPr>
          <p:cNvSpPr>
            <a:spLocks noGrp="1"/>
          </p:cNvSpPr>
          <p:nvPr>
            <p:ph sz="half" idx="2"/>
          </p:nvPr>
        </p:nvSpPr>
        <p:spPr>
          <a:xfrm>
            <a:off x="7820273" y="2205158"/>
            <a:ext cx="3903642" cy="3999699"/>
          </a:xfrm>
        </p:spPr>
        <p:txBody>
          <a:bodyPr/>
          <a:lstStyle/>
          <a:p>
            <a:pPr marL="0" indent="0">
              <a:buNone/>
            </a:pPr>
            <a:endParaRPr lang="en-US" dirty="0"/>
          </a:p>
          <a:p>
            <a:pPr marL="0" indent="0">
              <a:buNone/>
            </a:pPr>
            <a:endParaRPr lang="en-US" dirty="0"/>
          </a:p>
        </p:txBody>
      </p:sp>
      <p:pic>
        <p:nvPicPr>
          <p:cNvPr id="8" name="Picture 7">
            <a:extLst>
              <a:ext uri="{FF2B5EF4-FFF2-40B4-BE49-F238E27FC236}">
                <a16:creationId xmlns:a16="http://schemas.microsoft.com/office/drawing/2014/main" id="{798A0B03-7DE2-B447-AF74-AD083BA42C29}"/>
              </a:ext>
            </a:extLst>
          </p:cNvPr>
          <p:cNvPicPr>
            <a:picLocks noChangeAspect="1"/>
          </p:cNvPicPr>
          <p:nvPr/>
        </p:nvPicPr>
        <p:blipFill>
          <a:blip r:embed="rId3"/>
          <a:stretch>
            <a:fillRect/>
          </a:stretch>
        </p:blipFill>
        <p:spPr>
          <a:xfrm>
            <a:off x="7820273" y="2205158"/>
            <a:ext cx="3903642" cy="3999699"/>
          </a:xfrm>
          <a:prstGeom prst="rect">
            <a:avLst/>
          </a:prstGeom>
        </p:spPr>
      </p:pic>
      <p:sp>
        <p:nvSpPr>
          <p:cNvPr id="10" name="TextBox 9">
            <a:extLst>
              <a:ext uri="{FF2B5EF4-FFF2-40B4-BE49-F238E27FC236}">
                <a16:creationId xmlns:a16="http://schemas.microsoft.com/office/drawing/2014/main" id="{5592CEE3-EA23-D94D-A7CF-0FCDBFF33537}"/>
              </a:ext>
            </a:extLst>
          </p:cNvPr>
          <p:cNvSpPr txBox="1"/>
          <p:nvPr/>
        </p:nvSpPr>
        <p:spPr>
          <a:xfrm>
            <a:off x="8157731" y="6309102"/>
            <a:ext cx="4034269" cy="400110"/>
          </a:xfrm>
          <a:prstGeom prst="rect">
            <a:avLst/>
          </a:prstGeom>
          <a:noFill/>
        </p:spPr>
        <p:txBody>
          <a:bodyPr wrap="square" rtlCol="0">
            <a:spAutoFit/>
          </a:bodyPr>
          <a:lstStyle/>
          <a:p>
            <a:r>
              <a:rPr lang="en-US" sz="1000" i="1" dirty="0"/>
              <a:t>Figure </a:t>
            </a:r>
            <a:r>
              <a:rPr lang="en-GB" sz="1000" i="1" dirty="0"/>
              <a:t>2</a:t>
            </a:r>
            <a:r>
              <a:rPr lang="en-US" sz="1000" i="1" dirty="0"/>
              <a:t>. </a:t>
            </a:r>
            <a:r>
              <a:rPr lang="en-US" sz="1000" dirty="0"/>
              <a:t>Together for Mental Health: A Strategy for Mental Health and Wellbeing in Wales (</a:t>
            </a:r>
            <a:r>
              <a:rPr lang="en-GB" sz="1000" dirty="0"/>
              <a:t>NHS, 2018</a:t>
            </a:r>
            <a:r>
              <a:rPr lang="en-US" sz="1000" dirty="0"/>
              <a:t>). </a:t>
            </a:r>
            <a:endParaRPr lang="en-US" sz="1000" i="1" dirty="0"/>
          </a:p>
        </p:txBody>
      </p:sp>
    </p:spTree>
    <p:extLst>
      <p:ext uri="{BB962C8B-B14F-4D97-AF65-F5344CB8AC3E}">
        <p14:creationId xmlns:p14="http://schemas.microsoft.com/office/powerpoint/2010/main" val="21310437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5DCF70D-3AB7-3142-A07B-EA090CF87A5E}"/>
              </a:ext>
            </a:extLst>
          </p:cNvPr>
          <p:cNvSpPr>
            <a:spLocks noGrp="1"/>
          </p:cNvSpPr>
          <p:nvPr>
            <p:ph sz="half" idx="1"/>
          </p:nvPr>
        </p:nvSpPr>
        <p:spPr>
          <a:xfrm>
            <a:off x="810000" y="2539786"/>
            <a:ext cx="10540170" cy="4158287"/>
          </a:xfrm>
        </p:spPr>
        <p:txBody>
          <a:bodyPr>
            <a:normAutofit fontScale="92500" lnSpcReduction="10000"/>
          </a:bodyPr>
          <a:lstStyle/>
          <a:p>
            <a:pPr>
              <a:buFont typeface="+mj-lt"/>
              <a:buAutoNum type="arabicPeriod"/>
            </a:pPr>
            <a:r>
              <a:rPr lang="en-GB" dirty="0"/>
              <a:t>The mental health and wellbeing of the whole population to be improved</a:t>
            </a:r>
          </a:p>
          <a:p>
            <a:pPr>
              <a:buFont typeface="+mj-lt"/>
              <a:buAutoNum type="arabicPeriod"/>
            </a:pPr>
            <a:r>
              <a:rPr lang="en-GB" dirty="0"/>
              <a:t>The impact of mental health issues/illnesses on individuals of all ages, their families and carers, communities and the economy more widely, is better recognised and reduced</a:t>
            </a:r>
          </a:p>
          <a:p>
            <a:pPr>
              <a:buFont typeface="+mj-lt"/>
              <a:buAutoNum type="arabicPeriod"/>
            </a:pPr>
            <a:r>
              <a:rPr lang="en-GB" dirty="0"/>
              <a:t>Inequalities, stigma and discrimination suffered by people experiencing mental health problems and mental illness are reduced</a:t>
            </a:r>
          </a:p>
          <a:p>
            <a:pPr>
              <a:buFont typeface="+mj-lt"/>
              <a:buAutoNum type="arabicPeriod"/>
            </a:pPr>
            <a:r>
              <a:rPr lang="en-GB" dirty="0"/>
              <a:t>Individuals have a better experience of the support and treatment they receive and have an increased feeling of input and control over related decisions</a:t>
            </a:r>
          </a:p>
          <a:p>
            <a:pPr>
              <a:buFont typeface="+mj-lt"/>
              <a:buAutoNum type="arabicPeriod"/>
            </a:pPr>
            <a:r>
              <a:rPr lang="en-GB" dirty="0"/>
              <a:t>Access to, and the, quality of preventative measures, early intervention and treatment services are improved and more people recover as a result</a:t>
            </a:r>
          </a:p>
          <a:p>
            <a:pPr>
              <a:buFont typeface="+mj-lt"/>
              <a:buAutoNum type="arabicPeriod"/>
            </a:pPr>
            <a:r>
              <a:rPr lang="en-GB" dirty="0"/>
              <a:t>The values, attitudes and skills of those treating or supporting individuals of all ages with mental health issues/illnesses are improved																																																																										(Welsh Government, </a:t>
            </a:r>
            <a:r>
              <a:rPr lang="en-GB"/>
              <a:t>2012).</a:t>
            </a:r>
            <a:endParaRPr lang="en-GB" dirty="0"/>
          </a:p>
          <a:p>
            <a:endParaRPr lang="en-US" dirty="0"/>
          </a:p>
        </p:txBody>
      </p:sp>
      <p:sp>
        <p:nvSpPr>
          <p:cNvPr id="7" name="Title 3">
            <a:extLst>
              <a:ext uri="{FF2B5EF4-FFF2-40B4-BE49-F238E27FC236}">
                <a16:creationId xmlns:a16="http://schemas.microsoft.com/office/drawing/2014/main" id="{E82D3F79-AE57-9346-8AF1-019EBDA9CB7C}"/>
              </a:ext>
            </a:extLst>
          </p:cNvPr>
          <p:cNvSpPr txBox="1">
            <a:spLocks noGrp="1"/>
          </p:cNvSpPr>
          <p:nvPr>
            <p:ph type="title"/>
          </p:nvPr>
        </p:nvSpPr>
        <p:spPr>
          <a:prstGeom prst="rect">
            <a:avLst/>
          </a:prstGeom>
          <a:effectLst/>
        </p:spPr>
        <p:txBody>
          <a:bodyPr vert="horz" lIns="91440" tIns="45720" rIns="91440" bIns="45720" rtlCol="0" anchor="ctr" anchorCtr="0">
            <a:noAutofit/>
          </a:bodyPr>
          <a:lstStyle>
            <a:lvl1pPr algn="l" defTabSz="457200" rtl="0" eaLnBrk="1" latinLnBrk="0" hangingPunct="1">
              <a:spcBef>
                <a:spcPct val="0"/>
              </a:spcBef>
              <a:buNone/>
              <a:defRPr sz="4000" b="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Six high level outcomes </a:t>
            </a:r>
            <a:endParaRPr lang="en-US" dirty="0"/>
          </a:p>
        </p:txBody>
      </p:sp>
    </p:spTree>
    <p:extLst>
      <p:ext uri="{BB962C8B-B14F-4D97-AF65-F5344CB8AC3E}">
        <p14:creationId xmlns:p14="http://schemas.microsoft.com/office/powerpoint/2010/main" val="5943081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6B58F-1CF7-41B5-BF70-710D7AC7941C}"/>
              </a:ext>
            </a:extLst>
          </p:cNvPr>
          <p:cNvSpPr>
            <a:spLocks noGrp="1"/>
          </p:cNvSpPr>
          <p:nvPr>
            <p:ph type="title"/>
          </p:nvPr>
        </p:nvSpPr>
        <p:spPr/>
        <p:txBody>
          <a:bodyPr/>
          <a:lstStyle/>
          <a:p>
            <a:r>
              <a:rPr lang="en-US" dirty="0"/>
              <a:t>Five themes of the strategy</a:t>
            </a:r>
          </a:p>
        </p:txBody>
      </p:sp>
      <p:sp>
        <p:nvSpPr>
          <p:cNvPr id="12" name="TextBox 11">
            <a:extLst>
              <a:ext uri="{FF2B5EF4-FFF2-40B4-BE49-F238E27FC236}">
                <a16:creationId xmlns:a16="http://schemas.microsoft.com/office/drawing/2014/main" id="{7C4EF19E-4E01-7743-A937-57CD2F85DC57}"/>
              </a:ext>
            </a:extLst>
          </p:cNvPr>
          <p:cNvSpPr txBox="1"/>
          <p:nvPr/>
        </p:nvSpPr>
        <p:spPr>
          <a:xfrm>
            <a:off x="810000" y="2367642"/>
            <a:ext cx="10848600" cy="4131900"/>
          </a:xfrm>
          <a:prstGeom prst="rect">
            <a:avLst/>
          </a:prstGeom>
          <a:noFill/>
        </p:spPr>
        <p:txBody>
          <a:bodyPr wrap="square" rtlCol="0">
            <a:spAutoFit/>
          </a:bodyPr>
          <a:lstStyle/>
          <a:p>
            <a:pPr marL="285750" indent="-285750">
              <a:buFont typeface="Arial" panose="020B0604020202020204" pitchFamily="34" charset="0"/>
              <a:buChar char="•"/>
            </a:pPr>
            <a:r>
              <a:rPr lang="en-US" sz="1750" dirty="0"/>
              <a:t>Mental wellbeing to be promoted and the prevention of mental health issues developing</a:t>
            </a:r>
          </a:p>
          <a:p>
            <a:pPr marL="285750" indent="-285750">
              <a:buFont typeface="Arial" panose="020B0604020202020204" pitchFamily="34" charset="0"/>
              <a:buChar char="•"/>
            </a:pPr>
            <a:endParaRPr lang="en-US" sz="1750" dirty="0"/>
          </a:p>
          <a:p>
            <a:pPr marL="285750" indent="-285750">
              <a:buFont typeface="Arial" panose="020B0604020202020204" pitchFamily="34" charset="0"/>
              <a:buChar char="•"/>
            </a:pPr>
            <a:r>
              <a:rPr lang="en-US" sz="1750" dirty="0"/>
              <a:t>New partnership with the public to be developed; based on improving mental health information, increasing of service user and </a:t>
            </a:r>
            <a:r>
              <a:rPr lang="en-US" sz="1750" dirty="0" err="1"/>
              <a:t>carer</a:t>
            </a:r>
            <a:r>
              <a:rPr lang="en-US" sz="1750" dirty="0"/>
              <a:t> involvement in decisions surrounding care, and tackling stigma and discrimination, thus changing attitudes towards mental health issues</a:t>
            </a:r>
          </a:p>
          <a:p>
            <a:pPr marL="285750" indent="-285750">
              <a:buFont typeface="Arial" panose="020B0604020202020204" pitchFamily="34" charset="0"/>
              <a:buChar char="•"/>
            </a:pPr>
            <a:endParaRPr lang="en-US" sz="1750" dirty="0"/>
          </a:p>
          <a:p>
            <a:pPr marL="285750" indent="-285750">
              <a:buFont typeface="Arial" panose="020B0604020202020204" pitchFamily="34" charset="0"/>
              <a:buChar char="•"/>
            </a:pPr>
            <a:r>
              <a:rPr lang="en-GB" sz="1750" dirty="0"/>
              <a:t>Delivering a well designed, fully integrated network of care. This will be based on the recovery and enablement of service users in order to live as fulfilled and independent a life as possible,</a:t>
            </a:r>
          </a:p>
          <a:p>
            <a:endParaRPr lang="en-GB" sz="1750" dirty="0"/>
          </a:p>
          <a:p>
            <a:pPr marL="285750" indent="-285750">
              <a:buFont typeface="Arial" panose="020B0604020202020204" pitchFamily="34" charset="0"/>
              <a:buChar char="•"/>
            </a:pPr>
            <a:r>
              <a:rPr lang="en-GB" sz="1750" dirty="0"/>
              <a:t>Addressing the range of factors in people’s lives which can affect mental health and wellbeing through Care and Treatment Planning and joint-working across sectors,</a:t>
            </a:r>
          </a:p>
          <a:p>
            <a:endParaRPr lang="en-US" sz="1750" dirty="0"/>
          </a:p>
          <a:p>
            <a:pPr marL="285750" indent="-285750">
              <a:buFont typeface="Arial" panose="020B0604020202020204" pitchFamily="34" charset="0"/>
              <a:buChar char="•"/>
            </a:pPr>
            <a:r>
              <a:rPr lang="en-US" sz="1750" dirty="0"/>
              <a:t>Identifying how the strategy will be implemented </a:t>
            </a:r>
          </a:p>
          <a:p>
            <a:pPr marL="285750" indent="-285750">
              <a:buFont typeface="Arial" panose="020B0604020202020204" pitchFamily="34" charset="0"/>
              <a:buChar char="•"/>
            </a:pPr>
            <a:endParaRPr lang="en-US" sz="1750" dirty="0"/>
          </a:p>
          <a:p>
            <a:r>
              <a:rPr lang="en-US" sz="1750" dirty="0"/>
              <a:t>																(Welsh Government, 2018). </a:t>
            </a:r>
          </a:p>
        </p:txBody>
      </p:sp>
    </p:spTree>
    <p:extLst>
      <p:ext uri="{BB962C8B-B14F-4D97-AF65-F5344CB8AC3E}">
        <p14:creationId xmlns:p14="http://schemas.microsoft.com/office/powerpoint/2010/main" val="10545749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65665-583F-4DD8-814D-FECA92009E9A}"/>
              </a:ext>
            </a:extLst>
          </p:cNvPr>
          <p:cNvSpPr>
            <a:spLocks noGrp="1"/>
          </p:cNvSpPr>
          <p:nvPr>
            <p:ph type="title"/>
          </p:nvPr>
        </p:nvSpPr>
        <p:spPr bwMode="white"/>
        <p:txBody>
          <a:bodyPr/>
          <a:lstStyle/>
          <a:p>
            <a:r>
              <a:rPr lang="en-US" sz="4000" dirty="0"/>
              <a:t>How this affects how mental health issues </a:t>
            </a:r>
            <a:br>
              <a:rPr lang="en-US" sz="4000" dirty="0"/>
            </a:br>
            <a:r>
              <a:rPr lang="en-US" sz="4000" dirty="0"/>
              <a:t>are approached in Wales</a:t>
            </a:r>
          </a:p>
        </p:txBody>
      </p:sp>
    </p:spTree>
    <p:extLst>
      <p:ext uri="{BB962C8B-B14F-4D97-AF65-F5344CB8AC3E}">
        <p14:creationId xmlns:p14="http://schemas.microsoft.com/office/powerpoint/2010/main" val="3869094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3FF28-EDA9-498B-BF3A-243D718DD7DF}"/>
              </a:ext>
            </a:extLst>
          </p:cNvPr>
          <p:cNvSpPr>
            <a:spLocks noGrp="1"/>
          </p:cNvSpPr>
          <p:nvPr>
            <p:ph type="title"/>
          </p:nvPr>
        </p:nvSpPr>
        <p:spPr>
          <a:xfrm>
            <a:off x="6626469" y="314195"/>
            <a:ext cx="5114017" cy="1139895"/>
          </a:xfrm>
        </p:spPr>
        <p:txBody>
          <a:bodyPr/>
          <a:lstStyle/>
          <a:p>
            <a:r>
              <a:rPr lang="en-GB" sz="3200" dirty="0"/>
              <a:t>Services responsible to deliver and promote the strategy</a:t>
            </a:r>
            <a:endParaRPr lang="en-US" sz="3200" dirty="0"/>
          </a:p>
        </p:txBody>
      </p:sp>
      <p:sp>
        <p:nvSpPr>
          <p:cNvPr id="3" name="Content Placeholder 2">
            <a:extLst>
              <a:ext uri="{FF2B5EF4-FFF2-40B4-BE49-F238E27FC236}">
                <a16:creationId xmlns:a16="http://schemas.microsoft.com/office/drawing/2014/main" id="{6A720854-4AFC-4B68-944A-8A368C9A8619}"/>
              </a:ext>
            </a:extLst>
          </p:cNvPr>
          <p:cNvSpPr>
            <a:spLocks noGrp="1"/>
          </p:cNvSpPr>
          <p:nvPr>
            <p:ph sz="half" idx="1"/>
          </p:nvPr>
        </p:nvSpPr>
        <p:spPr/>
        <p:txBody>
          <a:bodyPr>
            <a:normAutofit/>
          </a:bodyPr>
          <a:lstStyle/>
          <a:p>
            <a:endParaRPr lang="en-US" dirty="0"/>
          </a:p>
          <a:p>
            <a:r>
              <a:rPr lang="en-GB" dirty="0"/>
              <a:t>Local authorities and social services</a:t>
            </a:r>
          </a:p>
          <a:p>
            <a:r>
              <a:rPr lang="en-GB" dirty="0"/>
              <a:t>Health Boards</a:t>
            </a:r>
          </a:p>
          <a:p>
            <a:r>
              <a:rPr lang="en-GB" dirty="0"/>
              <a:t>GP Surgeries/services</a:t>
            </a:r>
          </a:p>
          <a:p>
            <a:r>
              <a:rPr lang="en-GB" dirty="0"/>
              <a:t>Community Mental Health Teams (CMHTs)</a:t>
            </a:r>
          </a:p>
          <a:p>
            <a:r>
              <a:rPr lang="en-GB" dirty="0"/>
              <a:t>Third sector organisations</a:t>
            </a:r>
          </a:p>
          <a:p>
            <a:r>
              <a:rPr lang="en-GB" dirty="0"/>
              <a:t>Community care services</a:t>
            </a:r>
          </a:p>
        </p:txBody>
      </p:sp>
      <p:sp>
        <p:nvSpPr>
          <p:cNvPr id="4" name="Content Placeholder 3">
            <a:extLst>
              <a:ext uri="{FF2B5EF4-FFF2-40B4-BE49-F238E27FC236}">
                <a16:creationId xmlns:a16="http://schemas.microsoft.com/office/drawing/2014/main" id="{60322649-994F-4A10-ADE4-7A676293A71C}"/>
              </a:ext>
            </a:extLst>
          </p:cNvPr>
          <p:cNvSpPr>
            <a:spLocks noGrp="1"/>
          </p:cNvSpPr>
          <p:nvPr>
            <p:ph sz="half" idx="2"/>
          </p:nvPr>
        </p:nvSpPr>
        <p:spPr/>
        <p:txBody>
          <a:bodyPr>
            <a:normAutofit/>
          </a:bodyPr>
          <a:lstStyle/>
          <a:p>
            <a:pPr marL="0" indent="0" algn="ctr">
              <a:buNone/>
            </a:pPr>
            <a:r>
              <a:rPr lang="en-US"/>
              <a:t>[use this space to place an image that best captures the main idea of point #2]</a:t>
            </a:r>
            <a:endParaRPr lang="en-US" dirty="0"/>
          </a:p>
        </p:txBody>
      </p:sp>
      <p:pic>
        <p:nvPicPr>
          <p:cNvPr id="7" name="Picture 6">
            <a:extLst>
              <a:ext uri="{FF2B5EF4-FFF2-40B4-BE49-F238E27FC236}">
                <a16:creationId xmlns:a16="http://schemas.microsoft.com/office/drawing/2014/main" id="{924B24C8-3DD4-4647-AEE2-F2D0F042EFB9}"/>
              </a:ext>
            </a:extLst>
          </p:cNvPr>
          <p:cNvPicPr>
            <a:picLocks noChangeAspect="1"/>
          </p:cNvPicPr>
          <p:nvPr/>
        </p:nvPicPr>
        <p:blipFill>
          <a:blip r:embed="rId3"/>
          <a:stretch>
            <a:fillRect/>
          </a:stretch>
        </p:blipFill>
        <p:spPr>
          <a:xfrm>
            <a:off x="6406941" y="2222287"/>
            <a:ext cx="5553071" cy="3638763"/>
          </a:xfrm>
          <a:prstGeom prst="rect">
            <a:avLst/>
          </a:prstGeom>
        </p:spPr>
      </p:pic>
      <p:sp>
        <p:nvSpPr>
          <p:cNvPr id="8" name="TextBox 7">
            <a:extLst>
              <a:ext uri="{FF2B5EF4-FFF2-40B4-BE49-F238E27FC236}">
                <a16:creationId xmlns:a16="http://schemas.microsoft.com/office/drawing/2014/main" id="{97DF5DAF-447F-F849-9A75-E44C29ACB882}"/>
              </a:ext>
            </a:extLst>
          </p:cNvPr>
          <p:cNvSpPr txBox="1"/>
          <p:nvPr/>
        </p:nvSpPr>
        <p:spPr>
          <a:xfrm>
            <a:off x="6361230" y="6375324"/>
            <a:ext cx="5644492" cy="246221"/>
          </a:xfrm>
          <a:prstGeom prst="rect">
            <a:avLst/>
          </a:prstGeom>
          <a:noFill/>
        </p:spPr>
        <p:txBody>
          <a:bodyPr wrap="square" rtlCol="0">
            <a:spAutoFit/>
          </a:bodyPr>
          <a:lstStyle/>
          <a:p>
            <a:pPr algn="l"/>
            <a:r>
              <a:rPr lang="en-GB" sz="1000" i="1" dirty="0"/>
              <a:t>Figure 3. </a:t>
            </a:r>
            <a:r>
              <a:rPr lang="en-GB" sz="1000" dirty="0"/>
              <a:t>Making the Pieces Fit: Community Mental Health Services (</a:t>
            </a:r>
            <a:r>
              <a:rPr lang="en-GB" sz="1000" dirty="0" err="1"/>
              <a:t>Navigo</a:t>
            </a:r>
            <a:r>
              <a:rPr lang="en-GB" sz="1000" dirty="0"/>
              <a:t> Care, 2019).</a:t>
            </a:r>
            <a:endParaRPr lang="en-US" sz="1000" i="1" dirty="0"/>
          </a:p>
        </p:txBody>
      </p:sp>
      <p:sp>
        <p:nvSpPr>
          <p:cNvPr id="9" name="TextBox 8">
            <a:extLst>
              <a:ext uri="{FF2B5EF4-FFF2-40B4-BE49-F238E27FC236}">
                <a16:creationId xmlns:a16="http://schemas.microsoft.com/office/drawing/2014/main" id="{C241A1D1-4DA3-0F47-AC51-C8B753CDE09F}"/>
              </a:ext>
            </a:extLst>
          </p:cNvPr>
          <p:cNvSpPr txBox="1"/>
          <p:nvPr/>
        </p:nvSpPr>
        <p:spPr>
          <a:xfrm>
            <a:off x="5193297" y="2511258"/>
            <a:ext cx="1828800" cy="1828800"/>
          </a:xfrm>
          <a:prstGeom prst="rect">
            <a:avLst/>
          </a:prstGeom>
          <a:noFill/>
        </p:spPr>
        <p:txBody>
          <a:bodyPr wrap="square" rtlCol="0">
            <a:spAutoFit/>
          </a:bodyPr>
          <a:lstStyle/>
          <a:p>
            <a:pPr algn="l"/>
            <a:endParaRPr lang="en-US" dirty="0"/>
          </a:p>
        </p:txBody>
      </p:sp>
      <p:sp>
        <p:nvSpPr>
          <p:cNvPr id="10" name="TextBox 9">
            <a:extLst>
              <a:ext uri="{FF2B5EF4-FFF2-40B4-BE49-F238E27FC236}">
                <a16:creationId xmlns:a16="http://schemas.microsoft.com/office/drawing/2014/main" id="{9D555F4E-BF7B-2549-956C-140E91E8380A}"/>
              </a:ext>
            </a:extLst>
          </p:cNvPr>
          <p:cNvSpPr txBox="1"/>
          <p:nvPr/>
        </p:nvSpPr>
        <p:spPr>
          <a:xfrm>
            <a:off x="5193297" y="2511258"/>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33789192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498D-2480-4101-BEA1-C21902705539}"/>
              </a:ext>
            </a:extLst>
          </p:cNvPr>
          <p:cNvSpPr>
            <a:spLocks noGrp="1"/>
          </p:cNvSpPr>
          <p:nvPr>
            <p:ph type="title"/>
          </p:nvPr>
        </p:nvSpPr>
        <p:spPr/>
        <p:txBody>
          <a:bodyPr/>
          <a:lstStyle/>
          <a:p>
            <a:r>
              <a:rPr lang="en-GB" sz="3900" dirty="0"/>
              <a:t>Promoting mental wellbeing and resilience, and preventing mental health issues</a:t>
            </a:r>
            <a:endParaRPr lang="en-US" sz="3900" dirty="0"/>
          </a:p>
        </p:txBody>
      </p:sp>
      <p:sp>
        <p:nvSpPr>
          <p:cNvPr id="4" name="Content Placeholder 3">
            <a:extLst>
              <a:ext uri="{FF2B5EF4-FFF2-40B4-BE49-F238E27FC236}">
                <a16:creationId xmlns:a16="http://schemas.microsoft.com/office/drawing/2014/main" id="{9353A980-ADD3-49DF-ACFE-8E50E3F2ABCF}"/>
              </a:ext>
            </a:extLst>
          </p:cNvPr>
          <p:cNvSpPr>
            <a:spLocks noGrp="1"/>
          </p:cNvSpPr>
          <p:nvPr>
            <p:ph sz="half" idx="2"/>
          </p:nvPr>
        </p:nvSpPr>
        <p:spPr>
          <a:xfrm>
            <a:off x="415582" y="2321855"/>
            <a:ext cx="11360833" cy="4318908"/>
          </a:xfrm>
        </p:spPr>
        <p:txBody>
          <a:bodyPr>
            <a:normAutofit fontScale="92500"/>
          </a:bodyPr>
          <a:lstStyle/>
          <a:p>
            <a:r>
              <a:rPr lang="en-GB" dirty="0"/>
              <a:t>Early prevention </a:t>
            </a:r>
          </a:p>
          <a:p>
            <a:r>
              <a:rPr lang="en-GB" dirty="0"/>
              <a:t>Encouraging resilience</a:t>
            </a:r>
          </a:p>
          <a:p>
            <a:r>
              <a:rPr lang="en-GB" dirty="0"/>
              <a:t>Issues associated with mental health problems, such as poverty and housing, to be tackled</a:t>
            </a:r>
          </a:p>
          <a:p>
            <a:r>
              <a:rPr lang="en-GB" dirty="0"/>
              <a:t>Helping the community through projects, such as the ‘Communities First’ programme </a:t>
            </a:r>
          </a:p>
          <a:p>
            <a:r>
              <a:rPr lang="en-GB" dirty="0"/>
              <a:t>Recognising and supporting the most vulnerable in communities																																								(Welsh Government, 2012).</a:t>
            </a:r>
            <a:endParaRPr lang="en-US" dirty="0"/>
          </a:p>
        </p:txBody>
      </p:sp>
    </p:spTree>
    <p:extLst>
      <p:ext uri="{BB962C8B-B14F-4D97-AF65-F5344CB8AC3E}">
        <p14:creationId xmlns:p14="http://schemas.microsoft.com/office/powerpoint/2010/main" val="38955839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2EB31-E42B-4D0C-AFEC-3EBBBBE96FC6}"/>
              </a:ext>
            </a:extLst>
          </p:cNvPr>
          <p:cNvSpPr>
            <a:spLocks noGrp="1"/>
          </p:cNvSpPr>
          <p:nvPr>
            <p:ph type="title"/>
          </p:nvPr>
        </p:nvSpPr>
        <p:spPr>
          <a:xfrm>
            <a:off x="451514" y="235024"/>
            <a:ext cx="5114017" cy="1139895"/>
          </a:xfrm>
        </p:spPr>
        <p:txBody>
          <a:bodyPr/>
          <a:lstStyle/>
          <a:p>
            <a:r>
              <a:rPr lang="en-GB" dirty="0"/>
              <a:t>Partnership with the public </a:t>
            </a:r>
            <a:endParaRPr lang="en-US" dirty="0"/>
          </a:p>
        </p:txBody>
      </p:sp>
      <p:sp>
        <p:nvSpPr>
          <p:cNvPr id="7" name="Text Placeholder 6">
            <a:extLst>
              <a:ext uri="{FF2B5EF4-FFF2-40B4-BE49-F238E27FC236}">
                <a16:creationId xmlns:a16="http://schemas.microsoft.com/office/drawing/2014/main" id="{7AEDA915-86E4-4D85-B4D0-551FDABC6F00}"/>
              </a:ext>
            </a:extLst>
          </p:cNvPr>
          <p:cNvSpPr>
            <a:spLocks noGrp="1"/>
          </p:cNvSpPr>
          <p:nvPr>
            <p:ph sz="quarter" idx="13"/>
          </p:nvPr>
        </p:nvSpPr>
        <p:spPr>
          <a:xfrm>
            <a:off x="6773600" y="571418"/>
            <a:ext cx="5186363" cy="6105154"/>
          </a:xfrm>
        </p:spPr>
        <p:txBody>
          <a:bodyPr>
            <a:normAutofit fontScale="92500" lnSpcReduction="10000"/>
          </a:bodyPr>
          <a:lstStyle/>
          <a:p>
            <a:pPr lvl="0"/>
            <a:r>
              <a:rPr lang="en-GB" dirty="0"/>
              <a:t>Public services to be well-informed</a:t>
            </a:r>
          </a:p>
          <a:p>
            <a:pPr lvl="0"/>
            <a:r>
              <a:rPr lang="en-GB" dirty="0"/>
              <a:t>Putting individuals, their carers and their families at the centre of all decisions surrounding care and support</a:t>
            </a:r>
            <a:endParaRPr lang="en-US" dirty="0"/>
          </a:p>
          <a:p>
            <a:pPr lvl="0"/>
            <a:r>
              <a:rPr lang="en-US" dirty="0"/>
              <a:t>Expand primary care mental health services</a:t>
            </a:r>
            <a:r>
              <a:rPr lang="en-GB" dirty="0"/>
              <a:t>, such as GP surgeries, by</a:t>
            </a:r>
            <a:r>
              <a:rPr lang="en-US" dirty="0"/>
              <a:t> meeting the requirements of The Mental Health (Wales) Measure 2010.</a:t>
            </a:r>
            <a:r>
              <a:rPr lang="en-GB" dirty="0"/>
              <a:t>																		(Welsh Government, 2012).</a:t>
            </a:r>
          </a:p>
        </p:txBody>
      </p:sp>
      <p:pic>
        <p:nvPicPr>
          <p:cNvPr id="4" name="Content Placeholder 3">
            <a:extLst>
              <a:ext uri="{FF2B5EF4-FFF2-40B4-BE49-F238E27FC236}">
                <a16:creationId xmlns:a16="http://schemas.microsoft.com/office/drawing/2014/main" id="{B1CEDDE6-27F7-4C4A-B060-CB944AE7B1B5}"/>
              </a:ext>
            </a:extLst>
          </p:cNvPr>
          <p:cNvPicPr>
            <a:picLocks noGrp="1" noChangeAspect="1"/>
          </p:cNvPicPr>
          <p:nvPr>
            <p:ph sz="half" idx="1"/>
          </p:nvPr>
        </p:nvPicPr>
        <p:blipFill>
          <a:blip r:embed="rId3"/>
          <a:stretch>
            <a:fillRect/>
          </a:stretch>
        </p:blipFill>
        <p:spPr>
          <a:xfrm>
            <a:off x="416767" y="2358572"/>
            <a:ext cx="5594048" cy="3638550"/>
          </a:xfrm>
          <a:prstGeom prst="rect">
            <a:avLst/>
          </a:prstGeom>
        </p:spPr>
      </p:pic>
      <p:sp>
        <p:nvSpPr>
          <p:cNvPr id="5" name="TextBox 4">
            <a:extLst>
              <a:ext uri="{FF2B5EF4-FFF2-40B4-BE49-F238E27FC236}">
                <a16:creationId xmlns:a16="http://schemas.microsoft.com/office/drawing/2014/main" id="{F24674EF-F0C8-2D40-8163-780A1CE2F38D}"/>
              </a:ext>
            </a:extLst>
          </p:cNvPr>
          <p:cNvSpPr txBox="1"/>
          <p:nvPr/>
        </p:nvSpPr>
        <p:spPr>
          <a:xfrm>
            <a:off x="5178576" y="2517624"/>
            <a:ext cx="1828800" cy="1828800"/>
          </a:xfrm>
          <a:prstGeom prst="rect">
            <a:avLst/>
          </a:prstGeom>
          <a:noFill/>
        </p:spPr>
        <p:txBody>
          <a:bodyPr wrap="square" rtlCol="0">
            <a:spAutoFit/>
          </a:bodyPr>
          <a:lstStyle/>
          <a:p>
            <a:pPr algn="l"/>
            <a:endParaRPr lang="en-US" dirty="0"/>
          </a:p>
        </p:txBody>
      </p:sp>
      <p:sp>
        <p:nvSpPr>
          <p:cNvPr id="6" name="TextBox 5">
            <a:extLst>
              <a:ext uri="{FF2B5EF4-FFF2-40B4-BE49-F238E27FC236}">
                <a16:creationId xmlns:a16="http://schemas.microsoft.com/office/drawing/2014/main" id="{7E5D64CB-125A-C14E-940B-2B07137A5237}"/>
              </a:ext>
            </a:extLst>
          </p:cNvPr>
          <p:cNvSpPr txBox="1"/>
          <p:nvPr/>
        </p:nvSpPr>
        <p:spPr>
          <a:xfrm>
            <a:off x="451513" y="6252028"/>
            <a:ext cx="5559301" cy="246221"/>
          </a:xfrm>
          <a:prstGeom prst="rect">
            <a:avLst/>
          </a:prstGeom>
          <a:noFill/>
        </p:spPr>
        <p:txBody>
          <a:bodyPr wrap="square" rtlCol="0">
            <a:spAutoFit/>
          </a:bodyPr>
          <a:lstStyle/>
          <a:p>
            <a:pPr algn="l"/>
            <a:r>
              <a:rPr lang="en-GB" sz="1000" i="1" dirty="0"/>
              <a:t>Figure 4. </a:t>
            </a:r>
            <a:r>
              <a:rPr lang="en-GB" sz="1000" dirty="0"/>
              <a:t>Partnership Image (Score Association, 2019). )</a:t>
            </a:r>
            <a:endParaRPr lang="en-US" sz="1000" i="1" dirty="0"/>
          </a:p>
        </p:txBody>
      </p:sp>
    </p:spTree>
    <p:extLst>
      <p:ext uri="{BB962C8B-B14F-4D97-AF65-F5344CB8AC3E}">
        <p14:creationId xmlns:p14="http://schemas.microsoft.com/office/powerpoint/2010/main" val="15415466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597A3-CAEC-4FBF-94DF-5925729E0C97}"/>
              </a:ext>
            </a:extLst>
          </p:cNvPr>
          <p:cNvSpPr>
            <a:spLocks noGrp="1"/>
          </p:cNvSpPr>
          <p:nvPr>
            <p:ph type="title"/>
          </p:nvPr>
        </p:nvSpPr>
        <p:spPr bwMode="white"/>
        <p:txBody>
          <a:bodyPr/>
          <a:lstStyle/>
          <a:p>
            <a:r>
              <a:rPr lang="en-GB" dirty="0"/>
              <a:t>A fully </a:t>
            </a:r>
            <a:r>
              <a:rPr lang="en-GB"/>
              <a:t>integrated and effective </a:t>
            </a:r>
            <a:r>
              <a:rPr lang="en-GB" dirty="0"/>
              <a:t>network of care</a:t>
            </a:r>
            <a:endParaRPr lang="en-US" dirty="0"/>
          </a:p>
        </p:txBody>
      </p:sp>
      <p:sp>
        <p:nvSpPr>
          <p:cNvPr id="3" name="Content Placeholder 2">
            <a:extLst>
              <a:ext uri="{FF2B5EF4-FFF2-40B4-BE49-F238E27FC236}">
                <a16:creationId xmlns:a16="http://schemas.microsoft.com/office/drawing/2014/main" id="{77EF5FD3-E825-420F-8A22-D0B5F329468F}"/>
              </a:ext>
            </a:extLst>
          </p:cNvPr>
          <p:cNvSpPr>
            <a:spLocks noGrp="1"/>
          </p:cNvSpPr>
          <p:nvPr>
            <p:ph sz="half" idx="2"/>
          </p:nvPr>
        </p:nvSpPr>
        <p:spPr>
          <a:xfrm>
            <a:off x="704166" y="2630501"/>
            <a:ext cx="10571998" cy="3638764"/>
          </a:xfrm>
        </p:spPr>
        <p:txBody>
          <a:bodyPr>
            <a:normAutofit fontScale="77500" lnSpcReduction="20000"/>
          </a:bodyPr>
          <a:lstStyle/>
          <a:p>
            <a:r>
              <a:rPr lang="en-GB" dirty="0">
                <a:ea typeface="Tahoma" panose="020B0604030504040204" pitchFamily="34" charset="0"/>
                <a:cs typeface="Tahoma" panose="020B0604030504040204" pitchFamily="34" charset="0"/>
              </a:rPr>
              <a:t>Development of Primary Care Mental Health Services, in line with with The Mental Health (Wales) Measure 2010</a:t>
            </a:r>
            <a:endParaRPr lang="en-US" dirty="0">
              <a:ea typeface="Tahoma" panose="020B0604030504040204" pitchFamily="34" charset="0"/>
              <a:cs typeface="Tahoma" panose="020B0604030504040204" pitchFamily="34" charset="0"/>
            </a:endParaRPr>
          </a:p>
          <a:p>
            <a:r>
              <a:rPr lang="en-GB" dirty="0">
                <a:ea typeface="Tahoma" panose="020B0604030504040204" pitchFamily="34" charset="0"/>
                <a:cs typeface="Tahoma" panose="020B0604030504040204" pitchFamily="34" charset="0"/>
              </a:rPr>
              <a:t>Evidence-based care and support plans</a:t>
            </a:r>
            <a:endParaRPr lang="en-US" dirty="0">
              <a:ea typeface="Tahoma" panose="020B0604030504040204" pitchFamily="34" charset="0"/>
              <a:cs typeface="Tahoma" panose="020B0604030504040204" pitchFamily="34" charset="0"/>
            </a:endParaRPr>
          </a:p>
          <a:p>
            <a:r>
              <a:rPr lang="en-GB" dirty="0">
                <a:ea typeface="Tahoma" panose="020B0604030504040204" pitchFamily="34" charset="0"/>
                <a:cs typeface="Tahoma" panose="020B0604030504040204" pitchFamily="34" charset="0"/>
              </a:rPr>
              <a:t>Different services to jointly plan and deliver services</a:t>
            </a:r>
          </a:p>
          <a:p>
            <a:r>
              <a:rPr lang="en-GB" dirty="0">
                <a:ea typeface="Tahoma" panose="020B0604030504040204" pitchFamily="34" charset="0"/>
                <a:cs typeface="Tahoma" panose="020B0604030504040204" pitchFamily="34" charset="0"/>
              </a:rPr>
              <a:t>Service user experience is improved</a:t>
            </a:r>
          </a:p>
          <a:p>
            <a:r>
              <a:rPr lang="en-GB" dirty="0">
                <a:ea typeface="Tahoma" panose="020B0604030504040204" pitchFamily="34" charset="0"/>
                <a:cs typeface="Tahoma" panose="020B0604030504040204" pitchFamily="34" charset="0"/>
              </a:rPr>
              <a:t>Risk is positively managed and individuals are supported to reach their full potential 																																												                                                                                      					         							(Welsh Government, 2012; Welsh Government, 2018).</a:t>
            </a:r>
          </a:p>
        </p:txBody>
      </p:sp>
    </p:spTree>
    <p:extLst>
      <p:ext uri="{BB962C8B-B14F-4D97-AF65-F5344CB8AC3E}">
        <p14:creationId xmlns:p14="http://schemas.microsoft.com/office/powerpoint/2010/main" val="17294628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BA69E-883E-F245-9D37-15AD0FA36580}"/>
              </a:ext>
            </a:extLst>
          </p:cNvPr>
          <p:cNvSpPr>
            <a:spLocks noGrp="1"/>
          </p:cNvSpPr>
          <p:nvPr>
            <p:ph type="title"/>
          </p:nvPr>
        </p:nvSpPr>
        <p:spPr/>
        <p:txBody>
          <a:bodyPr/>
          <a:lstStyle/>
          <a:p>
            <a:r>
              <a:rPr lang="en-GB" dirty="0"/>
              <a:t>Implications </a:t>
            </a:r>
            <a:endParaRPr lang="en-US" dirty="0"/>
          </a:p>
        </p:txBody>
      </p:sp>
      <p:sp>
        <p:nvSpPr>
          <p:cNvPr id="5" name="Content Placeholder 4">
            <a:extLst>
              <a:ext uri="{FF2B5EF4-FFF2-40B4-BE49-F238E27FC236}">
                <a16:creationId xmlns:a16="http://schemas.microsoft.com/office/drawing/2014/main" id="{200BCC79-B375-894E-B96C-26E800AA583D}"/>
              </a:ext>
            </a:extLst>
          </p:cNvPr>
          <p:cNvSpPr>
            <a:spLocks noGrp="1"/>
          </p:cNvSpPr>
          <p:nvPr>
            <p:ph idx="1"/>
          </p:nvPr>
        </p:nvSpPr>
        <p:spPr>
          <a:xfrm>
            <a:off x="810000" y="2895254"/>
            <a:ext cx="10554574" cy="3636511"/>
          </a:xfrm>
        </p:spPr>
        <p:txBody>
          <a:bodyPr>
            <a:normAutofit lnSpcReduction="10000"/>
          </a:bodyPr>
          <a:lstStyle/>
          <a:p>
            <a:r>
              <a:rPr lang="en-GB" dirty="0"/>
              <a:t>Delivery plans; the current delivery plan, 2016-2019, sets out the actions to ensure that the strategy is implemented </a:t>
            </a:r>
          </a:p>
          <a:p>
            <a:r>
              <a:rPr lang="en-GB" dirty="0"/>
              <a:t>A new ‘social prescribing service’</a:t>
            </a:r>
          </a:p>
          <a:p>
            <a:r>
              <a:rPr lang="en-GB" dirty="0"/>
              <a:t>‘Dewis’ online information system </a:t>
            </a:r>
          </a:p>
          <a:p>
            <a:r>
              <a:rPr lang="en-GB" dirty="0"/>
              <a:t>’Hubs’ as a single point of contact for individuals, carers and families</a:t>
            </a:r>
          </a:p>
          <a:p>
            <a:r>
              <a:rPr lang="en-GB" dirty="0"/>
              <a:t>Holistic provision of care</a:t>
            </a:r>
          </a:p>
          <a:p>
            <a:r>
              <a:rPr lang="en-GB" dirty="0"/>
              <a:t>Seamless delivery of services</a:t>
            </a:r>
          </a:p>
          <a:p>
            <a:r>
              <a:rPr lang="en-GB" dirty="0"/>
              <a:t>Oversimplification of complex situations, e.g. A ‘one size fits all’ approach </a:t>
            </a:r>
          </a:p>
          <a:p>
            <a:r>
              <a:rPr lang="en-GB" dirty="0"/>
              <a:t>Practically taxing on staff who have to diversify and expand existing skill sets, often without adequate training </a:t>
            </a:r>
          </a:p>
          <a:p>
            <a:endParaRPr lang="en-GB" dirty="0"/>
          </a:p>
          <a:p>
            <a:endParaRPr lang="en-US" dirty="0"/>
          </a:p>
        </p:txBody>
      </p:sp>
    </p:spTree>
    <p:extLst>
      <p:ext uri="{BB962C8B-B14F-4D97-AF65-F5344CB8AC3E}">
        <p14:creationId xmlns:p14="http://schemas.microsoft.com/office/powerpoint/2010/main" val="1822351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DA7EC95-D971-4A86-9927-619CED5AB4B2}"/>
              </a:ext>
            </a:extLst>
          </p:cNvPr>
          <p:cNvSpPr>
            <a:spLocks noGrp="1"/>
          </p:cNvSpPr>
          <p:nvPr>
            <p:ph type="title"/>
          </p:nvPr>
        </p:nvSpPr>
        <p:spPr/>
        <p:txBody>
          <a:bodyPr/>
          <a:lstStyle/>
          <a:p>
            <a:r>
              <a:rPr lang="en-GB" dirty="0"/>
              <a:t>			Conclusion</a:t>
            </a:r>
            <a:endParaRPr lang="en-US" dirty="0"/>
          </a:p>
        </p:txBody>
      </p:sp>
      <p:sp>
        <p:nvSpPr>
          <p:cNvPr id="3" name="Text Placeholder 2">
            <a:extLst>
              <a:ext uri="{FF2B5EF4-FFF2-40B4-BE49-F238E27FC236}">
                <a16:creationId xmlns:a16="http://schemas.microsoft.com/office/drawing/2014/main" id="{E939465A-9347-DC44-AA38-2F23E27D9A89}"/>
              </a:ext>
            </a:extLst>
          </p:cNvPr>
          <p:cNvSpPr>
            <a:spLocks noGrp="1"/>
          </p:cNvSpPr>
          <p:nvPr>
            <p:ph type="body" sz="quarter" idx="16"/>
          </p:nvPr>
        </p:nvSpPr>
        <p:spPr>
          <a:xfrm>
            <a:off x="7531014" y="1640861"/>
            <a:ext cx="3810001" cy="4075465"/>
          </a:xfrm>
        </p:spPr>
        <p:txBody>
          <a:bodyPr>
            <a:normAutofit fontScale="77500" lnSpcReduction="20000"/>
          </a:bodyPr>
          <a:lstStyle/>
          <a:p>
            <a:pPr marL="457200" indent="-457200">
              <a:buFont typeface="Courier New" panose="02070309020205020404" pitchFamily="49" charset="0"/>
              <a:buChar char="o"/>
            </a:pPr>
            <a:r>
              <a:rPr lang="en-GB" dirty="0"/>
              <a:t>Potential to bridge gap between services</a:t>
            </a:r>
          </a:p>
          <a:p>
            <a:pPr marL="457200" indent="-457200">
              <a:buFont typeface="Courier New" panose="02070309020205020404" pitchFamily="49" charset="0"/>
              <a:buChar char="o"/>
            </a:pPr>
            <a:r>
              <a:rPr lang="en-GB" dirty="0"/>
              <a:t>A more straightforward and efficient service</a:t>
            </a:r>
          </a:p>
          <a:p>
            <a:pPr marL="457200" indent="-457200">
              <a:buFont typeface="Courier New" panose="02070309020205020404" pitchFamily="49" charset="0"/>
              <a:buChar char="o"/>
            </a:pPr>
            <a:r>
              <a:rPr lang="en-GB" dirty="0"/>
              <a:t>Applies to a wide range of individuals, yet aims encompasses specific needs</a:t>
            </a:r>
          </a:p>
          <a:p>
            <a:pPr marL="457200" indent="-457200">
              <a:buFont typeface="Courier New" panose="02070309020205020404" pitchFamily="49" charset="0"/>
              <a:buChar char="o"/>
            </a:pPr>
            <a:r>
              <a:rPr lang="en-GB" dirty="0"/>
              <a:t>Increased expectations on already strained services</a:t>
            </a:r>
            <a:endParaRPr lang="en-US" dirty="0"/>
          </a:p>
        </p:txBody>
      </p:sp>
      <p:pic>
        <p:nvPicPr>
          <p:cNvPr id="6" name="Picture 5">
            <a:extLst>
              <a:ext uri="{FF2B5EF4-FFF2-40B4-BE49-F238E27FC236}">
                <a16:creationId xmlns:a16="http://schemas.microsoft.com/office/drawing/2014/main" id="{5F6BCBF7-BD63-494A-81F5-9B6564D82CC8}"/>
              </a:ext>
            </a:extLst>
          </p:cNvPr>
          <p:cNvPicPr>
            <a:picLocks noChangeAspect="1"/>
          </p:cNvPicPr>
          <p:nvPr/>
        </p:nvPicPr>
        <p:blipFill>
          <a:blip r:embed="rId3"/>
          <a:stretch>
            <a:fillRect/>
          </a:stretch>
        </p:blipFill>
        <p:spPr>
          <a:xfrm>
            <a:off x="676901" y="4460119"/>
            <a:ext cx="6242007" cy="1687041"/>
          </a:xfrm>
          <a:prstGeom prst="rect">
            <a:avLst/>
          </a:prstGeom>
        </p:spPr>
      </p:pic>
      <p:sp>
        <p:nvSpPr>
          <p:cNvPr id="12" name="TextBox 11">
            <a:extLst>
              <a:ext uri="{FF2B5EF4-FFF2-40B4-BE49-F238E27FC236}">
                <a16:creationId xmlns:a16="http://schemas.microsoft.com/office/drawing/2014/main" id="{4A72AFE6-DA16-7E42-BFDC-F2B5DB631365}"/>
              </a:ext>
            </a:extLst>
          </p:cNvPr>
          <p:cNvSpPr txBox="1"/>
          <p:nvPr/>
        </p:nvSpPr>
        <p:spPr>
          <a:xfrm>
            <a:off x="676902" y="6336695"/>
            <a:ext cx="4811312" cy="246221"/>
          </a:xfrm>
          <a:prstGeom prst="rect">
            <a:avLst/>
          </a:prstGeom>
          <a:noFill/>
        </p:spPr>
        <p:txBody>
          <a:bodyPr wrap="square" rtlCol="0">
            <a:spAutoFit/>
          </a:bodyPr>
          <a:lstStyle/>
          <a:p>
            <a:pPr algn="l"/>
            <a:r>
              <a:rPr lang="en-GB" sz="1000" i="1" dirty="0"/>
              <a:t>Figure 5. </a:t>
            </a:r>
            <a:r>
              <a:rPr lang="en-GB" sz="1000" dirty="0"/>
              <a:t>Conclusion image (Research Prospect, 2019).</a:t>
            </a:r>
            <a:endParaRPr lang="en-US" sz="1000" i="1" dirty="0"/>
          </a:p>
        </p:txBody>
      </p:sp>
    </p:spTree>
    <p:extLst>
      <p:ext uri="{BB962C8B-B14F-4D97-AF65-F5344CB8AC3E}">
        <p14:creationId xmlns:p14="http://schemas.microsoft.com/office/powerpoint/2010/main" val="19802965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p:txBody>
          <a:bodyPr/>
          <a:lstStyle/>
          <a:p>
            <a:r>
              <a:rPr lang="en-US" dirty="0"/>
              <a:t>References</a:t>
            </a:r>
          </a:p>
        </p:txBody>
      </p:sp>
      <p:sp>
        <p:nvSpPr>
          <p:cNvPr id="8" name="TextBox 7">
            <a:hlinkClick r:id="rId2"/>
            <a:extLst>
              <a:ext uri="{FF2B5EF4-FFF2-40B4-BE49-F238E27FC236}">
                <a16:creationId xmlns:a16="http://schemas.microsoft.com/office/drawing/2014/main" id="{5FC6C278-4035-446A-A94B-030E792FDDF5}"/>
              </a:ext>
            </a:extLst>
          </p:cNvPr>
          <p:cNvSpPr txBox="1"/>
          <p:nvPr/>
        </p:nvSpPr>
        <p:spPr>
          <a:xfrm>
            <a:off x="463852" y="2172776"/>
            <a:ext cx="10571998" cy="2512448"/>
          </a:xfrm>
          <a:prstGeom prst="rect">
            <a:avLst/>
          </a:prstGeom>
          <a:noFill/>
        </p:spPr>
        <p:txBody>
          <a:bodyPr wrap="square" rtlCol="0">
            <a:noAutofit/>
          </a:bodyPr>
          <a:lstStyle/>
          <a:p>
            <a:pPr indent="-360000"/>
            <a:r>
              <a:rPr lang="en-GB" sz="1000" dirty="0" err="1"/>
              <a:t>Hjorthøj</a:t>
            </a:r>
            <a:r>
              <a:rPr lang="en-GB" sz="1000" dirty="0"/>
              <a:t>, C., </a:t>
            </a:r>
            <a:r>
              <a:rPr lang="en-GB" sz="1000" dirty="0" err="1"/>
              <a:t>Stürup</a:t>
            </a:r>
            <a:r>
              <a:rPr lang="en-GB" sz="1000" dirty="0"/>
              <a:t>, A. E., McGrath, J. J., &amp; </a:t>
            </a:r>
            <a:r>
              <a:rPr lang="en-GB" sz="1000" dirty="0" err="1"/>
              <a:t>Nordentoft</a:t>
            </a:r>
            <a:r>
              <a:rPr lang="en-GB" sz="1000" dirty="0"/>
              <a:t>, M. (2017). Years of potential life lost and life expectancy in schizophrenia: a systematic review and meta-analysis. </a:t>
            </a:r>
            <a:r>
              <a:rPr lang="en-GB" sz="1000" i="1" dirty="0"/>
              <a:t>The Lancet Psychiatry</a:t>
            </a:r>
            <a:r>
              <a:rPr lang="en-GB" sz="1000" dirty="0"/>
              <a:t>, </a:t>
            </a:r>
            <a:r>
              <a:rPr lang="en-GB" sz="1000" i="1" dirty="0"/>
              <a:t>4 (4)</a:t>
            </a:r>
            <a:r>
              <a:rPr lang="en-GB" sz="1000" dirty="0"/>
              <a:t>, 295 – 301.</a:t>
            </a:r>
          </a:p>
          <a:p>
            <a:pPr indent="-360000"/>
            <a:endParaRPr lang="en-GB" sz="1000" dirty="0"/>
          </a:p>
          <a:p>
            <a:pPr indent="-360000"/>
            <a:r>
              <a:rPr lang="en-GB" sz="1000" dirty="0"/>
              <a:t>Kemp, A. H., Quintana, D. S., </a:t>
            </a:r>
            <a:r>
              <a:rPr lang="en-GB" sz="1000" dirty="0" err="1"/>
              <a:t>Felmingham</a:t>
            </a:r>
            <a:r>
              <a:rPr lang="en-GB" sz="1000" dirty="0"/>
              <a:t>, K. L., Matthews, S., &amp; Jelinek, H. F. (2012). Depression, </a:t>
            </a:r>
            <a:r>
              <a:rPr lang="en-GB" sz="1000" dirty="0" err="1"/>
              <a:t>comorbid</a:t>
            </a:r>
            <a:r>
              <a:rPr lang="en-GB" sz="1000" dirty="0"/>
              <a:t> anxiety disorders, and heart rate variability in physically healthy, unmedicated patients: implications for cardiovascular risk. </a:t>
            </a:r>
            <a:r>
              <a:rPr lang="en-GB" sz="1000" i="1" dirty="0" err="1"/>
              <a:t>PloS</a:t>
            </a:r>
            <a:r>
              <a:rPr lang="en-GB" sz="1000" i="1" dirty="0"/>
              <a:t> One</a:t>
            </a:r>
            <a:r>
              <a:rPr lang="en-GB" sz="1000" dirty="0"/>
              <a:t>, </a:t>
            </a:r>
            <a:r>
              <a:rPr lang="en-GB" sz="1000" i="1" dirty="0"/>
              <a:t>7 (2)</a:t>
            </a:r>
            <a:r>
              <a:rPr lang="en-GB" sz="1000" dirty="0"/>
              <a:t>, e30777.</a:t>
            </a:r>
          </a:p>
          <a:p>
            <a:pPr indent="-360000"/>
            <a:endParaRPr lang="en-GB" sz="1000" dirty="0"/>
          </a:p>
          <a:p>
            <a:r>
              <a:rPr lang="en-GB" sz="1000" dirty="0"/>
              <a:t>Mental Health Foundation. (2019). Mental health statistics: economic and social costs [online]. Available from: </a:t>
            </a:r>
            <a:r>
              <a:rPr lang="en-GB" sz="1000" dirty="0">
                <a:hlinkClick r:id="rId3"/>
              </a:rPr>
              <a:t>https://</a:t>
            </a:r>
            <a:r>
              <a:rPr lang="en-GB" sz="1000" dirty="0" err="1">
                <a:hlinkClick r:id="rId3"/>
              </a:rPr>
              <a:t>www.mentalhealth.org.uk</a:t>
            </a:r>
            <a:r>
              <a:rPr lang="en-GB" sz="1000" dirty="0">
                <a:hlinkClick r:id="rId3"/>
              </a:rPr>
              <a:t>/statistics/mental-health-statistics-economic-and-social-costs</a:t>
            </a:r>
            <a:r>
              <a:rPr lang="en-GB" sz="1000" dirty="0"/>
              <a:t> [Accessed: 3 February 2019]. </a:t>
            </a:r>
          </a:p>
          <a:p>
            <a:endParaRPr lang="en-GB" sz="1000" dirty="0"/>
          </a:p>
          <a:p>
            <a:r>
              <a:rPr lang="en-GB" sz="1000" dirty="0" err="1"/>
              <a:t>Navigo</a:t>
            </a:r>
            <a:r>
              <a:rPr lang="en-GB" sz="1000" dirty="0"/>
              <a:t> Care. (2019). Community Mental Health Services image [online image]. Available from: </a:t>
            </a:r>
            <a:r>
              <a:rPr lang="en-GB" sz="1000" dirty="0">
                <a:hlinkClick r:id="rId4"/>
              </a:rPr>
              <a:t>https://</a:t>
            </a:r>
            <a:r>
              <a:rPr lang="en-GB" sz="1000" dirty="0" err="1">
                <a:hlinkClick r:id="rId4"/>
              </a:rPr>
              <a:t>www.navigocare.co.uk</a:t>
            </a:r>
            <a:r>
              <a:rPr lang="en-GB" sz="1000" dirty="0">
                <a:hlinkClick r:id="rId4"/>
              </a:rPr>
              <a:t>/our-services/community-services/community-mental-health-service/</a:t>
            </a:r>
            <a:r>
              <a:rPr lang="en-GB" sz="1000" dirty="0"/>
              <a:t> [Accessed: 10 February 2019]. </a:t>
            </a:r>
          </a:p>
          <a:p>
            <a:endParaRPr lang="en-GB" sz="1000" dirty="0"/>
          </a:p>
          <a:p>
            <a:r>
              <a:rPr lang="en-GB" sz="1000" dirty="0"/>
              <a:t>NHS. (2018). Together for Mental Health – A Strategy for Mental Health and Wellbeing in Wales image [online image]. Available from: </a:t>
            </a:r>
            <a:r>
              <a:rPr lang="en-GB" sz="1000" dirty="0">
                <a:hlinkClick r:id="rId5"/>
              </a:rPr>
              <a:t>http://</a:t>
            </a:r>
            <a:r>
              <a:rPr lang="en-GB" sz="1000" dirty="0" err="1">
                <a:hlinkClick r:id="rId5"/>
              </a:rPr>
              <a:t>www.wales.nhs.uk</a:t>
            </a:r>
            <a:r>
              <a:rPr lang="en-GB" sz="1000" dirty="0">
                <a:hlinkClick r:id="rId5"/>
              </a:rPr>
              <a:t>/</a:t>
            </a:r>
            <a:r>
              <a:rPr lang="en-GB" sz="1000" dirty="0" err="1">
                <a:hlinkClick r:id="rId5"/>
              </a:rPr>
              <a:t>healthtopics</a:t>
            </a:r>
            <a:r>
              <a:rPr lang="en-GB" sz="1000" dirty="0">
                <a:hlinkClick r:id="rId5"/>
              </a:rPr>
              <a:t>/conditions/</a:t>
            </a:r>
            <a:r>
              <a:rPr lang="en-GB" sz="1000" dirty="0" err="1">
                <a:hlinkClick r:id="rId5"/>
              </a:rPr>
              <a:t>mentalhealth</a:t>
            </a:r>
            <a:r>
              <a:rPr lang="en-GB" sz="1000" dirty="0"/>
              <a:t> [Accessed: 10 February 2019]. </a:t>
            </a:r>
          </a:p>
          <a:p>
            <a:pPr indent="-360000"/>
            <a:endParaRPr lang="en-GB" sz="1000" dirty="0"/>
          </a:p>
          <a:p>
            <a:pPr indent="-360000"/>
            <a:r>
              <a:rPr lang="en-GB" sz="1000" dirty="0"/>
              <a:t>NHS. (2015). Welsh Government image [online image]. Available from: </a:t>
            </a:r>
            <a:r>
              <a:rPr lang="en-GB" sz="1000" dirty="0">
                <a:hlinkClick r:id="rId6"/>
              </a:rPr>
              <a:t>http://</a:t>
            </a:r>
            <a:r>
              <a:rPr lang="en-GB" sz="1000" dirty="0" err="1">
                <a:hlinkClick r:id="rId6"/>
              </a:rPr>
              <a:t>www.wales.nhs.uk</a:t>
            </a:r>
            <a:r>
              <a:rPr lang="en-GB" sz="1000" dirty="0">
                <a:hlinkClick r:id="rId6"/>
              </a:rPr>
              <a:t>/</a:t>
            </a:r>
            <a:r>
              <a:rPr lang="en-GB" sz="1000" dirty="0" err="1">
                <a:hlinkClick r:id="rId6"/>
              </a:rPr>
              <a:t>sitesplus</a:t>
            </a:r>
            <a:r>
              <a:rPr lang="en-GB" sz="1000" dirty="0">
                <a:hlinkClick r:id="rId6"/>
              </a:rPr>
              <a:t>/888/page/79480</a:t>
            </a:r>
            <a:r>
              <a:rPr lang="en-GB" sz="1000" dirty="0"/>
              <a:t> [Accessed: 10 February 2019].</a:t>
            </a:r>
          </a:p>
          <a:p>
            <a:pPr indent="-360000"/>
            <a:endParaRPr lang="en-GB" sz="1000" dirty="0"/>
          </a:p>
          <a:p>
            <a:pPr indent="-360000"/>
            <a:r>
              <a:rPr lang="en-GB" sz="1000" dirty="0"/>
              <a:t>Research Prospect. (2019). Conclusion image [online image]. Available from: </a:t>
            </a:r>
            <a:r>
              <a:rPr lang="en-GB" sz="1000" dirty="0">
                <a:hlinkClick r:id="rId7"/>
              </a:rPr>
              <a:t>https://</a:t>
            </a:r>
            <a:r>
              <a:rPr lang="en-GB" sz="1000" dirty="0" err="1">
                <a:hlinkClick r:id="rId7"/>
              </a:rPr>
              <a:t>www.researchprospect.com</a:t>
            </a:r>
            <a:r>
              <a:rPr lang="en-GB" sz="1000" dirty="0">
                <a:hlinkClick r:id="rId7"/>
              </a:rPr>
              <a:t>/how-to-write-a-dissertation-conclusion/</a:t>
            </a:r>
            <a:r>
              <a:rPr lang="en-GB" sz="1000" dirty="0"/>
              <a:t> [Accessed: 13 February 2019].</a:t>
            </a:r>
          </a:p>
          <a:p>
            <a:pPr indent="-360000"/>
            <a:endParaRPr lang="en-GB" sz="1000" dirty="0"/>
          </a:p>
          <a:p>
            <a:pPr indent="-360000"/>
            <a:r>
              <a:rPr lang="en-GB" sz="1000" dirty="0"/>
              <a:t>Score Association. (2019). Partnership image [online image]. Available from: </a:t>
            </a:r>
            <a:r>
              <a:rPr lang="en-GB" sz="1000" dirty="0">
                <a:hlinkClick r:id="rId8"/>
              </a:rPr>
              <a:t>https://www.score.org/resource/7-tips-making-business-partnership-work</a:t>
            </a:r>
            <a:r>
              <a:rPr lang="en-GB" sz="1000" dirty="0"/>
              <a:t> [Accessed: 10 February 2019].</a:t>
            </a:r>
          </a:p>
          <a:p>
            <a:pPr indent="-360000"/>
            <a:endParaRPr lang="en-GB" sz="1000" dirty="0"/>
          </a:p>
          <a:p>
            <a:pPr indent="-360000"/>
            <a:r>
              <a:rPr lang="en-US" sz="1000" dirty="0"/>
              <a:t>Welsh Government. (201</a:t>
            </a:r>
            <a:r>
              <a:rPr lang="en-GB" sz="1000" dirty="0"/>
              <a:t>2</a:t>
            </a:r>
            <a:r>
              <a:rPr lang="en-US" sz="1000" dirty="0"/>
              <a:t>). Together for </a:t>
            </a:r>
            <a:r>
              <a:rPr lang="en-GB" sz="1000" dirty="0"/>
              <a:t>Mental H</a:t>
            </a:r>
            <a:r>
              <a:rPr lang="en-US" sz="1000" dirty="0" err="1"/>
              <a:t>ealth</a:t>
            </a:r>
            <a:r>
              <a:rPr lang="en-US" sz="1000" dirty="0"/>
              <a:t> - </a:t>
            </a:r>
            <a:r>
              <a:rPr lang="en-GB" sz="1000" dirty="0"/>
              <a:t>A</a:t>
            </a:r>
            <a:r>
              <a:rPr lang="en-US" sz="1000" dirty="0"/>
              <a:t> </a:t>
            </a:r>
            <a:r>
              <a:rPr lang="en-GB" sz="1000" dirty="0"/>
              <a:t>S</a:t>
            </a:r>
            <a:r>
              <a:rPr lang="en-US" sz="1000" dirty="0" err="1"/>
              <a:t>trategy</a:t>
            </a:r>
            <a:r>
              <a:rPr lang="en-US" sz="1000" dirty="0"/>
              <a:t> for </a:t>
            </a:r>
            <a:r>
              <a:rPr lang="en-GB" sz="1000" dirty="0"/>
              <a:t>M</a:t>
            </a:r>
            <a:r>
              <a:rPr lang="en-US" sz="1000" dirty="0" err="1"/>
              <a:t>ental</a:t>
            </a:r>
            <a:r>
              <a:rPr lang="en-US" sz="1000" dirty="0"/>
              <a:t> </a:t>
            </a:r>
            <a:r>
              <a:rPr lang="en-GB" sz="1000" dirty="0"/>
              <a:t>H</a:t>
            </a:r>
            <a:r>
              <a:rPr lang="en-US" sz="1000" dirty="0" err="1"/>
              <a:t>ealth</a:t>
            </a:r>
            <a:r>
              <a:rPr lang="en-US" sz="1000" dirty="0"/>
              <a:t> and </a:t>
            </a:r>
            <a:r>
              <a:rPr lang="en-GB" sz="1000" dirty="0"/>
              <a:t>W</a:t>
            </a:r>
            <a:r>
              <a:rPr lang="en-US" sz="1000" dirty="0" err="1"/>
              <a:t>ellbeing</a:t>
            </a:r>
            <a:r>
              <a:rPr lang="en-US" sz="1000" dirty="0"/>
              <a:t> in Wales. Available from: </a:t>
            </a:r>
            <a:r>
              <a:rPr lang="en-US" sz="1000" dirty="0">
                <a:hlinkClick r:id="rId9"/>
              </a:rPr>
              <a:t>https://gov.wales/topics/health/nhswales/mental-health-services/policy/strategy/?lang=en</a:t>
            </a:r>
            <a:r>
              <a:rPr lang="en-US" sz="1000" dirty="0"/>
              <a:t> [Accessed: 3 February 2019].</a:t>
            </a:r>
            <a:endParaRPr lang="en-GB" sz="1000" dirty="0"/>
          </a:p>
          <a:p>
            <a:pPr indent="-360000"/>
            <a:endParaRPr lang="en-GB" sz="1000" dirty="0"/>
          </a:p>
          <a:p>
            <a:pPr indent="-360000"/>
            <a:r>
              <a:rPr lang="en-GB" sz="1000" dirty="0"/>
              <a:t>Welsh Government. (2018). Together for Mental Health: Delivery Plan: 2016-19. Available from: </a:t>
            </a:r>
            <a:r>
              <a:rPr lang="en-GB" sz="1000" dirty="0">
                <a:hlinkClick r:id="rId10"/>
              </a:rPr>
              <a:t>https://gov.wales/topics/health/</a:t>
            </a:r>
            <a:r>
              <a:rPr lang="en-GB" sz="1000" dirty="0" err="1">
                <a:hlinkClick r:id="rId10"/>
              </a:rPr>
              <a:t>nhswales</a:t>
            </a:r>
            <a:r>
              <a:rPr lang="en-GB" sz="1000" dirty="0">
                <a:hlinkClick r:id="rId10"/>
              </a:rPr>
              <a:t>/plans/mental-health/?lang=en</a:t>
            </a:r>
            <a:r>
              <a:rPr lang="en-GB" sz="1000" dirty="0"/>
              <a:t> [Accessed: 10 February 2019]. </a:t>
            </a:r>
            <a:endParaRPr lang="en-US" sz="1000" dirty="0"/>
          </a:p>
          <a:p>
            <a:endParaRPr lang="en-GB" sz="1000" dirty="0"/>
          </a:p>
          <a:p>
            <a:endParaRPr lang="en-US" sz="1000" dirty="0"/>
          </a:p>
        </p:txBody>
      </p:sp>
    </p:spTree>
    <p:extLst>
      <p:ext uri="{BB962C8B-B14F-4D97-AF65-F5344CB8AC3E}">
        <p14:creationId xmlns:p14="http://schemas.microsoft.com/office/powerpoint/2010/main" val="23945982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BAFFE-21A1-D14E-BB4F-595BED1455C6}"/>
              </a:ext>
            </a:extLst>
          </p:cNvPr>
          <p:cNvSpPr>
            <a:spLocks noGrp="1"/>
          </p:cNvSpPr>
          <p:nvPr>
            <p:ph type="title"/>
          </p:nvPr>
        </p:nvSpPr>
        <p:spPr/>
        <p:txBody>
          <a:bodyPr/>
          <a:lstStyle/>
          <a:p>
            <a:r>
              <a:rPr lang="en-GB" dirty="0"/>
              <a:t>Thank you for listening.</a:t>
            </a:r>
            <a:br>
              <a:rPr lang="en-GB" dirty="0"/>
            </a:br>
            <a:br>
              <a:rPr lang="en-GB" dirty="0"/>
            </a:br>
            <a:r>
              <a:rPr lang="en-GB" dirty="0"/>
              <a:t>Questions?</a:t>
            </a:r>
            <a:endParaRPr lang="en-US" dirty="0"/>
          </a:p>
        </p:txBody>
      </p:sp>
    </p:spTree>
    <p:extLst>
      <p:ext uri="{BB962C8B-B14F-4D97-AF65-F5344CB8AC3E}">
        <p14:creationId xmlns:p14="http://schemas.microsoft.com/office/powerpoint/2010/main" val="28162395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Default">
      <a:dk1>
        <a:srgbClr val="000000"/>
      </a:dk1>
      <a:lt1>
        <a:sysClr val="window" lastClr="FFFFFF"/>
      </a:lt1>
      <a:dk2>
        <a:srgbClr val="3F3F3F"/>
      </a:dk2>
      <a:lt2>
        <a:srgbClr val="E7E6E6"/>
      </a:lt2>
      <a:accent1>
        <a:srgbClr val="700000"/>
      </a:accent1>
      <a:accent2>
        <a:srgbClr val="ED7D31"/>
      </a:accent2>
      <a:accent3>
        <a:srgbClr val="A5A5A5"/>
      </a:accent3>
      <a:accent4>
        <a:srgbClr val="FFC000"/>
      </a:accent4>
      <a:accent5>
        <a:srgbClr val="700000"/>
      </a:accent5>
      <a:accent6>
        <a:srgbClr val="978869"/>
      </a:accent6>
      <a:hlink>
        <a:srgbClr val="FFC000"/>
      </a:hlink>
      <a:folHlink>
        <a:srgbClr val="7F7F7F"/>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Persuasive Speech Outline_SL_v5" id="{5581881B-4813-400F-8DBA-5A98066FCECE}" vid="{804D9012-1EE1-49D9-B1AB-A146B02984B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A1DE3E1-BE43-4468-8986-14BA0CF36A3F}">
  <ds:schemaRefs>
    <ds:schemaRef ds:uri="http://schemas.microsoft.com/office/2006/metadata/properties"/>
    <ds:schemaRef ds:uri="http://www.w3.org/2000/xmlns/"/>
    <ds:schemaRef ds:uri="http://schemas.microsoft.com/sharepoint/v3"/>
    <ds:schemaRef ds:uri="http://www.w3.org/2001/XMLSchema-instance"/>
  </ds:schemaRefs>
</ds:datastoreItem>
</file>

<file path=customXml/itemProps2.xml><?xml version="1.0" encoding="utf-8"?>
<ds:datastoreItem xmlns:ds="http://schemas.openxmlformats.org/officeDocument/2006/customXml" ds:itemID="{E58C4112-5095-4F1B-BBD1-26FC52CA7DAC}">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6dc4bcd6-49db-4c07-9060-8acfc67cef9f"/>
    <ds:schemaRef ds:uri="fb0879af-3eba-417a-a55a-ffe6dcd6ca77"/>
  </ds:schemaRefs>
</ds:datastoreItem>
</file>

<file path=customXml/itemProps3.xml><?xml version="1.0" encoding="utf-8"?>
<ds:datastoreItem xmlns:ds="http://schemas.openxmlformats.org/officeDocument/2006/customXml" ds:itemID="{0DC75368-59C6-47C9-94A5-81D396CCE5D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Quotable</Template>
  <TotalTime>0</TotalTime>
  <Words>1577</Words>
  <Application>Microsoft Office PowerPoint</Application>
  <PresentationFormat>Widescreen</PresentationFormat>
  <Paragraphs>134</Paragraphs>
  <Slides>18</Slides>
  <Notes>9</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Quotable</vt:lpstr>
      <vt:lpstr>A critical insight into ‘The Mental Health and Wellbeing Strategy for Wales’ and how this influences how mental health issues are approached in Wales</vt:lpstr>
      <vt:lpstr>Prevalence of mental health issues prevalence </vt:lpstr>
      <vt:lpstr>Impact of mental health issues</vt:lpstr>
      <vt:lpstr>Previous Welsh Government mental health policies and strategies</vt:lpstr>
      <vt:lpstr>The need for a new framework/strategy</vt:lpstr>
      <vt:lpstr>Together for Mental Health: A Strategy for Mental Health and Wellbeing in Wales</vt:lpstr>
      <vt:lpstr>The Mental Health and Wellbeing Strategy for Wales</vt:lpstr>
      <vt:lpstr>Six high level outcomes </vt:lpstr>
      <vt:lpstr>Five themes of the strategy</vt:lpstr>
      <vt:lpstr>How this affects how mental health issues  are approached in Wales</vt:lpstr>
      <vt:lpstr>Services responsible to deliver and promote the strategy</vt:lpstr>
      <vt:lpstr>Promoting mental wellbeing and resilience, and preventing mental health issues</vt:lpstr>
      <vt:lpstr>Partnership with the public </vt:lpstr>
      <vt:lpstr>A fully integrated and effective network of care</vt:lpstr>
      <vt:lpstr>Implications </vt:lpstr>
      <vt:lpstr>   Conclusion</vt:lpstr>
      <vt:lpstr>References</vt:lpstr>
      <vt:lpstr>Thank you for listening.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insight into ‘The Mental Health and Wellbeing Strategy for Wales’ and how this influences how mental health issues are approached in Wales</dc:title>
  <dc:creator>carys thomas</dc:creator>
  <cp:lastModifiedBy>Amy Treharne</cp:lastModifiedBy>
  <cp:revision>22</cp:revision>
  <dcterms:created xsi:type="dcterms:W3CDTF">2019-01-15T17:44:44Z</dcterms:created>
  <dcterms:modified xsi:type="dcterms:W3CDTF">2019-02-15T22:56:18Z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