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66" r:id="rId3"/>
    <p:sldId id="257" r:id="rId4"/>
    <p:sldId id="258" r:id="rId5"/>
    <p:sldId id="259" r:id="rId6"/>
    <p:sldId id="261" r:id="rId7"/>
    <p:sldId id="260"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43"/>
  </p:normalViewPr>
  <p:slideViewPr>
    <p:cSldViewPr snapToGrid="0" snapToObjects="1">
      <p:cViewPr varScale="1">
        <p:scale>
          <a:sx n="90" d="100"/>
          <a:sy n="90" d="100"/>
        </p:scale>
        <p:origin x="8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A0BBBE-4A95-4B43-BD2D-9696224219FA}" type="datetimeFigureOut">
              <a:rPr lang="en-US" smtClean="0"/>
              <a:t>11/20/17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06BCA7-8EB4-2043-B181-3EF979426155}" type="slidenum">
              <a:rPr lang="en-US" smtClean="0"/>
              <a:t>‹#›</a:t>
            </a:fld>
            <a:endParaRPr lang="en-US"/>
          </a:p>
        </p:txBody>
      </p:sp>
    </p:spTree>
    <p:extLst>
      <p:ext uri="{BB962C8B-B14F-4D97-AF65-F5344CB8AC3E}">
        <p14:creationId xmlns:p14="http://schemas.microsoft.com/office/powerpoint/2010/main" val="2021950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tx1"/>
                </a:solidFill>
                <a:latin typeface="Comic Sans MS" charset="0"/>
              </a:defRPr>
            </a:lvl1pPr>
            <a:lvl2pPr marL="742950" indent="-285750">
              <a:defRPr sz="3200" b="1">
                <a:solidFill>
                  <a:schemeClr val="tx1"/>
                </a:solidFill>
                <a:latin typeface="Comic Sans MS" charset="0"/>
              </a:defRPr>
            </a:lvl2pPr>
            <a:lvl3pPr marL="1143000" indent="-228600">
              <a:defRPr sz="3200" b="1">
                <a:solidFill>
                  <a:schemeClr val="tx1"/>
                </a:solidFill>
                <a:latin typeface="Comic Sans MS" charset="0"/>
              </a:defRPr>
            </a:lvl3pPr>
            <a:lvl4pPr marL="1600200" indent="-228600">
              <a:defRPr sz="3200" b="1">
                <a:solidFill>
                  <a:schemeClr val="tx1"/>
                </a:solidFill>
                <a:latin typeface="Comic Sans MS" charset="0"/>
              </a:defRPr>
            </a:lvl4pPr>
            <a:lvl5pPr marL="2057400" indent="-228600">
              <a:defRPr sz="3200" b="1">
                <a:solidFill>
                  <a:schemeClr val="tx1"/>
                </a:solidFill>
                <a:latin typeface="Comic Sans MS" charset="0"/>
              </a:defRPr>
            </a:lvl5pPr>
            <a:lvl6pPr marL="2514600" indent="-228600" eaLnBrk="0" fontAlgn="base" hangingPunct="0">
              <a:spcBef>
                <a:spcPct val="0"/>
              </a:spcBef>
              <a:spcAft>
                <a:spcPct val="0"/>
              </a:spcAft>
              <a:defRPr sz="3200" b="1">
                <a:solidFill>
                  <a:schemeClr val="tx1"/>
                </a:solidFill>
                <a:latin typeface="Comic Sans MS" charset="0"/>
              </a:defRPr>
            </a:lvl6pPr>
            <a:lvl7pPr marL="2971800" indent="-228600" eaLnBrk="0" fontAlgn="base" hangingPunct="0">
              <a:spcBef>
                <a:spcPct val="0"/>
              </a:spcBef>
              <a:spcAft>
                <a:spcPct val="0"/>
              </a:spcAft>
              <a:defRPr sz="3200" b="1">
                <a:solidFill>
                  <a:schemeClr val="tx1"/>
                </a:solidFill>
                <a:latin typeface="Comic Sans MS" charset="0"/>
              </a:defRPr>
            </a:lvl7pPr>
            <a:lvl8pPr marL="3429000" indent="-228600" eaLnBrk="0" fontAlgn="base" hangingPunct="0">
              <a:spcBef>
                <a:spcPct val="0"/>
              </a:spcBef>
              <a:spcAft>
                <a:spcPct val="0"/>
              </a:spcAft>
              <a:defRPr sz="3200" b="1">
                <a:solidFill>
                  <a:schemeClr val="tx1"/>
                </a:solidFill>
                <a:latin typeface="Comic Sans MS" charset="0"/>
              </a:defRPr>
            </a:lvl8pPr>
            <a:lvl9pPr marL="3886200" indent="-228600" eaLnBrk="0" fontAlgn="base" hangingPunct="0">
              <a:spcBef>
                <a:spcPct val="0"/>
              </a:spcBef>
              <a:spcAft>
                <a:spcPct val="0"/>
              </a:spcAft>
              <a:defRPr sz="3200" b="1">
                <a:solidFill>
                  <a:schemeClr val="tx1"/>
                </a:solidFill>
                <a:latin typeface="Comic Sans MS" charset="0"/>
              </a:defRPr>
            </a:lvl9pPr>
          </a:lstStyle>
          <a:p>
            <a:fld id="{5320295B-EEFC-FC45-85BB-C49E08123927}" type="slidenum">
              <a:rPr lang="en-GB" altLang="en-US" sz="1200" b="0"/>
              <a:pPr/>
              <a:t>2</a:t>
            </a:fld>
            <a:endParaRPr lang="en-GB" altLang="en-US" sz="1200" b="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tLang="en-US">
              <a:latin typeface="Times New Roman" charset="0"/>
            </a:endParaRPr>
          </a:p>
        </p:txBody>
      </p:sp>
    </p:spTree>
    <p:extLst>
      <p:ext uri="{BB962C8B-B14F-4D97-AF65-F5344CB8AC3E}">
        <p14:creationId xmlns:p14="http://schemas.microsoft.com/office/powerpoint/2010/main" val="431365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charset="0"/>
              </a:defRPr>
            </a:lvl1pPr>
            <a:lvl2pPr marL="742950" indent="-285750">
              <a:spcBef>
                <a:spcPct val="30000"/>
              </a:spcBef>
              <a:defRPr sz="1200">
                <a:solidFill>
                  <a:schemeClr val="tx1"/>
                </a:solidFill>
                <a:latin typeface="Times New Roman" charset="0"/>
              </a:defRPr>
            </a:lvl2pPr>
            <a:lvl3pPr marL="1143000" indent="-228600">
              <a:spcBef>
                <a:spcPct val="30000"/>
              </a:spcBef>
              <a:defRPr sz="1200">
                <a:solidFill>
                  <a:schemeClr val="tx1"/>
                </a:solidFill>
                <a:latin typeface="Times New Roman" charset="0"/>
              </a:defRPr>
            </a:lvl3pPr>
            <a:lvl4pPr marL="1600200" indent="-228600">
              <a:spcBef>
                <a:spcPct val="30000"/>
              </a:spcBef>
              <a:defRPr sz="1200">
                <a:solidFill>
                  <a:schemeClr val="tx1"/>
                </a:solidFill>
                <a:latin typeface="Times New Roman" charset="0"/>
              </a:defRPr>
            </a:lvl4pPr>
            <a:lvl5pPr marL="2057400" indent="-228600">
              <a:spcBef>
                <a:spcPct val="30000"/>
              </a:spcBef>
              <a:defRPr sz="1200">
                <a:solidFill>
                  <a:schemeClr val="tx1"/>
                </a:solidFill>
                <a:latin typeface="Times New Roman" charset="0"/>
              </a:defRPr>
            </a:lvl5pPr>
            <a:lvl6pPr marL="2514600" indent="-228600" eaLnBrk="0" fontAlgn="base" hangingPunct="0">
              <a:spcBef>
                <a:spcPct val="30000"/>
              </a:spcBef>
              <a:spcAft>
                <a:spcPct val="0"/>
              </a:spcAft>
              <a:defRPr sz="1200">
                <a:solidFill>
                  <a:schemeClr val="tx1"/>
                </a:solidFill>
                <a:latin typeface="Times New Roman" charset="0"/>
              </a:defRPr>
            </a:lvl6pPr>
            <a:lvl7pPr marL="2971800" indent="-228600" eaLnBrk="0" fontAlgn="base" hangingPunct="0">
              <a:spcBef>
                <a:spcPct val="30000"/>
              </a:spcBef>
              <a:spcAft>
                <a:spcPct val="0"/>
              </a:spcAft>
              <a:defRPr sz="1200">
                <a:solidFill>
                  <a:schemeClr val="tx1"/>
                </a:solidFill>
                <a:latin typeface="Times New Roman" charset="0"/>
              </a:defRPr>
            </a:lvl7pPr>
            <a:lvl8pPr marL="3429000" indent="-228600" eaLnBrk="0" fontAlgn="base" hangingPunct="0">
              <a:spcBef>
                <a:spcPct val="30000"/>
              </a:spcBef>
              <a:spcAft>
                <a:spcPct val="0"/>
              </a:spcAft>
              <a:defRPr sz="1200">
                <a:solidFill>
                  <a:schemeClr val="tx1"/>
                </a:solidFill>
                <a:latin typeface="Times New Roman" charset="0"/>
              </a:defRPr>
            </a:lvl8pPr>
            <a:lvl9pPr marL="3886200" indent="-228600" eaLnBrk="0" fontAlgn="base" hangingPunct="0">
              <a:spcBef>
                <a:spcPct val="30000"/>
              </a:spcBef>
              <a:spcAft>
                <a:spcPct val="0"/>
              </a:spcAft>
              <a:defRPr sz="1200">
                <a:solidFill>
                  <a:schemeClr val="tx1"/>
                </a:solidFill>
                <a:latin typeface="Times New Roman" charset="0"/>
              </a:defRPr>
            </a:lvl9pPr>
          </a:lstStyle>
          <a:p>
            <a:pPr>
              <a:spcBef>
                <a:spcPct val="0"/>
              </a:spcBef>
            </a:pPr>
            <a:fld id="{0B5EE989-008C-0940-B505-77331627F1CE}" type="slidenum">
              <a:rPr lang="en-US" altLang="en-US">
                <a:latin typeface="Calibri" charset="0"/>
                <a:ea typeface="ヒラギノ角ゴ Pro W3" charset="-128"/>
                <a:cs typeface="ヒラギノ角ゴ Pro W3" charset="-128"/>
              </a:rPr>
              <a:pPr>
                <a:spcBef>
                  <a:spcPct val="0"/>
                </a:spcBef>
              </a:pPr>
              <a:t>11</a:t>
            </a:fld>
            <a:endParaRPr lang="en-US" altLang="en-US">
              <a:latin typeface="Calibri" charset="0"/>
              <a:ea typeface="ヒラギノ角ゴ Pro W3" charset="-128"/>
              <a:cs typeface="ヒラギノ角ゴ Pro W3" charset="-128"/>
            </a:endParaRPr>
          </a:p>
        </p:txBody>
      </p:sp>
      <p:sp>
        <p:nvSpPr>
          <p:cNvPr id="52227"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a:defRPr/>
            </a:pPr>
            <a:r>
              <a:rPr lang="en-US" altLang="en-US" smtClean="0"/>
              <a:t>Marketing is the process of building profitable customer relationships by creating value for customers and capturing value in return.</a:t>
            </a:r>
          </a:p>
          <a:p>
            <a:pPr>
              <a:defRPr/>
            </a:pPr>
            <a:r>
              <a:rPr lang="en-US" altLang="en-US" smtClean="0"/>
              <a:t>The first four steps of the marketing process focus on creating value for customers. The company first gains a full understanding of the marketplace by researching customer needs and managing marketing information. 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a:defRPr/>
            </a:pPr>
            <a:r>
              <a:rPr lang="en-US" altLang="en-US" smtClean="0"/>
              <a:t>With its marketing strategy chosen, the company now constructs an integrated marketing program—consisting of a blend of the four marketing mix elements—the four Ps—that transforms the marketing strategy into real value for customers. The company develops product offers and creates strong brand identities for them. It prices these offers to create real customer value and distributes the offers to make them available to target consumers. Finally, the company designs promotion programs that communicate the value proposition to target customers and persuade them to act on the market offering.</a:t>
            </a:r>
          </a:p>
          <a:p>
            <a:pPr>
              <a:defRPr/>
            </a:pPr>
            <a:r>
              <a:rPr lang="en-US" altLang="en-US" smtClean="0"/>
              <a:t>Perhaps the most important step in the marketing process involves building value-laden, profitable relationships with target customers. Throughout the process, marketers practice customer relationship management to create customer satisfaction and delight. In creating customer value and relationships, however, the company cannot go it alone. It must work closely with marketing partners both inside the company and throughout its marketing system. Thus, beyond practicing good customer relationship management, firms must also practice good partner relationship management.</a:t>
            </a:r>
          </a:p>
          <a:p>
            <a:pPr>
              <a:defRPr/>
            </a:pPr>
            <a:r>
              <a:rPr lang="en-US" altLang="en-US" smtClean="0"/>
              <a:t>The first four steps in the marketing process create value </a:t>
            </a:r>
            <a:r>
              <a:rPr lang="en-US" altLang="en-US" i="1" smtClean="0"/>
              <a:t>for</a:t>
            </a:r>
            <a:r>
              <a:rPr lang="en-US" altLang="en-US" smtClean="0"/>
              <a:t> customers. In the final step, the company reaps the rewards of its strong customer relationships by capturing value </a:t>
            </a:r>
            <a:r>
              <a:rPr lang="en-US" altLang="en-US" i="1" smtClean="0"/>
              <a:t>from</a:t>
            </a:r>
            <a:r>
              <a:rPr lang="en-US" altLang="en-US" smtClean="0"/>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r>
              <a:rPr lang="en-US" altLang="en-US" smtClean="0"/>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smtClean="0"/>
          </a:p>
        </p:txBody>
      </p:sp>
    </p:spTree>
    <p:extLst>
      <p:ext uri="{BB962C8B-B14F-4D97-AF65-F5344CB8AC3E}">
        <p14:creationId xmlns:p14="http://schemas.microsoft.com/office/powerpoint/2010/main" val="46677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31EA4D1B-20A2-674C-BE20-E13A0B2D401E}" type="datetimeFigureOut">
              <a:rPr lang="en-US" smtClean="0"/>
              <a:t>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1747587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1EA4D1B-20A2-674C-BE20-E13A0B2D401E}" type="datetimeFigureOut">
              <a:rPr lang="en-US" smtClean="0"/>
              <a:t>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77892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EA4D1B-20A2-674C-BE20-E13A0B2D401E}" type="datetimeFigureOut">
              <a:rPr lang="en-US" smtClean="0"/>
              <a:t>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1314630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1EA4D1B-20A2-674C-BE20-E13A0B2D401E}" type="datetimeFigureOut">
              <a:rPr lang="en-US" smtClean="0"/>
              <a:t>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1686918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1EA4D1B-20A2-674C-BE20-E13A0B2D401E}" type="datetimeFigureOut">
              <a:rPr lang="en-US" smtClean="0"/>
              <a:t>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96472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1EA4D1B-20A2-674C-BE20-E13A0B2D401E}" type="datetimeFigureOut">
              <a:rPr lang="en-US" smtClean="0"/>
              <a:t>11/20/17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663876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EA4D1B-20A2-674C-BE20-E13A0B2D401E}" type="datetimeFigureOut">
              <a:rPr lang="en-US" smtClean="0"/>
              <a:t>11/20/17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1600133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EA4D1B-20A2-674C-BE20-E13A0B2D401E}" type="datetimeFigureOut">
              <a:rPr lang="en-US" smtClean="0"/>
              <a:t>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513771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EA4D1B-20A2-674C-BE20-E13A0B2D401E}" type="datetimeFigureOut">
              <a:rPr lang="en-US" smtClean="0"/>
              <a:t>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2067389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1EA4D1B-20A2-674C-BE20-E13A0B2D401E}" type="datetimeFigureOut">
              <a:rPr lang="en-US" smtClean="0"/>
              <a:t>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336338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1EA4D1B-20A2-674C-BE20-E13A0B2D401E}" type="datetimeFigureOut">
              <a:rPr lang="en-US" smtClean="0"/>
              <a:t>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9C16D-1225-A146-89B6-15C57EA4263D}" type="slidenum">
              <a:rPr lang="en-US" smtClean="0"/>
              <a:t>‹#›</a:t>
            </a:fld>
            <a:endParaRPr lang="en-US"/>
          </a:p>
        </p:txBody>
      </p:sp>
    </p:spTree>
    <p:extLst>
      <p:ext uri="{BB962C8B-B14F-4D97-AF65-F5344CB8AC3E}">
        <p14:creationId xmlns:p14="http://schemas.microsoft.com/office/powerpoint/2010/main" val="66108449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EA4D1B-20A2-674C-BE20-E13A0B2D401E}" type="datetimeFigureOut">
              <a:rPr lang="en-US" smtClean="0"/>
              <a:t>11/20/17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89C16D-1225-A146-89B6-15C57EA4263D}" type="slidenum">
              <a:rPr lang="en-US" smtClean="0"/>
              <a:t>‹#›</a:t>
            </a:fld>
            <a:endParaRPr lang="en-US"/>
          </a:p>
        </p:txBody>
      </p:sp>
    </p:spTree>
    <p:extLst>
      <p:ext uri="{BB962C8B-B14F-4D97-AF65-F5344CB8AC3E}">
        <p14:creationId xmlns:p14="http://schemas.microsoft.com/office/powerpoint/2010/main" val="21334048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smtClean="0"/>
              <a:t>Introduction To Marketing</a:t>
            </a:r>
            <a:endParaRPr lang="en-US" b="1" dirty="0"/>
          </a:p>
        </p:txBody>
      </p:sp>
      <p:sp>
        <p:nvSpPr>
          <p:cNvPr id="3" name="Subtitle 2"/>
          <p:cNvSpPr>
            <a:spLocks noGrp="1"/>
          </p:cNvSpPr>
          <p:nvPr>
            <p:ph type="subTitle" idx="1"/>
          </p:nvPr>
        </p:nvSpPr>
        <p:spPr/>
        <p:txBody>
          <a:bodyPr/>
          <a:lstStyle/>
          <a:p>
            <a:pPr algn="l"/>
            <a:r>
              <a:rPr lang="en-US" dirty="0" smtClean="0"/>
              <a:t>Lecture 6 – Marketing Strategy</a:t>
            </a:r>
            <a:endParaRPr lang="en-US" dirty="0"/>
          </a:p>
        </p:txBody>
      </p:sp>
    </p:spTree>
    <p:extLst>
      <p:ext uri="{BB962C8B-B14F-4D97-AF65-F5344CB8AC3E}">
        <p14:creationId xmlns:p14="http://schemas.microsoft.com/office/powerpoint/2010/main" val="566297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3"/>
          <p:cNvSpPr txBox="1">
            <a:spLocks noChangeArrowheads="1"/>
          </p:cNvSpPr>
          <p:nvPr/>
        </p:nvSpPr>
        <p:spPr bwMode="auto">
          <a:xfrm>
            <a:off x="1919288" y="188914"/>
            <a:ext cx="184150"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charset="0"/>
              </a:defRPr>
            </a:lvl1pPr>
            <a:lvl2pPr marL="742950" indent="-285750">
              <a:defRPr sz="3200" b="1">
                <a:solidFill>
                  <a:schemeClr val="tx1"/>
                </a:solidFill>
                <a:latin typeface="Comic Sans MS" charset="0"/>
              </a:defRPr>
            </a:lvl2pPr>
            <a:lvl3pPr marL="1143000" indent="-228600">
              <a:defRPr sz="3200" b="1">
                <a:solidFill>
                  <a:schemeClr val="tx1"/>
                </a:solidFill>
                <a:latin typeface="Comic Sans MS" charset="0"/>
              </a:defRPr>
            </a:lvl3pPr>
            <a:lvl4pPr marL="1600200" indent="-228600">
              <a:defRPr sz="3200" b="1">
                <a:solidFill>
                  <a:schemeClr val="tx1"/>
                </a:solidFill>
                <a:latin typeface="Comic Sans MS" charset="0"/>
              </a:defRPr>
            </a:lvl4pPr>
            <a:lvl5pPr marL="2057400" indent="-228600">
              <a:defRPr sz="3200" b="1">
                <a:solidFill>
                  <a:schemeClr val="tx1"/>
                </a:solidFill>
                <a:latin typeface="Comic Sans MS" charset="0"/>
              </a:defRPr>
            </a:lvl5pPr>
            <a:lvl6pPr marL="2514600" indent="-228600" eaLnBrk="0" fontAlgn="base" hangingPunct="0">
              <a:spcBef>
                <a:spcPct val="0"/>
              </a:spcBef>
              <a:spcAft>
                <a:spcPct val="0"/>
              </a:spcAft>
              <a:defRPr sz="3200" b="1">
                <a:solidFill>
                  <a:schemeClr val="tx1"/>
                </a:solidFill>
                <a:latin typeface="Comic Sans MS" charset="0"/>
              </a:defRPr>
            </a:lvl6pPr>
            <a:lvl7pPr marL="2971800" indent="-228600" eaLnBrk="0" fontAlgn="base" hangingPunct="0">
              <a:spcBef>
                <a:spcPct val="0"/>
              </a:spcBef>
              <a:spcAft>
                <a:spcPct val="0"/>
              </a:spcAft>
              <a:defRPr sz="3200" b="1">
                <a:solidFill>
                  <a:schemeClr val="tx1"/>
                </a:solidFill>
                <a:latin typeface="Comic Sans MS" charset="0"/>
              </a:defRPr>
            </a:lvl7pPr>
            <a:lvl8pPr marL="3429000" indent="-228600" eaLnBrk="0" fontAlgn="base" hangingPunct="0">
              <a:spcBef>
                <a:spcPct val="0"/>
              </a:spcBef>
              <a:spcAft>
                <a:spcPct val="0"/>
              </a:spcAft>
              <a:defRPr sz="3200" b="1">
                <a:solidFill>
                  <a:schemeClr val="tx1"/>
                </a:solidFill>
                <a:latin typeface="Comic Sans MS" charset="0"/>
              </a:defRPr>
            </a:lvl8pPr>
            <a:lvl9pPr marL="3886200" indent="-228600" eaLnBrk="0" fontAlgn="base" hangingPunct="0">
              <a:spcBef>
                <a:spcPct val="0"/>
              </a:spcBef>
              <a:spcAft>
                <a:spcPct val="0"/>
              </a:spcAft>
              <a:defRPr sz="3200" b="1">
                <a:solidFill>
                  <a:schemeClr val="tx1"/>
                </a:solidFill>
                <a:latin typeface="Comic Sans MS" charset="0"/>
              </a:defRPr>
            </a:lvl9pPr>
          </a:lstStyle>
          <a:p>
            <a:pPr eaLnBrk="1" hangingPunct="1"/>
            <a:endParaRPr lang="en-GB" altLang="en-US" sz="2400">
              <a:latin typeface="Arial" charset="0"/>
            </a:endParaRPr>
          </a:p>
          <a:p>
            <a:pPr eaLnBrk="1" hangingPunct="1"/>
            <a:endParaRPr lang="en-GB" altLang="en-US" sz="2400">
              <a:latin typeface="Arial" charset="0"/>
            </a:endParaRPr>
          </a:p>
          <a:p>
            <a:pPr eaLnBrk="1" hangingPunct="1"/>
            <a:endParaRPr lang="en-GB" altLang="en-US" sz="2400">
              <a:latin typeface="Arial" charset="0"/>
            </a:endParaRPr>
          </a:p>
          <a:p>
            <a:pPr eaLnBrk="1" hangingPunct="1"/>
            <a:endParaRPr lang="en-GB" altLang="en-US" sz="2400">
              <a:latin typeface="Arial" charset="0"/>
            </a:endParaRPr>
          </a:p>
          <a:p>
            <a:pPr eaLnBrk="1" hangingPunct="1"/>
            <a:endParaRPr lang="en-GB" altLang="en-US" sz="2400" i="1">
              <a:latin typeface="Arial" charset="0"/>
            </a:endParaRPr>
          </a:p>
        </p:txBody>
      </p:sp>
      <p:sp>
        <p:nvSpPr>
          <p:cNvPr id="59395" name="TextBox 3"/>
          <p:cNvSpPr txBox="1">
            <a:spLocks noChangeArrowheads="1"/>
          </p:cNvSpPr>
          <p:nvPr/>
        </p:nvSpPr>
        <p:spPr bwMode="auto">
          <a:xfrm>
            <a:off x="1809751" y="214314"/>
            <a:ext cx="8482013"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charset="0"/>
              </a:defRPr>
            </a:lvl1pPr>
            <a:lvl2pPr marL="742950" indent="-285750">
              <a:defRPr sz="3200" b="1">
                <a:solidFill>
                  <a:schemeClr val="tx1"/>
                </a:solidFill>
                <a:latin typeface="Comic Sans MS" charset="0"/>
              </a:defRPr>
            </a:lvl2pPr>
            <a:lvl3pPr marL="1143000" indent="-228600">
              <a:defRPr sz="3200" b="1">
                <a:solidFill>
                  <a:schemeClr val="tx1"/>
                </a:solidFill>
                <a:latin typeface="Comic Sans MS" charset="0"/>
              </a:defRPr>
            </a:lvl3pPr>
            <a:lvl4pPr marL="1600200" indent="-228600">
              <a:defRPr sz="3200" b="1">
                <a:solidFill>
                  <a:schemeClr val="tx1"/>
                </a:solidFill>
                <a:latin typeface="Comic Sans MS" charset="0"/>
              </a:defRPr>
            </a:lvl4pPr>
            <a:lvl5pPr marL="2057400" indent="-228600">
              <a:defRPr sz="3200" b="1">
                <a:solidFill>
                  <a:schemeClr val="tx1"/>
                </a:solidFill>
                <a:latin typeface="Comic Sans MS" charset="0"/>
              </a:defRPr>
            </a:lvl5pPr>
            <a:lvl6pPr marL="2514600" indent="-228600" eaLnBrk="0" fontAlgn="base" hangingPunct="0">
              <a:spcBef>
                <a:spcPct val="0"/>
              </a:spcBef>
              <a:spcAft>
                <a:spcPct val="0"/>
              </a:spcAft>
              <a:defRPr sz="3200" b="1">
                <a:solidFill>
                  <a:schemeClr val="tx1"/>
                </a:solidFill>
                <a:latin typeface="Comic Sans MS" charset="0"/>
              </a:defRPr>
            </a:lvl6pPr>
            <a:lvl7pPr marL="2971800" indent="-228600" eaLnBrk="0" fontAlgn="base" hangingPunct="0">
              <a:spcBef>
                <a:spcPct val="0"/>
              </a:spcBef>
              <a:spcAft>
                <a:spcPct val="0"/>
              </a:spcAft>
              <a:defRPr sz="3200" b="1">
                <a:solidFill>
                  <a:schemeClr val="tx1"/>
                </a:solidFill>
                <a:latin typeface="Comic Sans MS" charset="0"/>
              </a:defRPr>
            </a:lvl7pPr>
            <a:lvl8pPr marL="3429000" indent="-228600" eaLnBrk="0" fontAlgn="base" hangingPunct="0">
              <a:spcBef>
                <a:spcPct val="0"/>
              </a:spcBef>
              <a:spcAft>
                <a:spcPct val="0"/>
              </a:spcAft>
              <a:defRPr sz="3200" b="1">
                <a:solidFill>
                  <a:schemeClr val="tx1"/>
                </a:solidFill>
                <a:latin typeface="Comic Sans MS" charset="0"/>
              </a:defRPr>
            </a:lvl8pPr>
            <a:lvl9pPr marL="3886200" indent="-228600" eaLnBrk="0" fontAlgn="base" hangingPunct="0">
              <a:spcBef>
                <a:spcPct val="0"/>
              </a:spcBef>
              <a:spcAft>
                <a:spcPct val="0"/>
              </a:spcAft>
              <a:defRPr sz="3200" b="1">
                <a:solidFill>
                  <a:schemeClr val="tx1"/>
                </a:solidFill>
                <a:latin typeface="Comic Sans MS" charset="0"/>
              </a:defRPr>
            </a:lvl9pPr>
          </a:lstStyle>
          <a:p>
            <a:pPr eaLnBrk="1" hangingPunct="1"/>
            <a:r>
              <a:rPr lang="en-GB" altLang="en-US" sz="2400">
                <a:latin typeface="Arial" charset="0"/>
                <a:ea typeface="Arial" charset="0"/>
                <a:cs typeface="Arial" charset="0"/>
              </a:rPr>
              <a:t>The Marketing Mix – ‘the basic set of tools </a:t>
            </a:r>
          </a:p>
          <a:p>
            <a:pPr eaLnBrk="1" hangingPunct="1"/>
            <a:r>
              <a:rPr lang="en-GB" altLang="en-US" sz="2400">
                <a:latin typeface="Arial" charset="0"/>
                <a:ea typeface="Arial" charset="0"/>
                <a:cs typeface="Arial" charset="0"/>
              </a:rPr>
              <a:t>marketers have available to carry out tactical marketing.’</a:t>
            </a:r>
          </a:p>
          <a:p>
            <a:pPr eaLnBrk="1" hangingPunct="1"/>
            <a:endParaRPr lang="en-GB" altLang="en-US">
              <a:latin typeface="Arial" charset="0"/>
            </a:endParaRPr>
          </a:p>
        </p:txBody>
      </p:sp>
      <p:sp>
        <p:nvSpPr>
          <p:cNvPr id="59396" name="Content Placeholder 6"/>
          <p:cNvSpPr txBox="1">
            <a:spLocks/>
          </p:cNvSpPr>
          <p:nvPr/>
        </p:nvSpPr>
        <p:spPr bwMode="auto">
          <a:xfrm>
            <a:off x="7553326" y="1258889"/>
            <a:ext cx="3114675" cy="36147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3200" b="1">
                <a:solidFill>
                  <a:schemeClr val="tx1"/>
                </a:solidFill>
                <a:latin typeface="Comic Sans MS" charset="0"/>
              </a:defRPr>
            </a:lvl1pPr>
            <a:lvl2pPr marL="742950" indent="-285750">
              <a:defRPr sz="3200" b="1">
                <a:solidFill>
                  <a:schemeClr val="tx1"/>
                </a:solidFill>
                <a:latin typeface="Comic Sans MS" charset="0"/>
              </a:defRPr>
            </a:lvl2pPr>
            <a:lvl3pPr marL="1143000" indent="-228600">
              <a:defRPr sz="3200" b="1">
                <a:solidFill>
                  <a:schemeClr val="tx1"/>
                </a:solidFill>
                <a:latin typeface="Comic Sans MS" charset="0"/>
              </a:defRPr>
            </a:lvl3pPr>
            <a:lvl4pPr marL="1600200" indent="-228600">
              <a:defRPr sz="3200" b="1">
                <a:solidFill>
                  <a:schemeClr val="tx1"/>
                </a:solidFill>
                <a:latin typeface="Comic Sans MS" charset="0"/>
              </a:defRPr>
            </a:lvl4pPr>
            <a:lvl5pPr marL="2057400" indent="-228600">
              <a:defRPr sz="3200" b="1">
                <a:solidFill>
                  <a:schemeClr val="tx1"/>
                </a:solidFill>
                <a:latin typeface="Comic Sans MS" charset="0"/>
              </a:defRPr>
            </a:lvl5pPr>
            <a:lvl6pPr marL="2514600" indent="-228600" eaLnBrk="0" fontAlgn="base" hangingPunct="0">
              <a:spcBef>
                <a:spcPct val="0"/>
              </a:spcBef>
              <a:spcAft>
                <a:spcPct val="0"/>
              </a:spcAft>
              <a:defRPr sz="3200" b="1">
                <a:solidFill>
                  <a:schemeClr val="tx1"/>
                </a:solidFill>
                <a:latin typeface="Comic Sans MS" charset="0"/>
              </a:defRPr>
            </a:lvl6pPr>
            <a:lvl7pPr marL="2971800" indent="-228600" eaLnBrk="0" fontAlgn="base" hangingPunct="0">
              <a:spcBef>
                <a:spcPct val="0"/>
              </a:spcBef>
              <a:spcAft>
                <a:spcPct val="0"/>
              </a:spcAft>
              <a:defRPr sz="3200" b="1">
                <a:solidFill>
                  <a:schemeClr val="tx1"/>
                </a:solidFill>
                <a:latin typeface="Comic Sans MS" charset="0"/>
              </a:defRPr>
            </a:lvl7pPr>
            <a:lvl8pPr marL="3429000" indent="-228600" eaLnBrk="0" fontAlgn="base" hangingPunct="0">
              <a:spcBef>
                <a:spcPct val="0"/>
              </a:spcBef>
              <a:spcAft>
                <a:spcPct val="0"/>
              </a:spcAft>
              <a:defRPr sz="3200" b="1">
                <a:solidFill>
                  <a:schemeClr val="tx1"/>
                </a:solidFill>
                <a:latin typeface="Comic Sans MS" charset="0"/>
              </a:defRPr>
            </a:lvl8pPr>
            <a:lvl9pPr marL="3886200" indent="-228600" eaLnBrk="0" fontAlgn="base" hangingPunct="0">
              <a:spcBef>
                <a:spcPct val="0"/>
              </a:spcBef>
              <a:spcAft>
                <a:spcPct val="0"/>
              </a:spcAft>
              <a:defRPr sz="3200" b="1">
                <a:solidFill>
                  <a:schemeClr val="tx1"/>
                </a:solidFill>
                <a:latin typeface="Comic Sans MS" charset="0"/>
              </a:defRPr>
            </a:lvl9pPr>
          </a:lstStyle>
          <a:p>
            <a:pPr>
              <a:spcBef>
                <a:spcPct val="20000"/>
              </a:spcBef>
              <a:buFont typeface="Arial" charset="0"/>
              <a:buChar char="•"/>
            </a:pPr>
            <a:r>
              <a:rPr lang="en-GB" altLang="en-US" sz="2400">
                <a:latin typeface="Arial" charset="0"/>
                <a:ea typeface="Arial" charset="0"/>
                <a:cs typeface="Arial" charset="0"/>
              </a:rPr>
              <a:t>The ‘4 Ps’ of product marketing (McCarthy, 1960)</a:t>
            </a:r>
          </a:p>
          <a:p>
            <a:pPr>
              <a:spcBef>
                <a:spcPct val="20000"/>
              </a:spcBef>
              <a:buFont typeface="Arial" charset="0"/>
              <a:buChar char="•"/>
            </a:pPr>
            <a:r>
              <a:rPr lang="en-GB" altLang="en-US" sz="2400">
                <a:latin typeface="Arial" charset="0"/>
                <a:ea typeface="Arial" charset="0"/>
                <a:cs typeface="Arial" charset="0"/>
              </a:rPr>
              <a:t>Plus the ‘7 Ps’ of services marketing (Booms &amp; Bitner, 1981)</a:t>
            </a:r>
          </a:p>
        </p:txBody>
      </p:sp>
      <p:pic>
        <p:nvPicPr>
          <p:cNvPr id="59397" name="Picture 2" descr="http://image.slidesharecdn.com/7psvs4cs-120320100521-phpapp01/95/7-ps-vs-4cs-3-728.jpg?cb=13322388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4639" y="1236664"/>
            <a:ext cx="6008687"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3274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1964267" y="317500"/>
            <a:ext cx="8720667" cy="6540500"/>
          </a:xfrm>
          <a:prstGeom prst="rect">
            <a:avLst/>
          </a:prstGeom>
        </p:spPr>
      </p:pic>
    </p:spTree>
    <p:extLst>
      <p:ext uri="{BB962C8B-B14F-4D97-AF65-F5344CB8AC3E}">
        <p14:creationId xmlns:p14="http://schemas.microsoft.com/office/powerpoint/2010/main" val="1914184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Customer / Consumer</a:t>
            </a:r>
            <a:endParaRPr lang="en-US" b="1" dirty="0"/>
          </a:p>
        </p:txBody>
      </p:sp>
      <p:sp>
        <p:nvSpPr>
          <p:cNvPr id="3" name="Content Placeholder 2"/>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4000" dirty="0" smtClean="0"/>
              <a:t>Focus on Customer as opposed to product</a:t>
            </a:r>
          </a:p>
          <a:p>
            <a:pPr marL="0" marR="0" lvl="0" indent="0" defTabSz="914400" eaLnBrk="1" fontAlgn="auto" latinLnBrk="0" hangingPunct="1">
              <a:lnSpc>
                <a:spcPct val="100000"/>
              </a:lnSpc>
              <a:spcBef>
                <a:spcPts val="0"/>
              </a:spcBef>
              <a:spcAft>
                <a:spcPts val="0"/>
              </a:spcAft>
              <a:buClrTx/>
              <a:buSzTx/>
              <a:buFontTx/>
              <a:buNone/>
              <a:tabLst/>
              <a:defRPr/>
            </a:pPr>
            <a:endParaRPr lang="en-US" sz="4000" dirty="0" smtClean="0"/>
          </a:p>
          <a:p>
            <a:pPr marR="0" lvl="0" defTabSz="914400" eaLnBrk="1" fontAlgn="auto" latinLnBrk="0" hangingPunct="1">
              <a:lnSpc>
                <a:spcPct val="100000"/>
              </a:lnSpc>
              <a:spcBef>
                <a:spcPts val="0"/>
              </a:spcBef>
              <a:spcAft>
                <a:spcPts val="0"/>
              </a:spcAft>
              <a:buClrTx/>
              <a:buSzTx/>
              <a:buFont typeface="Wingdings" charset="2"/>
              <a:buChar char="Ø"/>
              <a:tabLst/>
              <a:defRPr/>
            </a:pPr>
            <a:r>
              <a:rPr lang="en-US" sz="4000" dirty="0" smtClean="0"/>
              <a:t>Customer satisfaction</a:t>
            </a:r>
          </a:p>
          <a:p>
            <a:pPr marR="0" lvl="0" defTabSz="914400" eaLnBrk="1" fontAlgn="auto" latinLnBrk="0" hangingPunct="1">
              <a:lnSpc>
                <a:spcPct val="100000"/>
              </a:lnSpc>
              <a:spcBef>
                <a:spcPts val="0"/>
              </a:spcBef>
              <a:spcAft>
                <a:spcPts val="0"/>
              </a:spcAft>
              <a:buClrTx/>
              <a:buSzTx/>
              <a:buFont typeface="Wingdings" charset="2"/>
              <a:buChar char="Ø"/>
              <a:tabLst/>
              <a:defRPr/>
            </a:pPr>
            <a:endParaRPr lang="en-US" sz="4000" dirty="0" smtClean="0"/>
          </a:p>
          <a:p>
            <a:pPr marR="0" lvl="0" defTabSz="914400" eaLnBrk="1" fontAlgn="auto" latinLnBrk="0" hangingPunct="1">
              <a:lnSpc>
                <a:spcPct val="100000"/>
              </a:lnSpc>
              <a:spcBef>
                <a:spcPts val="0"/>
              </a:spcBef>
              <a:spcAft>
                <a:spcPts val="0"/>
              </a:spcAft>
              <a:buClrTx/>
              <a:buSzTx/>
              <a:buFont typeface="Wingdings" charset="2"/>
              <a:buChar char="Ø"/>
              <a:tabLst/>
              <a:defRPr/>
            </a:pPr>
            <a:r>
              <a:rPr lang="en-US" sz="4000" dirty="0" err="1" smtClean="0"/>
              <a:t>Customised</a:t>
            </a:r>
            <a:r>
              <a:rPr lang="en-US" sz="4000" dirty="0" smtClean="0"/>
              <a:t> products to meet customer needs</a:t>
            </a:r>
            <a:endParaRPr lang="en-US" sz="4000" dirty="0"/>
          </a:p>
        </p:txBody>
      </p:sp>
    </p:spTree>
    <p:extLst>
      <p:ext uri="{BB962C8B-B14F-4D97-AF65-F5344CB8AC3E}">
        <p14:creationId xmlns:p14="http://schemas.microsoft.com/office/powerpoint/2010/main" val="1662086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Cost</a:t>
            </a:r>
            <a:endParaRPr lang="en-US" b="1" dirty="0"/>
          </a:p>
        </p:txBody>
      </p:sp>
      <p:sp>
        <p:nvSpPr>
          <p:cNvPr id="3" name="Content Placeholder 2"/>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4000" dirty="0" smtClean="0"/>
              <a:t>Focus on what a customer will pay for a product as opposed to how much it costs to </a:t>
            </a:r>
            <a:r>
              <a:rPr lang="en-US" sz="4000" dirty="0" err="1" smtClean="0"/>
              <a:t>priduce</a:t>
            </a:r>
            <a:r>
              <a:rPr lang="en-US" sz="4000" dirty="0" smtClean="0"/>
              <a:t> and the intended profit</a:t>
            </a:r>
            <a:endParaRPr lang="en-US" sz="4000" dirty="0"/>
          </a:p>
        </p:txBody>
      </p:sp>
    </p:spTree>
    <p:extLst>
      <p:ext uri="{BB962C8B-B14F-4D97-AF65-F5344CB8AC3E}">
        <p14:creationId xmlns:p14="http://schemas.microsoft.com/office/powerpoint/2010/main" val="1515557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Communication</a:t>
            </a:r>
            <a:endParaRPr lang="en-US" b="1" dirty="0"/>
          </a:p>
        </p:txBody>
      </p:sp>
      <p:sp>
        <p:nvSpPr>
          <p:cNvPr id="3" name="Content Placeholder 2"/>
          <p:cNvSpPr>
            <a:spLocks noGrp="1"/>
          </p:cNvSpPr>
          <p:nvPr>
            <p:ph idx="1"/>
          </p:nvPr>
        </p:nvSpPr>
        <p:spPr>
          <a:xfrm>
            <a:off x="838200" y="1557338"/>
            <a:ext cx="10515600" cy="4619625"/>
          </a:xfrm>
        </p:spPr>
        <p:txBody>
          <a:bodyPr>
            <a:normAutofit lnSpcReduction="1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4000" dirty="0" smtClean="0"/>
              <a:t>Communicating with customers, not just promotion</a:t>
            </a:r>
          </a:p>
          <a:p>
            <a:pPr marL="0" marR="0" lvl="0" indent="0" defTabSz="914400" eaLnBrk="1" fontAlgn="auto" latinLnBrk="0" hangingPunct="1">
              <a:lnSpc>
                <a:spcPct val="100000"/>
              </a:lnSpc>
              <a:spcBef>
                <a:spcPts val="0"/>
              </a:spcBef>
              <a:spcAft>
                <a:spcPts val="0"/>
              </a:spcAft>
              <a:buClrTx/>
              <a:buSzTx/>
              <a:buFontTx/>
              <a:buNone/>
              <a:tabLst/>
              <a:defRPr/>
            </a:pPr>
            <a:endParaRPr lang="en-US" sz="4000" dirty="0" smtClean="0"/>
          </a:p>
          <a:p>
            <a:pPr marR="0" lvl="0" defTabSz="914400" eaLnBrk="1" fontAlgn="auto" latinLnBrk="0" hangingPunct="1">
              <a:lnSpc>
                <a:spcPct val="100000"/>
              </a:lnSpc>
              <a:spcBef>
                <a:spcPts val="0"/>
              </a:spcBef>
              <a:spcAft>
                <a:spcPts val="0"/>
              </a:spcAft>
              <a:buClrTx/>
              <a:buSzTx/>
              <a:buFont typeface="Wingdings" charset="2"/>
              <a:buChar char="Ø"/>
              <a:tabLst/>
              <a:defRPr/>
            </a:pPr>
            <a:r>
              <a:rPr lang="en-US" sz="4000" dirty="0" smtClean="0"/>
              <a:t>Channels</a:t>
            </a:r>
            <a:endParaRPr lang="en-US" sz="4000" dirty="0"/>
          </a:p>
          <a:p>
            <a:pPr marL="0" marR="0" lvl="0" indent="0" defTabSz="914400" eaLnBrk="1" fontAlgn="auto" latinLnBrk="0" hangingPunct="1">
              <a:lnSpc>
                <a:spcPct val="100000"/>
              </a:lnSpc>
              <a:spcBef>
                <a:spcPts val="0"/>
              </a:spcBef>
              <a:spcAft>
                <a:spcPts val="0"/>
              </a:spcAft>
              <a:buClrTx/>
              <a:buSzTx/>
              <a:buFontTx/>
              <a:buNone/>
              <a:tabLst/>
              <a:defRPr/>
            </a:pPr>
            <a:endParaRPr lang="en-US" sz="4000" dirty="0" smtClean="0"/>
          </a:p>
          <a:p>
            <a:pPr marR="0" lvl="0" defTabSz="914400" eaLnBrk="1" fontAlgn="auto" latinLnBrk="0" hangingPunct="1">
              <a:lnSpc>
                <a:spcPct val="100000"/>
              </a:lnSpc>
              <a:spcBef>
                <a:spcPts val="0"/>
              </a:spcBef>
              <a:spcAft>
                <a:spcPts val="0"/>
              </a:spcAft>
              <a:buClrTx/>
              <a:buSzTx/>
              <a:buFont typeface="Wingdings" charset="2"/>
              <a:buChar char="Ø"/>
              <a:tabLst/>
              <a:defRPr/>
            </a:pPr>
            <a:r>
              <a:rPr lang="en-US" sz="4000" dirty="0" smtClean="0"/>
              <a:t>Obtain feedback</a:t>
            </a:r>
          </a:p>
          <a:p>
            <a:pPr marR="0" lvl="0" defTabSz="914400" eaLnBrk="1" fontAlgn="auto" latinLnBrk="0" hangingPunct="1">
              <a:lnSpc>
                <a:spcPct val="100000"/>
              </a:lnSpc>
              <a:spcBef>
                <a:spcPts val="0"/>
              </a:spcBef>
              <a:spcAft>
                <a:spcPts val="0"/>
              </a:spcAft>
              <a:buClrTx/>
              <a:buSzTx/>
              <a:buFont typeface="Wingdings" charset="2"/>
              <a:buChar char="Ø"/>
              <a:tabLst/>
              <a:defRPr/>
            </a:pPr>
            <a:endParaRPr lang="en-US" sz="4000" dirty="0" smtClean="0"/>
          </a:p>
          <a:p>
            <a:pPr marR="0" lvl="0" defTabSz="914400" eaLnBrk="1" fontAlgn="auto" latinLnBrk="0" hangingPunct="1">
              <a:lnSpc>
                <a:spcPct val="100000"/>
              </a:lnSpc>
              <a:spcBef>
                <a:spcPts val="0"/>
              </a:spcBef>
              <a:spcAft>
                <a:spcPts val="0"/>
              </a:spcAft>
              <a:buClrTx/>
              <a:buSzTx/>
              <a:buFont typeface="Wingdings" charset="2"/>
              <a:buChar char="Ø"/>
              <a:tabLst/>
              <a:defRPr/>
            </a:pPr>
            <a:r>
              <a:rPr lang="en-US" sz="4000" dirty="0" smtClean="0"/>
              <a:t>Learn from customer experience</a:t>
            </a:r>
            <a:endParaRPr lang="en-US" sz="4000" dirty="0"/>
          </a:p>
        </p:txBody>
      </p:sp>
    </p:spTree>
    <p:extLst>
      <p:ext uri="{BB962C8B-B14F-4D97-AF65-F5344CB8AC3E}">
        <p14:creationId xmlns:p14="http://schemas.microsoft.com/office/powerpoint/2010/main" val="1353564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Convenience</a:t>
            </a:r>
            <a:endParaRPr lang="en-US" b="1" dirty="0"/>
          </a:p>
        </p:txBody>
      </p:sp>
      <p:sp>
        <p:nvSpPr>
          <p:cNvPr id="3" name="Content Placeholder 2"/>
          <p:cNvSpPr>
            <a:spLocks noGrp="1"/>
          </p:cNvSpPr>
          <p:nvPr>
            <p:ph idx="1"/>
          </p:nvPr>
        </p:nvSpPr>
        <p:spPr/>
        <p:txBody>
          <a:bodyPr>
            <a:normAutofit/>
          </a:bodyPr>
          <a:lstStyle/>
          <a:p>
            <a:pPr marL="0" indent="0">
              <a:buNone/>
            </a:pPr>
            <a:r>
              <a:rPr lang="en-US" sz="4000" dirty="0" smtClean="0"/>
              <a:t>How easy it is for customer to find and purchase</a:t>
            </a:r>
          </a:p>
          <a:p>
            <a:pPr>
              <a:buFont typeface="Wingdings" charset="2"/>
              <a:buChar char="Ø"/>
            </a:pPr>
            <a:r>
              <a:rPr lang="en-US" sz="4000" dirty="0" smtClean="0"/>
              <a:t>Channels</a:t>
            </a:r>
          </a:p>
          <a:p>
            <a:pPr lvl="1">
              <a:buFont typeface="Wingdings" charset="2"/>
              <a:buChar char="Ø"/>
            </a:pPr>
            <a:r>
              <a:rPr lang="en-US" sz="3600" dirty="0" smtClean="0"/>
              <a:t>TV/Radio</a:t>
            </a:r>
          </a:p>
          <a:p>
            <a:pPr lvl="1">
              <a:buFont typeface="Wingdings" charset="2"/>
              <a:buChar char="Ø"/>
            </a:pPr>
            <a:r>
              <a:rPr lang="en-US" sz="3600" dirty="0" smtClean="0"/>
              <a:t>Internet</a:t>
            </a:r>
          </a:p>
          <a:p>
            <a:pPr lvl="1">
              <a:buFont typeface="Wingdings" charset="2"/>
              <a:buChar char="Ø"/>
            </a:pPr>
            <a:r>
              <a:rPr lang="en-US" sz="3600" dirty="0" smtClean="0"/>
              <a:t>Social media</a:t>
            </a:r>
            <a:endParaRPr lang="en-US" sz="3600" dirty="0"/>
          </a:p>
        </p:txBody>
      </p:sp>
    </p:spTree>
    <p:extLst>
      <p:ext uri="{BB962C8B-B14F-4D97-AF65-F5344CB8AC3E}">
        <p14:creationId xmlns:p14="http://schemas.microsoft.com/office/powerpoint/2010/main" val="2052774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Caring</a:t>
            </a:r>
            <a:endParaRPr lang="en-US" b="1" dirty="0"/>
          </a:p>
        </p:txBody>
      </p:sp>
      <p:sp>
        <p:nvSpPr>
          <p:cNvPr id="3" name="Content Placeholder 2"/>
          <p:cNvSpPr>
            <a:spLocks noGrp="1"/>
          </p:cNvSpPr>
          <p:nvPr>
            <p:ph idx="1"/>
          </p:nvPr>
        </p:nvSpPr>
        <p:spPr/>
        <p:txBody>
          <a:bodyPr>
            <a:normAutofit fontScale="92500" lnSpcReduction="1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4000" dirty="0" smtClean="0"/>
              <a:t>Caring attitude – friendly, helpful, shows empathy and </a:t>
            </a:r>
            <a:r>
              <a:rPr lang="en-US" sz="4000" dirty="0" err="1" smtClean="0"/>
              <a:t>apologises</a:t>
            </a:r>
            <a:r>
              <a:rPr lang="en-US" sz="4000" dirty="0" smtClean="0"/>
              <a:t> for mistakes</a:t>
            </a:r>
          </a:p>
          <a:p>
            <a:pPr marL="0" marR="0" lvl="0" indent="0" defTabSz="914400" eaLnBrk="1" fontAlgn="auto" latinLnBrk="0" hangingPunct="1">
              <a:lnSpc>
                <a:spcPct val="100000"/>
              </a:lnSpc>
              <a:spcBef>
                <a:spcPts val="0"/>
              </a:spcBef>
              <a:spcAft>
                <a:spcPts val="0"/>
              </a:spcAft>
              <a:buClrTx/>
              <a:buSzTx/>
              <a:buFontTx/>
              <a:buNone/>
              <a:tabLst/>
              <a:defRPr/>
            </a:pPr>
            <a:endParaRPr lang="en-US" sz="4000" dirty="0" smtClean="0"/>
          </a:p>
          <a:p>
            <a:pPr marR="0" lvl="0" defTabSz="914400" eaLnBrk="1" fontAlgn="auto" latinLnBrk="0" hangingPunct="1">
              <a:lnSpc>
                <a:spcPct val="100000"/>
              </a:lnSpc>
              <a:spcBef>
                <a:spcPts val="0"/>
              </a:spcBef>
              <a:spcAft>
                <a:spcPts val="0"/>
              </a:spcAft>
              <a:buClrTx/>
              <a:buSzTx/>
              <a:buFont typeface="Wingdings" charset="2"/>
              <a:buChar char="Ø"/>
              <a:tabLst/>
              <a:defRPr/>
            </a:pPr>
            <a:r>
              <a:rPr lang="en-US" sz="4000" dirty="0" smtClean="0"/>
              <a:t>After sales</a:t>
            </a:r>
          </a:p>
          <a:p>
            <a:pPr marR="0" lvl="0" defTabSz="914400" eaLnBrk="1" fontAlgn="auto" latinLnBrk="0" hangingPunct="1">
              <a:lnSpc>
                <a:spcPct val="100000"/>
              </a:lnSpc>
              <a:spcBef>
                <a:spcPts val="0"/>
              </a:spcBef>
              <a:spcAft>
                <a:spcPts val="0"/>
              </a:spcAft>
              <a:buClrTx/>
              <a:buSzTx/>
              <a:buFont typeface="Wingdings" charset="2"/>
              <a:buChar char="Ø"/>
              <a:tabLst/>
              <a:defRPr/>
            </a:pPr>
            <a:endParaRPr lang="en-US" sz="4000" dirty="0" smtClean="0"/>
          </a:p>
          <a:p>
            <a:pPr marR="0" lvl="0" defTabSz="914400" eaLnBrk="1" fontAlgn="auto" latinLnBrk="0" hangingPunct="1">
              <a:lnSpc>
                <a:spcPct val="100000"/>
              </a:lnSpc>
              <a:spcBef>
                <a:spcPts val="0"/>
              </a:spcBef>
              <a:spcAft>
                <a:spcPts val="0"/>
              </a:spcAft>
              <a:buClrTx/>
              <a:buSzTx/>
              <a:buFont typeface="Wingdings" charset="2"/>
              <a:buChar char="Ø"/>
              <a:tabLst/>
              <a:defRPr/>
            </a:pPr>
            <a:r>
              <a:rPr lang="en-US" sz="4000" dirty="0" smtClean="0"/>
              <a:t>Customer Relationship Management</a:t>
            </a:r>
          </a:p>
          <a:p>
            <a:pPr lvl="1">
              <a:lnSpc>
                <a:spcPct val="100000"/>
              </a:lnSpc>
              <a:spcBef>
                <a:spcPts val="0"/>
              </a:spcBef>
              <a:buFont typeface="Wingdings" charset="2"/>
              <a:buChar char="Ø"/>
            </a:pPr>
            <a:r>
              <a:rPr lang="en-US" sz="3600" dirty="0" smtClean="0"/>
              <a:t>Focus on analysis of individual data to drive repeat customer </a:t>
            </a:r>
            <a:r>
              <a:rPr lang="en-US" sz="3600" dirty="0" err="1" smtClean="0"/>
              <a:t>behaviour</a:t>
            </a:r>
            <a:endParaRPr lang="en-US" sz="3600" dirty="0"/>
          </a:p>
        </p:txBody>
      </p:sp>
    </p:spTree>
    <p:extLst>
      <p:ext uri="{BB962C8B-B14F-4D97-AF65-F5344CB8AC3E}">
        <p14:creationId xmlns:p14="http://schemas.microsoft.com/office/powerpoint/2010/main" val="663803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Co-ordinated</a:t>
            </a:r>
            <a:endParaRPr lang="en-US" b="1" dirty="0"/>
          </a:p>
        </p:txBody>
      </p:sp>
      <p:sp>
        <p:nvSpPr>
          <p:cNvPr id="3" name="Content Placeholder 2"/>
          <p:cNvSpPr>
            <a:spLocks noGrp="1"/>
          </p:cNvSpPr>
          <p:nvPr>
            <p:ph idx="1"/>
          </p:nvPr>
        </p:nvSpPr>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4000" dirty="0" smtClean="0"/>
              <a:t>Co-ordinate customer </a:t>
            </a:r>
            <a:r>
              <a:rPr lang="en-US" sz="4000" dirty="0" err="1" smtClean="0"/>
              <a:t>foccussed</a:t>
            </a:r>
            <a:r>
              <a:rPr lang="en-US" sz="4000" dirty="0" smtClean="0"/>
              <a:t> strategies with other functions of the </a:t>
            </a:r>
            <a:r>
              <a:rPr lang="en-US" sz="4000" dirty="0" err="1" smtClean="0"/>
              <a:t>organisation</a:t>
            </a:r>
            <a:endParaRPr lang="en-US" sz="40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4000" dirty="0"/>
          </a:p>
        </p:txBody>
      </p:sp>
    </p:spTree>
    <p:extLst>
      <p:ext uri="{BB962C8B-B14F-4D97-AF65-F5344CB8AC3E}">
        <p14:creationId xmlns:p14="http://schemas.microsoft.com/office/powerpoint/2010/main" val="1639069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Confirmation</a:t>
            </a:r>
            <a:endParaRPr lang="en-US" b="1" dirty="0"/>
          </a:p>
        </p:txBody>
      </p:sp>
      <p:sp>
        <p:nvSpPr>
          <p:cNvPr id="3" name="Content Placeholder 2"/>
          <p:cNvSpPr>
            <a:spLocks noGrp="1"/>
          </p:cNvSpPr>
          <p:nvPr>
            <p:ph idx="1"/>
          </p:nvPr>
        </p:nvSpPr>
        <p:spPr/>
        <p:txBody>
          <a:bodyPr>
            <a:normAutofit/>
          </a:bodyPr>
          <a:lstStyle/>
          <a:p>
            <a:pPr marL="0" indent="0">
              <a:lnSpc>
                <a:spcPct val="100000"/>
              </a:lnSpc>
              <a:spcBef>
                <a:spcPts val="0"/>
              </a:spcBef>
              <a:buNone/>
            </a:pPr>
            <a:r>
              <a:rPr lang="en-US" sz="4000" dirty="0" smtClean="0"/>
              <a:t>Check with customer and confirm satisfaction level</a:t>
            </a:r>
          </a:p>
          <a:p>
            <a:pPr marL="0" marR="0" lvl="0" indent="0" defTabSz="914400" eaLnBrk="1" fontAlgn="auto" latinLnBrk="0" hangingPunct="1">
              <a:lnSpc>
                <a:spcPct val="100000"/>
              </a:lnSpc>
              <a:spcBef>
                <a:spcPts val="0"/>
              </a:spcBef>
              <a:spcAft>
                <a:spcPts val="0"/>
              </a:spcAft>
              <a:buClrTx/>
              <a:buSzTx/>
              <a:buFontTx/>
              <a:buNone/>
              <a:tabLst/>
              <a:defRPr/>
            </a:pPr>
            <a:endParaRPr lang="en-US" sz="4000" dirty="0"/>
          </a:p>
        </p:txBody>
      </p:sp>
    </p:spTree>
    <p:extLst>
      <p:ext uri="{BB962C8B-B14F-4D97-AF65-F5344CB8AC3E}">
        <p14:creationId xmlns:p14="http://schemas.microsoft.com/office/powerpoint/2010/main" val="1330784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981201" y="152400"/>
            <a:ext cx="8435975" cy="1143000"/>
          </a:xfrm>
          <a:extLst/>
        </p:spPr>
        <p:txBody>
          <a:bodyPr rtlCol="0" anchor="t">
            <a:normAutofit fontScale="90000"/>
          </a:bodyPr>
          <a:lstStyle/>
          <a:p>
            <a:pPr>
              <a:defRPr/>
            </a:pPr>
            <a:r>
              <a:rPr lang="en-US" altLang="en-US" sz="4000" dirty="0"/>
              <a:t>So, What Is Marketing?</a:t>
            </a:r>
            <a:br>
              <a:rPr lang="en-US" altLang="en-US" sz="4000" dirty="0"/>
            </a:br>
            <a:r>
              <a:rPr lang="en-US" altLang="en-US" sz="4000" dirty="0"/>
              <a:t> Pulling It All Together</a:t>
            </a:r>
          </a:p>
        </p:txBody>
      </p:sp>
      <p:pic>
        <p:nvPicPr>
          <p:cNvPr id="51203" name="Picture 3" descr="fig01_06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38400" y="1447800"/>
            <a:ext cx="7124700" cy="491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4" name="Rectangle 4"/>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tx1"/>
                </a:solidFill>
                <a:latin typeface="Comic Sans MS" charset="0"/>
              </a:defRPr>
            </a:lvl1pPr>
            <a:lvl2pPr marL="742950" indent="-285750">
              <a:defRPr sz="3200" b="1">
                <a:solidFill>
                  <a:schemeClr val="tx1"/>
                </a:solidFill>
                <a:latin typeface="Comic Sans MS" charset="0"/>
              </a:defRPr>
            </a:lvl2pPr>
            <a:lvl3pPr marL="1143000" indent="-228600">
              <a:defRPr sz="3200" b="1">
                <a:solidFill>
                  <a:schemeClr val="tx1"/>
                </a:solidFill>
                <a:latin typeface="Comic Sans MS" charset="0"/>
              </a:defRPr>
            </a:lvl3pPr>
            <a:lvl4pPr marL="1600200" indent="-228600">
              <a:defRPr sz="3200" b="1">
                <a:solidFill>
                  <a:schemeClr val="tx1"/>
                </a:solidFill>
                <a:latin typeface="Comic Sans MS" charset="0"/>
              </a:defRPr>
            </a:lvl4pPr>
            <a:lvl5pPr marL="2057400" indent="-228600">
              <a:defRPr sz="3200" b="1">
                <a:solidFill>
                  <a:schemeClr val="tx1"/>
                </a:solidFill>
                <a:latin typeface="Comic Sans MS" charset="0"/>
              </a:defRPr>
            </a:lvl5pPr>
            <a:lvl6pPr marL="2514600" indent="-228600" eaLnBrk="0" fontAlgn="base" hangingPunct="0">
              <a:spcBef>
                <a:spcPct val="0"/>
              </a:spcBef>
              <a:spcAft>
                <a:spcPct val="0"/>
              </a:spcAft>
              <a:defRPr sz="3200" b="1">
                <a:solidFill>
                  <a:schemeClr val="tx1"/>
                </a:solidFill>
                <a:latin typeface="Comic Sans MS" charset="0"/>
              </a:defRPr>
            </a:lvl6pPr>
            <a:lvl7pPr marL="2971800" indent="-228600" eaLnBrk="0" fontAlgn="base" hangingPunct="0">
              <a:spcBef>
                <a:spcPct val="0"/>
              </a:spcBef>
              <a:spcAft>
                <a:spcPct val="0"/>
              </a:spcAft>
              <a:defRPr sz="3200" b="1">
                <a:solidFill>
                  <a:schemeClr val="tx1"/>
                </a:solidFill>
                <a:latin typeface="Comic Sans MS" charset="0"/>
              </a:defRPr>
            </a:lvl7pPr>
            <a:lvl8pPr marL="3429000" indent="-228600" eaLnBrk="0" fontAlgn="base" hangingPunct="0">
              <a:spcBef>
                <a:spcPct val="0"/>
              </a:spcBef>
              <a:spcAft>
                <a:spcPct val="0"/>
              </a:spcAft>
              <a:defRPr sz="3200" b="1">
                <a:solidFill>
                  <a:schemeClr val="tx1"/>
                </a:solidFill>
                <a:latin typeface="Comic Sans MS" charset="0"/>
              </a:defRPr>
            </a:lvl8pPr>
            <a:lvl9pPr marL="3886200" indent="-228600" eaLnBrk="0" fontAlgn="base" hangingPunct="0">
              <a:spcBef>
                <a:spcPct val="0"/>
              </a:spcBef>
              <a:spcAft>
                <a:spcPct val="0"/>
              </a:spcAft>
              <a:defRPr sz="3200" b="1">
                <a:solidFill>
                  <a:schemeClr val="tx1"/>
                </a:solidFill>
                <a:latin typeface="Comic Sans MS" charset="0"/>
              </a:defRPr>
            </a:lvl9pPr>
          </a:lstStyle>
          <a:p>
            <a:pPr eaLnBrk="1" hangingPunct="1"/>
            <a:r>
              <a:rPr lang="en-US" altLang="en-US" sz="800">
                <a:latin typeface="Arial" charset="0"/>
                <a:ea typeface="ヒラギノ角ゴ Pro W3" charset="-128"/>
                <a:cs typeface="ヒラギノ角ゴ Pro W3" charset="-128"/>
              </a:rPr>
              <a:t>Copyright ©2014 by Pearson Education</a:t>
            </a:r>
          </a:p>
        </p:txBody>
      </p:sp>
    </p:spTree>
    <p:extLst>
      <p:ext uri="{BB962C8B-B14F-4D97-AF65-F5344CB8AC3E}">
        <p14:creationId xmlns:p14="http://schemas.microsoft.com/office/powerpoint/2010/main" val="1144722596"/>
      </p:ext>
    </p:extLst>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949</TotalTime>
  <Words>661</Words>
  <Application>Microsoft Macintosh PowerPoint</Application>
  <PresentationFormat>Widescreen</PresentationFormat>
  <Paragraphs>52</Paragraphs>
  <Slides>11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Calibri</vt:lpstr>
      <vt:lpstr>Calibri Light</vt:lpstr>
      <vt:lpstr>Comic Sans MS</vt:lpstr>
      <vt:lpstr>Times New Roman</vt:lpstr>
      <vt:lpstr>Wingdings</vt:lpstr>
      <vt:lpstr>ヒラギノ角ゴ Pro W3</vt:lpstr>
      <vt:lpstr>Arial</vt:lpstr>
      <vt:lpstr>Office Theme</vt:lpstr>
      <vt:lpstr>Introduction To Marketing</vt:lpstr>
      <vt:lpstr>PowerPoint Presentation</vt:lpstr>
      <vt:lpstr>PowerPoint Presentation</vt:lpstr>
      <vt:lpstr>Customer / Consumer</vt:lpstr>
      <vt:lpstr>Cost</vt:lpstr>
      <vt:lpstr>Communication</vt:lpstr>
      <vt:lpstr>Convenience</vt:lpstr>
      <vt:lpstr>Caring</vt:lpstr>
      <vt:lpstr>Co-ordinated</vt:lpstr>
      <vt:lpstr>Confirmation</vt:lpstr>
      <vt:lpstr>So, What Is Marketing?  Pulling It All Together</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Marketing</dc:title>
  <dc:creator>Carl Singleton</dc:creator>
  <cp:lastModifiedBy>Carl Singleton</cp:lastModifiedBy>
  <cp:revision>11</cp:revision>
  <dcterms:created xsi:type="dcterms:W3CDTF">2017-11-13T16:30:54Z</dcterms:created>
  <dcterms:modified xsi:type="dcterms:W3CDTF">2017-11-21T08:30:24Z</dcterms:modified>
</cp:coreProperties>
</file>