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350" r:id="rId3"/>
    <p:sldId id="325" r:id="rId4"/>
    <p:sldId id="362" r:id="rId5"/>
    <p:sldId id="326" r:id="rId6"/>
    <p:sldId id="353" r:id="rId7"/>
    <p:sldId id="341" r:id="rId8"/>
    <p:sldId id="345" r:id="rId9"/>
    <p:sldId id="354" r:id="rId10"/>
    <p:sldId id="349" r:id="rId11"/>
    <p:sldId id="340" r:id="rId12"/>
    <p:sldId id="338" r:id="rId13"/>
    <p:sldId id="351" r:id="rId14"/>
    <p:sldId id="342"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992" autoAdjust="0"/>
    <p:restoredTop sz="95958" autoAdjust="0"/>
  </p:normalViewPr>
  <p:slideViewPr>
    <p:cSldViewPr snapToGrid="0">
      <p:cViewPr varScale="1">
        <p:scale>
          <a:sx n="160" d="100"/>
          <a:sy n="160" d="100"/>
        </p:scale>
        <p:origin x="1448" y="184"/>
      </p:cViewPr>
      <p:guideLst>
        <p:guide orient="horz" pos="2160"/>
        <p:guide pos="2880"/>
      </p:guideLst>
    </p:cSldViewPr>
  </p:slideViewPr>
  <p:notesTextViewPr>
    <p:cViewPr>
      <p:scale>
        <a:sx n="1" d="1"/>
        <a:sy n="1" d="1"/>
      </p:scale>
      <p:origin x="0" y="0"/>
    </p:cViewPr>
  </p:notesTextViewPr>
  <p:sorterViewPr>
    <p:cViewPr>
      <p:scale>
        <a:sx n="100" d="100"/>
        <a:sy n="100" d="100"/>
      </p:scale>
      <p:origin x="0" y="-1324"/>
    </p:cViewPr>
  </p:sorter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30/05/2022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7</a:t>
            </a:fld>
            <a:endParaRPr lang="en-US"/>
          </a:p>
        </p:txBody>
      </p:sp>
    </p:spTree>
    <p:extLst>
      <p:ext uri="{BB962C8B-B14F-4D97-AF65-F5344CB8AC3E}">
        <p14:creationId xmlns:p14="http://schemas.microsoft.com/office/powerpoint/2010/main" val="1727529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8</a:t>
            </a:fld>
            <a:endParaRPr lang="en-US"/>
          </a:p>
        </p:txBody>
      </p:sp>
    </p:spTree>
    <p:extLst>
      <p:ext uri="{BB962C8B-B14F-4D97-AF65-F5344CB8AC3E}">
        <p14:creationId xmlns:p14="http://schemas.microsoft.com/office/powerpoint/2010/main" val="25020219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11</a:t>
            </a:fld>
            <a:endParaRPr lang="en-US"/>
          </a:p>
        </p:txBody>
      </p:sp>
    </p:spTree>
    <p:extLst>
      <p:ext uri="{BB962C8B-B14F-4D97-AF65-F5344CB8AC3E}">
        <p14:creationId xmlns:p14="http://schemas.microsoft.com/office/powerpoint/2010/main" val="3159311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12</a:t>
            </a:fld>
            <a:endParaRPr lang="en-US"/>
          </a:p>
        </p:txBody>
      </p:sp>
    </p:spTree>
    <p:extLst>
      <p:ext uri="{BB962C8B-B14F-4D97-AF65-F5344CB8AC3E}">
        <p14:creationId xmlns:p14="http://schemas.microsoft.com/office/powerpoint/2010/main" val="959715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14</a:t>
            </a:fld>
            <a:endParaRPr lang="en-US"/>
          </a:p>
        </p:txBody>
      </p:sp>
    </p:spTree>
    <p:extLst>
      <p:ext uri="{BB962C8B-B14F-4D97-AF65-F5344CB8AC3E}">
        <p14:creationId xmlns:p14="http://schemas.microsoft.com/office/powerpoint/2010/main" val="15982610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30/05/2022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30/05/2022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30/05/2022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30/05/2022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30/05/2022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30/05/2022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5FD0074-E8E6-7644-9642-73159A18037D}"/>
              </a:ext>
            </a:extLst>
          </p:cNvPr>
          <p:cNvPicPr>
            <a:picLocks noChangeAspect="1"/>
          </p:cNvPicPr>
          <p:nvPr userDrawn="1"/>
        </p:nvPicPr>
        <p:blipFill>
          <a:blip r:embed="rId2"/>
          <a:srcRect/>
          <a:stretch/>
        </p:blipFill>
        <p:spPr>
          <a:xfrm>
            <a:off x="-84966" y="-33864"/>
            <a:ext cx="9279542" cy="6937975"/>
          </a:xfrm>
          <a:prstGeom prst="rect">
            <a:avLst/>
          </a:prstGeom>
        </p:spPr>
      </p:pic>
      <p:sp>
        <p:nvSpPr>
          <p:cNvPr id="13" name="Title 12">
            <a:extLst>
              <a:ext uri="{FF2B5EF4-FFF2-40B4-BE49-F238E27FC236}">
                <a16:creationId xmlns:a16="http://schemas.microsoft.com/office/drawing/2014/main" id="{91E5A6D0-32FB-FF4D-8A67-7D62F68F0C1C}"/>
              </a:ext>
            </a:extLst>
          </p:cNvPr>
          <p:cNvSpPr>
            <a:spLocks noGrp="1"/>
          </p:cNvSpPr>
          <p:nvPr>
            <p:ph type="title" hasCustomPrompt="1"/>
          </p:nvPr>
        </p:nvSpPr>
        <p:spPr>
          <a:xfrm>
            <a:off x="246032" y="2337059"/>
            <a:ext cx="5490278" cy="1986968"/>
          </a:xfrm>
        </p:spPr>
        <p:txBody>
          <a:bodyPr anchor="t">
            <a:noAutofit/>
          </a:bodyPr>
          <a:lstStyle>
            <a:lvl1pPr>
              <a:defRPr sz="3600" b="1" i="0">
                <a:solidFill>
                  <a:schemeClr val="bg1"/>
                </a:solidFill>
                <a:latin typeface="Arial" panose="020B0604020202020204" pitchFamily="34" charset="0"/>
                <a:cs typeface="Arial" panose="020B0604020202020204" pitchFamily="34" charset="0"/>
              </a:defRPr>
            </a:lvl1pPr>
          </a:lstStyle>
          <a:p>
            <a:r>
              <a:rPr lang="en-GB" dirty="0"/>
              <a:t>CLICK TO EDIT.</a:t>
            </a:r>
            <a:br>
              <a:rPr lang="en-GB" dirty="0"/>
            </a:br>
            <a:r>
              <a:rPr lang="en-GB" dirty="0"/>
              <a:t>ARIAL: BOLD. 48 Pt.</a:t>
            </a:r>
            <a:br>
              <a:rPr lang="en-GB" dirty="0"/>
            </a:br>
            <a:r>
              <a:rPr lang="en-GB" dirty="0"/>
              <a:t>UPPER CASE.</a:t>
            </a:r>
            <a:endParaRPr lang="en-US" dirty="0"/>
          </a:p>
        </p:txBody>
      </p:sp>
      <p:sp>
        <p:nvSpPr>
          <p:cNvPr id="24" name="Text Placeholder 23">
            <a:extLst>
              <a:ext uri="{FF2B5EF4-FFF2-40B4-BE49-F238E27FC236}">
                <a16:creationId xmlns:a16="http://schemas.microsoft.com/office/drawing/2014/main" id="{77285588-E5F6-BF4B-8B10-548390FCF44D}"/>
              </a:ext>
            </a:extLst>
          </p:cNvPr>
          <p:cNvSpPr>
            <a:spLocks noGrp="1"/>
          </p:cNvSpPr>
          <p:nvPr>
            <p:ph type="body" sz="quarter" idx="10" hasCustomPrompt="1"/>
          </p:nvPr>
        </p:nvSpPr>
        <p:spPr>
          <a:xfrm>
            <a:off x="246461" y="5137905"/>
            <a:ext cx="3008184" cy="411163"/>
          </a:xfrm>
        </p:spPr>
        <p:txBody>
          <a:bodyPr>
            <a:noAutofit/>
          </a:bodyPr>
          <a:lstStyle>
            <a:lvl1pPr marL="0" indent="0">
              <a:buNone/>
              <a:defRPr sz="2100" b="1" i="0">
                <a:solidFill>
                  <a:schemeClr val="bg1"/>
                </a:solidFill>
                <a:latin typeface="Arial" panose="020B0604020202020204" pitchFamily="34" charset="0"/>
                <a:cs typeface="Arial" panose="020B0604020202020204" pitchFamily="34" charset="0"/>
              </a:defRPr>
            </a:lvl1pPr>
            <a:lvl2pPr>
              <a:defRPr sz="2100" b="1" i="0">
                <a:solidFill>
                  <a:srgbClr val="0D2B67"/>
                </a:solidFill>
                <a:latin typeface="Arial" panose="020B0604020202020204" pitchFamily="34" charset="0"/>
                <a:cs typeface="Arial" panose="020B0604020202020204" pitchFamily="34" charset="0"/>
              </a:defRPr>
            </a:lvl2pPr>
            <a:lvl3pPr>
              <a:defRPr sz="2100" b="1" i="0">
                <a:solidFill>
                  <a:srgbClr val="0D2B67"/>
                </a:solidFill>
                <a:latin typeface="Arial" panose="020B0604020202020204" pitchFamily="34" charset="0"/>
                <a:cs typeface="Arial" panose="020B0604020202020204" pitchFamily="34" charset="0"/>
              </a:defRPr>
            </a:lvl3pPr>
            <a:lvl4pPr>
              <a:defRPr sz="2100" b="1" i="0">
                <a:solidFill>
                  <a:srgbClr val="0D2B67"/>
                </a:solidFill>
                <a:latin typeface="Arial" panose="020B0604020202020204" pitchFamily="34" charset="0"/>
                <a:cs typeface="Arial" panose="020B0604020202020204" pitchFamily="34" charset="0"/>
              </a:defRPr>
            </a:lvl4pPr>
            <a:lvl5pPr>
              <a:defRPr sz="2100" b="1" i="0">
                <a:solidFill>
                  <a:srgbClr val="0D2B67"/>
                </a:solidFill>
                <a:latin typeface="Arial" panose="020B0604020202020204" pitchFamily="34" charset="0"/>
                <a:cs typeface="Arial" panose="020B0604020202020204" pitchFamily="34" charset="0"/>
              </a:defRPr>
            </a:lvl5pPr>
          </a:lstStyle>
          <a:p>
            <a:pPr lvl="0"/>
            <a:r>
              <a:rPr lang="en-US" dirty="0"/>
              <a:t>11/11/2020 or 2021 | 22</a:t>
            </a:r>
          </a:p>
        </p:txBody>
      </p:sp>
    </p:spTree>
    <p:extLst>
      <p:ext uri="{BB962C8B-B14F-4D97-AF65-F5344CB8AC3E}">
        <p14:creationId xmlns:p14="http://schemas.microsoft.com/office/powerpoint/2010/main" val="1988111637"/>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Righ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57B339D-C6E7-7E48-8ADE-8F00E3236AAA}"/>
              </a:ext>
            </a:extLst>
          </p:cNvPr>
          <p:cNvPicPr>
            <a:picLocks noChangeAspect="1"/>
          </p:cNvPicPr>
          <p:nvPr userDrawn="1"/>
        </p:nvPicPr>
        <p:blipFill>
          <a:blip r:embed="rId2"/>
          <a:srcRect/>
          <a:stretch/>
        </p:blipFill>
        <p:spPr>
          <a:xfrm>
            <a:off x="-42198" y="-37659"/>
            <a:ext cx="9236567" cy="6905844"/>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45657" y="118264"/>
            <a:ext cx="7568076" cy="584775"/>
          </a:xfrm>
        </p:spPr>
        <p:txBody>
          <a:bodyPr anchor="ctr">
            <a:noAutofit/>
          </a:bodyPr>
          <a:lstStyle>
            <a:lvl1pPr>
              <a:defRPr sz="2400" b="1" i="0">
                <a:solidFill>
                  <a:srgbClr val="0D2B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360008264"/>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Lef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D4331D5-D6A9-514B-9148-A6C76A6E830A}"/>
              </a:ext>
            </a:extLst>
          </p:cNvPr>
          <p:cNvPicPr>
            <a:picLocks noChangeAspect="1"/>
          </p:cNvPicPr>
          <p:nvPr userDrawn="1"/>
        </p:nvPicPr>
        <p:blipFill>
          <a:blip r:embed="rId2"/>
          <a:srcRect/>
          <a:stretch/>
        </p:blipFill>
        <p:spPr>
          <a:xfrm>
            <a:off x="-22744" y="-10287"/>
            <a:ext cx="9239179" cy="6907797"/>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1511188" y="118264"/>
            <a:ext cx="7566944" cy="584775"/>
          </a:xfrm>
        </p:spPr>
        <p:txBody>
          <a:bodyPr anchor="ctr">
            <a:noAutofit/>
          </a:bodyPr>
          <a:lstStyle>
            <a:lvl1pPr>
              <a:defRPr sz="2400" b="1" i="0">
                <a:solidFill>
                  <a:srgbClr val="0D2B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315858730"/>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30/05/2022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6.pn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6.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6.pn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jp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6.png"/><Relationship Id="rId5" Type="http://schemas.openxmlformats.org/officeDocument/2006/relationships/image" Target="../media/image11.jpg"/><Relationship Id="rId4"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7.xml"/><Relationship Id="rId7" Type="http://schemas.openxmlformats.org/officeDocument/2006/relationships/image" Target="../media/image14.jp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3.jpg"/><Relationship Id="rId5" Type="http://schemas.openxmlformats.org/officeDocument/2006/relationships/image" Target="../media/image12.jpg"/><Relationship Id="rId4" Type="http://schemas.openxmlformats.org/officeDocument/2006/relationships/notesSlide" Target="../notesSlides/notesSlide3.xml"/><Relationship Id="rId9"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6.png"/><Relationship Id="rId5" Type="http://schemas.openxmlformats.org/officeDocument/2006/relationships/image" Target="../media/image16.jpg"/><Relationship Id="rId4" Type="http://schemas.openxmlformats.org/officeDocument/2006/relationships/notesSlide" Target="../notesSlides/notesSlide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9.jpeg"/><Relationship Id="rId5" Type="http://schemas.openxmlformats.org/officeDocument/2006/relationships/image" Target="../media/image18.png"/><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1.jpg"/><Relationship Id="rId5" Type="http://schemas.openxmlformats.org/officeDocument/2006/relationships/image" Target="../media/image20.jpg"/><Relationship Id="rId4" Type="http://schemas.openxmlformats.org/officeDocument/2006/relationships/notesSlide" Target="../notesSlides/notesSlid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933665" y="1194937"/>
            <a:ext cx="7772400" cy="1470025"/>
          </a:xfrm>
        </p:spPr>
        <p:txBody>
          <a:bodyPr/>
          <a:lstStyle/>
          <a:p>
            <a:r>
              <a:rPr lang="en-GB" dirty="0"/>
              <a:t>Contemporary issues in Policing – An overview</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a:xfrm>
            <a:off x="2952520" y="2664962"/>
            <a:ext cx="6400800" cy="1752600"/>
          </a:xfrm>
        </p:spPr>
        <p:txBody>
          <a:bodyPr/>
          <a:lstStyle/>
          <a:p>
            <a:r>
              <a:rPr lang="en-GB" dirty="0">
                <a:solidFill>
                  <a:schemeClr val="tx1"/>
                </a:solidFill>
              </a:rPr>
              <a:t>Jon Edwards</a:t>
            </a:r>
          </a:p>
        </p:txBody>
      </p:sp>
      <p:pic>
        <p:nvPicPr>
          <p:cNvPr id="5" name="Audio 4">
            <a:hlinkClick r:id="" action="ppaction://media"/>
            <a:extLst>
              <a:ext uri="{FF2B5EF4-FFF2-40B4-BE49-F238E27FC236}">
                <a16:creationId xmlns:a16="http://schemas.microsoft.com/office/drawing/2014/main" id="{83FFF1E1-AB18-6046-5648-6EF0F792A73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18741914"/>
      </p:ext>
    </p:extLst>
  </p:cSld>
  <p:clrMapOvr>
    <a:masterClrMapping/>
  </p:clrMapOvr>
  <mc:AlternateContent xmlns:mc="http://schemas.openxmlformats.org/markup-compatibility/2006">
    <mc:Choice xmlns:p14="http://schemas.microsoft.com/office/powerpoint/2010/main" Requires="p14">
      <p:transition spd="slow" p14:dur="2000" advTm="24970"/>
    </mc:Choice>
    <mc:Fallback>
      <p:transition spd="slow" advTm="24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4330E1-5697-451A-80CE-0B548D2F9086}"/>
              </a:ext>
            </a:extLst>
          </p:cNvPr>
          <p:cNvSpPr>
            <a:spLocks noGrp="1"/>
          </p:cNvSpPr>
          <p:nvPr>
            <p:ph type="title"/>
          </p:nvPr>
        </p:nvSpPr>
        <p:spPr/>
        <p:txBody>
          <a:bodyPr/>
          <a:lstStyle/>
          <a:p>
            <a:r>
              <a:rPr lang="en-GB" dirty="0"/>
              <a:t>Overview of this session </a:t>
            </a:r>
          </a:p>
        </p:txBody>
      </p:sp>
      <p:sp>
        <p:nvSpPr>
          <p:cNvPr id="5" name="Content Placeholder 4">
            <a:extLst>
              <a:ext uri="{FF2B5EF4-FFF2-40B4-BE49-F238E27FC236}">
                <a16:creationId xmlns:a16="http://schemas.microsoft.com/office/drawing/2014/main" id="{893739B3-3017-D403-47B6-664EBFC7D20B}"/>
              </a:ext>
            </a:extLst>
          </p:cNvPr>
          <p:cNvSpPr>
            <a:spLocks noGrp="1"/>
          </p:cNvSpPr>
          <p:nvPr>
            <p:ph idx="1"/>
          </p:nvPr>
        </p:nvSpPr>
        <p:spPr>
          <a:xfrm>
            <a:off x="457200" y="1200150"/>
            <a:ext cx="8229600" cy="4495799"/>
          </a:xfrm>
        </p:spPr>
        <p:txBody>
          <a:bodyPr>
            <a:normAutofit/>
          </a:bodyPr>
          <a:lstStyle/>
          <a:p>
            <a:pPr marL="0" indent="0">
              <a:buNone/>
            </a:pPr>
            <a:r>
              <a:rPr lang="en-GB" sz="2000" dirty="0"/>
              <a:t>1. Introduction &amp; overview of the contemporary issues in Policing.</a:t>
            </a:r>
          </a:p>
          <a:p>
            <a:pPr marL="0" indent="0">
              <a:buNone/>
            </a:pPr>
            <a:r>
              <a:rPr lang="en-GB" sz="2000" dirty="0"/>
              <a:t>2. Recap on week 1 seminar – key issues emerging.</a:t>
            </a:r>
          </a:p>
          <a:p>
            <a:pPr marL="0" indent="0">
              <a:lnSpc>
                <a:spcPct val="90000"/>
              </a:lnSpc>
              <a:spcBef>
                <a:spcPct val="20000"/>
              </a:spcBef>
              <a:buNone/>
            </a:pPr>
            <a:endParaRPr lang="en-GB" sz="2000" dirty="0"/>
          </a:p>
          <a:p>
            <a:pPr marL="0" indent="0">
              <a:lnSpc>
                <a:spcPct val="90000"/>
              </a:lnSpc>
              <a:spcBef>
                <a:spcPct val="20000"/>
              </a:spcBef>
              <a:buNone/>
            </a:pPr>
            <a:r>
              <a:rPr lang="en-GB" sz="2000" dirty="0"/>
              <a:t>3. </a:t>
            </a:r>
            <a:r>
              <a:rPr lang="en-GB" sz="2000" b="1" dirty="0"/>
              <a:t>Broad overview </a:t>
            </a:r>
          </a:p>
          <a:p>
            <a:pPr>
              <a:lnSpc>
                <a:spcPct val="90000"/>
              </a:lnSpc>
              <a:spcBef>
                <a:spcPct val="20000"/>
              </a:spcBef>
              <a:buFont typeface="Arial" pitchFamily="34" charset="0"/>
            </a:pPr>
            <a:endParaRPr lang="en-GB" sz="2000" dirty="0"/>
          </a:p>
          <a:p>
            <a:pPr marL="214313" indent="-214313">
              <a:lnSpc>
                <a:spcPct val="90000"/>
              </a:lnSpc>
              <a:spcBef>
                <a:spcPct val="20000"/>
              </a:spcBef>
              <a:buFont typeface="Arial" pitchFamily="34" charset="0"/>
              <a:buChar char="•"/>
            </a:pPr>
            <a:r>
              <a:rPr lang="en-GB" sz="2000" dirty="0"/>
              <a:t>Policing and Partnerships </a:t>
            </a:r>
          </a:p>
          <a:p>
            <a:pPr marL="214313" indent="-214313">
              <a:lnSpc>
                <a:spcPct val="90000"/>
              </a:lnSpc>
              <a:spcBef>
                <a:spcPct val="20000"/>
              </a:spcBef>
              <a:buFont typeface="Arial" pitchFamily="34" charset="0"/>
              <a:buChar char="•"/>
            </a:pPr>
            <a:r>
              <a:rPr lang="en-GB" sz="2000" dirty="0"/>
              <a:t>Public confidence and Policing </a:t>
            </a:r>
          </a:p>
          <a:p>
            <a:pPr marL="214313" indent="-214313">
              <a:lnSpc>
                <a:spcPct val="90000"/>
              </a:lnSpc>
              <a:spcBef>
                <a:spcPct val="20000"/>
              </a:spcBef>
              <a:buFont typeface="Arial" pitchFamily="34" charset="0"/>
              <a:buChar char="•"/>
            </a:pPr>
            <a:r>
              <a:rPr lang="en-GB" sz="2000" dirty="0"/>
              <a:t>A review of some of the key challenges facing policing. </a:t>
            </a:r>
          </a:p>
          <a:p>
            <a:pPr marL="0" indent="0">
              <a:lnSpc>
                <a:spcPct val="90000"/>
              </a:lnSpc>
              <a:spcBef>
                <a:spcPct val="20000"/>
              </a:spcBef>
              <a:buNone/>
            </a:pPr>
            <a:endParaRPr lang="en-GB" sz="2000" dirty="0"/>
          </a:p>
          <a:p>
            <a:pPr marL="0" indent="0">
              <a:lnSpc>
                <a:spcPct val="90000"/>
              </a:lnSpc>
              <a:spcBef>
                <a:spcPct val="20000"/>
              </a:spcBef>
              <a:buNone/>
            </a:pPr>
            <a:endParaRPr lang="en-GB" sz="2000" dirty="0"/>
          </a:p>
          <a:p>
            <a:pPr marL="0" indent="0">
              <a:buNone/>
            </a:pPr>
            <a:endParaRPr lang="en-GB" sz="2000" dirty="0"/>
          </a:p>
          <a:p>
            <a:endParaRPr lang="en-GB" sz="2000" dirty="0"/>
          </a:p>
        </p:txBody>
      </p:sp>
      <p:pic>
        <p:nvPicPr>
          <p:cNvPr id="3" name="Audio 2">
            <a:hlinkClick r:id="" action="ppaction://media"/>
            <a:extLst>
              <a:ext uri="{FF2B5EF4-FFF2-40B4-BE49-F238E27FC236}">
                <a16:creationId xmlns:a16="http://schemas.microsoft.com/office/drawing/2014/main" id="{A0944463-B739-8D07-C492-280C19DD9B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869946125"/>
      </p:ext>
    </p:extLst>
  </p:cSld>
  <p:clrMapOvr>
    <a:masterClrMapping/>
  </p:clrMapOvr>
  <mc:AlternateContent xmlns:mc="http://schemas.openxmlformats.org/markup-compatibility/2006">
    <mc:Choice xmlns:p14="http://schemas.microsoft.com/office/powerpoint/2010/main" Requires="p14">
      <p:transition spd="slow" p14:dur="2000" advTm="43434"/>
    </mc:Choice>
    <mc:Fallback>
      <p:transition spd="slow" advTm="43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54BD4-985A-D288-6E18-6D4235EFA019}"/>
              </a:ext>
            </a:extLst>
          </p:cNvPr>
          <p:cNvSpPr>
            <a:spLocks noGrp="1"/>
          </p:cNvSpPr>
          <p:nvPr>
            <p:ph type="title"/>
          </p:nvPr>
        </p:nvSpPr>
        <p:spPr/>
        <p:txBody>
          <a:bodyPr/>
          <a:lstStyle/>
          <a:p>
            <a:r>
              <a:rPr lang="en-US" dirty="0"/>
              <a:t>Strategic Review of Policing </a:t>
            </a:r>
          </a:p>
        </p:txBody>
      </p:sp>
      <p:sp>
        <p:nvSpPr>
          <p:cNvPr id="3" name="Content Placeholder 2">
            <a:extLst>
              <a:ext uri="{FF2B5EF4-FFF2-40B4-BE49-F238E27FC236}">
                <a16:creationId xmlns:a16="http://schemas.microsoft.com/office/drawing/2014/main" id="{334143A4-611D-30C5-1E55-954C4DEFE4F9}"/>
              </a:ext>
            </a:extLst>
          </p:cNvPr>
          <p:cNvSpPr>
            <a:spLocks noGrp="1"/>
          </p:cNvSpPr>
          <p:nvPr>
            <p:ph idx="1"/>
          </p:nvPr>
        </p:nvSpPr>
        <p:spPr>
          <a:xfrm>
            <a:off x="306729" y="1241386"/>
            <a:ext cx="8229600" cy="3917032"/>
          </a:xfrm>
        </p:spPr>
        <p:txBody>
          <a:bodyPr>
            <a:normAutofit/>
          </a:bodyPr>
          <a:lstStyle/>
          <a:p>
            <a:r>
              <a:rPr lang="en-US" sz="2000" dirty="0"/>
              <a:t>Independent Review of Policing – Launched 8</a:t>
            </a:r>
            <a:r>
              <a:rPr lang="en-US" sz="2000" baseline="30000" dirty="0"/>
              <a:t>th</a:t>
            </a:r>
            <a:r>
              <a:rPr lang="en-US" sz="2000" dirty="0"/>
              <a:t> March 2022. 56 recs!</a:t>
            </a:r>
          </a:p>
          <a:p>
            <a:r>
              <a:rPr lang="en-GB" sz="2000" dirty="0"/>
              <a:t>Define the core role of the police as being</a:t>
            </a:r>
            <a:r>
              <a:rPr lang="en-GB" sz="2400" dirty="0"/>
              <a:t>; </a:t>
            </a:r>
          </a:p>
          <a:p>
            <a:pPr marL="0" indent="0">
              <a:buNone/>
            </a:pPr>
            <a:r>
              <a:rPr lang="en-GB" sz="2400" b="1" dirty="0"/>
              <a:t>“</a:t>
            </a:r>
            <a:r>
              <a:rPr lang="en-GB" sz="1600" b="1" dirty="0"/>
              <a:t>to promote public safety by maintaining order and upholding the law, which their unique powers enable them to do, and to carry out other activities which enable them to perform this core role legitimately, effectively and with minimum reliance on those powers”. (Barber, 2022. p.11) </a:t>
            </a:r>
            <a:endParaRPr lang="en-US" sz="2400" dirty="0"/>
          </a:p>
          <a:p>
            <a:r>
              <a:rPr lang="en-US" sz="2000" dirty="0"/>
              <a:t>Mission of Policing – role of the police has grown significant over the years. </a:t>
            </a:r>
          </a:p>
          <a:p>
            <a:r>
              <a:rPr lang="en-US" sz="2000" dirty="0"/>
              <a:t>Bowling et al. (2019) - social research on the role of policing can be traced to the early 1960s where policing was a significant discussion topic in policy circles. </a:t>
            </a:r>
          </a:p>
          <a:p>
            <a:pPr marL="457200" lvl="1" indent="0">
              <a:buNone/>
            </a:pPr>
            <a:endParaRPr lang="en-US" sz="2400" dirty="0"/>
          </a:p>
        </p:txBody>
      </p:sp>
      <p:pic>
        <p:nvPicPr>
          <p:cNvPr id="4" name="Content Placeholder 4" descr="Graphical user interface, text&#10;&#10;Description automatically generated">
            <a:extLst>
              <a:ext uri="{FF2B5EF4-FFF2-40B4-BE49-F238E27FC236}">
                <a16:creationId xmlns:a16="http://schemas.microsoft.com/office/drawing/2014/main" id="{576783CC-1533-A773-CD6F-CDF1493487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87070" y="4790661"/>
            <a:ext cx="1556929" cy="915405"/>
          </a:xfrm>
          <a:prstGeom prst="rect">
            <a:avLst/>
          </a:prstGeom>
        </p:spPr>
      </p:pic>
      <p:pic>
        <p:nvPicPr>
          <p:cNvPr id="5" name="Audio 4">
            <a:hlinkClick r:id="" action="ppaction://media"/>
            <a:extLst>
              <a:ext uri="{FF2B5EF4-FFF2-40B4-BE49-F238E27FC236}">
                <a16:creationId xmlns:a16="http://schemas.microsoft.com/office/drawing/2014/main" id="{671E038D-5643-3D6F-1F19-8CA1FD8F22F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311833493"/>
      </p:ext>
    </p:extLst>
  </p:cSld>
  <p:clrMapOvr>
    <a:masterClrMapping/>
  </p:clrMapOvr>
  <mc:AlternateContent xmlns:mc="http://schemas.openxmlformats.org/markup-compatibility/2006">
    <mc:Choice xmlns:p14="http://schemas.microsoft.com/office/powerpoint/2010/main" Requires="p14">
      <p:transition spd="slow" p14:dur="2000" advTm="185450"/>
    </mc:Choice>
    <mc:Fallback>
      <p:transition spd="slow" advTm="185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4EB8AE2-93A4-9518-EFD0-79B912EC2B3F}"/>
              </a:ext>
            </a:extLst>
          </p:cNvPr>
          <p:cNvSpPr>
            <a:spLocks noGrp="1"/>
          </p:cNvSpPr>
          <p:nvPr>
            <p:ph type="title"/>
          </p:nvPr>
        </p:nvSpPr>
        <p:spPr/>
        <p:txBody>
          <a:bodyPr>
            <a:normAutofit/>
          </a:bodyPr>
          <a:lstStyle/>
          <a:p>
            <a:r>
              <a:rPr lang="en-US" sz="3200" dirty="0"/>
              <a:t>Strategic Review of Policing </a:t>
            </a:r>
          </a:p>
        </p:txBody>
      </p:sp>
      <p:pic>
        <p:nvPicPr>
          <p:cNvPr id="4" name="Content Placeholder 4" descr="Graphical user interface, text&#10;&#10;Description automatically generated">
            <a:extLst>
              <a:ext uri="{FF2B5EF4-FFF2-40B4-BE49-F238E27FC236}">
                <a16:creationId xmlns:a16="http://schemas.microsoft.com/office/drawing/2014/main" id="{DBB5F333-E470-0657-2308-AA9779A9E37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5340546" y="3707297"/>
            <a:ext cx="3803453" cy="1981220"/>
          </a:xfrm>
          <a:prstGeom prst="rect">
            <a:avLst/>
          </a:prstGeom>
        </p:spPr>
      </p:pic>
      <p:sp>
        <p:nvSpPr>
          <p:cNvPr id="6" name="TextBox 5">
            <a:extLst>
              <a:ext uri="{FF2B5EF4-FFF2-40B4-BE49-F238E27FC236}">
                <a16:creationId xmlns:a16="http://schemas.microsoft.com/office/drawing/2014/main" id="{04DBCE15-885D-5483-3D01-2FACB88FC15A}"/>
              </a:ext>
            </a:extLst>
          </p:cNvPr>
          <p:cNvSpPr txBox="1"/>
          <p:nvPr/>
        </p:nvSpPr>
        <p:spPr>
          <a:xfrm>
            <a:off x="301788" y="1020073"/>
            <a:ext cx="8474464" cy="4247317"/>
          </a:xfrm>
          <a:prstGeom prst="rect">
            <a:avLst/>
          </a:prstGeom>
          <a:noFill/>
        </p:spPr>
        <p:txBody>
          <a:bodyPr wrap="square" rtlCol="0">
            <a:spAutoFit/>
          </a:bodyPr>
          <a:lstStyle/>
          <a:p>
            <a:r>
              <a:rPr lang="en-US" u="sng" dirty="0"/>
              <a:t>Key headlines </a:t>
            </a:r>
          </a:p>
          <a:p>
            <a:pPr marL="285750" indent="-285750">
              <a:buFont typeface="Arial" panose="020B0604020202020204" pitchFamily="34" charset="0"/>
              <a:buChar char="•"/>
            </a:pPr>
            <a:r>
              <a:rPr lang="en-US" dirty="0"/>
              <a:t>The challenges </a:t>
            </a:r>
          </a:p>
          <a:p>
            <a:pPr marL="742950" lvl="1" indent="-285750">
              <a:buFont typeface="Wingdings" pitchFamily="2" charset="2"/>
              <a:buChar char="Ø"/>
            </a:pPr>
            <a:r>
              <a:rPr lang="en-US" dirty="0"/>
              <a:t>Public safety and security moving forward in 2020s and 2030s </a:t>
            </a:r>
          </a:p>
          <a:p>
            <a:pPr marL="742950" lvl="1" indent="-285750">
              <a:buFont typeface="Wingdings" pitchFamily="2" charset="2"/>
              <a:buChar char="Ø"/>
            </a:pPr>
            <a:r>
              <a:rPr lang="en-US" dirty="0"/>
              <a:t>Technology and its impact on the nature of crime</a:t>
            </a:r>
          </a:p>
          <a:p>
            <a:pPr marL="742950" lvl="1" indent="-285750">
              <a:buFont typeface="Wingdings" pitchFamily="2" charset="2"/>
              <a:buChar char="Ø"/>
            </a:pPr>
            <a:r>
              <a:rPr lang="en-US" dirty="0"/>
              <a:t>Environmental crisis and the changing face of the challenges that global warming.</a:t>
            </a:r>
          </a:p>
          <a:p>
            <a:pPr marL="742950" lvl="1" indent="-285750">
              <a:buFont typeface="Wingdings" pitchFamily="2" charset="2"/>
              <a:buChar char="Ø"/>
            </a:pPr>
            <a:r>
              <a:rPr lang="en-US" dirty="0"/>
              <a:t>Social Change – including society needs vs public service capacity and the impact on policing.  </a:t>
            </a:r>
          </a:p>
          <a:p>
            <a:pPr marL="742950" lvl="1" indent="-285750">
              <a:buFont typeface="Wingdings" pitchFamily="2" charset="2"/>
              <a:buChar char="Ø"/>
            </a:pPr>
            <a:r>
              <a:rPr lang="en-US" dirty="0" err="1"/>
              <a:t>Organised</a:t>
            </a:r>
            <a:r>
              <a:rPr lang="en-US" dirty="0"/>
              <a:t> crime &amp; Overall feelings of safety</a:t>
            </a:r>
          </a:p>
          <a:p>
            <a:pPr marL="742950" lvl="1" indent="-285750">
              <a:buFont typeface="Wingdings" pitchFamily="2" charset="2"/>
              <a:buChar char="Ø"/>
            </a:pPr>
            <a:r>
              <a:rPr lang="en-US" dirty="0"/>
              <a:t>Performance levels</a:t>
            </a:r>
          </a:p>
          <a:p>
            <a:pPr marL="742950" lvl="1" indent="-285750">
              <a:buFont typeface="Wingdings" pitchFamily="2" charset="2"/>
              <a:buChar char="Ø"/>
            </a:pPr>
            <a:r>
              <a:rPr lang="en-US" dirty="0"/>
              <a:t>3 challenges</a:t>
            </a:r>
          </a:p>
          <a:p>
            <a:pPr marL="1200150" lvl="2" indent="-285750">
              <a:buFont typeface="Wingdings" pitchFamily="2" charset="2"/>
              <a:buChar char="Ø"/>
            </a:pPr>
            <a:r>
              <a:rPr lang="en-US" dirty="0"/>
              <a:t>Capacity – policing alone cannot solve!</a:t>
            </a:r>
          </a:p>
          <a:p>
            <a:pPr marL="1200150" lvl="2" indent="-285750">
              <a:buFont typeface="Wingdings" pitchFamily="2" charset="2"/>
              <a:buChar char="Ø"/>
            </a:pPr>
            <a:r>
              <a:rPr lang="en-US" dirty="0"/>
              <a:t>Capability – resource challenges </a:t>
            </a:r>
          </a:p>
          <a:p>
            <a:pPr marL="1200150" lvl="2" indent="-285750">
              <a:buFont typeface="Wingdings" pitchFamily="2" charset="2"/>
              <a:buChar char="Ø"/>
            </a:pPr>
            <a:r>
              <a:rPr lang="en-US" dirty="0" err="1"/>
              <a:t>Organisational</a:t>
            </a:r>
            <a:r>
              <a:rPr lang="en-US" dirty="0"/>
              <a:t> challenge - structure</a:t>
            </a:r>
          </a:p>
          <a:p>
            <a:pPr marL="742950" lvl="1" indent="-285750">
              <a:buFont typeface="Wingdings" pitchFamily="2" charset="2"/>
              <a:buChar char="Ø"/>
            </a:pPr>
            <a:endParaRPr lang="en-US" dirty="0"/>
          </a:p>
        </p:txBody>
      </p:sp>
      <p:pic>
        <p:nvPicPr>
          <p:cNvPr id="2" name="Audio 1">
            <a:hlinkClick r:id="" action="ppaction://media"/>
            <a:extLst>
              <a:ext uri="{FF2B5EF4-FFF2-40B4-BE49-F238E27FC236}">
                <a16:creationId xmlns:a16="http://schemas.microsoft.com/office/drawing/2014/main" id="{62700A8D-9157-B047-E05B-FAEA6558AA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605247442"/>
      </p:ext>
    </p:extLst>
  </p:cSld>
  <p:clrMapOvr>
    <a:masterClrMapping/>
  </p:clrMapOvr>
  <mc:AlternateContent xmlns:mc="http://schemas.openxmlformats.org/markup-compatibility/2006">
    <mc:Choice xmlns:p14="http://schemas.microsoft.com/office/powerpoint/2010/main" Requires="p14">
      <p:transition spd="slow" p14:dur="2000" advTm="301386"/>
    </mc:Choice>
    <mc:Fallback>
      <p:transition spd="slow" advTm="301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54596-08E0-14D1-9971-C8A9277CAB4A}"/>
              </a:ext>
            </a:extLst>
          </p:cNvPr>
          <p:cNvSpPr>
            <a:spLocks noGrp="1"/>
          </p:cNvSpPr>
          <p:nvPr>
            <p:ph type="title"/>
          </p:nvPr>
        </p:nvSpPr>
        <p:spPr/>
        <p:txBody>
          <a:bodyPr/>
          <a:lstStyle/>
          <a:p>
            <a:r>
              <a:rPr lang="en-US" dirty="0"/>
              <a:t>Strategic Review of Policing </a:t>
            </a:r>
          </a:p>
        </p:txBody>
      </p:sp>
      <p:sp>
        <p:nvSpPr>
          <p:cNvPr id="3" name="Content Placeholder 2">
            <a:extLst>
              <a:ext uri="{FF2B5EF4-FFF2-40B4-BE49-F238E27FC236}">
                <a16:creationId xmlns:a16="http://schemas.microsoft.com/office/drawing/2014/main" id="{790B0AF1-FFD4-764F-38E7-14998C13104B}"/>
              </a:ext>
            </a:extLst>
          </p:cNvPr>
          <p:cNvSpPr>
            <a:spLocks noGrp="1"/>
          </p:cNvSpPr>
          <p:nvPr>
            <p:ph idx="1"/>
          </p:nvPr>
        </p:nvSpPr>
        <p:spPr>
          <a:xfrm>
            <a:off x="457200" y="1470484"/>
            <a:ext cx="8229600" cy="3917032"/>
          </a:xfrm>
        </p:spPr>
        <p:txBody>
          <a:bodyPr>
            <a:normAutofit/>
          </a:bodyPr>
          <a:lstStyle/>
          <a:p>
            <a:pPr marL="457200" lvl="1" indent="0">
              <a:buNone/>
            </a:pPr>
            <a:endParaRPr lang="en-US" dirty="0"/>
          </a:p>
          <a:p>
            <a:endParaRPr lang="en-US" dirty="0"/>
          </a:p>
        </p:txBody>
      </p:sp>
      <p:pic>
        <p:nvPicPr>
          <p:cNvPr id="4" name="Content Placeholder 4" descr="Graphical user interface, text&#10;&#10;Description automatically generated">
            <a:extLst>
              <a:ext uri="{FF2B5EF4-FFF2-40B4-BE49-F238E27FC236}">
                <a16:creationId xmlns:a16="http://schemas.microsoft.com/office/drawing/2014/main" id="{335E37E8-D649-85C2-BF0A-DD201528CD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95756" y="3810963"/>
            <a:ext cx="3248244" cy="1909823"/>
          </a:xfrm>
          <a:prstGeom prst="rect">
            <a:avLst/>
          </a:prstGeom>
        </p:spPr>
      </p:pic>
      <p:sp>
        <p:nvSpPr>
          <p:cNvPr id="5" name="TextBox 4">
            <a:extLst>
              <a:ext uri="{FF2B5EF4-FFF2-40B4-BE49-F238E27FC236}">
                <a16:creationId xmlns:a16="http://schemas.microsoft.com/office/drawing/2014/main" id="{5ED97221-C5B4-EA3B-AA85-A8741BA0BC79}"/>
              </a:ext>
            </a:extLst>
          </p:cNvPr>
          <p:cNvSpPr txBox="1"/>
          <p:nvPr/>
        </p:nvSpPr>
        <p:spPr>
          <a:xfrm>
            <a:off x="387626" y="1321905"/>
            <a:ext cx="8299174" cy="3970318"/>
          </a:xfrm>
          <a:prstGeom prst="rect">
            <a:avLst/>
          </a:prstGeom>
          <a:noFill/>
        </p:spPr>
        <p:txBody>
          <a:bodyPr wrap="square" rtlCol="0">
            <a:spAutoFit/>
          </a:bodyPr>
          <a:lstStyle/>
          <a:p>
            <a:r>
              <a:rPr lang="en-US" dirty="0"/>
              <a:t>System issues. </a:t>
            </a:r>
          </a:p>
          <a:p>
            <a:pPr marL="285750" indent="-285750">
              <a:buFont typeface="Arial" panose="020B0604020202020204" pitchFamily="34" charset="0"/>
              <a:buChar char="•"/>
            </a:pPr>
            <a:r>
              <a:rPr lang="en-US" dirty="0"/>
              <a:t>Prevention rather than cure </a:t>
            </a:r>
          </a:p>
          <a:p>
            <a:pPr marL="285750" indent="-285750">
              <a:buFont typeface="Arial" panose="020B0604020202020204" pitchFamily="34" charset="0"/>
              <a:buChar char="•"/>
            </a:pPr>
            <a:r>
              <a:rPr lang="en-US" dirty="0"/>
              <a:t>Role of Police – mission of Policing – mission creep!</a:t>
            </a:r>
          </a:p>
          <a:p>
            <a:pPr marL="285750" indent="-285750">
              <a:buFont typeface="Arial" panose="020B0604020202020204" pitchFamily="34" charset="0"/>
              <a:buChar char="•"/>
            </a:pPr>
            <a:r>
              <a:rPr lang="en-US" dirty="0"/>
              <a:t>Police legitimacy &amp; the doctrine of policing by consent.</a:t>
            </a:r>
          </a:p>
          <a:p>
            <a:pPr marL="285750" indent="-285750">
              <a:buFont typeface="Arial" panose="020B0604020202020204" pitchFamily="34" charset="0"/>
              <a:buChar char="•"/>
            </a:pPr>
            <a:r>
              <a:rPr lang="en-US" dirty="0"/>
              <a:t>Develops the appropriate skills including Learning and development and CPD.</a:t>
            </a:r>
          </a:p>
          <a:p>
            <a:pPr marL="285750" indent="-285750">
              <a:buFont typeface="Arial" panose="020B0604020202020204" pitchFamily="34" charset="0"/>
              <a:buChar char="•"/>
            </a:pPr>
            <a:r>
              <a:rPr lang="en-US" dirty="0"/>
              <a:t>Wellbeing</a:t>
            </a:r>
          </a:p>
          <a:p>
            <a:pPr marL="285750" indent="-285750">
              <a:buFont typeface="Arial" panose="020B0604020202020204" pitchFamily="34" charset="0"/>
              <a:buChar char="•"/>
            </a:pPr>
            <a:r>
              <a:rPr lang="en-US" dirty="0"/>
              <a:t>Leadership </a:t>
            </a:r>
          </a:p>
          <a:p>
            <a:pPr marL="285750" indent="-285750">
              <a:buFont typeface="Arial" panose="020B0604020202020204" pitchFamily="34" charset="0"/>
              <a:buChar char="•"/>
            </a:pPr>
            <a:r>
              <a:rPr lang="en-US" dirty="0"/>
              <a:t>Structure of Policing</a:t>
            </a:r>
          </a:p>
          <a:p>
            <a:pPr marL="285750" indent="-285750">
              <a:buFont typeface="Arial" panose="020B0604020202020204" pitchFamily="34" charset="0"/>
              <a:buChar char="•"/>
            </a:pPr>
            <a:r>
              <a:rPr lang="en-US" dirty="0"/>
              <a:t>Governance including political landscape </a:t>
            </a:r>
          </a:p>
          <a:p>
            <a:pPr marL="285750" indent="-285750">
              <a:buFont typeface="Arial" panose="020B0604020202020204" pitchFamily="34" charset="0"/>
              <a:buChar char="•"/>
            </a:pPr>
            <a:r>
              <a:rPr lang="en-US" dirty="0"/>
              <a:t>Funding requirements.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US" dirty="0"/>
          </a:p>
          <a:p>
            <a:endParaRPr lang="en-US" dirty="0"/>
          </a:p>
        </p:txBody>
      </p:sp>
      <p:pic>
        <p:nvPicPr>
          <p:cNvPr id="6" name="Audio 5">
            <a:hlinkClick r:id="" action="ppaction://media"/>
            <a:extLst>
              <a:ext uri="{FF2B5EF4-FFF2-40B4-BE49-F238E27FC236}">
                <a16:creationId xmlns:a16="http://schemas.microsoft.com/office/drawing/2014/main" id="{A02A5936-CE6F-B9BE-3102-B08C1C7A93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799894022"/>
      </p:ext>
    </p:extLst>
  </p:cSld>
  <p:clrMapOvr>
    <a:masterClrMapping/>
  </p:clrMapOvr>
  <mc:AlternateContent xmlns:mc="http://schemas.openxmlformats.org/markup-compatibility/2006">
    <mc:Choice xmlns:p14="http://schemas.microsoft.com/office/powerpoint/2010/main" Requires="p14">
      <p:transition spd="slow" p14:dur="2000" advTm="173141"/>
    </mc:Choice>
    <mc:Fallback>
      <p:transition spd="slow" advTm="173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43F0D-EF5B-0903-7A7B-69D3CD8F1CA7}"/>
              </a:ext>
            </a:extLst>
          </p:cNvPr>
          <p:cNvSpPr>
            <a:spLocks noGrp="1"/>
          </p:cNvSpPr>
          <p:nvPr>
            <p:ph type="ctrTitle"/>
          </p:nvPr>
        </p:nvSpPr>
        <p:spPr>
          <a:xfrm>
            <a:off x="969318" y="1360785"/>
            <a:ext cx="7772400" cy="1470025"/>
          </a:xfrm>
        </p:spPr>
        <p:txBody>
          <a:bodyPr/>
          <a:lstStyle/>
          <a:p>
            <a:r>
              <a:rPr lang="en-GB" dirty="0"/>
              <a:t>Policing and Partnerships</a:t>
            </a:r>
          </a:p>
        </p:txBody>
      </p:sp>
      <p:pic>
        <p:nvPicPr>
          <p:cNvPr id="3" name="Audio 2">
            <a:hlinkClick r:id="" action="ppaction://media"/>
            <a:extLst>
              <a:ext uri="{FF2B5EF4-FFF2-40B4-BE49-F238E27FC236}">
                <a16:creationId xmlns:a16="http://schemas.microsoft.com/office/drawing/2014/main" id="{1A5F0F5E-95CD-9EEC-BE69-9CBA5E609F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054844454"/>
      </p:ext>
    </p:extLst>
  </p:cSld>
  <p:clrMapOvr>
    <a:masterClrMapping/>
  </p:clrMapOvr>
  <mc:AlternateContent xmlns:mc="http://schemas.openxmlformats.org/markup-compatibility/2006">
    <mc:Choice xmlns:p14="http://schemas.microsoft.com/office/powerpoint/2010/main" Requires="p14">
      <p:transition spd="slow" p14:dur="2000" advTm="1476"/>
    </mc:Choice>
    <mc:Fallback>
      <p:transition spd="slow" advTm="1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normAutofit/>
          </a:bodyPr>
          <a:lstStyle/>
          <a:p>
            <a:r>
              <a:rPr lang="en-GB" dirty="0"/>
              <a:t>Policing and Partnerships </a:t>
            </a:r>
          </a:p>
        </p:txBody>
      </p:sp>
      <p:sp>
        <p:nvSpPr>
          <p:cNvPr id="3" name="Rectangle 2"/>
          <p:cNvSpPr/>
          <p:nvPr/>
        </p:nvSpPr>
        <p:spPr>
          <a:xfrm>
            <a:off x="306160" y="1641022"/>
            <a:ext cx="6551840" cy="2862322"/>
          </a:xfrm>
          <a:prstGeom prst="rect">
            <a:avLst/>
          </a:prstGeom>
        </p:spPr>
        <p:txBody>
          <a:bodyPr wrap="square">
            <a:spAutoFit/>
          </a:bodyPr>
          <a:lstStyle/>
          <a:p>
            <a:r>
              <a:rPr lang="en-GB" sz="1500" dirty="0">
                <a:solidFill>
                  <a:srgbClr val="000000"/>
                </a:solidFill>
                <a:latin typeface="Arial" panose="020B0604020202020204" pitchFamily="34" charset="0"/>
              </a:rPr>
              <a:t>• Austerity is impacting upon us all especially within the Community Safety arena</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Statutory business v other business</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Vulnerability agenda –who has responsibility for what?</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Huge variation in response, working arrangements etc. across the country</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Role of Inspection agencies and scrutiny bodies</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What works well &amp; why?</a:t>
            </a: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04832" y="3723679"/>
            <a:ext cx="1943100" cy="2277071"/>
          </a:xfrm>
          <a:prstGeom prst="rect">
            <a:avLst/>
          </a:prstGeom>
        </p:spPr>
      </p:pic>
      <p:sp>
        <p:nvSpPr>
          <p:cNvPr id="5" name="AutoShape 2" descr="Image result for strategic partnership"/>
          <p:cNvSpPr>
            <a:spLocks noChangeAspect="1" noChangeArrowheads="1"/>
          </p:cNvSpPr>
          <p:nvPr/>
        </p:nvSpPr>
        <p:spPr bwMode="auto">
          <a:xfrm>
            <a:off x="47626" y="240506"/>
            <a:ext cx="2250281" cy="12858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08471" y="4399810"/>
            <a:ext cx="2996162" cy="1681391"/>
          </a:xfrm>
          <a:prstGeom prst="rect">
            <a:avLst/>
          </a:prstGeom>
        </p:spPr>
      </p:pic>
      <p:pic>
        <p:nvPicPr>
          <p:cNvPr id="9" name="Picture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561237" y="3874482"/>
            <a:ext cx="1390415" cy="1965223"/>
          </a:xfrm>
          <a:prstGeom prst="rect">
            <a:avLst/>
          </a:prstGeom>
        </p:spPr>
      </p:pic>
      <p:pic>
        <p:nvPicPr>
          <p:cNvPr id="7" name="Audio 6">
            <a:hlinkClick r:id="" action="ppaction://media"/>
            <a:extLst>
              <a:ext uri="{FF2B5EF4-FFF2-40B4-BE49-F238E27FC236}">
                <a16:creationId xmlns:a16="http://schemas.microsoft.com/office/drawing/2014/main" id="{0F93172D-C171-5806-45DB-D0A6BED9B5B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11739341"/>
      </p:ext>
    </p:extLst>
  </p:cSld>
  <p:clrMapOvr>
    <a:masterClrMapping/>
  </p:clrMapOvr>
  <mc:AlternateContent xmlns:mc="http://schemas.openxmlformats.org/markup-compatibility/2006">
    <mc:Choice xmlns:p14="http://schemas.microsoft.com/office/powerpoint/2010/main" Requires="p14">
      <p:transition spd="slow" p14:dur="2000" advTm="260458"/>
    </mc:Choice>
    <mc:Fallback>
      <p:transition spd="slow" advTm="260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15925" y="436864"/>
            <a:ext cx="8312150" cy="438150"/>
          </a:xfrm>
        </p:spPr>
        <p:txBody>
          <a:bodyPr/>
          <a:lstStyle/>
          <a:p>
            <a:r>
              <a:rPr lang="en-GB" sz="2100" dirty="0"/>
              <a:t>Policing and Collaboration. </a:t>
            </a:r>
          </a:p>
        </p:txBody>
      </p:sp>
      <p:sp>
        <p:nvSpPr>
          <p:cNvPr id="3" name="Rectangle 2"/>
          <p:cNvSpPr/>
          <p:nvPr/>
        </p:nvSpPr>
        <p:spPr>
          <a:xfrm>
            <a:off x="145657" y="1527337"/>
            <a:ext cx="6270172" cy="4016484"/>
          </a:xfrm>
          <a:prstGeom prst="rect">
            <a:avLst/>
          </a:prstGeom>
        </p:spPr>
        <p:txBody>
          <a:bodyPr wrap="square">
            <a:spAutoFit/>
          </a:bodyPr>
          <a:lstStyle/>
          <a:p>
            <a:r>
              <a:rPr lang="en-GB" sz="1350" dirty="0">
                <a:solidFill>
                  <a:srgbClr val="000000"/>
                </a:solidFill>
                <a:latin typeface="Arial" panose="020B0604020202020204" pitchFamily="34" charset="0"/>
              </a:rPr>
              <a:t>• </a:t>
            </a:r>
            <a:r>
              <a:rPr lang="en-GB" sz="1500" dirty="0">
                <a:solidFill>
                  <a:srgbClr val="000000"/>
                </a:solidFill>
                <a:latin typeface="Arial" panose="020B0604020202020204" pitchFamily="34" charset="0"/>
              </a:rPr>
              <a:t>Political expectations</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Varying views on what works</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Benefits realisation</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Reliant upon the will the make it happen</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Changes in leadership</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Accountability</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Public separations – </a:t>
            </a:r>
            <a:r>
              <a:rPr lang="en-GB" sz="1500" dirty="0" err="1">
                <a:solidFill>
                  <a:srgbClr val="000000"/>
                </a:solidFill>
                <a:latin typeface="Arial" panose="020B0604020202020204" pitchFamily="34" charset="0"/>
              </a:rPr>
              <a:t>eg</a:t>
            </a:r>
            <a:r>
              <a:rPr lang="en-GB" sz="1500" dirty="0">
                <a:solidFill>
                  <a:srgbClr val="000000"/>
                </a:solidFill>
                <a:latin typeface="Arial" panose="020B0604020202020204" pitchFamily="34" charset="0"/>
              </a:rPr>
              <a:t> Warwickshire &amp; West Mercia divorce proceedings – the impact? </a:t>
            </a:r>
          </a:p>
          <a:p>
            <a:endParaRPr lang="en-GB" sz="1500" dirty="0">
              <a:solidFill>
                <a:srgbClr val="000000"/>
              </a:solidFill>
              <a:latin typeface="Arial" panose="020B0604020202020204" pitchFamily="34" charset="0"/>
            </a:endParaRPr>
          </a:p>
          <a:p>
            <a:pPr marL="285750" indent="-285750">
              <a:buFont typeface="Arial" panose="020B0604020202020204" pitchFamily="34" charset="0"/>
              <a:buChar char="•"/>
            </a:pPr>
            <a:r>
              <a:rPr lang="en-GB" sz="1500" dirty="0">
                <a:solidFill>
                  <a:srgbClr val="000000"/>
                </a:solidFill>
                <a:latin typeface="Arial" panose="020B0604020202020204" pitchFamily="34" charset="0"/>
              </a:rPr>
              <a:t>Where are we now – it could be argued that we a further behind now than 5 </a:t>
            </a:r>
            <a:r>
              <a:rPr lang="en-GB" sz="1500" dirty="0" err="1">
                <a:solidFill>
                  <a:srgbClr val="000000"/>
                </a:solidFill>
                <a:latin typeface="Arial" panose="020B0604020202020204" pitchFamily="34" charset="0"/>
              </a:rPr>
              <a:t>yrs</a:t>
            </a:r>
            <a:r>
              <a:rPr lang="en-GB" sz="1500" dirty="0">
                <a:solidFill>
                  <a:srgbClr val="000000"/>
                </a:solidFill>
                <a:latin typeface="Arial" panose="020B0604020202020204" pitchFamily="34" charset="0"/>
              </a:rPr>
              <a:t> ago in terms of collaboration? </a:t>
            </a: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56295" y="1384529"/>
            <a:ext cx="2357438" cy="1607344"/>
          </a:xfrm>
          <a:prstGeom prst="rect">
            <a:avLst/>
          </a:prstGeom>
        </p:spPr>
      </p:pic>
      <p:pic>
        <p:nvPicPr>
          <p:cNvPr id="5" name="Audio 4">
            <a:hlinkClick r:id="" action="ppaction://media"/>
            <a:extLst>
              <a:ext uri="{FF2B5EF4-FFF2-40B4-BE49-F238E27FC236}">
                <a16:creationId xmlns:a16="http://schemas.microsoft.com/office/drawing/2014/main" id="{E6EAB480-DCCE-6847-C7DB-84FECDC8273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84390501"/>
      </p:ext>
    </p:extLst>
  </p:cSld>
  <p:clrMapOvr>
    <a:masterClrMapping/>
  </p:clrMapOvr>
  <mc:AlternateContent xmlns:mc="http://schemas.openxmlformats.org/markup-compatibility/2006">
    <mc:Choice xmlns:p14="http://schemas.microsoft.com/office/powerpoint/2010/main" Requires="p14">
      <p:transition spd="slow" p14:dur="2000" advTm="353578"/>
    </mc:Choice>
    <mc:Fallback>
      <p:transition spd="slow" advTm="353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43F0D-EF5B-0903-7A7B-69D3CD8F1CA7}"/>
              </a:ext>
            </a:extLst>
          </p:cNvPr>
          <p:cNvSpPr>
            <a:spLocks noGrp="1"/>
          </p:cNvSpPr>
          <p:nvPr>
            <p:ph type="ctrTitle"/>
          </p:nvPr>
        </p:nvSpPr>
        <p:spPr>
          <a:xfrm>
            <a:off x="921693" y="1055985"/>
            <a:ext cx="7772400" cy="1470025"/>
          </a:xfrm>
        </p:spPr>
        <p:txBody>
          <a:bodyPr/>
          <a:lstStyle/>
          <a:p>
            <a:r>
              <a:rPr lang="en-GB" dirty="0"/>
              <a:t>Public Confidence and Policing </a:t>
            </a:r>
          </a:p>
        </p:txBody>
      </p:sp>
      <p:pic>
        <p:nvPicPr>
          <p:cNvPr id="3" name="Audio 2">
            <a:hlinkClick r:id="" action="ppaction://media"/>
            <a:extLst>
              <a:ext uri="{FF2B5EF4-FFF2-40B4-BE49-F238E27FC236}">
                <a16:creationId xmlns:a16="http://schemas.microsoft.com/office/drawing/2014/main" id="{D99187C4-2C84-A96B-18F9-2B901232FAF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783261580"/>
      </p:ext>
    </p:extLst>
  </p:cSld>
  <p:clrMapOvr>
    <a:masterClrMapping/>
  </p:clrMapOvr>
  <mc:AlternateContent xmlns:mc="http://schemas.openxmlformats.org/markup-compatibility/2006">
    <mc:Choice xmlns:p14="http://schemas.microsoft.com/office/powerpoint/2010/main" Requires="p14">
      <p:transition spd="slow" p14:dur="2000" advTm="3989"/>
    </mc:Choice>
    <mc:Fallback>
      <p:transition spd="slow" advTm="3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3896B-C591-7D2D-652F-A1BA51C245D2}"/>
              </a:ext>
            </a:extLst>
          </p:cNvPr>
          <p:cNvSpPr>
            <a:spLocks noGrp="1"/>
          </p:cNvSpPr>
          <p:nvPr>
            <p:ph type="title"/>
          </p:nvPr>
        </p:nvSpPr>
        <p:spPr/>
        <p:txBody>
          <a:bodyPr/>
          <a:lstStyle/>
          <a:p>
            <a:r>
              <a:rPr lang="en-US" dirty="0"/>
              <a:t>A Crisis of Confidence? </a:t>
            </a:r>
          </a:p>
        </p:txBody>
      </p:sp>
      <p:sp>
        <p:nvSpPr>
          <p:cNvPr id="3" name="Content Placeholder 2">
            <a:extLst>
              <a:ext uri="{FF2B5EF4-FFF2-40B4-BE49-F238E27FC236}">
                <a16:creationId xmlns:a16="http://schemas.microsoft.com/office/drawing/2014/main" id="{5FBAF45A-44D8-96A4-D3E8-2E9624B4CCF2}"/>
              </a:ext>
            </a:extLst>
          </p:cNvPr>
          <p:cNvSpPr>
            <a:spLocks noGrp="1"/>
          </p:cNvSpPr>
          <p:nvPr>
            <p:ph idx="1"/>
          </p:nvPr>
        </p:nvSpPr>
        <p:spPr>
          <a:xfrm>
            <a:off x="288235" y="1170373"/>
            <a:ext cx="8229600" cy="1828799"/>
          </a:xfrm>
        </p:spPr>
        <p:txBody>
          <a:bodyPr>
            <a:normAutofit fontScale="92500" lnSpcReduction="20000"/>
          </a:bodyPr>
          <a:lstStyle/>
          <a:p>
            <a:r>
              <a:rPr lang="en-US" sz="2000" dirty="0"/>
              <a:t>Public safety and security – reduction in Crime 75% since 1995 (Barber, 2022) – yet public confidence remains lower and is declining.</a:t>
            </a:r>
          </a:p>
          <a:p>
            <a:r>
              <a:rPr lang="en-US" sz="2000" dirty="0"/>
              <a:t>BME communities – stop search etc. </a:t>
            </a:r>
          </a:p>
          <a:p>
            <a:r>
              <a:rPr lang="en-US" sz="2000" dirty="0"/>
              <a:t>Representative workforce – 58 </a:t>
            </a:r>
            <a:r>
              <a:rPr lang="en-US" sz="2000" dirty="0" err="1"/>
              <a:t>yrs</a:t>
            </a:r>
            <a:r>
              <a:rPr lang="en-US" sz="2000" dirty="0"/>
              <a:t> at current rate to achieve a RWF (Barber, 2022)</a:t>
            </a:r>
          </a:p>
          <a:p>
            <a:r>
              <a:rPr lang="en-US" sz="2000" dirty="0"/>
              <a:t>Role of police in future society – Barber (2022 p.11/12)</a:t>
            </a:r>
          </a:p>
          <a:p>
            <a:endParaRPr lang="en-US" sz="2000" dirty="0"/>
          </a:p>
        </p:txBody>
      </p:sp>
      <p:sp>
        <p:nvSpPr>
          <p:cNvPr id="9" name="TextBox 8">
            <a:extLst>
              <a:ext uri="{FF2B5EF4-FFF2-40B4-BE49-F238E27FC236}">
                <a16:creationId xmlns:a16="http://schemas.microsoft.com/office/drawing/2014/main" id="{C4507DEC-4699-AC19-D7E2-F5A1DD183E20}"/>
              </a:ext>
            </a:extLst>
          </p:cNvPr>
          <p:cNvSpPr txBox="1"/>
          <p:nvPr/>
        </p:nvSpPr>
        <p:spPr>
          <a:xfrm>
            <a:off x="457200" y="3045033"/>
            <a:ext cx="8060635" cy="2308324"/>
          </a:xfrm>
          <a:prstGeom prst="rect">
            <a:avLst/>
          </a:prstGeom>
          <a:noFill/>
        </p:spPr>
        <p:txBody>
          <a:bodyPr wrap="square">
            <a:spAutoFit/>
          </a:bodyPr>
          <a:lstStyle/>
          <a:p>
            <a:r>
              <a:rPr lang="en-GB" sz="1400" dirty="0"/>
              <a:t>“To perform this core role we see the police as having the following functions: </a:t>
            </a:r>
          </a:p>
          <a:p>
            <a:r>
              <a:rPr lang="en-GB" sz="1400" dirty="0">
                <a:effectLst/>
                <a:latin typeface="HelveticaNeueLTStd"/>
              </a:rPr>
              <a:t>1. To respond to calls for help, repair harm and refer cases on to others who can provide support and prevent reoccurrence. </a:t>
            </a:r>
            <a:endParaRPr lang="en-GB" sz="1400" dirty="0"/>
          </a:p>
          <a:p>
            <a:r>
              <a:rPr lang="en-GB" sz="1400" dirty="0">
                <a:effectLst/>
                <a:latin typeface="HelveticaNeueLTStd"/>
              </a:rPr>
              <a:t>2. To safeguard vulnerable people who they come across in the course of their work. </a:t>
            </a:r>
            <a:endParaRPr lang="en-GB" sz="1400" dirty="0"/>
          </a:p>
          <a:p>
            <a:r>
              <a:rPr lang="en-GB" sz="1400" dirty="0">
                <a:effectLst/>
                <a:latin typeface="HelveticaNeueLTStd"/>
              </a:rPr>
              <a:t>3. To prevent crime and harm, either directly where their powers and skills are required or by referring cases, issues or problems on to others who can help. </a:t>
            </a:r>
            <a:endParaRPr lang="en-GB" sz="1400" dirty="0"/>
          </a:p>
          <a:p>
            <a:r>
              <a:rPr lang="en-GB" sz="1400" dirty="0">
                <a:effectLst/>
                <a:latin typeface="HelveticaNeueLTStd"/>
              </a:rPr>
              <a:t>4. To investigate crime, disrupt criminal activity and bring offenders to justice. </a:t>
            </a:r>
            <a:endParaRPr lang="en-GB" sz="1400" dirty="0"/>
          </a:p>
          <a:p>
            <a:r>
              <a:rPr lang="en-GB" sz="1400" dirty="0">
                <a:effectLst/>
                <a:latin typeface="HelveticaNeueLTStd"/>
              </a:rPr>
              <a:t>5. To provide victims of crime access to justice and support. </a:t>
            </a:r>
            <a:endParaRPr lang="en-GB" sz="1400" dirty="0"/>
          </a:p>
          <a:p>
            <a:r>
              <a:rPr lang="en-GB" sz="1400" dirty="0">
                <a:effectLst/>
                <a:latin typeface="HelveticaNeueLTStd"/>
              </a:rPr>
              <a:t>6. To offer community policing that is visible, responsive and works with the community and other public services to solve problems that are a concern for safety</a:t>
            </a:r>
            <a:r>
              <a:rPr lang="en-GB" sz="1400" dirty="0">
                <a:latin typeface="HelveticaNeueLTStd"/>
              </a:rPr>
              <a:t>”</a:t>
            </a:r>
            <a:endParaRPr lang="en-GB" sz="1400" dirty="0"/>
          </a:p>
        </p:txBody>
      </p:sp>
      <p:pic>
        <p:nvPicPr>
          <p:cNvPr id="4" name="Audio 3">
            <a:hlinkClick r:id="" action="ppaction://media"/>
            <a:extLst>
              <a:ext uri="{FF2B5EF4-FFF2-40B4-BE49-F238E27FC236}">
                <a16:creationId xmlns:a16="http://schemas.microsoft.com/office/drawing/2014/main" id="{8E493A55-0A13-BB5E-8D0E-1A3892C0424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710129663"/>
      </p:ext>
    </p:extLst>
  </p:cSld>
  <p:clrMapOvr>
    <a:masterClrMapping/>
  </p:clrMapOvr>
  <mc:AlternateContent xmlns:mc="http://schemas.openxmlformats.org/markup-compatibility/2006">
    <mc:Choice xmlns:p14="http://schemas.microsoft.com/office/powerpoint/2010/main" Requires="p14">
      <p:transition spd="slow" p14:dur="2000" advTm="178613"/>
    </mc:Choice>
    <mc:Fallback>
      <p:transition spd="slow" advTm="178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normAutofit fontScale="90000"/>
          </a:bodyPr>
          <a:lstStyle/>
          <a:p>
            <a:r>
              <a:rPr lang="en-GB" dirty="0"/>
              <a:t>Public Expectation vs Public Reality</a:t>
            </a:r>
          </a:p>
        </p:txBody>
      </p:sp>
      <p:sp>
        <p:nvSpPr>
          <p:cNvPr id="3" name="Rectangle 2"/>
          <p:cNvSpPr/>
          <p:nvPr/>
        </p:nvSpPr>
        <p:spPr>
          <a:xfrm>
            <a:off x="277342" y="1276222"/>
            <a:ext cx="6551840" cy="1708160"/>
          </a:xfrm>
          <a:prstGeom prst="rect">
            <a:avLst/>
          </a:prstGeom>
        </p:spPr>
        <p:txBody>
          <a:bodyPr wrap="square">
            <a:spAutoFit/>
          </a:bodyPr>
          <a:lstStyle/>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Public confidence &amp; satisfaction</a:t>
            </a:r>
          </a:p>
          <a:p>
            <a:r>
              <a:rPr lang="en-GB" sz="1500" dirty="0">
                <a:solidFill>
                  <a:srgbClr val="000000"/>
                </a:solidFill>
                <a:latin typeface="Arial" panose="020B0604020202020204" pitchFamily="34" charset="0"/>
              </a:rPr>
              <a:t>• Visibility –geographic &amp; virtual</a:t>
            </a:r>
          </a:p>
          <a:p>
            <a:r>
              <a:rPr lang="en-GB" sz="1500" dirty="0">
                <a:solidFill>
                  <a:srgbClr val="000000"/>
                </a:solidFill>
                <a:latin typeface="Arial" panose="020B0604020202020204" pitchFamily="34" charset="0"/>
              </a:rPr>
              <a:t>• Influence of the media &amp; political issues</a:t>
            </a:r>
          </a:p>
          <a:p>
            <a:r>
              <a:rPr lang="en-GB" sz="1500" dirty="0">
                <a:solidFill>
                  <a:srgbClr val="000000"/>
                </a:solidFill>
                <a:latin typeface="Arial" panose="020B0604020202020204" pitchFamily="34" charset="0"/>
              </a:rPr>
              <a:t>• PCC &amp; Force surveys</a:t>
            </a:r>
          </a:p>
          <a:p>
            <a:r>
              <a:rPr lang="en-GB" sz="1500" dirty="0">
                <a:solidFill>
                  <a:srgbClr val="000000"/>
                </a:solidFill>
                <a:latin typeface="Arial" panose="020B0604020202020204" pitchFamily="34" charset="0"/>
              </a:rPr>
              <a:t>• The Policing Vision 2025 &amp; what do the public want</a:t>
            </a:r>
          </a:p>
          <a:p>
            <a:endParaRPr lang="en-GB" sz="1500" dirty="0">
              <a:solidFill>
                <a:srgbClr val="000000"/>
              </a:solidFill>
              <a:latin typeface="Arial" panose="020B0604020202020204" pitchFamily="34" charset="0"/>
            </a:endParaRP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5792" y="4393407"/>
            <a:ext cx="2336006" cy="1607344"/>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90739" y="1384529"/>
            <a:ext cx="2351315" cy="3699620"/>
          </a:xfrm>
          <a:prstGeom prst="rect">
            <a:avLst/>
          </a:prstGeom>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520848" y="3755104"/>
            <a:ext cx="1491792" cy="2347226"/>
          </a:xfrm>
          <a:prstGeom prst="rect">
            <a:avLst/>
          </a:prstGeom>
        </p:spPr>
      </p:pic>
      <p:pic>
        <p:nvPicPr>
          <p:cNvPr id="8" name="Picture 7"/>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10091" y="3092208"/>
            <a:ext cx="1946513" cy="14240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Audio 4">
            <a:hlinkClick r:id="" action="ppaction://media"/>
            <a:extLst>
              <a:ext uri="{FF2B5EF4-FFF2-40B4-BE49-F238E27FC236}">
                <a16:creationId xmlns:a16="http://schemas.microsoft.com/office/drawing/2014/main" id="{A8F0D22A-A079-ADDE-CF87-6BDA7FF5E65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694343793"/>
      </p:ext>
    </p:extLst>
  </p:cSld>
  <p:clrMapOvr>
    <a:masterClrMapping/>
  </p:clrMapOvr>
  <mc:AlternateContent xmlns:mc="http://schemas.openxmlformats.org/markup-compatibility/2006">
    <mc:Choice xmlns:p14="http://schemas.microsoft.com/office/powerpoint/2010/main" Requires="p14">
      <p:transition spd="slow" p14:dur="2000" advTm="223306"/>
    </mc:Choice>
    <mc:Fallback>
      <p:transition spd="slow" advTm="223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r>
              <a:rPr lang="en-GB" dirty="0"/>
              <a:t>Fairness, </a:t>
            </a:r>
            <a:r>
              <a:rPr lang="en-GB" kern="1200" dirty="0">
                <a:latin typeface="+mj-lt"/>
                <a:ea typeface="+mj-ea"/>
                <a:cs typeface="+mj-cs"/>
              </a:rPr>
              <a:t>Inclusion&amp; Legitimacy</a:t>
            </a:r>
          </a:p>
        </p:txBody>
      </p:sp>
      <p:sp>
        <p:nvSpPr>
          <p:cNvPr id="3" name="Rectangle 2"/>
          <p:cNvSpPr/>
          <p:nvPr/>
        </p:nvSpPr>
        <p:spPr>
          <a:xfrm>
            <a:off x="457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GB" sz="1500" dirty="0"/>
              <a:t>• Significant community concerns emerging</a:t>
            </a:r>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dirty="0"/>
              <a:t>• Changing attitudes and behaviours</a:t>
            </a:r>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dirty="0"/>
              <a:t>• Impact of the media</a:t>
            </a:r>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dirty="0"/>
              <a:t>• Reporting, crimes, ability to investigate</a:t>
            </a:r>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dirty="0"/>
              <a:t>• Public confidence &amp; satisfaction </a:t>
            </a:r>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dirty="0"/>
              <a:t>• Disproportionality/discrimination &amp; use of police coercive powers (</a:t>
            </a:r>
            <a:r>
              <a:rPr lang="en-GB" sz="1500" dirty="0" err="1"/>
              <a:t>e.g</a:t>
            </a:r>
            <a:r>
              <a:rPr lang="en-GB" sz="1500" dirty="0"/>
              <a:t>) </a:t>
            </a:r>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dirty="0"/>
              <a:t>• Inclusion agenda and under-representation – Op Uplift – Is it achieving the level of representation across the workforce??</a:t>
            </a: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41406" y="1600201"/>
            <a:ext cx="3652187" cy="3989040"/>
          </a:xfrm>
          <a:prstGeom prst="rect">
            <a:avLst/>
          </a:prstGeom>
          <a:noFill/>
        </p:spPr>
      </p:pic>
      <p:pic>
        <p:nvPicPr>
          <p:cNvPr id="5" name="Audio 4">
            <a:hlinkClick r:id="" action="ppaction://media"/>
            <a:extLst>
              <a:ext uri="{FF2B5EF4-FFF2-40B4-BE49-F238E27FC236}">
                <a16:creationId xmlns:a16="http://schemas.microsoft.com/office/drawing/2014/main" id="{0E91C621-5D30-F4B3-8771-5C41D4ACD4A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374136831"/>
      </p:ext>
    </p:extLst>
  </p:cSld>
  <p:clrMapOvr>
    <a:masterClrMapping/>
  </p:clrMapOvr>
  <mc:AlternateContent xmlns:mc="http://schemas.openxmlformats.org/markup-compatibility/2006">
    <mc:Choice xmlns:p14="http://schemas.microsoft.com/office/powerpoint/2010/main" Requires="p14">
      <p:transition spd="slow" p14:dur="2000" advTm="170080"/>
    </mc:Choice>
    <mc:Fallback>
      <p:transition spd="slow" advTm="1700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EF9CC-81A0-483E-70A5-D876795A926D}"/>
              </a:ext>
            </a:extLst>
          </p:cNvPr>
          <p:cNvSpPr>
            <a:spLocks noGrp="1"/>
          </p:cNvSpPr>
          <p:nvPr>
            <p:ph type="title"/>
          </p:nvPr>
        </p:nvSpPr>
        <p:spPr/>
        <p:txBody>
          <a:bodyPr>
            <a:normAutofit fontScale="90000"/>
          </a:bodyPr>
          <a:lstStyle/>
          <a:p>
            <a:r>
              <a:rPr lang="en-GB" dirty="0"/>
              <a:t>Crime Prevention &amp; Crime reduction </a:t>
            </a:r>
          </a:p>
        </p:txBody>
      </p:sp>
      <p:sp>
        <p:nvSpPr>
          <p:cNvPr id="3" name="Content Placeholder 2">
            <a:extLst>
              <a:ext uri="{FF2B5EF4-FFF2-40B4-BE49-F238E27FC236}">
                <a16:creationId xmlns:a16="http://schemas.microsoft.com/office/drawing/2014/main" id="{7CD4B94A-0D7A-A1E0-B766-9206B8213F08}"/>
              </a:ext>
            </a:extLst>
          </p:cNvPr>
          <p:cNvSpPr>
            <a:spLocks noGrp="1"/>
          </p:cNvSpPr>
          <p:nvPr>
            <p:ph idx="1"/>
          </p:nvPr>
        </p:nvSpPr>
        <p:spPr/>
        <p:txBody>
          <a:bodyPr/>
          <a:lstStyle/>
          <a:p>
            <a:r>
              <a:rPr lang="en-GB" sz="1600" dirty="0"/>
              <a:t>National Crime Prevention Strategy 2016. </a:t>
            </a:r>
          </a:p>
          <a:p>
            <a:r>
              <a:rPr lang="en-GB" sz="1600" dirty="0"/>
              <a:t>Recommendation in Barber report for a Crime Prevention Agency for policing to put CP at the heart of reducing crime and increasing public confidence. </a:t>
            </a:r>
          </a:p>
          <a:p>
            <a:r>
              <a:rPr lang="en-GB" sz="1600" dirty="0"/>
              <a:t>More systematic approach to policing (link to prevention of violence) </a:t>
            </a:r>
          </a:p>
          <a:p>
            <a:pPr lvl="1"/>
            <a:r>
              <a:rPr lang="en-GB" sz="1600" dirty="0"/>
              <a:t>What are you thoughts on this – Have previous efforts to embed Crime Prevention, such as the National Strategy in 2016 made a tangible difference to the prevention of crime? </a:t>
            </a:r>
          </a:p>
          <a:p>
            <a:pPr lvl="1"/>
            <a:r>
              <a:rPr lang="en-GB" sz="1600" dirty="0"/>
              <a:t>Does it make our communities feel safer? </a:t>
            </a:r>
          </a:p>
          <a:p>
            <a:endParaRPr lang="en-GB" dirty="0"/>
          </a:p>
          <a:p>
            <a:endParaRPr lang="en-GB" dirty="0"/>
          </a:p>
        </p:txBody>
      </p:sp>
      <p:pic>
        <p:nvPicPr>
          <p:cNvPr id="5" name="Picture 4" descr="A close up of a keyboard&#10;&#10;Description automatically generated with low confidence">
            <a:extLst>
              <a:ext uri="{FF2B5EF4-FFF2-40B4-BE49-F238E27FC236}">
                <a16:creationId xmlns:a16="http://schemas.microsoft.com/office/drawing/2014/main" id="{F2DBD987-6C09-3496-71B2-99407CC83A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6530" y="3999780"/>
            <a:ext cx="2547505" cy="1404070"/>
          </a:xfrm>
          <a:prstGeom prst="rect">
            <a:avLst/>
          </a:prstGeom>
        </p:spPr>
      </p:pic>
      <p:pic>
        <p:nvPicPr>
          <p:cNvPr id="7" name="Picture 6" descr="A picture containing text, clipart&#10;&#10;Description automatically generated">
            <a:extLst>
              <a:ext uri="{FF2B5EF4-FFF2-40B4-BE49-F238E27FC236}">
                <a16:creationId xmlns:a16="http://schemas.microsoft.com/office/drawing/2014/main" id="{1A66D4F3-2B03-4C9C-CED1-F271672870F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19009" y="4076256"/>
            <a:ext cx="2390486" cy="998906"/>
          </a:xfrm>
          <a:prstGeom prst="rect">
            <a:avLst/>
          </a:prstGeom>
        </p:spPr>
      </p:pic>
      <p:pic>
        <p:nvPicPr>
          <p:cNvPr id="9" name="Picture 8" descr="Text, timeline&#10;&#10;Description automatically generated with medium confidence">
            <a:extLst>
              <a:ext uri="{FF2B5EF4-FFF2-40B4-BE49-F238E27FC236}">
                <a16:creationId xmlns:a16="http://schemas.microsoft.com/office/drawing/2014/main" id="{83374AB7-3E1B-76B3-67A5-BF4B9284BC0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13286" y="858380"/>
            <a:ext cx="1594184" cy="1143000"/>
          </a:xfrm>
          <a:prstGeom prst="rect">
            <a:avLst/>
          </a:prstGeom>
        </p:spPr>
      </p:pic>
      <p:pic>
        <p:nvPicPr>
          <p:cNvPr id="4" name="Audio 3">
            <a:hlinkClick r:id="" action="ppaction://media"/>
            <a:extLst>
              <a:ext uri="{FF2B5EF4-FFF2-40B4-BE49-F238E27FC236}">
                <a16:creationId xmlns:a16="http://schemas.microsoft.com/office/drawing/2014/main" id="{25ED5300-D872-FD67-E9E7-ECC16E6EB26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04996467"/>
      </p:ext>
    </p:extLst>
  </p:cSld>
  <p:clrMapOvr>
    <a:masterClrMapping/>
  </p:clrMapOvr>
  <mc:AlternateContent xmlns:mc="http://schemas.openxmlformats.org/markup-compatibility/2006">
    <mc:Choice xmlns:p14="http://schemas.microsoft.com/office/powerpoint/2010/main" Requires="p14">
      <p:transition spd="slow" p14:dur="2000" advTm="106538"/>
    </mc:Choice>
    <mc:Fallback>
      <p:transition spd="slow" advTm="1065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lstStyle/>
          <a:p>
            <a:r>
              <a:rPr lang="en-GB" dirty="0"/>
              <a:t>Neighbourhood Policing </a:t>
            </a:r>
          </a:p>
        </p:txBody>
      </p:sp>
      <p:sp>
        <p:nvSpPr>
          <p:cNvPr id="3" name="Rectangle 2"/>
          <p:cNvSpPr/>
          <p:nvPr/>
        </p:nvSpPr>
        <p:spPr>
          <a:xfrm>
            <a:off x="145657" y="1481818"/>
            <a:ext cx="6712343" cy="2793072"/>
          </a:xfrm>
          <a:prstGeom prst="rect">
            <a:avLst/>
          </a:prstGeom>
        </p:spPr>
        <p:txBody>
          <a:bodyPr wrap="square">
            <a:spAutoFit/>
          </a:bodyPr>
          <a:lstStyle/>
          <a:p>
            <a:r>
              <a:rPr lang="en-GB" sz="1350" dirty="0">
                <a:solidFill>
                  <a:srgbClr val="000000"/>
                </a:solidFill>
                <a:latin typeface="Arial" panose="020B0604020202020204" pitchFamily="34" charset="0"/>
              </a:rPr>
              <a:t>• Numbers within capability have been decreasing overall</a:t>
            </a:r>
          </a:p>
          <a:p>
            <a:endParaRPr lang="en-GB" sz="1350" dirty="0">
              <a:solidFill>
                <a:srgbClr val="000000"/>
              </a:solidFill>
              <a:latin typeface="Arial" panose="020B0604020202020204" pitchFamily="34" charset="0"/>
            </a:endParaRPr>
          </a:p>
          <a:p>
            <a:r>
              <a:rPr lang="en-GB" sz="1350" dirty="0">
                <a:solidFill>
                  <a:srgbClr val="000000"/>
                </a:solidFill>
                <a:latin typeface="Arial" panose="020B0604020202020204" pitchFamily="34" charset="0"/>
              </a:rPr>
              <a:t>•  Welsh </a:t>
            </a:r>
            <a:r>
              <a:rPr lang="en-GB" sz="1350" dirty="0" err="1">
                <a:solidFill>
                  <a:srgbClr val="000000"/>
                </a:solidFill>
                <a:latin typeface="Arial" panose="020B0604020202020204" pitchFamily="34" charset="0"/>
              </a:rPr>
              <a:t>Govt</a:t>
            </a:r>
            <a:r>
              <a:rPr lang="en-GB" sz="1350" dirty="0">
                <a:solidFill>
                  <a:srgbClr val="000000"/>
                </a:solidFill>
                <a:latin typeface="Arial" panose="020B0604020202020204" pitchFamily="34" charset="0"/>
              </a:rPr>
              <a:t> / Partnership contribution</a:t>
            </a:r>
          </a:p>
          <a:p>
            <a:endParaRPr lang="en-GB" sz="1350" dirty="0">
              <a:solidFill>
                <a:srgbClr val="000000"/>
              </a:solidFill>
              <a:latin typeface="Arial" panose="020B0604020202020204" pitchFamily="34" charset="0"/>
            </a:endParaRPr>
          </a:p>
          <a:p>
            <a:r>
              <a:rPr lang="en-GB" sz="1350" dirty="0">
                <a:solidFill>
                  <a:srgbClr val="000000"/>
                </a:solidFill>
                <a:latin typeface="Arial" panose="020B0604020202020204" pitchFamily="34" charset="0"/>
              </a:rPr>
              <a:t>• Blend of PCs/PCSOs/Specials &amp; Volunteers</a:t>
            </a:r>
          </a:p>
          <a:p>
            <a:endParaRPr lang="en-GB" sz="1350" dirty="0">
              <a:solidFill>
                <a:srgbClr val="000000"/>
              </a:solidFill>
              <a:latin typeface="Arial" panose="020B0604020202020204" pitchFamily="34" charset="0"/>
            </a:endParaRPr>
          </a:p>
          <a:p>
            <a:r>
              <a:rPr lang="en-GB" sz="1350" dirty="0">
                <a:solidFill>
                  <a:srgbClr val="000000"/>
                </a:solidFill>
                <a:latin typeface="Arial" panose="020B0604020202020204" pitchFamily="34" charset="0"/>
              </a:rPr>
              <a:t>• HMIC Inspection &amp; potential recommendations</a:t>
            </a:r>
          </a:p>
          <a:p>
            <a:endParaRPr lang="en-GB" sz="1350" dirty="0">
              <a:solidFill>
                <a:srgbClr val="000000"/>
              </a:solidFill>
              <a:latin typeface="Arial" panose="020B0604020202020204" pitchFamily="34" charset="0"/>
            </a:endParaRPr>
          </a:p>
          <a:p>
            <a:r>
              <a:rPr lang="en-GB" sz="1350" dirty="0">
                <a:solidFill>
                  <a:srgbClr val="000000"/>
                </a:solidFill>
                <a:latin typeface="Arial" panose="020B0604020202020204" pitchFamily="34" charset="0"/>
              </a:rPr>
              <a:t>• Breadth of mission</a:t>
            </a:r>
          </a:p>
          <a:p>
            <a:endParaRPr lang="en-GB" sz="1350" dirty="0">
              <a:solidFill>
                <a:srgbClr val="000000"/>
              </a:solidFill>
              <a:latin typeface="Arial" panose="020B0604020202020204" pitchFamily="34" charset="0"/>
            </a:endParaRPr>
          </a:p>
          <a:p>
            <a:r>
              <a:rPr lang="en-GB" sz="1350" dirty="0">
                <a:solidFill>
                  <a:srgbClr val="000000"/>
                </a:solidFill>
                <a:latin typeface="Arial" panose="020B0604020202020204" pitchFamily="34" charset="0"/>
              </a:rPr>
              <a:t>• Early Intervention &amp; Prevention</a:t>
            </a:r>
          </a:p>
          <a:p>
            <a:endParaRPr lang="en-GB" sz="1350" dirty="0">
              <a:solidFill>
                <a:srgbClr val="000000"/>
              </a:solidFill>
              <a:latin typeface="Arial" panose="020B0604020202020204" pitchFamily="34" charset="0"/>
            </a:endParaRPr>
          </a:p>
          <a:p>
            <a:r>
              <a:rPr lang="en-GB" sz="1350" dirty="0">
                <a:solidFill>
                  <a:srgbClr val="000000"/>
                </a:solidFill>
                <a:latin typeface="Arial" panose="020B0604020202020204" pitchFamily="34" charset="0"/>
              </a:rPr>
              <a:t>• Intelligence &amp; law enforcement</a:t>
            </a:r>
          </a:p>
        </p:txBody>
      </p:sp>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14800" y="3047633"/>
            <a:ext cx="2050256" cy="1471613"/>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01464" y="1269147"/>
            <a:ext cx="2143125" cy="1607344"/>
          </a:xfrm>
          <a:prstGeom prst="rect">
            <a:avLst/>
          </a:prstGeom>
        </p:spPr>
      </p:pic>
      <p:pic>
        <p:nvPicPr>
          <p:cNvPr id="4" name="Audio 3">
            <a:hlinkClick r:id="" action="ppaction://media"/>
            <a:extLst>
              <a:ext uri="{FF2B5EF4-FFF2-40B4-BE49-F238E27FC236}">
                <a16:creationId xmlns:a16="http://schemas.microsoft.com/office/drawing/2014/main" id="{97F29A2E-0090-50B2-59A6-4BB0C597ED3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0235709"/>
      </p:ext>
    </p:extLst>
  </p:cSld>
  <p:clrMapOvr>
    <a:masterClrMapping/>
  </p:clrMapOvr>
  <mc:AlternateContent xmlns:mc="http://schemas.openxmlformats.org/markup-compatibility/2006">
    <mc:Choice xmlns:p14="http://schemas.microsoft.com/office/powerpoint/2010/main" Requires="p14">
      <p:transition spd="slow" p14:dur="2000" advTm="158752"/>
    </mc:Choice>
    <mc:Fallback>
      <p:transition spd="slow" advTm="158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cademic Writing Skills 28.09.21" id="{7BCD7DB7-4CDA-9647-BA1E-79FEF6992C66}" vid="{5F3BD975-0A12-1B48-91EA-CC898F921D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13959</TotalTime>
  <Words>929</Words>
  <Application>Microsoft Macintosh PowerPoint</Application>
  <PresentationFormat>On-screen Show (4:3)</PresentationFormat>
  <Paragraphs>133</Paragraphs>
  <Slides>14</Slides>
  <Notes>5</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HelveticaNeueLTStd</vt:lpstr>
      <vt:lpstr>Myriad Pro</vt:lpstr>
      <vt:lpstr>Wingdings</vt:lpstr>
      <vt:lpstr>Theme1.thmx first page pp</vt:lpstr>
      <vt:lpstr>Contemporary issues in Policing – An overview</vt:lpstr>
      <vt:lpstr>Overview of this session </vt:lpstr>
      <vt:lpstr>Strategic Review of Policing </vt:lpstr>
      <vt:lpstr>Strategic Review of Policing </vt:lpstr>
      <vt:lpstr>Strategic Review of Policing </vt:lpstr>
      <vt:lpstr>Policing and Partnerships</vt:lpstr>
      <vt:lpstr>Policing and Partnerships </vt:lpstr>
      <vt:lpstr>Policing and Collaboration. </vt:lpstr>
      <vt:lpstr>Public Confidence and Policing </vt:lpstr>
      <vt:lpstr>A Crisis of Confidence? </vt:lpstr>
      <vt:lpstr>Public Expectation vs Public Reality</vt:lpstr>
      <vt:lpstr>Fairness, Inclusion&amp; Legitimacy</vt:lpstr>
      <vt:lpstr>Crime Prevention &amp; Crime reduction </vt:lpstr>
      <vt:lpstr>Neighbourhood Policing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dc:title>
  <dc:creator>joneds@me.com</dc:creator>
  <cp:lastModifiedBy>joneds@me.com</cp:lastModifiedBy>
  <cp:revision>20</cp:revision>
  <cp:lastPrinted>2022-05-26T13:52:07Z</cp:lastPrinted>
  <dcterms:created xsi:type="dcterms:W3CDTF">2022-05-04T21:52:48Z</dcterms:created>
  <dcterms:modified xsi:type="dcterms:W3CDTF">2022-05-30T11:28:21Z</dcterms:modified>
</cp:coreProperties>
</file>