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63" r:id="rId2"/>
    <p:sldId id="262" r:id="rId3"/>
    <p:sldId id="259" r:id="rId4"/>
    <p:sldId id="260" r:id="rId5"/>
    <p:sldId id="261" r:id="rId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62" autoAdjust="0"/>
  </p:normalViewPr>
  <p:slideViewPr>
    <p:cSldViewPr>
      <p:cViewPr varScale="1">
        <p:scale>
          <a:sx n="85" d="100"/>
          <a:sy n="85" d="100"/>
        </p:scale>
        <p:origin x="123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CED2E5-9366-4A3A-9727-6E86A45418ED}" type="datetimeFigureOut">
              <a:rPr lang="en-GB" smtClean="0"/>
              <a:t>02/10/2024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B687AC-EC40-492F-98D8-943130B21D09}" type="slidenum">
              <a:rPr lang="en-GB" smtClean="0"/>
              <a:t>‹#›</a:t>
            </a:fld>
            <a:endParaRPr lang="en-GB"/>
          </a:p>
        </p:txBody>
      </p:sp>
    </p:spTree>
    <p:extLst>
      <p:ext uri="{BB962C8B-B14F-4D97-AF65-F5344CB8AC3E}">
        <p14:creationId xmlns:p14="http://schemas.microsoft.com/office/powerpoint/2010/main" val="1432697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SFF you do not apply all the tools, just two as outlined on the next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Explore how Airbnb could use, benefit, find limitations in applying  the Strategic Formulation Framework (SFF) – SFF should be examined in terms of how it may improve decision making about the strategic direction the company should take.</a:t>
            </a:r>
          </a:p>
          <a:p>
            <a:endParaRPr lang="en-GB" dirty="0"/>
          </a:p>
        </p:txBody>
      </p:sp>
      <p:sp>
        <p:nvSpPr>
          <p:cNvPr id="4" name="Slide Number Placeholder 3"/>
          <p:cNvSpPr>
            <a:spLocks noGrp="1"/>
          </p:cNvSpPr>
          <p:nvPr>
            <p:ph type="sldNum" sz="quarter" idx="5"/>
          </p:nvPr>
        </p:nvSpPr>
        <p:spPr/>
        <p:txBody>
          <a:bodyPr/>
          <a:lstStyle/>
          <a:p>
            <a:fld id="{8BB687AC-EC40-492F-98D8-943130B21D09}" type="slidenum">
              <a:rPr lang="en-GB" smtClean="0"/>
              <a:t>3</a:t>
            </a:fld>
            <a:endParaRPr lang="en-GB"/>
          </a:p>
        </p:txBody>
      </p:sp>
    </p:spTree>
    <p:extLst>
      <p:ext uri="{BB962C8B-B14F-4D97-AF65-F5344CB8AC3E}">
        <p14:creationId xmlns:p14="http://schemas.microsoft.com/office/powerpoint/2010/main" val="1036114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Appraise the BMC and consider the notion of value proposition and each of the building blocks?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SFF – its use, benefits and limitations of this tool to an organisation such as Airbnb</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Apply the GSP part of SFF to Airbnb, do not use other tools in SFF – Apply the </a:t>
            </a:r>
            <a:r>
              <a:rPr lang="en-GB" sz="1200" b="1" dirty="0"/>
              <a:t>Grand Strategy Matrix  </a:t>
            </a:r>
            <a:r>
              <a:rPr lang="en-GB" sz="1200" dirty="0"/>
              <a:t>-  </a:t>
            </a:r>
            <a:r>
              <a:rPr lang="en-GB" dirty="0"/>
              <a:t>The f</a:t>
            </a:r>
            <a:r>
              <a:rPr lang="en-GB" sz="1200" dirty="0">
                <a:solidFill>
                  <a:schemeClr val="bg1"/>
                </a:solidFill>
              </a:rPr>
              <a:t>ocus of this strategic analysis tool is on Competitive position and market growth, and thinking thought the strategic direction and alternative strategies it could implement -  (should be linked to value proposition (the business model canvas - BMC).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Tools - Airbnb is a platform based digital business that captures information from hosts who become suppliers on the platform (SCM) captures information about marketing, trends and shares with Hosts (ERP), captures customer reviews (CRM) for customers to use in their assessment of the accommodation, choices and hosts.</a:t>
            </a:r>
            <a:endParaRPr lang="en-GB"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8BB687AC-EC40-492F-98D8-943130B21D09}" type="slidenum">
              <a:rPr lang="en-GB" smtClean="0"/>
              <a:t>4</a:t>
            </a:fld>
            <a:endParaRPr lang="en-GB"/>
          </a:p>
        </p:txBody>
      </p:sp>
    </p:spTree>
    <p:extLst>
      <p:ext uri="{BB962C8B-B14F-4D97-AF65-F5344CB8AC3E}">
        <p14:creationId xmlns:p14="http://schemas.microsoft.com/office/powerpoint/2010/main" val="2399998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Four sections outlined on previous slide (Sharing economy and Airbnb, BMC, SFF</a:t>
            </a:r>
            <a:r>
              <a:rPr lang="en-GB"/>
              <a:t>, Information </a:t>
            </a:r>
            <a:r>
              <a:rPr lang="en-GB" dirty="0"/>
              <a:t>systems (CRM, SCM, ERP)</a:t>
            </a:r>
          </a:p>
        </p:txBody>
      </p:sp>
      <p:sp>
        <p:nvSpPr>
          <p:cNvPr id="4" name="Slide Number Placeholder 3"/>
          <p:cNvSpPr>
            <a:spLocks noGrp="1"/>
          </p:cNvSpPr>
          <p:nvPr>
            <p:ph type="sldNum" sz="quarter" idx="5"/>
          </p:nvPr>
        </p:nvSpPr>
        <p:spPr/>
        <p:txBody>
          <a:bodyPr/>
          <a:lstStyle/>
          <a:p>
            <a:fld id="{8BB687AC-EC40-492F-98D8-943130B21D09}" type="slidenum">
              <a:rPr lang="en-GB" smtClean="0"/>
              <a:t>5</a:t>
            </a:fld>
            <a:endParaRPr lang="en-GB"/>
          </a:p>
        </p:txBody>
      </p:sp>
    </p:spTree>
    <p:extLst>
      <p:ext uri="{BB962C8B-B14F-4D97-AF65-F5344CB8AC3E}">
        <p14:creationId xmlns:p14="http://schemas.microsoft.com/office/powerpoint/2010/main" val="4034165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5E351F-FE57-4E93-BCCB-226CF944B355}"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784960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6C5CABF-2383-46E3-BB81-8D9A36C7B279}"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98430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F63FF7-B24E-4773-B43E-8C55A90CD6E5}"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4174080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85FCA5-FE38-4357-9DE3-81976F684F8B}" type="datetime1">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042548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DBB83C-6BAE-4106-A6D8-4BDBC4F16AA4}" type="datetime1">
              <a:rPr lang="en-GB" smtClean="0"/>
              <a:t>02/10/2024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765314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B1BDBD4-B189-452F-B58C-19BA435A2F06}" type="datetime1">
              <a:rPr lang="en-GB" smtClean="0"/>
              <a:t>02/10/2024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773698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E6F6C86-2210-45DE-A31E-D56E5ECED18B}" type="datetime1">
              <a:rPr lang="en-GB" smtClean="0"/>
              <a:t>02/10/2024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208740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0DD5F17-6CB2-4D60-BD8F-7ABDC12B3018}" type="datetime1">
              <a:rPr lang="en-GB" smtClean="0"/>
              <a:t>02/10/2024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801221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AADB4B-711C-4B61-9E58-111072B2274C}" type="datetime1">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517923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7791F3-C243-4B69-A2AB-5FDEC19F3A0E}" type="datetime1">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74775781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7791F3-C243-4B69-A2AB-5FDEC19F3A0E}"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87098049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7791F3-C243-4B69-A2AB-5FDEC19F3A0E}"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66152082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7791F3-C243-4B69-A2AB-5FDEC19F3A0E}"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4042389841"/>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7791F3-C243-4B69-A2AB-5FDEC19F3A0E}" type="datetime1">
              <a:rPr lang="en-GB" smtClean="0"/>
              <a:t>02/10/2024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39149835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7791F3-C243-4B69-A2AB-5FDEC19F3A0E}" type="datetime1">
              <a:rPr lang="en-GB" smtClean="0"/>
              <a:t>02/10/2024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418106286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40219D-14BC-488B-916B-3EBA98A9EDE1}"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3685751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3BF727-0ED7-47CA-AE11-AA535DFBC6F3}"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63329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77791F3-C243-4B69-A2AB-5FDEC19F3A0E}" type="datetime1">
              <a:rPr lang="en-GB" smtClean="0"/>
              <a:t>02/10/2024</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73374317-943B-48BA-87C9-0CF36192766B}" type="slidenum">
              <a:rPr lang="en-GB" smtClean="0"/>
              <a:t>‹#›</a:t>
            </a:fld>
            <a:endParaRPr lang="en-GB"/>
          </a:p>
        </p:txBody>
      </p:sp>
    </p:spTree>
    <p:extLst>
      <p:ext uri="{BB962C8B-B14F-4D97-AF65-F5344CB8AC3E}">
        <p14:creationId xmlns:p14="http://schemas.microsoft.com/office/powerpoint/2010/main" val="312170364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6626-2357-4903-87B5-51F35F098E97}"/>
              </a:ext>
            </a:extLst>
          </p:cNvPr>
          <p:cNvSpPr>
            <a:spLocks noGrp="1"/>
          </p:cNvSpPr>
          <p:nvPr>
            <p:ph type="ctrTitle"/>
          </p:nvPr>
        </p:nvSpPr>
        <p:spPr>
          <a:xfrm>
            <a:off x="539552" y="284215"/>
            <a:ext cx="7772400" cy="2403698"/>
          </a:xfrm>
        </p:spPr>
        <p:txBody>
          <a:bodyPr>
            <a:normAutofit/>
          </a:bodyPr>
          <a:lstStyle/>
          <a:p>
            <a:r>
              <a:rPr lang="en-GB" sz="5000" dirty="0"/>
              <a:t>BMSP6017</a:t>
            </a:r>
            <a:br>
              <a:rPr lang="en-GB" sz="5000" dirty="0"/>
            </a:br>
            <a:r>
              <a:rPr lang="en-GB" sz="5000" dirty="0"/>
              <a:t>Digital Business</a:t>
            </a:r>
            <a:br>
              <a:rPr lang="en-GB" sz="5000" dirty="0"/>
            </a:br>
            <a:r>
              <a:rPr lang="en-GB" sz="5000" dirty="0"/>
              <a:t>Dr Roisin Mullins</a:t>
            </a:r>
          </a:p>
        </p:txBody>
      </p:sp>
      <p:sp>
        <p:nvSpPr>
          <p:cNvPr id="3" name="Subtitle 2">
            <a:extLst>
              <a:ext uri="{FF2B5EF4-FFF2-40B4-BE49-F238E27FC236}">
                <a16:creationId xmlns:a16="http://schemas.microsoft.com/office/drawing/2014/main" id="{3F8D53CE-3EAF-404B-BA13-E7ACCE14FED9}"/>
              </a:ext>
            </a:extLst>
          </p:cNvPr>
          <p:cNvSpPr>
            <a:spLocks noGrp="1"/>
          </p:cNvSpPr>
          <p:nvPr>
            <p:ph type="subTitle" idx="1"/>
          </p:nvPr>
        </p:nvSpPr>
        <p:spPr>
          <a:xfrm>
            <a:off x="107504" y="3356992"/>
            <a:ext cx="8928992" cy="2855301"/>
          </a:xfrm>
        </p:spPr>
        <p:txBody>
          <a:bodyPr>
            <a:noAutofit/>
          </a:bodyPr>
          <a:lstStyle/>
          <a:p>
            <a:pPr algn="ctr"/>
            <a:r>
              <a:rPr lang="en-GB" sz="3500" b="1" dirty="0">
                <a:solidFill>
                  <a:schemeClr val="tx1"/>
                </a:solidFill>
              </a:rPr>
              <a:t>Assignment 2</a:t>
            </a:r>
          </a:p>
          <a:p>
            <a:pPr algn="ctr"/>
            <a:r>
              <a:rPr lang="en-GB" sz="3500" b="1" dirty="0">
                <a:solidFill>
                  <a:schemeClr val="tx1"/>
                </a:solidFill>
              </a:rPr>
              <a:t>Written Report 50%</a:t>
            </a:r>
          </a:p>
          <a:p>
            <a:pPr algn="ctr"/>
            <a:endParaRPr lang="en-GB" sz="3500" b="1" dirty="0">
              <a:solidFill>
                <a:schemeClr val="tx1"/>
              </a:solidFill>
            </a:endParaRPr>
          </a:p>
          <a:p>
            <a:pPr algn="ctr"/>
            <a:r>
              <a:rPr lang="en-GB" sz="3500" b="1" dirty="0">
                <a:solidFill>
                  <a:schemeClr val="tx1"/>
                </a:solidFill>
              </a:rPr>
              <a:t>Submit by Sunday 12</a:t>
            </a:r>
            <a:r>
              <a:rPr lang="en-GB" sz="3500" b="1" baseline="30000" dirty="0">
                <a:solidFill>
                  <a:schemeClr val="tx1"/>
                </a:solidFill>
              </a:rPr>
              <a:t>th</a:t>
            </a:r>
            <a:r>
              <a:rPr lang="en-GB" sz="3500" b="1" dirty="0">
                <a:solidFill>
                  <a:schemeClr val="tx1"/>
                </a:solidFill>
              </a:rPr>
              <a:t> JANUARY, 23:59</a:t>
            </a:r>
          </a:p>
        </p:txBody>
      </p:sp>
      <p:sp>
        <p:nvSpPr>
          <p:cNvPr id="4" name="Slide Number Placeholder 3">
            <a:extLst>
              <a:ext uri="{FF2B5EF4-FFF2-40B4-BE49-F238E27FC236}">
                <a16:creationId xmlns:a16="http://schemas.microsoft.com/office/drawing/2014/main" id="{17C93C9B-99D4-4AB0-9218-24EDBCACDBA3}"/>
              </a:ext>
            </a:extLst>
          </p:cNvPr>
          <p:cNvSpPr>
            <a:spLocks noGrp="1"/>
          </p:cNvSpPr>
          <p:nvPr>
            <p:ph type="sldNum" sz="quarter" idx="12"/>
          </p:nvPr>
        </p:nvSpPr>
        <p:spPr/>
        <p:txBody>
          <a:bodyPr/>
          <a:lstStyle/>
          <a:p>
            <a:fld id="{73374317-943B-48BA-87C9-0CF36192766B}" type="slidenum">
              <a:rPr lang="en-GB" smtClean="0"/>
              <a:t>1</a:t>
            </a:fld>
            <a:endParaRPr lang="en-GB"/>
          </a:p>
        </p:txBody>
      </p:sp>
    </p:spTree>
    <p:extLst>
      <p:ext uri="{BB962C8B-B14F-4D97-AF65-F5344CB8AC3E}">
        <p14:creationId xmlns:p14="http://schemas.microsoft.com/office/powerpoint/2010/main" val="1734754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4334B-2FE2-44E6-98EB-87C9189B5C7E}"/>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72C76501-49DA-4F11-A57D-8B5BC60B85EA}"/>
              </a:ext>
            </a:extLst>
          </p:cNvPr>
          <p:cNvSpPr>
            <a:spLocks noGrp="1"/>
          </p:cNvSpPr>
          <p:nvPr>
            <p:ph idx="1"/>
          </p:nvPr>
        </p:nvSpPr>
        <p:spPr>
          <a:xfrm>
            <a:off x="546488" y="1772816"/>
            <a:ext cx="7848756" cy="4632466"/>
          </a:xfrm>
        </p:spPr>
        <p:txBody>
          <a:bodyPr>
            <a:noAutofit/>
          </a:bodyPr>
          <a:lstStyle/>
          <a:p>
            <a:pPr marL="114300" indent="0">
              <a:buNone/>
            </a:pPr>
            <a:r>
              <a:rPr lang="en-GB" sz="2200" b="1" dirty="0">
                <a:effectLst/>
                <a:latin typeface="Arial" panose="020B0604020202020204" pitchFamily="34" charset="0"/>
                <a:ea typeface="Times New Roman" panose="02020603050405020304" pitchFamily="18" charset="0"/>
                <a:cs typeface="Arial" panose="020B0604020202020204" pitchFamily="34" charset="0"/>
              </a:rPr>
              <a:t>Written Report -  (2500 words)</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114300" indent="0">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 </a:t>
            </a:r>
          </a:p>
          <a:p>
            <a:pPr marL="457200"/>
            <a:r>
              <a:rPr lang="en-US" sz="2200" dirty="0">
                <a:effectLst/>
                <a:latin typeface="Arial" panose="020B0604020202020204" pitchFamily="34" charset="0"/>
                <a:ea typeface="Times New Roman" panose="02020603050405020304" pitchFamily="18" charset="0"/>
                <a:cs typeface="Arial" panose="020B0604020202020204" pitchFamily="34" charset="0"/>
              </a:rPr>
              <a:t>The report should follow a professional academic report format and include references.</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457200"/>
            <a:r>
              <a:rPr lang="en-GB" sz="2200" dirty="0">
                <a:effectLst/>
                <a:latin typeface="Arial" panose="020B0604020202020204" pitchFamily="34" charset="0"/>
                <a:ea typeface="Times New Roman" panose="02020603050405020304" pitchFamily="18" charset="0"/>
                <a:cs typeface="Arial" panose="020B0604020202020204" pitchFamily="34" charset="0"/>
              </a:rPr>
              <a:t>Critically examine Airbnb as an example of the sharing economy. </a:t>
            </a:r>
          </a:p>
          <a:p>
            <a:pPr marL="914400"/>
            <a:r>
              <a:rPr lang="en-GB" sz="2200" dirty="0">
                <a:effectLst/>
                <a:latin typeface="Arial" panose="020B0604020202020204" pitchFamily="34" charset="0"/>
                <a:ea typeface="Times New Roman" panose="02020603050405020304" pitchFamily="18" charset="0"/>
                <a:cs typeface="Arial" panose="020B0604020202020204" pitchFamily="34" charset="0"/>
              </a:rPr>
              <a:t>Evaluate the Airbnb business model, financial landscape, P2P, target groups, problems, strategy, current situation, challenges and suggest recommendations for future growth.</a:t>
            </a:r>
          </a:p>
          <a:p>
            <a:endParaRPr lang="en-GB"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ACC30BE-F81D-4C31-8064-40E3841B2DBA}"/>
              </a:ext>
            </a:extLst>
          </p:cNvPr>
          <p:cNvSpPr>
            <a:spLocks noGrp="1"/>
          </p:cNvSpPr>
          <p:nvPr>
            <p:ph type="sldNum" sz="quarter" idx="12"/>
          </p:nvPr>
        </p:nvSpPr>
        <p:spPr/>
        <p:txBody>
          <a:bodyPr/>
          <a:lstStyle/>
          <a:p>
            <a:fld id="{73374317-943B-48BA-87C9-0CF36192766B}" type="slidenum">
              <a:rPr lang="en-GB" smtClean="0"/>
              <a:t>2</a:t>
            </a:fld>
            <a:endParaRPr lang="en-GB"/>
          </a:p>
        </p:txBody>
      </p:sp>
    </p:spTree>
    <p:extLst>
      <p:ext uri="{BB962C8B-B14F-4D97-AF65-F5344CB8AC3E}">
        <p14:creationId xmlns:p14="http://schemas.microsoft.com/office/powerpoint/2010/main" val="2670305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13792"/>
            <a:ext cx="8229600" cy="1143000"/>
          </a:xfrm>
        </p:spPr>
        <p:txBody>
          <a:bodyPr>
            <a:normAutofit fontScale="90000"/>
          </a:bodyPr>
          <a:lstStyle/>
          <a:p>
            <a:r>
              <a:rPr lang="en-GB" dirty="0"/>
              <a:t>Digital Business</a:t>
            </a:r>
            <a:br>
              <a:rPr lang="en-GB" dirty="0"/>
            </a:br>
            <a:r>
              <a:rPr lang="en-GB" dirty="0"/>
              <a:t>Assignment 2  Suggestions</a:t>
            </a:r>
          </a:p>
        </p:txBody>
      </p:sp>
      <p:sp>
        <p:nvSpPr>
          <p:cNvPr id="3" name="Content Placeholder 2"/>
          <p:cNvSpPr>
            <a:spLocks noGrp="1"/>
          </p:cNvSpPr>
          <p:nvPr>
            <p:ph idx="1"/>
          </p:nvPr>
        </p:nvSpPr>
        <p:spPr>
          <a:xfrm>
            <a:off x="452468" y="2852936"/>
            <a:ext cx="8229600" cy="2760851"/>
          </a:xfrm>
        </p:spPr>
        <p:txBody>
          <a:bodyPr>
            <a:normAutofit fontScale="92500"/>
          </a:bodyPr>
          <a:lstStyle/>
          <a:p>
            <a:r>
              <a:rPr lang="en-GB" sz="2200" dirty="0">
                <a:latin typeface="Arial" panose="020B0604020202020204" pitchFamily="34" charset="0"/>
                <a:cs typeface="Arial" panose="020B0604020202020204" pitchFamily="34" charset="0"/>
              </a:rPr>
              <a:t>Integrate theory and terminology e.g. definitions, theorists views on the use of the business model canvas (BMC), strategic formulation framework (SFF) and information systems.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Use APA referencing style.</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Minimum 12 references</a:t>
            </a:r>
          </a:p>
        </p:txBody>
      </p:sp>
      <p:sp>
        <p:nvSpPr>
          <p:cNvPr id="4" name="Slide Number Placeholder 3"/>
          <p:cNvSpPr>
            <a:spLocks noGrp="1"/>
          </p:cNvSpPr>
          <p:nvPr>
            <p:ph type="sldNum" sz="quarter" idx="12"/>
          </p:nvPr>
        </p:nvSpPr>
        <p:spPr/>
        <p:txBody>
          <a:bodyPr/>
          <a:lstStyle/>
          <a:p>
            <a:fld id="{73374317-943B-48BA-87C9-0CF36192766B}" type="slidenum">
              <a:rPr lang="en-GB" smtClean="0"/>
              <a:t>3</a:t>
            </a:fld>
            <a:endParaRPr lang="en-GB"/>
          </a:p>
        </p:txBody>
      </p:sp>
    </p:spTree>
    <p:extLst>
      <p:ext uri="{BB962C8B-B14F-4D97-AF65-F5344CB8AC3E}">
        <p14:creationId xmlns:p14="http://schemas.microsoft.com/office/powerpoint/2010/main" val="4208144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928" y="33434"/>
            <a:ext cx="7373416" cy="524604"/>
          </a:xfrm>
        </p:spPr>
        <p:txBody>
          <a:bodyPr>
            <a:normAutofit/>
          </a:bodyPr>
          <a:lstStyle/>
          <a:p>
            <a:pPr algn="ctr"/>
            <a:r>
              <a:rPr lang="en-GB" sz="2200" b="1" dirty="0"/>
              <a:t>Assignment 2 Areas to consider in your critique</a:t>
            </a:r>
          </a:p>
        </p:txBody>
      </p:sp>
      <p:sp>
        <p:nvSpPr>
          <p:cNvPr id="3" name="Content Placeholder 2"/>
          <p:cNvSpPr>
            <a:spLocks noGrp="1"/>
          </p:cNvSpPr>
          <p:nvPr>
            <p:ph idx="1"/>
          </p:nvPr>
        </p:nvSpPr>
        <p:spPr>
          <a:xfrm>
            <a:off x="0" y="1268760"/>
            <a:ext cx="9073008" cy="5400600"/>
          </a:xfrm>
        </p:spPr>
        <p:txBody>
          <a:bodyPr>
            <a:noAutofit/>
          </a:bodyPr>
          <a:lstStyle/>
          <a:p>
            <a:r>
              <a:rPr lang="en-GB" sz="2100" dirty="0"/>
              <a:t>Capture current information (evidence)about the nature of the business (Airbnb), current situation, financial position, market, challenges.</a:t>
            </a:r>
          </a:p>
          <a:p>
            <a:r>
              <a:rPr lang="en-GB" sz="2100" dirty="0"/>
              <a:t>Create and evaluate the </a:t>
            </a:r>
            <a:r>
              <a:rPr lang="en-GB" sz="2100" b="1" dirty="0"/>
              <a:t>business model canvas </a:t>
            </a:r>
            <a:r>
              <a:rPr lang="en-GB" sz="2100" dirty="0"/>
              <a:t>(BMC) using Airbnb, </a:t>
            </a:r>
          </a:p>
          <a:p>
            <a:r>
              <a:rPr lang="en-GB" sz="2100" dirty="0"/>
              <a:t>How does </a:t>
            </a:r>
            <a:r>
              <a:rPr lang="en-GB" sz="2100" b="1" dirty="0"/>
              <a:t>the SFF aid strategic thinking </a:t>
            </a:r>
            <a:r>
              <a:rPr lang="en-GB" sz="2100" dirty="0"/>
              <a:t>for an organisation?</a:t>
            </a:r>
          </a:p>
          <a:p>
            <a:r>
              <a:rPr lang="en-GB" sz="2100" dirty="0"/>
              <a:t>What are the benefits and limitations of applying the SFF tool to an organisation such as Airbnb? (</a:t>
            </a:r>
            <a:r>
              <a:rPr lang="en-GB" sz="2100" i="1" dirty="0"/>
              <a:t>Note – I do not expect you to develop all of the tools and apply to Airbnb, there would not be enough time for that level of detail. Just apply one tool, the GSM)</a:t>
            </a:r>
          </a:p>
          <a:p>
            <a:r>
              <a:rPr lang="en-GB" sz="2100" dirty="0"/>
              <a:t>Where is Airbnb on the </a:t>
            </a:r>
            <a:r>
              <a:rPr lang="en-GB" sz="2100" b="1" dirty="0"/>
              <a:t>SFF Grand Strategy Matrix </a:t>
            </a:r>
            <a:r>
              <a:rPr lang="en-GB" sz="2100" dirty="0"/>
              <a:t>(GSM) and why, what evidence they are applying strategies associated with the quadrant?</a:t>
            </a:r>
          </a:p>
          <a:p>
            <a:r>
              <a:rPr lang="en-GB" sz="2100" dirty="0"/>
              <a:t>Explore the </a:t>
            </a:r>
            <a:r>
              <a:rPr lang="en-GB" sz="2100" b="1" dirty="0"/>
              <a:t>tools / systems </a:t>
            </a:r>
            <a:r>
              <a:rPr lang="en-GB" sz="2100" dirty="0"/>
              <a:t>used by Airbnb and how these support business activities – SCM / ERP and CRM</a:t>
            </a:r>
          </a:p>
        </p:txBody>
      </p:sp>
      <p:sp>
        <p:nvSpPr>
          <p:cNvPr id="4" name="Slide Number Placeholder 3"/>
          <p:cNvSpPr>
            <a:spLocks noGrp="1"/>
          </p:cNvSpPr>
          <p:nvPr>
            <p:ph type="sldNum" sz="quarter" idx="12"/>
          </p:nvPr>
        </p:nvSpPr>
        <p:spPr>
          <a:xfrm>
            <a:off x="7740352" y="0"/>
            <a:ext cx="628813" cy="442735"/>
          </a:xfrm>
        </p:spPr>
        <p:txBody>
          <a:bodyPr/>
          <a:lstStyle/>
          <a:p>
            <a:fld id="{73374317-943B-48BA-87C9-0CF36192766B}" type="slidenum">
              <a:rPr lang="en-GB" smtClean="0"/>
              <a:t>4</a:t>
            </a:fld>
            <a:endParaRPr lang="en-GB" dirty="0"/>
          </a:p>
        </p:txBody>
      </p:sp>
    </p:spTree>
    <p:extLst>
      <p:ext uri="{BB962C8B-B14F-4D97-AF65-F5344CB8AC3E}">
        <p14:creationId xmlns:p14="http://schemas.microsoft.com/office/powerpoint/2010/main" val="103545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887B075-AC35-4764-899A-1CF59C19F898}"/>
              </a:ext>
            </a:extLst>
          </p:cNvPr>
          <p:cNvSpPr>
            <a:spLocks noGrp="1"/>
          </p:cNvSpPr>
          <p:nvPr>
            <p:ph type="title"/>
          </p:nvPr>
        </p:nvSpPr>
        <p:spPr>
          <a:xfrm>
            <a:off x="467544" y="7545"/>
            <a:ext cx="7055380" cy="888050"/>
          </a:xfrm>
        </p:spPr>
        <p:txBody>
          <a:bodyPr/>
          <a:lstStyle/>
          <a:p>
            <a:pPr algn="ctr"/>
            <a:r>
              <a:rPr lang="en-GB" dirty="0"/>
              <a:t>Report format</a:t>
            </a:r>
          </a:p>
        </p:txBody>
      </p:sp>
      <p:sp>
        <p:nvSpPr>
          <p:cNvPr id="3" name="Content Placeholder 2"/>
          <p:cNvSpPr>
            <a:spLocks noGrp="1"/>
          </p:cNvSpPr>
          <p:nvPr>
            <p:ph idx="1"/>
          </p:nvPr>
        </p:nvSpPr>
        <p:spPr>
          <a:xfrm>
            <a:off x="323528" y="945640"/>
            <a:ext cx="8363272" cy="5616624"/>
          </a:xfrm>
        </p:spPr>
        <p:txBody>
          <a:bodyPr>
            <a:noAutofit/>
          </a:bodyPr>
          <a:lstStyle/>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ea typeface="Times New Roman" panose="02020603050405020304" pitchFamily="18" charset="0"/>
                <a:cs typeface="Arial" panose="020B0604020202020204" pitchFamily="34" charset="0"/>
              </a:rPr>
              <a:t>The report requires that you critically examine Airbnb.</a:t>
            </a:r>
          </a:p>
          <a:p>
            <a:pPr lvl="1"/>
            <a:r>
              <a:rPr lang="en-GB" sz="2000" dirty="0">
                <a:effectLst/>
                <a:latin typeface="Arial" panose="020B0604020202020204" pitchFamily="34" charset="0"/>
                <a:ea typeface="Times New Roman" panose="02020603050405020304" pitchFamily="18" charset="0"/>
                <a:cs typeface="Arial" panose="020B0604020202020204" pitchFamily="34" charset="0"/>
              </a:rPr>
              <a:t>Structure – </a:t>
            </a:r>
          </a:p>
          <a:p>
            <a:pPr lvl="2"/>
            <a:r>
              <a:rPr lang="en-GB" sz="2000" dirty="0">
                <a:effectLst/>
                <a:latin typeface="Arial" panose="020B0604020202020204" pitchFamily="34" charset="0"/>
                <a:ea typeface="Times New Roman" panose="02020603050405020304" pitchFamily="18" charset="0"/>
                <a:cs typeface="Arial" panose="020B0604020202020204" pitchFamily="34" charset="0"/>
              </a:rPr>
              <a:t>Introduction, </a:t>
            </a:r>
          </a:p>
          <a:p>
            <a:pPr lvl="2"/>
            <a:r>
              <a:rPr lang="en-GB" sz="2000" dirty="0">
                <a:effectLst/>
                <a:latin typeface="Arial" panose="020B0604020202020204" pitchFamily="34" charset="0"/>
                <a:ea typeface="Times New Roman" panose="02020603050405020304" pitchFamily="18" charset="0"/>
                <a:cs typeface="Arial" panose="020B0604020202020204" pitchFamily="34" charset="0"/>
              </a:rPr>
              <a:t>Four Main Sections </a:t>
            </a:r>
          </a:p>
          <a:p>
            <a:pPr lvl="3"/>
            <a:r>
              <a:rPr lang="en-GB" sz="2000" dirty="0">
                <a:effectLst/>
                <a:latin typeface="Arial" panose="020B0604020202020204" pitchFamily="34" charset="0"/>
                <a:ea typeface="Times New Roman" panose="02020603050405020304" pitchFamily="18" charset="0"/>
                <a:cs typeface="Arial" panose="020B0604020202020204" pitchFamily="34" charset="0"/>
              </a:rPr>
              <a:t>Airbnb landscape, </a:t>
            </a:r>
          </a:p>
          <a:p>
            <a:pPr lvl="3"/>
            <a:r>
              <a:rPr lang="en-GB" sz="2000" dirty="0">
                <a:effectLst/>
                <a:latin typeface="Arial" panose="020B0604020202020204" pitchFamily="34" charset="0"/>
                <a:ea typeface="Times New Roman" panose="02020603050405020304" pitchFamily="18" charset="0"/>
                <a:cs typeface="Arial" panose="020B0604020202020204" pitchFamily="34" charset="0"/>
              </a:rPr>
              <a:t>BMC, </a:t>
            </a:r>
          </a:p>
          <a:p>
            <a:pPr lvl="3"/>
            <a:r>
              <a:rPr lang="en-GB" sz="2000" dirty="0">
                <a:effectLst/>
                <a:latin typeface="Arial" panose="020B0604020202020204" pitchFamily="34" charset="0"/>
                <a:ea typeface="Times New Roman" panose="02020603050405020304" pitchFamily="18" charset="0"/>
                <a:cs typeface="Arial" panose="020B0604020202020204" pitchFamily="34" charset="0"/>
              </a:rPr>
              <a:t>SFF, </a:t>
            </a:r>
          </a:p>
          <a:p>
            <a:pPr lvl="3"/>
            <a:r>
              <a:rPr lang="en-GB" sz="2000" dirty="0">
                <a:effectLst/>
                <a:latin typeface="Arial" panose="020B0604020202020204" pitchFamily="34" charset="0"/>
                <a:ea typeface="Times New Roman" panose="02020603050405020304" pitchFamily="18" charset="0"/>
                <a:cs typeface="Arial" panose="020B0604020202020204" pitchFamily="34" charset="0"/>
              </a:rPr>
              <a:t>Tools / systems.</a:t>
            </a:r>
          </a:p>
          <a:p>
            <a:pPr lvl="2"/>
            <a:r>
              <a:rPr lang="en-GB" sz="2000" dirty="0">
                <a:effectLst/>
                <a:latin typeface="Arial" panose="020B0604020202020204" pitchFamily="34" charset="0"/>
                <a:ea typeface="Times New Roman" panose="02020603050405020304" pitchFamily="18" charset="0"/>
                <a:cs typeface="Arial" panose="020B0604020202020204" pitchFamily="34" charset="0"/>
              </a:rPr>
              <a:t>Conclusion</a:t>
            </a:r>
          </a:p>
          <a:p>
            <a:pPr lvl="2"/>
            <a:r>
              <a:rPr lang="en-GB" sz="2000" dirty="0">
                <a:effectLst/>
                <a:latin typeface="Arial" panose="020B0604020202020204" pitchFamily="34" charset="0"/>
                <a:ea typeface="Times New Roman" panose="02020603050405020304" pitchFamily="18" charset="0"/>
                <a:cs typeface="Arial" panose="020B0604020202020204" pitchFamily="34" charset="0"/>
              </a:rPr>
              <a:t>References</a:t>
            </a:r>
          </a:p>
          <a:p>
            <a:pPr lvl="1"/>
            <a:r>
              <a:rPr lang="en-GB" sz="2000" dirty="0">
                <a:latin typeface="Arial" panose="020B0604020202020204" pitchFamily="34" charset="0"/>
                <a:cs typeface="Arial" panose="020B0604020202020204" pitchFamily="34" charset="0"/>
              </a:rPr>
              <a:t>The greatest challenge is the word count.  </a:t>
            </a:r>
          </a:p>
          <a:p>
            <a:pPr marL="1371623" lvl="3" indent="0">
              <a:buNone/>
            </a:pPr>
            <a:r>
              <a:rPr lang="en-GB" sz="2000" dirty="0">
                <a:latin typeface="Arial" panose="020B0604020202020204" pitchFamily="34" charset="0"/>
                <a:cs typeface="Arial" panose="020B0604020202020204" pitchFamily="34" charset="0"/>
              </a:rPr>
              <a:t>(2,500 words, + / - 10%)</a:t>
            </a:r>
          </a:p>
          <a:p>
            <a:pPr lvl="1"/>
            <a:endParaRPr lang="en-GB" sz="20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73374317-943B-48BA-87C9-0CF36192766B}" type="slidenum">
              <a:rPr lang="en-GB" smtClean="0"/>
              <a:t>5</a:t>
            </a:fld>
            <a:endParaRPr lang="en-GB"/>
          </a:p>
        </p:txBody>
      </p:sp>
    </p:spTree>
    <p:extLst>
      <p:ext uri="{BB962C8B-B14F-4D97-AF65-F5344CB8AC3E}">
        <p14:creationId xmlns:p14="http://schemas.microsoft.com/office/powerpoint/2010/main" val="3302449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591</Words>
  <Application>Microsoft Office PowerPoint</Application>
  <PresentationFormat>On-screen Show (4:3)</PresentationFormat>
  <Paragraphs>55</Paragraphs>
  <Slides>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Century Gothic</vt:lpstr>
      <vt:lpstr>Wingdings 3</vt:lpstr>
      <vt:lpstr>Ion</vt:lpstr>
      <vt:lpstr>BMSP6017 Digital Business Dr Roisin Mullins</vt:lpstr>
      <vt:lpstr>Assignment 2</vt:lpstr>
      <vt:lpstr>Digital Business Assignment 2  Suggestions</vt:lpstr>
      <vt:lpstr>Assignment 2 Areas to consider in your critique</vt:lpstr>
      <vt:lpstr>Report format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Assignment Tips</dc:title>
  <dc:creator>RA</dc:creator>
  <cp:lastModifiedBy>Roisin Mullins</cp:lastModifiedBy>
  <cp:revision>36</cp:revision>
  <dcterms:created xsi:type="dcterms:W3CDTF">2018-11-15T10:40:33Z</dcterms:created>
  <dcterms:modified xsi:type="dcterms:W3CDTF">2024-10-02T13:08:06Z</dcterms:modified>
</cp:coreProperties>
</file>