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29"/>
  </p:normalViewPr>
  <p:slideViewPr>
    <p:cSldViewPr snapToGrid="0" snapToObjects="1">
      <p:cViewPr varScale="1">
        <p:scale>
          <a:sx n="55" d="100"/>
          <a:sy n="55" d="100"/>
        </p:scale>
        <p:origin x="1078" y="2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verage Ackerson (2437754)" userId="71cfeaf0-7464-46e5-8e7d-8419a082dfcf" providerId="ADAL" clId="{46AE93CB-1B0A-4BE1-99CD-3974180CFC58}"/>
    <pc:docChg chg="custSel modSld">
      <pc:chgData name="Saverage Ackerson (2437754)" userId="71cfeaf0-7464-46e5-8e7d-8419a082dfcf" providerId="ADAL" clId="{46AE93CB-1B0A-4BE1-99CD-3974180CFC58}" dt="2026-06-10T14:10:54.199" v="6" actId="20577"/>
      <pc:docMkLst>
        <pc:docMk/>
      </pc:docMkLst>
      <pc:sldChg chg="modSp mod">
        <pc:chgData name="Saverage Ackerson (2437754)" userId="71cfeaf0-7464-46e5-8e7d-8419a082dfcf" providerId="ADAL" clId="{46AE93CB-1B0A-4BE1-99CD-3974180CFC58}" dt="2026-06-10T14:10:54.199" v="6" actId="20577"/>
        <pc:sldMkLst>
          <pc:docMk/>
          <pc:sldMk cId="0" sldId="267"/>
        </pc:sldMkLst>
        <pc:graphicFrameChg chg="modGraphic">
          <ac:chgData name="Saverage Ackerson (2437754)" userId="71cfeaf0-7464-46e5-8e7d-8419a082dfcf" providerId="ADAL" clId="{46AE93CB-1B0A-4BE1-99CD-3974180CFC58}" dt="2026-06-10T14:10:54.199" v="6" actId="20577"/>
          <ac:graphicFrameMkLst>
            <pc:docMk/>
            <pc:sldMk cId="0" sldId="267"/>
            <ac:graphicFrameMk id="10" creationId="{1EB22FEE-3A58-7D37-3727-2C6BD5CDC210}"/>
          </ac:graphicFrameMkLst>
        </pc:graphicFrame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10.svg"/></Relationships>
</file>

<file path=ppt/diagrams/_rels/data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9.svg"/><Relationship Id="rId1" Type="http://schemas.openxmlformats.org/officeDocument/2006/relationships/image" Target="../media/image7.svg"/><Relationship Id="rId6" Type="http://schemas.openxmlformats.org/officeDocument/2006/relationships/image" Target="../media/image17.svg"/><Relationship Id="rId5" Type="http://schemas.openxmlformats.org/officeDocument/2006/relationships/image" Target="../media/image16.sv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9.svg"/><Relationship Id="rId1" Type="http://schemas.openxmlformats.org/officeDocument/2006/relationships/image" Target="../media/image7.svg"/><Relationship Id="rId6" Type="http://schemas.openxmlformats.org/officeDocument/2006/relationships/image" Target="../media/image17.svg"/><Relationship Id="rId5" Type="http://schemas.openxmlformats.org/officeDocument/2006/relationships/image" Target="../media/image16.sv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B989A3-EAD1-40F8-A97E-9716EAA3062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11B5C90-3BCC-41C0-8A49-5E987AA0D4B2}">
      <dgm:prSet/>
      <dgm:spPr/>
      <dgm:t>
        <a:bodyPr/>
        <a:lstStyle/>
        <a:p>
          <a:r>
            <a:rPr lang="en-US"/>
            <a:t>Tests past behaviour and work experience</a:t>
          </a:r>
        </a:p>
      </dgm:t>
    </dgm:pt>
    <dgm:pt modelId="{32C5214A-1452-4C14-8EFD-4920190FE715}" type="parTrans" cxnId="{51D10E3F-CE27-4140-BEEF-CD5EF2FD29F5}">
      <dgm:prSet/>
      <dgm:spPr/>
      <dgm:t>
        <a:bodyPr/>
        <a:lstStyle/>
        <a:p>
          <a:endParaRPr lang="en-US"/>
        </a:p>
      </dgm:t>
    </dgm:pt>
    <dgm:pt modelId="{CBBAF5DC-6EA0-4A32-8CAF-F6FF23E1B6F1}" type="sibTrans" cxnId="{51D10E3F-CE27-4140-BEEF-CD5EF2FD29F5}">
      <dgm:prSet/>
      <dgm:spPr/>
      <dgm:t>
        <a:bodyPr/>
        <a:lstStyle/>
        <a:p>
          <a:endParaRPr lang="en-US"/>
        </a:p>
      </dgm:t>
    </dgm:pt>
    <dgm:pt modelId="{AE0C343E-3164-4777-8A12-51E2260A1076}">
      <dgm:prSet/>
      <dgm:spPr/>
      <dgm:t>
        <a:bodyPr/>
        <a:lstStyle/>
        <a:p>
          <a:r>
            <a:rPr lang="en-US"/>
            <a:t>Uses examples of leadership, teamwork and problem-solving</a:t>
          </a:r>
        </a:p>
      </dgm:t>
    </dgm:pt>
    <dgm:pt modelId="{A61A2775-8EBA-49EF-A54B-9ACB13BD84E7}" type="parTrans" cxnId="{967A5461-1D75-4F74-91D8-473B155686BF}">
      <dgm:prSet/>
      <dgm:spPr/>
      <dgm:t>
        <a:bodyPr/>
        <a:lstStyle/>
        <a:p>
          <a:endParaRPr lang="en-US"/>
        </a:p>
      </dgm:t>
    </dgm:pt>
    <dgm:pt modelId="{D3D7FA27-7661-4ACB-9069-611623D0B1F0}" type="sibTrans" cxnId="{967A5461-1D75-4F74-91D8-473B155686BF}">
      <dgm:prSet/>
      <dgm:spPr/>
      <dgm:t>
        <a:bodyPr/>
        <a:lstStyle/>
        <a:p>
          <a:endParaRPr lang="en-US"/>
        </a:p>
      </dgm:t>
    </dgm:pt>
    <dgm:pt modelId="{5628278C-DCB0-4253-A832-1597303CAB4D}">
      <dgm:prSet/>
      <dgm:spPr/>
      <dgm:t>
        <a:bodyPr/>
        <a:lstStyle/>
        <a:p>
          <a:r>
            <a:rPr lang="en-US"/>
            <a:t>Suitable for Project Manager and Change Manager roles</a:t>
          </a:r>
        </a:p>
      </dgm:t>
    </dgm:pt>
    <dgm:pt modelId="{BA08EA09-E4F5-4B14-91CB-06350864F7C2}" type="parTrans" cxnId="{14A296F2-4021-44EF-8E75-1A6729DC9403}">
      <dgm:prSet/>
      <dgm:spPr/>
      <dgm:t>
        <a:bodyPr/>
        <a:lstStyle/>
        <a:p>
          <a:endParaRPr lang="en-US"/>
        </a:p>
      </dgm:t>
    </dgm:pt>
    <dgm:pt modelId="{3EA34B13-5644-4F46-90E1-E30C76C019C1}" type="sibTrans" cxnId="{14A296F2-4021-44EF-8E75-1A6729DC9403}">
      <dgm:prSet/>
      <dgm:spPr/>
      <dgm:t>
        <a:bodyPr/>
        <a:lstStyle/>
        <a:p>
          <a:endParaRPr lang="en-US"/>
        </a:p>
      </dgm:t>
    </dgm:pt>
    <dgm:pt modelId="{4CB16F5A-B849-43BB-8B72-276E086036DF}">
      <dgm:prSet/>
      <dgm:spPr/>
      <dgm:t>
        <a:bodyPr/>
        <a:lstStyle/>
        <a:p>
          <a:r>
            <a:rPr lang="en-US"/>
            <a:t>Helps assess transformation readiness</a:t>
          </a:r>
        </a:p>
      </dgm:t>
    </dgm:pt>
    <dgm:pt modelId="{A1B8A0DB-0BB4-41C3-A379-0AA49CE0B7A1}" type="parTrans" cxnId="{99CC99A2-2307-4FF2-A738-38B39606C72E}">
      <dgm:prSet/>
      <dgm:spPr/>
      <dgm:t>
        <a:bodyPr/>
        <a:lstStyle/>
        <a:p>
          <a:endParaRPr lang="en-US"/>
        </a:p>
      </dgm:t>
    </dgm:pt>
    <dgm:pt modelId="{F9A91B07-3A9C-48E1-B03E-2E3830DD0836}" type="sibTrans" cxnId="{99CC99A2-2307-4FF2-A738-38B39606C72E}">
      <dgm:prSet/>
      <dgm:spPr/>
      <dgm:t>
        <a:bodyPr/>
        <a:lstStyle/>
        <a:p>
          <a:endParaRPr lang="en-US"/>
        </a:p>
      </dgm:t>
    </dgm:pt>
    <dgm:pt modelId="{1AA740E6-452C-4837-9BD5-0A5B644DF290}">
      <dgm:prSet/>
      <dgm:spPr/>
      <dgm:t>
        <a:bodyPr/>
        <a:lstStyle/>
        <a:p>
          <a:r>
            <a:rPr lang="en-US"/>
            <a:t>Questions should link directly to role requirements</a:t>
          </a:r>
        </a:p>
      </dgm:t>
    </dgm:pt>
    <dgm:pt modelId="{88716BE9-4CC0-46EF-9F9A-1508538C6761}" type="parTrans" cxnId="{2E6BEED1-9B1D-4C8C-8CE2-A61B88AD84BB}">
      <dgm:prSet/>
      <dgm:spPr/>
      <dgm:t>
        <a:bodyPr/>
        <a:lstStyle/>
        <a:p>
          <a:endParaRPr lang="en-US"/>
        </a:p>
      </dgm:t>
    </dgm:pt>
    <dgm:pt modelId="{A534D263-89A9-4FA4-BC7B-A96161211DD9}" type="sibTrans" cxnId="{2E6BEED1-9B1D-4C8C-8CE2-A61B88AD84BB}">
      <dgm:prSet/>
      <dgm:spPr/>
      <dgm:t>
        <a:bodyPr/>
        <a:lstStyle/>
        <a:p>
          <a:endParaRPr lang="en-US"/>
        </a:p>
      </dgm:t>
    </dgm:pt>
    <dgm:pt modelId="{FDDD0A79-A726-420E-ABB1-A4CCFC0838C2}">
      <dgm:prSet/>
      <dgm:spPr/>
      <dgm:t>
        <a:bodyPr/>
        <a:lstStyle/>
        <a:p>
          <a:r>
            <a:rPr lang="en-US"/>
            <a:t>HR practices must support organisational change (Cooke et al., 2021)</a:t>
          </a:r>
        </a:p>
      </dgm:t>
    </dgm:pt>
    <dgm:pt modelId="{1741CB9E-F270-47C0-B1F2-5E58A99F53FC}" type="parTrans" cxnId="{D81C5D2B-41D5-40DE-B572-5E35152FC045}">
      <dgm:prSet/>
      <dgm:spPr/>
      <dgm:t>
        <a:bodyPr/>
        <a:lstStyle/>
        <a:p>
          <a:endParaRPr lang="en-US"/>
        </a:p>
      </dgm:t>
    </dgm:pt>
    <dgm:pt modelId="{4A654FD7-1C83-43ED-88E4-6421E78D28E5}" type="sibTrans" cxnId="{D81C5D2B-41D5-40DE-B572-5E35152FC045}">
      <dgm:prSet/>
      <dgm:spPr/>
      <dgm:t>
        <a:bodyPr/>
        <a:lstStyle/>
        <a:p>
          <a:endParaRPr lang="en-US"/>
        </a:p>
      </dgm:t>
    </dgm:pt>
    <dgm:pt modelId="{8CF516E0-1390-4DD3-A46D-F46030342E1F}" type="pres">
      <dgm:prSet presAssocID="{24B989A3-EAD1-40F8-A97E-9716EAA3062B}" presName="vert0" presStyleCnt="0">
        <dgm:presLayoutVars>
          <dgm:dir/>
          <dgm:animOne val="branch"/>
          <dgm:animLvl val="lvl"/>
        </dgm:presLayoutVars>
      </dgm:prSet>
      <dgm:spPr/>
    </dgm:pt>
    <dgm:pt modelId="{CD75A1E7-3268-4053-9AB0-3751CA6374CE}" type="pres">
      <dgm:prSet presAssocID="{911B5C90-3BCC-41C0-8A49-5E987AA0D4B2}" presName="thickLine" presStyleLbl="alignNode1" presStyleIdx="0" presStyleCnt="6"/>
      <dgm:spPr/>
    </dgm:pt>
    <dgm:pt modelId="{3B9D87E5-631F-4674-B368-2551CC8F22F5}" type="pres">
      <dgm:prSet presAssocID="{911B5C90-3BCC-41C0-8A49-5E987AA0D4B2}" presName="horz1" presStyleCnt="0"/>
      <dgm:spPr/>
    </dgm:pt>
    <dgm:pt modelId="{4D9DCF32-766A-4D6F-92AF-9834FFCB8EFB}" type="pres">
      <dgm:prSet presAssocID="{911B5C90-3BCC-41C0-8A49-5E987AA0D4B2}" presName="tx1" presStyleLbl="revTx" presStyleIdx="0" presStyleCnt="6"/>
      <dgm:spPr/>
    </dgm:pt>
    <dgm:pt modelId="{C605672F-1ADD-4A0F-B231-2E684F9DD0A3}" type="pres">
      <dgm:prSet presAssocID="{911B5C90-3BCC-41C0-8A49-5E987AA0D4B2}" presName="vert1" presStyleCnt="0"/>
      <dgm:spPr/>
    </dgm:pt>
    <dgm:pt modelId="{F42413B5-51DA-4AC4-8338-0E786938EDC3}" type="pres">
      <dgm:prSet presAssocID="{AE0C343E-3164-4777-8A12-51E2260A1076}" presName="thickLine" presStyleLbl="alignNode1" presStyleIdx="1" presStyleCnt="6"/>
      <dgm:spPr/>
    </dgm:pt>
    <dgm:pt modelId="{162816D1-1DF1-4B0C-A807-B657AC351082}" type="pres">
      <dgm:prSet presAssocID="{AE0C343E-3164-4777-8A12-51E2260A1076}" presName="horz1" presStyleCnt="0"/>
      <dgm:spPr/>
    </dgm:pt>
    <dgm:pt modelId="{60EE4AE8-937F-4EBA-BB48-F55FE7FA78C8}" type="pres">
      <dgm:prSet presAssocID="{AE0C343E-3164-4777-8A12-51E2260A1076}" presName="tx1" presStyleLbl="revTx" presStyleIdx="1" presStyleCnt="6"/>
      <dgm:spPr/>
    </dgm:pt>
    <dgm:pt modelId="{1AB19724-73B4-427D-B867-057AC547EA84}" type="pres">
      <dgm:prSet presAssocID="{AE0C343E-3164-4777-8A12-51E2260A1076}" presName="vert1" presStyleCnt="0"/>
      <dgm:spPr/>
    </dgm:pt>
    <dgm:pt modelId="{2545316D-50B1-4C9A-B381-BF1F35D9CE82}" type="pres">
      <dgm:prSet presAssocID="{5628278C-DCB0-4253-A832-1597303CAB4D}" presName="thickLine" presStyleLbl="alignNode1" presStyleIdx="2" presStyleCnt="6"/>
      <dgm:spPr/>
    </dgm:pt>
    <dgm:pt modelId="{10C81710-C23B-425D-942F-2E3C1C20B4EB}" type="pres">
      <dgm:prSet presAssocID="{5628278C-DCB0-4253-A832-1597303CAB4D}" presName="horz1" presStyleCnt="0"/>
      <dgm:spPr/>
    </dgm:pt>
    <dgm:pt modelId="{B42DE331-9261-4E2D-85BF-DCF16D5E28C5}" type="pres">
      <dgm:prSet presAssocID="{5628278C-DCB0-4253-A832-1597303CAB4D}" presName="tx1" presStyleLbl="revTx" presStyleIdx="2" presStyleCnt="6"/>
      <dgm:spPr/>
    </dgm:pt>
    <dgm:pt modelId="{DDF26F70-D475-43CA-9905-3D1D5690AB31}" type="pres">
      <dgm:prSet presAssocID="{5628278C-DCB0-4253-A832-1597303CAB4D}" presName="vert1" presStyleCnt="0"/>
      <dgm:spPr/>
    </dgm:pt>
    <dgm:pt modelId="{9BAE6FE9-1061-4CDE-BF6A-DB146C83EF76}" type="pres">
      <dgm:prSet presAssocID="{4CB16F5A-B849-43BB-8B72-276E086036DF}" presName="thickLine" presStyleLbl="alignNode1" presStyleIdx="3" presStyleCnt="6"/>
      <dgm:spPr/>
    </dgm:pt>
    <dgm:pt modelId="{5BBFA82E-32FF-4AC6-B8FF-66443B155CDB}" type="pres">
      <dgm:prSet presAssocID="{4CB16F5A-B849-43BB-8B72-276E086036DF}" presName="horz1" presStyleCnt="0"/>
      <dgm:spPr/>
    </dgm:pt>
    <dgm:pt modelId="{07DDF15C-A256-4BF2-B7B9-9E8C8E24182D}" type="pres">
      <dgm:prSet presAssocID="{4CB16F5A-B849-43BB-8B72-276E086036DF}" presName="tx1" presStyleLbl="revTx" presStyleIdx="3" presStyleCnt="6"/>
      <dgm:spPr/>
    </dgm:pt>
    <dgm:pt modelId="{95553025-F288-4E0D-893D-2CEBB1F07658}" type="pres">
      <dgm:prSet presAssocID="{4CB16F5A-B849-43BB-8B72-276E086036DF}" presName="vert1" presStyleCnt="0"/>
      <dgm:spPr/>
    </dgm:pt>
    <dgm:pt modelId="{4C79626E-098C-42BC-BEB4-82B41B9A8FA1}" type="pres">
      <dgm:prSet presAssocID="{1AA740E6-452C-4837-9BD5-0A5B644DF290}" presName="thickLine" presStyleLbl="alignNode1" presStyleIdx="4" presStyleCnt="6"/>
      <dgm:spPr/>
    </dgm:pt>
    <dgm:pt modelId="{E0B5662D-0DDB-46C7-8722-A565BFDD58E7}" type="pres">
      <dgm:prSet presAssocID="{1AA740E6-452C-4837-9BD5-0A5B644DF290}" presName="horz1" presStyleCnt="0"/>
      <dgm:spPr/>
    </dgm:pt>
    <dgm:pt modelId="{DFDC36CC-7302-4C75-98B6-90E62230BD28}" type="pres">
      <dgm:prSet presAssocID="{1AA740E6-452C-4837-9BD5-0A5B644DF290}" presName="tx1" presStyleLbl="revTx" presStyleIdx="4" presStyleCnt="6"/>
      <dgm:spPr/>
    </dgm:pt>
    <dgm:pt modelId="{2CF9F92F-D5DC-4AF0-93FE-DB383807D7DA}" type="pres">
      <dgm:prSet presAssocID="{1AA740E6-452C-4837-9BD5-0A5B644DF290}" presName="vert1" presStyleCnt="0"/>
      <dgm:spPr/>
    </dgm:pt>
    <dgm:pt modelId="{D8D59801-75C9-4F30-AC4B-1B71514583D7}" type="pres">
      <dgm:prSet presAssocID="{FDDD0A79-A726-420E-ABB1-A4CCFC0838C2}" presName="thickLine" presStyleLbl="alignNode1" presStyleIdx="5" presStyleCnt="6"/>
      <dgm:spPr/>
    </dgm:pt>
    <dgm:pt modelId="{85B677F8-E18A-4C2E-B30E-4F6AC37DABF9}" type="pres">
      <dgm:prSet presAssocID="{FDDD0A79-A726-420E-ABB1-A4CCFC0838C2}" presName="horz1" presStyleCnt="0"/>
      <dgm:spPr/>
    </dgm:pt>
    <dgm:pt modelId="{E825F439-C6AF-4D78-83C9-3C6F7799B8A2}" type="pres">
      <dgm:prSet presAssocID="{FDDD0A79-A726-420E-ABB1-A4CCFC0838C2}" presName="tx1" presStyleLbl="revTx" presStyleIdx="5" presStyleCnt="6"/>
      <dgm:spPr/>
    </dgm:pt>
    <dgm:pt modelId="{25F25947-B982-4443-8F99-2E9990B39360}" type="pres">
      <dgm:prSet presAssocID="{FDDD0A79-A726-420E-ABB1-A4CCFC0838C2}" presName="vert1" presStyleCnt="0"/>
      <dgm:spPr/>
    </dgm:pt>
  </dgm:ptLst>
  <dgm:cxnLst>
    <dgm:cxn modelId="{1A0A0D10-250A-4959-BC78-381CB1742F43}" type="presOf" srcId="{1AA740E6-452C-4837-9BD5-0A5B644DF290}" destId="{DFDC36CC-7302-4C75-98B6-90E62230BD28}" srcOrd="0" destOrd="0" presId="urn:microsoft.com/office/officeart/2008/layout/LinedList"/>
    <dgm:cxn modelId="{AB9F6324-C1AD-438C-AA2F-0BFC10B030C2}" type="presOf" srcId="{FDDD0A79-A726-420E-ABB1-A4CCFC0838C2}" destId="{E825F439-C6AF-4D78-83C9-3C6F7799B8A2}" srcOrd="0" destOrd="0" presId="urn:microsoft.com/office/officeart/2008/layout/LinedList"/>
    <dgm:cxn modelId="{D81C5D2B-41D5-40DE-B572-5E35152FC045}" srcId="{24B989A3-EAD1-40F8-A97E-9716EAA3062B}" destId="{FDDD0A79-A726-420E-ABB1-A4CCFC0838C2}" srcOrd="5" destOrd="0" parTransId="{1741CB9E-F270-47C0-B1F2-5E58A99F53FC}" sibTransId="{4A654FD7-1C83-43ED-88E4-6421E78D28E5}"/>
    <dgm:cxn modelId="{0EC2B930-69C7-42CF-8609-E31B300E0B3E}" type="presOf" srcId="{24B989A3-EAD1-40F8-A97E-9716EAA3062B}" destId="{8CF516E0-1390-4DD3-A46D-F46030342E1F}" srcOrd="0" destOrd="0" presId="urn:microsoft.com/office/officeart/2008/layout/LinedList"/>
    <dgm:cxn modelId="{738AE33C-12D4-4DFD-82F9-CFBF6713F54D}" type="presOf" srcId="{AE0C343E-3164-4777-8A12-51E2260A1076}" destId="{60EE4AE8-937F-4EBA-BB48-F55FE7FA78C8}" srcOrd="0" destOrd="0" presId="urn:microsoft.com/office/officeart/2008/layout/LinedList"/>
    <dgm:cxn modelId="{51D10E3F-CE27-4140-BEEF-CD5EF2FD29F5}" srcId="{24B989A3-EAD1-40F8-A97E-9716EAA3062B}" destId="{911B5C90-3BCC-41C0-8A49-5E987AA0D4B2}" srcOrd="0" destOrd="0" parTransId="{32C5214A-1452-4C14-8EFD-4920190FE715}" sibTransId="{CBBAF5DC-6EA0-4A32-8CAF-F6FF23E1B6F1}"/>
    <dgm:cxn modelId="{967A5461-1D75-4F74-91D8-473B155686BF}" srcId="{24B989A3-EAD1-40F8-A97E-9716EAA3062B}" destId="{AE0C343E-3164-4777-8A12-51E2260A1076}" srcOrd="1" destOrd="0" parTransId="{A61A2775-8EBA-49EF-A54B-9ACB13BD84E7}" sibTransId="{D3D7FA27-7661-4ACB-9069-611623D0B1F0}"/>
    <dgm:cxn modelId="{99CC99A2-2307-4FF2-A738-38B39606C72E}" srcId="{24B989A3-EAD1-40F8-A97E-9716EAA3062B}" destId="{4CB16F5A-B849-43BB-8B72-276E086036DF}" srcOrd="3" destOrd="0" parTransId="{A1B8A0DB-0BB4-41C3-A379-0AA49CE0B7A1}" sibTransId="{F9A91B07-3A9C-48E1-B03E-2E3830DD0836}"/>
    <dgm:cxn modelId="{31565ECD-E846-4D46-9A92-EDFC25EEDDE8}" type="presOf" srcId="{5628278C-DCB0-4253-A832-1597303CAB4D}" destId="{B42DE331-9261-4E2D-85BF-DCF16D5E28C5}" srcOrd="0" destOrd="0" presId="urn:microsoft.com/office/officeart/2008/layout/LinedList"/>
    <dgm:cxn modelId="{0F0EA9D1-665B-417B-B576-2FCF5DDF24C8}" type="presOf" srcId="{911B5C90-3BCC-41C0-8A49-5E987AA0D4B2}" destId="{4D9DCF32-766A-4D6F-92AF-9834FFCB8EFB}" srcOrd="0" destOrd="0" presId="urn:microsoft.com/office/officeart/2008/layout/LinedList"/>
    <dgm:cxn modelId="{2E6BEED1-9B1D-4C8C-8CE2-A61B88AD84BB}" srcId="{24B989A3-EAD1-40F8-A97E-9716EAA3062B}" destId="{1AA740E6-452C-4837-9BD5-0A5B644DF290}" srcOrd="4" destOrd="0" parTransId="{88716BE9-4CC0-46EF-9F9A-1508538C6761}" sibTransId="{A534D263-89A9-4FA4-BC7B-A96161211DD9}"/>
    <dgm:cxn modelId="{2433BDD5-E4D6-4239-A9EB-8007F8540A60}" type="presOf" srcId="{4CB16F5A-B849-43BB-8B72-276E086036DF}" destId="{07DDF15C-A256-4BF2-B7B9-9E8C8E24182D}" srcOrd="0" destOrd="0" presId="urn:microsoft.com/office/officeart/2008/layout/LinedList"/>
    <dgm:cxn modelId="{14A296F2-4021-44EF-8E75-1A6729DC9403}" srcId="{24B989A3-EAD1-40F8-A97E-9716EAA3062B}" destId="{5628278C-DCB0-4253-A832-1597303CAB4D}" srcOrd="2" destOrd="0" parTransId="{BA08EA09-E4F5-4B14-91CB-06350864F7C2}" sibTransId="{3EA34B13-5644-4F46-90E1-E30C76C019C1}"/>
    <dgm:cxn modelId="{BFF91BF7-5944-4FCD-8B1E-C86D6C935008}" type="presParOf" srcId="{8CF516E0-1390-4DD3-A46D-F46030342E1F}" destId="{CD75A1E7-3268-4053-9AB0-3751CA6374CE}" srcOrd="0" destOrd="0" presId="urn:microsoft.com/office/officeart/2008/layout/LinedList"/>
    <dgm:cxn modelId="{F05D14F9-DDA7-432A-8C3E-CF8DDAB1DCF6}" type="presParOf" srcId="{8CF516E0-1390-4DD3-A46D-F46030342E1F}" destId="{3B9D87E5-631F-4674-B368-2551CC8F22F5}" srcOrd="1" destOrd="0" presId="urn:microsoft.com/office/officeart/2008/layout/LinedList"/>
    <dgm:cxn modelId="{068E402D-1BFE-47C4-A87F-1101C5F5E541}" type="presParOf" srcId="{3B9D87E5-631F-4674-B368-2551CC8F22F5}" destId="{4D9DCF32-766A-4D6F-92AF-9834FFCB8EFB}" srcOrd="0" destOrd="0" presId="urn:microsoft.com/office/officeart/2008/layout/LinedList"/>
    <dgm:cxn modelId="{F18CDA10-65A2-44F3-95AE-374D6DA930D6}" type="presParOf" srcId="{3B9D87E5-631F-4674-B368-2551CC8F22F5}" destId="{C605672F-1ADD-4A0F-B231-2E684F9DD0A3}" srcOrd="1" destOrd="0" presId="urn:microsoft.com/office/officeart/2008/layout/LinedList"/>
    <dgm:cxn modelId="{E3BBF843-33B0-4E1B-969C-5A32B919320A}" type="presParOf" srcId="{8CF516E0-1390-4DD3-A46D-F46030342E1F}" destId="{F42413B5-51DA-4AC4-8338-0E786938EDC3}" srcOrd="2" destOrd="0" presId="urn:microsoft.com/office/officeart/2008/layout/LinedList"/>
    <dgm:cxn modelId="{B417A475-C5A5-4848-AFAA-C41276A0075F}" type="presParOf" srcId="{8CF516E0-1390-4DD3-A46D-F46030342E1F}" destId="{162816D1-1DF1-4B0C-A807-B657AC351082}" srcOrd="3" destOrd="0" presId="urn:microsoft.com/office/officeart/2008/layout/LinedList"/>
    <dgm:cxn modelId="{6A3A1661-C36E-4317-8EF1-6E0254901E7B}" type="presParOf" srcId="{162816D1-1DF1-4B0C-A807-B657AC351082}" destId="{60EE4AE8-937F-4EBA-BB48-F55FE7FA78C8}" srcOrd="0" destOrd="0" presId="urn:microsoft.com/office/officeart/2008/layout/LinedList"/>
    <dgm:cxn modelId="{982AB919-CBB5-41CC-8312-CDBD5554F694}" type="presParOf" srcId="{162816D1-1DF1-4B0C-A807-B657AC351082}" destId="{1AB19724-73B4-427D-B867-057AC547EA84}" srcOrd="1" destOrd="0" presId="urn:microsoft.com/office/officeart/2008/layout/LinedList"/>
    <dgm:cxn modelId="{0B16B10F-3496-40F7-8D8F-5307F1406DCC}" type="presParOf" srcId="{8CF516E0-1390-4DD3-A46D-F46030342E1F}" destId="{2545316D-50B1-4C9A-B381-BF1F35D9CE82}" srcOrd="4" destOrd="0" presId="urn:microsoft.com/office/officeart/2008/layout/LinedList"/>
    <dgm:cxn modelId="{9CE674A7-F191-478A-A046-FF2225497BF1}" type="presParOf" srcId="{8CF516E0-1390-4DD3-A46D-F46030342E1F}" destId="{10C81710-C23B-425D-942F-2E3C1C20B4EB}" srcOrd="5" destOrd="0" presId="urn:microsoft.com/office/officeart/2008/layout/LinedList"/>
    <dgm:cxn modelId="{26395ACD-8EE1-4CA5-B1F1-AEC36C0BCD35}" type="presParOf" srcId="{10C81710-C23B-425D-942F-2E3C1C20B4EB}" destId="{B42DE331-9261-4E2D-85BF-DCF16D5E28C5}" srcOrd="0" destOrd="0" presId="urn:microsoft.com/office/officeart/2008/layout/LinedList"/>
    <dgm:cxn modelId="{622744A1-36D8-452F-8A23-96B90887295A}" type="presParOf" srcId="{10C81710-C23B-425D-942F-2E3C1C20B4EB}" destId="{DDF26F70-D475-43CA-9905-3D1D5690AB31}" srcOrd="1" destOrd="0" presId="urn:microsoft.com/office/officeart/2008/layout/LinedList"/>
    <dgm:cxn modelId="{3937B0F7-A11E-4D60-86B9-25336EE49785}" type="presParOf" srcId="{8CF516E0-1390-4DD3-A46D-F46030342E1F}" destId="{9BAE6FE9-1061-4CDE-BF6A-DB146C83EF76}" srcOrd="6" destOrd="0" presId="urn:microsoft.com/office/officeart/2008/layout/LinedList"/>
    <dgm:cxn modelId="{286EBC45-F473-4C6A-BDD1-9AC1AAFEF6A0}" type="presParOf" srcId="{8CF516E0-1390-4DD3-A46D-F46030342E1F}" destId="{5BBFA82E-32FF-4AC6-B8FF-66443B155CDB}" srcOrd="7" destOrd="0" presId="urn:microsoft.com/office/officeart/2008/layout/LinedList"/>
    <dgm:cxn modelId="{B64CE8B5-B46C-4303-98EA-3A660E336870}" type="presParOf" srcId="{5BBFA82E-32FF-4AC6-B8FF-66443B155CDB}" destId="{07DDF15C-A256-4BF2-B7B9-9E8C8E24182D}" srcOrd="0" destOrd="0" presId="urn:microsoft.com/office/officeart/2008/layout/LinedList"/>
    <dgm:cxn modelId="{81FE8FB5-295B-4A1E-BA93-9DAE13FAB5F0}" type="presParOf" srcId="{5BBFA82E-32FF-4AC6-B8FF-66443B155CDB}" destId="{95553025-F288-4E0D-893D-2CEBB1F07658}" srcOrd="1" destOrd="0" presId="urn:microsoft.com/office/officeart/2008/layout/LinedList"/>
    <dgm:cxn modelId="{25011A16-2D3A-431C-A535-A1B634A24CFC}" type="presParOf" srcId="{8CF516E0-1390-4DD3-A46D-F46030342E1F}" destId="{4C79626E-098C-42BC-BEB4-82B41B9A8FA1}" srcOrd="8" destOrd="0" presId="urn:microsoft.com/office/officeart/2008/layout/LinedList"/>
    <dgm:cxn modelId="{ED84364C-3136-4C52-B5BF-132BD200A923}" type="presParOf" srcId="{8CF516E0-1390-4DD3-A46D-F46030342E1F}" destId="{E0B5662D-0DDB-46C7-8722-A565BFDD58E7}" srcOrd="9" destOrd="0" presId="urn:microsoft.com/office/officeart/2008/layout/LinedList"/>
    <dgm:cxn modelId="{4186EC26-F89A-42B5-8464-FE1DD3399CB4}" type="presParOf" srcId="{E0B5662D-0DDB-46C7-8722-A565BFDD58E7}" destId="{DFDC36CC-7302-4C75-98B6-90E62230BD28}" srcOrd="0" destOrd="0" presId="urn:microsoft.com/office/officeart/2008/layout/LinedList"/>
    <dgm:cxn modelId="{4DD2B62A-472B-44EE-AA88-6CF4376D6EBD}" type="presParOf" srcId="{E0B5662D-0DDB-46C7-8722-A565BFDD58E7}" destId="{2CF9F92F-D5DC-4AF0-93FE-DB383807D7DA}" srcOrd="1" destOrd="0" presId="urn:microsoft.com/office/officeart/2008/layout/LinedList"/>
    <dgm:cxn modelId="{1F39A0F5-40B2-4586-8B60-14B9DCC115EF}" type="presParOf" srcId="{8CF516E0-1390-4DD3-A46D-F46030342E1F}" destId="{D8D59801-75C9-4F30-AC4B-1B71514583D7}" srcOrd="10" destOrd="0" presId="urn:microsoft.com/office/officeart/2008/layout/LinedList"/>
    <dgm:cxn modelId="{018D5C3F-2D19-43C1-80D3-5DE2E6162A0A}" type="presParOf" srcId="{8CF516E0-1390-4DD3-A46D-F46030342E1F}" destId="{85B677F8-E18A-4C2E-B30E-4F6AC37DABF9}" srcOrd="11" destOrd="0" presId="urn:microsoft.com/office/officeart/2008/layout/LinedList"/>
    <dgm:cxn modelId="{9AE1CF78-2AB3-4553-B457-64BB1E575B93}" type="presParOf" srcId="{85B677F8-E18A-4C2E-B30E-4F6AC37DABF9}" destId="{E825F439-C6AF-4D78-83C9-3C6F7799B8A2}" srcOrd="0" destOrd="0" presId="urn:microsoft.com/office/officeart/2008/layout/LinedList"/>
    <dgm:cxn modelId="{70C58ED3-7861-4C94-9A7F-0CE1E77F1AFA}" type="presParOf" srcId="{85B677F8-E18A-4C2E-B30E-4F6AC37DABF9}" destId="{25F25947-B982-4443-8F99-2E9990B3936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60446B-730E-4CC1-A742-3BA8032DBD81}"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06DC0B3-DB96-4302-9B1F-C7FB23B20E48}">
      <dgm:prSet/>
      <dgm:spPr/>
      <dgm:t>
        <a:bodyPr/>
        <a:lstStyle/>
        <a:p>
          <a:pPr>
            <a:lnSpc>
              <a:spcPct val="100000"/>
            </a:lnSpc>
          </a:pPr>
          <a:r>
            <a:rPr lang="en-US"/>
            <a:t>Uses multiple assessors for balanced judgement</a:t>
          </a:r>
        </a:p>
      </dgm:t>
    </dgm:pt>
    <dgm:pt modelId="{386E800E-A188-4922-90F9-2B750F7F605A}" type="parTrans" cxnId="{0FA0A784-A950-4019-BC58-7ACC9474E6CA}">
      <dgm:prSet/>
      <dgm:spPr/>
      <dgm:t>
        <a:bodyPr/>
        <a:lstStyle/>
        <a:p>
          <a:endParaRPr lang="en-US"/>
        </a:p>
      </dgm:t>
    </dgm:pt>
    <dgm:pt modelId="{8FABFE2D-63C0-4BA5-B427-1CED3ABDCA95}" type="sibTrans" cxnId="{0FA0A784-A950-4019-BC58-7ACC9474E6CA}">
      <dgm:prSet/>
      <dgm:spPr/>
      <dgm:t>
        <a:bodyPr/>
        <a:lstStyle/>
        <a:p>
          <a:pPr>
            <a:lnSpc>
              <a:spcPct val="100000"/>
            </a:lnSpc>
          </a:pPr>
          <a:endParaRPr lang="en-US"/>
        </a:p>
      </dgm:t>
    </dgm:pt>
    <dgm:pt modelId="{134CDA5B-CE8F-4641-8ADB-10202E4AEC6A}">
      <dgm:prSet/>
      <dgm:spPr/>
      <dgm:t>
        <a:bodyPr/>
        <a:lstStyle/>
        <a:p>
          <a:pPr>
            <a:lnSpc>
              <a:spcPct val="100000"/>
            </a:lnSpc>
          </a:pPr>
          <a:r>
            <a:rPr lang="en-US"/>
            <a:t>Suitable for Digital Specialist and Financial Analyst roles</a:t>
          </a:r>
        </a:p>
      </dgm:t>
    </dgm:pt>
    <dgm:pt modelId="{DCB3968E-5581-453F-9458-3420FB17105A}" type="parTrans" cxnId="{D8B2802D-76E1-4556-9E7D-20478CFDE147}">
      <dgm:prSet/>
      <dgm:spPr/>
      <dgm:t>
        <a:bodyPr/>
        <a:lstStyle/>
        <a:p>
          <a:endParaRPr lang="en-US"/>
        </a:p>
      </dgm:t>
    </dgm:pt>
    <dgm:pt modelId="{232E6AD6-9EBE-4C2C-8D20-4A8FE8F09D0E}" type="sibTrans" cxnId="{D8B2802D-76E1-4556-9E7D-20478CFDE147}">
      <dgm:prSet/>
      <dgm:spPr/>
      <dgm:t>
        <a:bodyPr/>
        <a:lstStyle/>
        <a:p>
          <a:pPr>
            <a:lnSpc>
              <a:spcPct val="100000"/>
            </a:lnSpc>
          </a:pPr>
          <a:endParaRPr lang="en-US"/>
        </a:p>
      </dgm:t>
    </dgm:pt>
    <dgm:pt modelId="{727B4399-F66C-4542-AAD4-80AE2259B981}">
      <dgm:prSet/>
      <dgm:spPr/>
      <dgm:t>
        <a:bodyPr/>
        <a:lstStyle/>
        <a:p>
          <a:pPr>
            <a:lnSpc>
              <a:spcPct val="100000"/>
            </a:lnSpc>
          </a:pPr>
          <a:r>
            <a:rPr lang="en-US"/>
            <a:t>Tests technical knowledge and role-specific capability</a:t>
          </a:r>
        </a:p>
      </dgm:t>
    </dgm:pt>
    <dgm:pt modelId="{F140A518-49E2-4925-9044-9B86877F3FAE}" type="parTrans" cxnId="{215A6975-CC7C-41F8-B7D0-A9F64303F35B}">
      <dgm:prSet/>
      <dgm:spPr/>
      <dgm:t>
        <a:bodyPr/>
        <a:lstStyle/>
        <a:p>
          <a:endParaRPr lang="en-US"/>
        </a:p>
      </dgm:t>
    </dgm:pt>
    <dgm:pt modelId="{E708B413-CB9E-4D7F-99FD-09064C735217}" type="sibTrans" cxnId="{215A6975-CC7C-41F8-B7D0-A9F64303F35B}">
      <dgm:prSet/>
      <dgm:spPr/>
      <dgm:t>
        <a:bodyPr/>
        <a:lstStyle/>
        <a:p>
          <a:pPr>
            <a:lnSpc>
              <a:spcPct val="100000"/>
            </a:lnSpc>
          </a:pPr>
          <a:endParaRPr lang="en-US"/>
        </a:p>
      </dgm:t>
    </dgm:pt>
    <dgm:pt modelId="{CA2E2F1D-C93E-44D2-A68F-C86657D4A1B1}">
      <dgm:prSet/>
      <dgm:spPr/>
      <dgm:t>
        <a:bodyPr/>
        <a:lstStyle/>
        <a:p>
          <a:pPr>
            <a:lnSpc>
              <a:spcPct val="100000"/>
            </a:lnSpc>
          </a:pPr>
          <a:r>
            <a:rPr lang="en-US"/>
            <a:t>Reduces dependence on one interviewer’s opinion</a:t>
          </a:r>
        </a:p>
      </dgm:t>
    </dgm:pt>
    <dgm:pt modelId="{52385E44-66B1-4CCF-84F9-4FFE9ABE87EE}" type="parTrans" cxnId="{39F16D00-D7E2-4798-9217-97AD3EE96893}">
      <dgm:prSet/>
      <dgm:spPr/>
      <dgm:t>
        <a:bodyPr/>
        <a:lstStyle/>
        <a:p>
          <a:endParaRPr lang="en-US"/>
        </a:p>
      </dgm:t>
    </dgm:pt>
    <dgm:pt modelId="{7EECB743-BFE4-4D80-A9D6-54130316FE78}" type="sibTrans" cxnId="{39F16D00-D7E2-4798-9217-97AD3EE96893}">
      <dgm:prSet/>
      <dgm:spPr/>
      <dgm:t>
        <a:bodyPr/>
        <a:lstStyle/>
        <a:p>
          <a:pPr>
            <a:lnSpc>
              <a:spcPct val="100000"/>
            </a:lnSpc>
          </a:pPr>
          <a:endParaRPr lang="en-US"/>
        </a:p>
      </dgm:t>
    </dgm:pt>
    <dgm:pt modelId="{D91CF860-999A-45F0-B80C-3E6710EF5329}">
      <dgm:prSet/>
      <dgm:spPr/>
      <dgm:t>
        <a:bodyPr/>
        <a:lstStyle/>
        <a:p>
          <a:pPr>
            <a:lnSpc>
              <a:spcPct val="100000"/>
            </a:lnSpc>
          </a:pPr>
          <a:r>
            <a:rPr lang="en-US"/>
            <a:t>Can include HR, operations and senior management</a:t>
          </a:r>
        </a:p>
      </dgm:t>
    </dgm:pt>
    <dgm:pt modelId="{7AC48162-374F-48E5-A784-9330E0C209D6}" type="parTrans" cxnId="{5E92CD41-058A-4D78-8DD5-58964BA75B2E}">
      <dgm:prSet/>
      <dgm:spPr/>
      <dgm:t>
        <a:bodyPr/>
        <a:lstStyle/>
        <a:p>
          <a:endParaRPr lang="en-US"/>
        </a:p>
      </dgm:t>
    </dgm:pt>
    <dgm:pt modelId="{BD2F0A14-FB83-4927-94F6-D9FBED10C41D}" type="sibTrans" cxnId="{5E92CD41-058A-4D78-8DD5-58964BA75B2E}">
      <dgm:prSet/>
      <dgm:spPr/>
      <dgm:t>
        <a:bodyPr/>
        <a:lstStyle/>
        <a:p>
          <a:pPr>
            <a:lnSpc>
              <a:spcPct val="100000"/>
            </a:lnSpc>
          </a:pPr>
          <a:endParaRPr lang="en-US"/>
        </a:p>
      </dgm:t>
    </dgm:pt>
    <dgm:pt modelId="{DA9066D1-C5EA-49A5-8DC5-1628311AAD25}">
      <dgm:prSet/>
      <dgm:spPr/>
      <dgm:t>
        <a:bodyPr/>
        <a:lstStyle/>
        <a:p>
          <a:pPr>
            <a:lnSpc>
              <a:spcPct val="100000"/>
            </a:lnSpc>
          </a:pPr>
          <a:r>
            <a:rPr lang="en-US"/>
            <a:t>Technology roles require careful skill assessment (Vrontis et al., 2022)</a:t>
          </a:r>
        </a:p>
      </dgm:t>
    </dgm:pt>
    <dgm:pt modelId="{FAEF2AD6-6391-4448-A87A-2EFA3791FE2F}" type="parTrans" cxnId="{3F6FEFF2-EA61-4F75-BEA9-B210EC2089C4}">
      <dgm:prSet/>
      <dgm:spPr/>
      <dgm:t>
        <a:bodyPr/>
        <a:lstStyle/>
        <a:p>
          <a:endParaRPr lang="en-US"/>
        </a:p>
      </dgm:t>
    </dgm:pt>
    <dgm:pt modelId="{5FC88F1F-44ED-47F1-9172-59154182CFCC}" type="sibTrans" cxnId="{3F6FEFF2-EA61-4F75-BEA9-B210EC2089C4}">
      <dgm:prSet/>
      <dgm:spPr/>
      <dgm:t>
        <a:bodyPr/>
        <a:lstStyle/>
        <a:p>
          <a:endParaRPr lang="en-US"/>
        </a:p>
      </dgm:t>
    </dgm:pt>
    <dgm:pt modelId="{F238A77D-4B94-4D92-B58D-F81BFA0B4B56}" type="pres">
      <dgm:prSet presAssocID="{FD60446B-730E-4CC1-A742-3BA8032DBD81}" presName="root" presStyleCnt="0">
        <dgm:presLayoutVars>
          <dgm:dir/>
          <dgm:resizeHandles val="exact"/>
        </dgm:presLayoutVars>
      </dgm:prSet>
      <dgm:spPr/>
    </dgm:pt>
    <dgm:pt modelId="{DD82F80D-ADF9-422D-B60E-07033C08DD1A}" type="pres">
      <dgm:prSet presAssocID="{FD60446B-730E-4CC1-A742-3BA8032DBD81}" presName="container" presStyleCnt="0">
        <dgm:presLayoutVars>
          <dgm:dir/>
          <dgm:resizeHandles val="exact"/>
        </dgm:presLayoutVars>
      </dgm:prSet>
      <dgm:spPr/>
    </dgm:pt>
    <dgm:pt modelId="{64C8312E-46BD-45B6-9819-26CD32B056C9}" type="pres">
      <dgm:prSet presAssocID="{106DC0B3-DB96-4302-9B1F-C7FB23B20E48}" presName="compNode" presStyleCnt="0"/>
      <dgm:spPr/>
    </dgm:pt>
    <dgm:pt modelId="{CDD29B91-54F3-48E7-9BAE-D318E2A76FEA}" type="pres">
      <dgm:prSet presAssocID="{106DC0B3-DB96-4302-9B1F-C7FB23B20E48}" presName="iconBgRect" presStyleLbl="bgShp" presStyleIdx="0" presStyleCnt="6"/>
      <dgm:spPr/>
    </dgm:pt>
    <dgm:pt modelId="{5F786A0D-3249-419C-9942-FE9065268933}" type="pres">
      <dgm:prSet presAssocID="{106DC0B3-DB96-4302-9B1F-C7FB23B20E48}"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cales of Justice"/>
        </a:ext>
      </dgm:extLst>
    </dgm:pt>
    <dgm:pt modelId="{161279B9-C61E-4DBE-B285-019A6B883036}" type="pres">
      <dgm:prSet presAssocID="{106DC0B3-DB96-4302-9B1F-C7FB23B20E48}" presName="spaceRect" presStyleCnt="0"/>
      <dgm:spPr/>
    </dgm:pt>
    <dgm:pt modelId="{59069BEE-2770-428B-A1AE-7B646C654B56}" type="pres">
      <dgm:prSet presAssocID="{106DC0B3-DB96-4302-9B1F-C7FB23B20E48}" presName="textRect" presStyleLbl="revTx" presStyleIdx="0" presStyleCnt="6">
        <dgm:presLayoutVars>
          <dgm:chMax val="1"/>
          <dgm:chPref val="1"/>
        </dgm:presLayoutVars>
      </dgm:prSet>
      <dgm:spPr/>
    </dgm:pt>
    <dgm:pt modelId="{0962B008-8367-4C1B-B73F-8D8EC4F4A497}" type="pres">
      <dgm:prSet presAssocID="{8FABFE2D-63C0-4BA5-B427-1CED3ABDCA95}" presName="sibTrans" presStyleLbl="sibTrans2D1" presStyleIdx="0" presStyleCnt="0"/>
      <dgm:spPr/>
    </dgm:pt>
    <dgm:pt modelId="{8CBDF95A-7934-4A13-9986-0009674B76B1}" type="pres">
      <dgm:prSet presAssocID="{134CDA5B-CE8F-4641-8ADB-10202E4AEC6A}" presName="compNode" presStyleCnt="0"/>
      <dgm:spPr/>
    </dgm:pt>
    <dgm:pt modelId="{F845CA76-7A81-48A3-9591-7CDEEFA1680A}" type="pres">
      <dgm:prSet presAssocID="{134CDA5B-CE8F-4641-8ADB-10202E4AEC6A}" presName="iconBgRect" presStyleLbl="bgShp" presStyleIdx="1" presStyleCnt="6"/>
      <dgm:spPr/>
    </dgm:pt>
    <dgm:pt modelId="{4A3AEF7C-FDF7-4A17-89AD-6FAACEFA4FD4}" type="pres">
      <dgm:prSet presAssocID="{134CDA5B-CE8F-4641-8ADB-10202E4AEC6A}"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
        </a:ext>
      </dgm:extLst>
    </dgm:pt>
    <dgm:pt modelId="{3BAE4C17-D48C-4A58-9024-3604EA86E726}" type="pres">
      <dgm:prSet presAssocID="{134CDA5B-CE8F-4641-8ADB-10202E4AEC6A}" presName="spaceRect" presStyleCnt="0"/>
      <dgm:spPr/>
    </dgm:pt>
    <dgm:pt modelId="{266214F6-DA4A-4B57-BD44-AB8CD067F2F7}" type="pres">
      <dgm:prSet presAssocID="{134CDA5B-CE8F-4641-8ADB-10202E4AEC6A}" presName="textRect" presStyleLbl="revTx" presStyleIdx="1" presStyleCnt="6">
        <dgm:presLayoutVars>
          <dgm:chMax val="1"/>
          <dgm:chPref val="1"/>
        </dgm:presLayoutVars>
      </dgm:prSet>
      <dgm:spPr/>
    </dgm:pt>
    <dgm:pt modelId="{BFA478B4-CC40-4C60-B983-453CB4038D3B}" type="pres">
      <dgm:prSet presAssocID="{232E6AD6-9EBE-4C2C-8D20-4A8FE8F09D0E}" presName="sibTrans" presStyleLbl="sibTrans2D1" presStyleIdx="0" presStyleCnt="0"/>
      <dgm:spPr/>
    </dgm:pt>
    <dgm:pt modelId="{8D3C67CC-D598-429D-B65B-77F8CDC2881C}" type="pres">
      <dgm:prSet presAssocID="{727B4399-F66C-4542-AAD4-80AE2259B981}" presName="compNode" presStyleCnt="0"/>
      <dgm:spPr/>
    </dgm:pt>
    <dgm:pt modelId="{DF0007E2-548E-415F-9F4C-15F0175BEB58}" type="pres">
      <dgm:prSet presAssocID="{727B4399-F66C-4542-AAD4-80AE2259B981}" presName="iconBgRect" presStyleLbl="bgShp" presStyleIdx="2" presStyleCnt="6"/>
      <dgm:spPr/>
    </dgm:pt>
    <dgm:pt modelId="{C5C25D6A-1CC4-44F7-8D21-E5629E3F944C}" type="pres">
      <dgm:prSet presAssocID="{727B4399-F66C-4542-AAD4-80AE2259B981}"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ead with Gears"/>
        </a:ext>
      </dgm:extLst>
    </dgm:pt>
    <dgm:pt modelId="{D976F0AF-6949-4111-B55B-4E1EDFB690A8}" type="pres">
      <dgm:prSet presAssocID="{727B4399-F66C-4542-AAD4-80AE2259B981}" presName="spaceRect" presStyleCnt="0"/>
      <dgm:spPr/>
    </dgm:pt>
    <dgm:pt modelId="{4B0CC185-E5F5-445D-9064-CD5DBF619F69}" type="pres">
      <dgm:prSet presAssocID="{727B4399-F66C-4542-AAD4-80AE2259B981}" presName="textRect" presStyleLbl="revTx" presStyleIdx="2" presStyleCnt="6">
        <dgm:presLayoutVars>
          <dgm:chMax val="1"/>
          <dgm:chPref val="1"/>
        </dgm:presLayoutVars>
      </dgm:prSet>
      <dgm:spPr/>
    </dgm:pt>
    <dgm:pt modelId="{87F5C134-15BE-468F-92B4-661ED99EED0D}" type="pres">
      <dgm:prSet presAssocID="{E708B413-CB9E-4D7F-99FD-09064C735217}" presName="sibTrans" presStyleLbl="sibTrans2D1" presStyleIdx="0" presStyleCnt="0"/>
      <dgm:spPr/>
    </dgm:pt>
    <dgm:pt modelId="{83340983-02F8-43B8-8275-283BB26B2DF2}" type="pres">
      <dgm:prSet presAssocID="{CA2E2F1D-C93E-44D2-A68F-C86657D4A1B1}" presName="compNode" presStyleCnt="0"/>
      <dgm:spPr/>
    </dgm:pt>
    <dgm:pt modelId="{C815037A-8B22-447F-8D2C-8794C2A147B4}" type="pres">
      <dgm:prSet presAssocID="{CA2E2F1D-C93E-44D2-A68F-C86657D4A1B1}" presName="iconBgRect" presStyleLbl="bgShp" presStyleIdx="3" presStyleCnt="6"/>
      <dgm:spPr/>
    </dgm:pt>
    <dgm:pt modelId="{062F0DA1-D5B6-42D7-AE31-91837B785BDB}" type="pres">
      <dgm:prSet presAssocID="{CA2E2F1D-C93E-44D2-A68F-C86657D4A1B1}"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28FD174D-07ED-4A41-86EE-D485AE3BB74C}" type="pres">
      <dgm:prSet presAssocID="{CA2E2F1D-C93E-44D2-A68F-C86657D4A1B1}" presName="spaceRect" presStyleCnt="0"/>
      <dgm:spPr/>
    </dgm:pt>
    <dgm:pt modelId="{7AFC243B-7D84-44EE-B075-A4C641BCA371}" type="pres">
      <dgm:prSet presAssocID="{CA2E2F1D-C93E-44D2-A68F-C86657D4A1B1}" presName="textRect" presStyleLbl="revTx" presStyleIdx="3" presStyleCnt="6">
        <dgm:presLayoutVars>
          <dgm:chMax val="1"/>
          <dgm:chPref val="1"/>
        </dgm:presLayoutVars>
      </dgm:prSet>
      <dgm:spPr/>
    </dgm:pt>
    <dgm:pt modelId="{AB644CB0-77B4-47B3-911A-A9C8C52114A6}" type="pres">
      <dgm:prSet presAssocID="{7EECB743-BFE4-4D80-A9D6-54130316FE78}" presName="sibTrans" presStyleLbl="sibTrans2D1" presStyleIdx="0" presStyleCnt="0"/>
      <dgm:spPr/>
    </dgm:pt>
    <dgm:pt modelId="{8F118093-6925-42D2-A17D-F8022632FAF7}" type="pres">
      <dgm:prSet presAssocID="{D91CF860-999A-45F0-B80C-3E6710EF5329}" presName="compNode" presStyleCnt="0"/>
      <dgm:spPr/>
    </dgm:pt>
    <dgm:pt modelId="{21E45A1E-9637-48FD-8B7A-5EB127E211CC}" type="pres">
      <dgm:prSet presAssocID="{D91CF860-999A-45F0-B80C-3E6710EF5329}" presName="iconBgRect" presStyleLbl="bgShp" presStyleIdx="4" presStyleCnt="6"/>
      <dgm:spPr/>
    </dgm:pt>
    <dgm:pt modelId="{7CD270C3-48AF-484D-886C-6985CE89FB30}" type="pres">
      <dgm:prSet presAssocID="{D91CF860-999A-45F0-B80C-3E6710EF5329}"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Hierarchy"/>
        </a:ext>
      </dgm:extLst>
    </dgm:pt>
    <dgm:pt modelId="{548CF579-16BC-4640-8E34-4E3A5AFB26A8}" type="pres">
      <dgm:prSet presAssocID="{D91CF860-999A-45F0-B80C-3E6710EF5329}" presName="spaceRect" presStyleCnt="0"/>
      <dgm:spPr/>
    </dgm:pt>
    <dgm:pt modelId="{D5AADF02-41F5-4BDA-A4EA-6A70D27F6ACC}" type="pres">
      <dgm:prSet presAssocID="{D91CF860-999A-45F0-B80C-3E6710EF5329}" presName="textRect" presStyleLbl="revTx" presStyleIdx="4" presStyleCnt="6">
        <dgm:presLayoutVars>
          <dgm:chMax val="1"/>
          <dgm:chPref val="1"/>
        </dgm:presLayoutVars>
      </dgm:prSet>
      <dgm:spPr/>
    </dgm:pt>
    <dgm:pt modelId="{734FF3D9-F273-40C2-B792-15AD4267FD7E}" type="pres">
      <dgm:prSet presAssocID="{BD2F0A14-FB83-4927-94F6-D9FBED10C41D}" presName="sibTrans" presStyleLbl="sibTrans2D1" presStyleIdx="0" presStyleCnt="0"/>
      <dgm:spPr/>
    </dgm:pt>
    <dgm:pt modelId="{FE952263-64CF-4553-B0FC-531E53E65FEC}" type="pres">
      <dgm:prSet presAssocID="{DA9066D1-C5EA-49A5-8DC5-1628311AAD25}" presName="compNode" presStyleCnt="0"/>
      <dgm:spPr/>
    </dgm:pt>
    <dgm:pt modelId="{710B1613-4C64-4D16-9650-FA31AA18268B}" type="pres">
      <dgm:prSet presAssocID="{DA9066D1-C5EA-49A5-8DC5-1628311AAD25}" presName="iconBgRect" presStyleLbl="bgShp" presStyleIdx="5" presStyleCnt="6"/>
      <dgm:spPr/>
    </dgm:pt>
    <dgm:pt modelId="{68905017-C833-4B78-B395-9CB8032786A5}" type="pres">
      <dgm:prSet presAssocID="{DA9066D1-C5EA-49A5-8DC5-1628311AAD25}"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ins"/>
        </a:ext>
      </dgm:extLst>
    </dgm:pt>
    <dgm:pt modelId="{8DE5C298-8D07-4666-B933-FB789FB1754F}" type="pres">
      <dgm:prSet presAssocID="{DA9066D1-C5EA-49A5-8DC5-1628311AAD25}" presName="spaceRect" presStyleCnt="0"/>
      <dgm:spPr/>
    </dgm:pt>
    <dgm:pt modelId="{2B201739-BD64-43ED-94F0-51D779A2B9D6}" type="pres">
      <dgm:prSet presAssocID="{DA9066D1-C5EA-49A5-8DC5-1628311AAD25}" presName="textRect" presStyleLbl="revTx" presStyleIdx="5" presStyleCnt="6">
        <dgm:presLayoutVars>
          <dgm:chMax val="1"/>
          <dgm:chPref val="1"/>
        </dgm:presLayoutVars>
      </dgm:prSet>
      <dgm:spPr/>
    </dgm:pt>
  </dgm:ptLst>
  <dgm:cxnLst>
    <dgm:cxn modelId="{39F16D00-D7E2-4798-9217-97AD3EE96893}" srcId="{FD60446B-730E-4CC1-A742-3BA8032DBD81}" destId="{CA2E2F1D-C93E-44D2-A68F-C86657D4A1B1}" srcOrd="3" destOrd="0" parTransId="{52385E44-66B1-4CCF-84F9-4FFE9ABE87EE}" sibTransId="{7EECB743-BFE4-4D80-A9D6-54130316FE78}"/>
    <dgm:cxn modelId="{BADAF917-8B29-4A0C-924A-AD07BB4A6B2E}" type="presOf" srcId="{FD60446B-730E-4CC1-A742-3BA8032DBD81}" destId="{F238A77D-4B94-4D92-B58D-F81BFA0B4B56}" srcOrd="0" destOrd="0" presId="urn:microsoft.com/office/officeart/2018/2/layout/IconCircleList"/>
    <dgm:cxn modelId="{D8B2802D-76E1-4556-9E7D-20478CFDE147}" srcId="{FD60446B-730E-4CC1-A742-3BA8032DBD81}" destId="{134CDA5B-CE8F-4641-8ADB-10202E4AEC6A}" srcOrd="1" destOrd="0" parTransId="{DCB3968E-5581-453F-9458-3420FB17105A}" sibTransId="{232E6AD6-9EBE-4C2C-8D20-4A8FE8F09D0E}"/>
    <dgm:cxn modelId="{C7934B5C-6E0B-4691-88CB-3D8F19AA72E7}" type="presOf" srcId="{106DC0B3-DB96-4302-9B1F-C7FB23B20E48}" destId="{59069BEE-2770-428B-A1AE-7B646C654B56}" srcOrd="0" destOrd="0" presId="urn:microsoft.com/office/officeart/2018/2/layout/IconCircleList"/>
    <dgm:cxn modelId="{5E92CD41-058A-4D78-8DD5-58964BA75B2E}" srcId="{FD60446B-730E-4CC1-A742-3BA8032DBD81}" destId="{D91CF860-999A-45F0-B80C-3E6710EF5329}" srcOrd="4" destOrd="0" parTransId="{7AC48162-374F-48E5-A784-9330E0C209D6}" sibTransId="{BD2F0A14-FB83-4927-94F6-D9FBED10C41D}"/>
    <dgm:cxn modelId="{F5D04651-332B-49D7-8440-16FB075EE2A2}" type="presOf" srcId="{8FABFE2D-63C0-4BA5-B427-1CED3ABDCA95}" destId="{0962B008-8367-4C1B-B73F-8D8EC4F4A497}" srcOrd="0" destOrd="0" presId="urn:microsoft.com/office/officeart/2018/2/layout/IconCircleList"/>
    <dgm:cxn modelId="{0FF83F72-F8B9-4B2D-8A83-EB6174E225EE}" type="presOf" srcId="{232E6AD6-9EBE-4C2C-8D20-4A8FE8F09D0E}" destId="{BFA478B4-CC40-4C60-B983-453CB4038D3B}" srcOrd="0" destOrd="0" presId="urn:microsoft.com/office/officeart/2018/2/layout/IconCircleList"/>
    <dgm:cxn modelId="{682D9654-97DD-4C85-A9F7-D7FD41C632BB}" type="presOf" srcId="{134CDA5B-CE8F-4641-8ADB-10202E4AEC6A}" destId="{266214F6-DA4A-4B57-BD44-AB8CD067F2F7}" srcOrd="0" destOrd="0" presId="urn:microsoft.com/office/officeart/2018/2/layout/IconCircleList"/>
    <dgm:cxn modelId="{215A6975-CC7C-41F8-B7D0-A9F64303F35B}" srcId="{FD60446B-730E-4CC1-A742-3BA8032DBD81}" destId="{727B4399-F66C-4542-AAD4-80AE2259B981}" srcOrd="2" destOrd="0" parTransId="{F140A518-49E2-4925-9044-9B86877F3FAE}" sibTransId="{E708B413-CB9E-4D7F-99FD-09064C735217}"/>
    <dgm:cxn modelId="{0FA0A784-A950-4019-BC58-7ACC9474E6CA}" srcId="{FD60446B-730E-4CC1-A742-3BA8032DBD81}" destId="{106DC0B3-DB96-4302-9B1F-C7FB23B20E48}" srcOrd="0" destOrd="0" parTransId="{386E800E-A188-4922-90F9-2B750F7F605A}" sibTransId="{8FABFE2D-63C0-4BA5-B427-1CED3ABDCA95}"/>
    <dgm:cxn modelId="{D95FEAA2-EC91-4EFC-8A99-818CF56FFFF2}" type="presOf" srcId="{DA9066D1-C5EA-49A5-8DC5-1628311AAD25}" destId="{2B201739-BD64-43ED-94F0-51D779A2B9D6}" srcOrd="0" destOrd="0" presId="urn:microsoft.com/office/officeart/2018/2/layout/IconCircleList"/>
    <dgm:cxn modelId="{D7A1E3A6-9FA6-4176-B8E7-C78F5D223B07}" type="presOf" srcId="{D91CF860-999A-45F0-B80C-3E6710EF5329}" destId="{D5AADF02-41F5-4BDA-A4EA-6A70D27F6ACC}" srcOrd="0" destOrd="0" presId="urn:microsoft.com/office/officeart/2018/2/layout/IconCircleList"/>
    <dgm:cxn modelId="{F60A6FAE-E320-4075-B9A1-9226D21F33E0}" type="presOf" srcId="{7EECB743-BFE4-4D80-A9D6-54130316FE78}" destId="{AB644CB0-77B4-47B3-911A-A9C8C52114A6}" srcOrd="0" destOrd="0" presId="urn:microsoft.com/office/officeart/2018/2/layout/IconCircleList"/>
    <dgm:cxn modelId="{DADF51B2-F3D4-46DE-86E3-4EF36327D608}" type="presOf" srcId="{E708B413-CB9E-4D7F-99FD-09064C735217}" destId="{87F5C134-15BE-468F-92B4-661ED99EED0D}" srcOrd="0" destOrd="0" presId="urn:microsoft.com/office/officeart/2018/2/layout/IconCircleList"/>
    <dgm:cxn modelId="{752596B3-53CF-4FDD-ACC9-A2E574C08D9E}" type="presOf" srcId="{CA2E2F1D-C93E-44D2-A68F-C86657D4A1B1}" destId="{7AFC243B-7D84-44EE-B075-A4C641BCA371}" srcOrd="0" destOrd="0" presId="urn:microsoft.com/office/officeart/2018/2/layout/IconCircleList"/>
    <dgm:cxn modelId="{67D4D7D8-63AE-40B3-A0A1-98040FDC4BF2}" type="presOf" srcId="{BD2F0A14-FB83-4927-94F6-D9FBED10C41D}" destId="{734FF3D9-F273-40C2-B792-15AD4267FD7E}" srcOrd="0" destOrd="0" presId="urn:microsoft.com/office/officeart/2018/2/layout/IconCircleList"/>
    <dgm:cxn modelId="{769471E3-DD7E-409D-86F6-798337C13D2F}" type="presOf" srcId="{727B4399-F66C-4542-AAD4-80AE2259B981}" destId="{4B0CC185-E5F5-445D-9064-CD5DBF619F69}" srcOrd="0" destOrd="0" presId="urn:microsoft.com/office/officeart/2018/2/layout/IconCircleList"/>
    <dgm:cxn modelId="{3F6FEFF2-EA61-4F75-BEA9-B210EC2089C4}" srcId="{FD60446B-730E-4CC1-A742-3BA8032DBD81}" destId="{DA9066D1-C5EA-49A5-8DC5-1628311AAD25}" srcOrd="5" destOrd="0" parTransId="{FAEF2AD6-6391-4448-A87A-2EFA3791FE2F}" sibTransId="{5FC88F1F-44ED-47F1-9172-59154182CFCC}"/>
    <dgm:cxn modelId="{8A381EEF-B59F-4D26-B706-73C24E4B1C8B}" type="presParOf" srcId="{F238A77D-4B94-4D92-B58D-F81BFA0B4B56}" destId="{DD82F80D-ADF9-422D-B60E-07033C08DD1A}" srcOrd="0" destOrd="0" presId="urn:microsoft.com/office/officeart/2018/2/layout/IconCircleList"/>
    <dgm:cxn modelId="{6AE307F2-3DA1-4EA9-9E41-55FFCD834E4A}" type="presParOf" srcId="{DD82F80D-ADF9-422D-B60E-07033C08DD1A}" destId="{64C8312E-46BD-45B6-9819-26CD32B056C9}" srcOrd="0" destOrd="0" presId="urn:microsoft.com/office/officeart/2018/2/layout/IconCircleList"/>
    <dgm:cxn modelId="{EAE7A23D-944D-45B5-84AB-68FDC89181CF}" type="presParOf" srcId="{64C8312E-46BD-45B6-9819-26CD32B056C9}" destId="{CDD29B91-54F3-48E7-9BAE-D318E2A76FEA}" srcOrd="0" destOrd="0" presId="urn:microsoft.com/office/officeart/2018/2/layout/IconCircleList"/>
    <dgm:cxn modelId="{AE535E0C-205D-486A-A3FF-021339E7488F}" type="presParOf" srcId="{64C8312E-46BD-45B6-9819-26CD32B056C9}" destId="{5F786A0D-3249-419C-9942-FE9065268933}" srcOrd="1" destOrd="0" presId="urn:microsoft.com/office/officeart/2018/2/layout/IconCircleList"/>
    <dgm:cxn modelId="{DE7B373E-601B-4976-8EB1-2AC06E393617}" type="presParOf" srcId="{64C8312E-46BD-45B6-9819-26CD32B056C9}" destId="{161279B9-C61E-4DBE-B285-019A6B883036}" srcOrd="2" destOrd="0" presId="urn:microsoft.com/office/officeart/2018/2/layout/IconCircleList"/>
    <dgm:cxn modelId="{27117722-FCCD-4FE1-9E27-1D935AE870FF}" type="presParOf" srcId="{64C8312E-46BD-45B6-9819-26CD32B056C9}" destId="{59069BEE-2770-428B-A1AE-7B646C654B56}" srcOrd="3" destOrd="0" presId="urn:microsoft.com/office/officeart/2018/2/layout/IconCircleList"/>
    <dgm:cxn modelId="{3FF1BAF3-ACC7-495B-8E47-CA501AE881FA}" type="presParOf" srcId="{DD82F80D-ADF9-422D-B60E-07033C08DD1A}" destId="{0962B008-8367-4C1B-B73F-8D8EC4F4A497}" srcOrd="1" destOrd="0" presId="urn:microsoft.com/office/officeart/2018/2/layout/IconCircleList"/>
    <dgm:cxn modelId="{88B791CA-0850-4390-9F8B-1F8093E30D84}" type="presParOf" srcId="{DD82F80D-ADF9-422D-B60E-07033C08DD1A}" destId="{8CBDF95A-7934-4A13-9986-0009674B76B1}" srcOrd="2" destOrd="0" presId="urn:microsoft.com/office/officeart/2018/2/layout/IconCircleList"/>
    <dgm:cxn modelId="{5906F5D0-C914-4C06-B58B-356DCEFCDE26}" type="presParOf" srcId="{8CBDF95A-7934-4A13-9986-0009674B76B1}" destId="{F845CA76-7A81-48A3-9591-7CDEEFA1680A}" srcOrd="0" destOrd="0" presId="urn:microsoft.com/office/officeart/2018/2/layout/IconCircleList"/>
    <dgm:cxn modelId="{90C8CE56-2908-4619-A7F2-342E35DBE965}" type="presParOf" srcId="{8CBDF95A-7934-4A13-9986-0009674B76B1}" destId="{4A3AEF7C-FDF7-4A17-89AD-6FAACEFA4FD4}" srcOrd="1" destOrd="0" presId="urn:microsoft.com/office/officeart/2018/2/layout/IconCircleList"/>
    <dgm:cxn modelId="{E6B2200F-9C60-4AEC-9175-6B63686CE3F6}" type="presParOf" srcId="{8CBDF95A-7934-4A13-9986-0009674B76B1}" destId="{3BAE4C17-D48C-4A58-9024-3604EA86E726}" srcOrd="2" destOrd="0" presId="urn:microsoft.com/office/officeart/2018/2/layout/IconCircleList"/>
    <dgm:cxn modelId="{761CD457-6C0C-4F49-8F17-F0F3F0DDA7CB}" type="presParOf" srcId="{8CBDF95A-7934-4A13-9986-0009674B76B1}" destId="{266214F6-DA4A-4B57-BD44-AB8CD067F2F7}" srcOrd="3" destOrd="0" presId="urn:microsoft.com/office/officeart/2018/2/layout/IconCircleList"/>
    <dgm:cxn modelId="{A066B325-4770-4E57-88DE-C536A060BACB}" type="presParOf" srcId="{DD82F80D-ADF9-422D-B60E-07033C08DD1A}" destId="{BFA478B4-CC40-4C60-B983-453CB4038D3B}" srcOrd="3" destOrd="0" presId="urn:microsoft.com/office/officeart/2018/2/layout/IconCircleList"/>
    <dgm:cxn modelId="{AA7A185E-5EA2-49E8-ACB1-7F8AA63B24FF}" type="presParOf" srcId="{DD82F80D-ADF9-422D-B60E-07033C08DD1A}" destId="{8D3C67CC-D598-429D-B65B-77F8CDC2881C}" srcOrd="4" destOrd="0" presId="urn:microsoft.com/office/officeart/2018/2/layout/IconCircleList"/>
    <dgm:cxn modelId="{311A33B3-1D25-4E21-94E6-FFF8E2F1E5BA}" type="presParOf" srcId="{8D3C67CC-D598-429D-B65B-77F8CDC2881C}" destId="{DF0007E2-548E-415F-9F4C-15F0175BEB58}" srcOrd="0" destOrd="0" presId="urn:microsoft.com/office/officeart/2018/2/layout/IconCircleList"/>
    <dgm:cxn modelId="{1BA69EEC-7328-41CE-8DA3-E2CCCCC3E1B2}" type="presParOf" srcId="{8D3C67CC-D598-429D-B65B-77F8CDC2881C}" destId="{C5C25D6A-1CC4-44F7-8D21-E5629E3F944C}" srcOrd="1" destOrd="0" presId="urn:microsoft.com/office/officeart/2018/2/layout/IconCircleList"/>
    <dgm:cxn modelId="{EF6F8F57-5E0E-40FF-A1ED-6BD2D6AB7D8E}" type="presParOf" srcId="{8D3C67CC-D598-429D-B65B-77F8CDC2881C}" destId="{D976F0AF-6949-4111-B55B-4E1EDFB690A8}" srcOrd="2" destOrd="0" presId="urn:microsoft.com/office/officeart/2018/2/layout/IconCircleList"/>
    <dgm:cxn modelId="{356C5FEC-19C6-4A10-8817-B808A7D3A1E3}" type="presParOf" srcId="{8D3C67CC-D598-429D-B65B-77F8CDC2881C}" destId="{4B0CC185-E5F5-445D-9064-CD5DBF619F69}" srcOrd="3" destOrd="0" presId="urn:microsoft.com/office/officeart/2018/2/layout/IconCircleList"/>
    <dgm:cxn modelId="{8D0DFEE2-307E-471F-B3C0-9D6365B583C2}" type="presParOf" srcId="{DD82F80D-ADF9-422D-B60E-07033C08DD1A}" destId="{87F5C134-15BE-468F-92B4-661ED99EED0D}" srcOrd="5" destOrd="0" presId="urn:microsoft.com/office/officeart/2018/2/layout/IconCircleList"/>
    <dgm:cxn modelId="{121E211F-D42E-4418-A624-4A79B8A56136}" type="presParOf" srcId="{DD82F80D-ADF9-422D-B60E-07033C08DD1A}" destId="{83340983-02F8-43B8-8275-283BB26B2DF2}" srcOrd="6" destOrd="0" presId="urn:microsoft.com/office/officeart/2018/2/layout/IconCircleList"/>
    <dgm:cxn modelId="{6392C340-040C-46A0-8EAD-F8D30F18A717}" type="presParOf" srcId="{83340983-02F8-43B8-8275-283BB26B2DF2}" destId="{C815037A-8B22-447F-8D2C-8794C2A147B4}" srcOrd="0" destOrd="0" presId="urn:microsoft.com/office/officeart/2018/2/layout/IconCircleList"/>
    <dgm:cxn modelId="{EE1DB621-5F18-4D65-B280-99B907B731E8}" type="presParOf" srcId="{83340983-02F8-43B8-8275-283BB26B2DF2}" destId="{062F0DA1-D5B6-42D7-AE31-91837B785BDB}" srcOrd="1" destOrd="0" presId="urn:microsoft.com/office/officeart/2018/2/layout/IconCircleList"/>
    <dgm:cxn modelId="{86EF26AF-9199-47EB-B4BE-7942F1FFFA5F}" type="presParOf" srcId="{83340983-02F8-43B8-8275-283BB26B2DF2}" destId="{28FD174D-07ED-4A41-86EE-D485AE3BB74C}" srcOrd="2" destOrd="0" presId="urn:microsoft.com/office/officeart/2018/2/layout/IconCircleList"/>
    <dgm:cxn modelId="{A7C4DB18-FD6D-4A85-8AEE-C719E7667C8C}" type="presParOf" srcId="{83340983-02F8-43B8-8275-283BB26B2DF2}" destId="{7AFC243B-7D84-44EE-B075-A4C641BCA371}" srcOrd="3" destOrd="0" presId="urn:microsoft.com/office/officeart/2018/2/layout/IconCircleList"/>
    <dgm:cxn modelId="{1E4AF924-0437-47C5-8D49-16A37014819A}" type="presParOf" srcId="{DD82F80D-ADF9-422D-B60E-07033C08DD1A}" destId="{AB644CB0-77B4-47B3-911A-A9C8C52114A6}" srcOrd="7" destOrd="0" presId="urn:microsoft.com/office/officeart/2018/2/layout/IconCircleList"/>
    <dgm:cxn modelId="{8C6C07E3-A3E8-47CE-828F-9526EC270614}" type="presParOf" srcId="{DD82F80D-ADF9-422D-B60E-07033C08DD1A}" destId="{8F118093-6925-42D2-A17D-F8022632FAF7}" srcOrd="8" destOrd="0" presId="urn:microsoft.com/office/officeart/2018/2/layout/IconCircleList"/>
    <dgm:cxn modelId="{057D291B-2853-4645-A410-5D0B8A3B73B7}" type="presParOf" srcId="{8F118093-6925-42D2-A17D-F8022632FAF7}" destId="{21E45A1E-9637-48FD-8B7A-5EB127E211CC}" srcOrd="0" destOrd="0" presId="urn:microsoft.com/office/officeart/2018/2/layout/IconCircleList"/>
    <dgm:cxn modelId="{23DBD18B-1248-45B0-A8FE-D33559822D46}" type="presParOf" srcId="{8F118093-6925-42D2-A17D-F8022632FAF7}" destId="{7CD270C3-48AF-484D-886C-6985CE89FB30}" srcOrd="1" destOrd="0" presId="urn:microsoft.com/office/officeart/2018/2/layout/IconCircleList"/>
    <dgm:cxn modelId="{28F9C819-9BE3-47C6-ABB3-B054F3717F2D}" type="presParOf" srcId="{8F118093-6925-42D2-A17D-F8022632FAF7}" destId="{548CF579-16BC-4640-8E34-4E3A5AFB26A8}" srcOrd="2" destOrd="0" presId="urn:microsoft.com/office/officeart/2018/2/layout/IconCircleList"/>
    <dgm:cxn modelId="{58FEDCAD-6FBD-4D33-A693-469C4CE1BA4D}" type="presParOf" srcId="{8F118093-6925-42D2-A17D-F8022632FAF7}" destId="{D5AADF02-41F5-4BDA-A4EA-6A70D27F6ACC}" srcOrd="3" destOrd="0" presId="urn:microsoft.com/office/officeart/2018/2/layout/IconCircleList"/>
    <dgm:cxn modelId="{1F5A7C30-F4FE-4F3C-9793-ABBCBF72A4CE}" type="presParOf" srcId="{DD82F80D-ADF9-422D-B60E-07033C08DD1A}" destId="{734FF3D9-F273-40C2-B792-15AD4267FD7E}" srcOrd="9" destOrd="0" presId="urn:microsoft.com/office/officeart/2018/2/layout/IconCircleList"/>
    <dgm:cxn modelId="{7C1DC847-5F53-4892-AD9A-C4EDB4015B7E}" type="presParOf" srcId="{DD82F80D-ADF9-422D-B60E-07033C08DD1A}" destId="{FE952263-64CF-4553-B0FC-531E53E65FEC}" srcOrd="10" destOrd="0" presId="urn:microsoft.com/office/officeart/2018/2/layout/IconCircleList"/>
    <dgm:cxn modelId="{7086586B-386A-4740-B92F-C18DBFF550D3}" type="presParOf" srcId="{FE952263-64CF-4553-B0FC-531E53E65FEC}" destId="{710B1613-4C64-4D16-9650-FA31AA18268B}" srcOrd="0" destOrd="0" presId="urn:microsoft.com/office/officeart/2018/2/layout/IconCircleList"/>
    <dgm:cxn modelId="{5FF2E80B-6265-42D5-9A4B-D1748D31FC4A}" type="presParOf" srcId="{FE952263-64CF-4553-B0FC-531E53E65FEC}" destId="{68905017-C833-4B78-B395-9CB8032786A5}" srcOrd="1" destOrd="0" presId="urn:microsoft.com/office/officeart/2018/2/layout/IconCircleList"/>
    <dgm:cxn modelId="{3C24DB99-0C9E-42C3-9C4F-B92F6A3EBBEE}" type="presParOf" srcId="{FE952263-64CF-4553-B0FC-531E53E65FEC}" destId="{8DE5C298-8D07-4666-B933-FB789FB1754F}" srcOrd="2" destOrd="0" presId="urn:microsoft.com/office/officeart/2018/2/layout/IconCircleList"/>
    <dgm:cxn modelId="{BDAE7D50-DC83-440B-B60C-AD546FA2668F}" type="presParOf" srcId="{FE952263-64CF-4553-B0FC-531E53E65FEC}" destId="{2B201739-BD64-43ED-94F0-51D779A2B9D6}"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D879D2-3918-494C-81CA-19C357BAC6C8}"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FA93AAD3-0481-475E-B72D-2CF37A8C3B1C}">
      <dgm:prSet/>
      <dgm:spPr/>
      <dgm:t>
        <a:bodyPr/>
        <a:lstStyle/>
        <a:p>
          <a:r>
            <a:rPr lang="en-US" dirty="0" err="1"/>
            <a:t>Behavioural</a:t>
          </a:r>
          <a:r>
            <a:rPr lang="en-US" dirty="0"/>
            <a:t> questions test previous performance</a:t>
          </a:r>
        </a:p>
      </dgm:t>
    </dgm:pt>
    <dgm:pt modelId="{EAD06A9C-E4F5-4E97-8E21-729B38CB21D7}" type="parTrans" cxnId="{794C42C0-A78C-485D-9034-BFE85F48E829}">
      <dgm:prSet/>
      <dgm:spPr/>
      <dgm:t>
        <a:bodyPr/>
        <a:lstStyle/>
        <a:p>
          <a:endParaRPr lang="en-US"/>
        </a:p>
      </dgm:t>
    </dgm:pt>
    <dgm:pt modelId="{16F5E00C-3DEB-4EF3-B3EB-A14B663B114C}" type="sibTrans" cxnId="{794C42C0-A78C-485D-9034-BFE85F48E829}">
      <dgm:prSet/>
      <dgm:spPr/>
      <dgm:t>
        <a:bodyPr/>
        <a:lstStyle/>
        <a:p>
          <a:endParaRPr lang="en-US"/>
        </a:p>
      </dgm:t>
    </dgm:pt>
    <dgm:pt modelId="{02E81DB6-F2B8-44C3-A6EE-14EAD2510574}">
      <dgm:prSet/>
      <dgm:spPr/>
      <dgm:t>
        <a:bodyPr/>
        <a:lstStyle/>
        <a:p>
          <a:r>
            <a:rPr lang="en-US"/>
            <a:t>Situational questions test judgement in future scenarios</a:t>
          </a:r>
        </a:p>
      </dgm:t>
    </dgm:pt>
    <dgm:pt modelId="{D713A190-8234-4418-AA5D-36944D6337DE}" type="parTrans" cxnId="{3F2BB732-B553-453A-9969-13C1C981E6C8}">
      <dgm:prSet/>
      <dgm:spPr/>
      <dgm:t>
        <a:bodyPr/>
        <a:lstStyle/>
        <a:p>
          <a:endParaRPr lang="en-US"/>
        </a:p>
      </dgm:t>
    </dgm:pt>
    <dgm:pt modelId="{FA0791C7-48C8-4941-8042-E83F1874FE65}" type="sibTrans" cxnId="{3F2BB732-B553-453A-9969-13C1C981E6C8}">
      <dgm:prSet/>
      <dgm:spPr/>
      <dgm:t>
        <a:bodyPr/>
        <a:lstStyle/>
        <a:p>
          <a:endParaRPr lang="en-US"/>
        </a:p>
      </dgm:t>
    </dgm:pt>
    <dgm:pt modelId="{A58FC025-344E-4297-BBFC-E081CA59798A}">
      <dgm:prSet/>
      <dgm:spPr/>
      <dgm:t>
        <a:bodyPr/>
        <a:lstStyle/>
        <a:p>
          <a:r>
            <a:rPr lang="en-US" dirty="0"/>
            <a:t>Competency questions assess role-specific skills</a:t>
          </a:r>
        </a:p>
      </dgm:t>
    </dgm:pt>
    <dgm:pt modelId="{D952E808-06A6-4DB9-ABC8-D2FEC3E80F24}" type="parTrans" cxnId="{4F745734-FB8D-49A5-BA84-70104719E6D8}">
      <dgm:prSet/>
      <dgm:spPr/>
      <dgm:t>
        <a:bodyPr/>
        <a:lstStyle/>
        <a:p>
          <a:endParaRPr lang="en-US"/>
        </a:p>
      </dgm:t>
    </dgm:pt>
    <dgm:pt modelId="{82E95CFC-9103-485F-9A13-07B8DDFD3F91}" type="sibTrans" cxnId="{4F745734-FB8D-49A5-BA84-70104719E6D8}">
      <dgm:prSet/>
      <dgm:spPr/>
      <dgm:t>
        <a:bodyPr/>
        <a:lstStyle/>
        <a:p>
          <a:endParaRPr lang="en-US"/>
        </a:p>
      </dgm:t>
    </dgm:pt>
    <dgm:pt modelId="{BEBD08B6-CA9D-4B8A-ABA1-70238569292D}">
      <dgm:prSet/>
      <dgm:spPr/>
      <dgm:t>
        <a:bodyPr/>
        <a:lstStyle/>
        <a:p>
          <a:r>
            <a:rPr lang="en-US"/>
            <a:t>Probing questions clarify incomplete answers</a:t>
          </a:r>
        </a:p>
      </dgm:t>
    </dgm:pt>
    <dgm:pt modelId="{5DF3DC14-F8DA-4FEC-B402-40713C41B7DF}" type="parTrans" cxnId="{2C07A702-A159-4072-B73D-371FA08AA502}">
      <dgm:prSet/>
      <dgm:spPr/>
      <dgm:t>
        <a:bodyPr/>
        <a:lstStyle/>
        <a:p>
          <a:endParaRPr lang="en-US"/>
        </a:p>
      </dgm:t>
    </dgm:pt>
    <dgm:pt modelId="{3E821970-1531-4A99-AC93-8284F1A44787}" type="sibTrans" cxnId="{2C07A702-A159-4072-B73D-371FA08AA502}">
      <dgm:prSet/>
      <dgm:spPr/>
      <dgm:t>
        <a:bodyPr/>
        <a:lstStyle/>
        <a:p>
          <a:endParaRPr lang="en-US"/>
        </a:p>
      </dgm:t>
    </dgm:pt>
    <dgm:pt modelId="{BD533D11-4EC4-47AD-92C5-53143030812B}">
      <dgm:prSet/>
      <dgm:spPr/>
      <dgm:t>
        <a:bodyPr/>
        <a:lstStyle/>
        <a:p>
          <a:r>
            <a:rPr lang="en-US"/>
            <a:t>Socratic questioning tests reasoning and decision-making</a:t>
          </a:r>
        </a:p>
      </dgm:t>
    </dgm:pt>
    <dgm:pt modelId="{D6C5166A-18AB-4375-B8E6-8EDA9EC4AD51}" type="parTrans" cxnId="{EEF7D8EE-9BE1-4B37-887A-31EC918A5919}">
      <dgm:prSet/>
      <dgm:spPr/>
      <dgm:t>
        <a:bodyPr/>
        <a:lstStyle/>
        <a:p>
          <a:endParaRPr lang="en-US"/>
        </a:p>
      </dgm:t>
    </dgm:pt>
    <dgm:pt modelId="{F0F8EF26-7824-48DE-9189-84BF2643A729}" type="sibTrans" cxnId="{EEF7D8EE-9BE1-4B37-887A-31EC918A5919}">
      <dgm:prSet/>
      <dgm:spPr/>
      <dgm:t>
        <a:bodyPr/>
        <a:lstStyle/>
        <a:p>
          <a:endParaRPr lang="en-US"/>
        </a:p>
      </dgm:t>
    </dgm:pt>
    <dgm:pt modelId="{B3D7AE6C-0C4B-429A-8B16-BAAF19BC8B5F}">
      <dgm:prSet/>
      <dgm:spPr/>
      <dgm:t>
        <a:bodyPr/>
        <a:lstStyle/>
        <a:p>
          <a:r>
            <a:rPr lang="en-US"/>
            <a:t>AI-related roles require careful judgement and ethics (Budhwar et al., 2022)</a:t>
          </a:r>
        </a:p>
      </dgm:t>
    </dgm:pt>
    <dgm:pt modelId="{0DA2F32E-BF3C-4C6E-B366-4B8BE8D91E26}" type="parTrans" cxnId="{388AE649-3D9B-4C62-B2E4-79C7DF1AABC9}">
      <dgm:prSet/>
      <dgm:spPr/>
      <dgm:t>
        <a:bodyPr/>
        <a:lstStyle/>
        <a:p>
          <a:endParaRPr lang="en-US"/>
        </a:p>
      </dgm:t>
    </dgm:pt>
    <dgm:pt modelId="{D81ABD4E-DB24-400F-83DE-E6FB5BFAF969}" type="sibTrans" cxnId="{388AE649-3D9B-4C62-B2E4-79C7DF1AABC9}">
      <dgm:prSet/>
      <dgm:spPr/>
      <dgm:t>
        <a:bodyPr/>
        <a:lstStyle/>
        <a:p>
          <a:endParaRPr lang="en-US"/>
        </a:p>
      </dgm:t>
    </dgm:pt>
    <dgm:pt modelId="{73D5784A-A199-4B94-9A7F-0DAB3C9ABF52}" type="pres">
      <dgm:prSet presAssocID="{8AD879D2-3918-494C-81CA-19C357BAC6C8}" presName="diagram" presStyleCnt="0">
        <dgm:presLayoutVars>
          <dgm:dir/>
          <dgm:resizeHandles val="exact"/>
        </dgm:presLayoutVars>
      </dgm:prSet>
      <dgm:spPr/>
    </dgm:pt>
    <dgm:pt modelId="{1C569561-B7A9-4962-8EAD-30918376F594}" type="pres">
      <dgm:prSet presAssocID="{FA93AAD3-0481-475E-B72D-2CF37A8C3B1C}" presName="node" presStyleLbl="node1" presStyleIdx="0" presStyleCnt="6">
        <dgm:presLayoutVars>
          <dgm:bulletEnabled val="1"/>
        </dgm:presLayoutVars>
      </dgm:prSet>
      <dgm:spPr/>
    </dgm:pt>
    <dgm:pt modelId="{5FF2E6F2-74B8-4165-A6A4-C69504F78A4F}" type="pres">
      <dgm:prSet presAssocID="{16F5E00C-3DEB-4EF3-B3EB-A14B663B114C}" presName="sibTrans" presStyleCnt="0"/>
      <dgm:spPr/>
    </dgm:pt>
    <dgm:pt modelId="{DD2CD3CA-A977-40B5-8B6A-51155786EE4F}" type="pres">
      <dgm:prSet presAssocID="{02E81DB6-F2B8-44C3-A6EE-14EAD2510574}" presName="node" presStyleLbl="node1" presStyleIdx="1" presStyleCnt="6">
        <dgm:presLayoutVars>
          <dgm:bulletEnabled val="1"/>
        </dgm:presLayoutVars>
      </dgm:prSet>
      <dgm:spPr/>
    </dgm:pt>
    <dgm:pt modelId="{8D0D6484-1A53-4A63-9D09-E8033E668AAB}" type="pres">
      <dgm:prSet presAssocID="{FA0791C7-48C8-4941-8042-E83F1874FE65}" presName="sibTrans" presStyleCnt="0"/>
      <dgm:spPr/>
    </dgm:pt>
    <dgm:pt modelId="{24ADCFFE-67A4-4E52-9AE8-648CAFC298BB}" type="pres">
      <dgm:prSet presAssocID="{A58FC025-344E-4297-BBFC-E081CA59798A}" presName="node" presStyleLbl="node1" presStyleIdx="2" presStyleCnt="6">
        <dgm:presLayoutVars>
          <dgm:bulletEnabled val="1"/>
        </dgm:presLayoutVars>
      </dgm:prSet>
      <dgm:spPr/>
    </dgm:pt>
    <dgm:pt modelId="{BC44F385-60A6-4E8E-B4C2-A10BAC2BB863}" type="pres">
      <dgm:prSet presAssocID="{82E95CFC-9103-485F-9A13-07B8DDFD3F91}" presName="sibTrans" presStyleCnt="0"/>
      <dgm:spPr/>
    </dgm:pt>
    <dgm:pt modelId="{3BA80FBB-C009-4675-9C46-A7788580C286}" type="pres">
      <dgm:prSet presAssocID="{BEBD08B6-CA9D-4B8A-ABA1-70238569292D}" presName="node" presStyleLbl="node1" presStyleIdx="3" presStyleCnt="6">
        <dgm:presLayoutVars>
          <dgm:bulletEnabled val="1"/>
        </dgm:presLayoutVars>
      </dgm:prSet>
      <dgm:spPr/>
    </dgm:pt>
    <dgm:pt modelId="{277EED74-717A-459E-9220-61FF8E676CD9}" type="pres">
      <dgm:prSet presAssocID="{3E821970-1531-4A99-AC93-8284F1A44787}" presName="sibTrans" presStyleCnt="0"/>
      <dgm:spPr/>
    </dgm:pt>
    <dgm:pt modelId="{8E3844D4-7321-4B53-A4DC-006D6743BDAE}" type="pres">
      <dgm:prSet presAssocID="{BD533D11-4EC4-47AD-92C5-53143030812B}" presName="node" presStyleLbl="node1" presStyleIdx="4" presStyleCnt="6">
        <dgm:presLayoutVars>
          <dgm:bulletEnabled val="1"/>
        </dgm:presLayoutVars>
      </dgm:prSet>
      <dgm:spPr/>
    </dgm:pt>
    <dgm:pt modelId="{991D66C1-11CC-429D-BAD8-E65BE3A15AAE}" type="pres">
      <dgm:prSet presAssocID="{F0F8EF26-7824-48DE-9189-84BF2643A729}" presName="sibTrans" presStyleCnt="0"/>
      <dgm:spPr/>
    </dgm:pt>
    <dgm:pt modelId="{47E3368F-598B-440B-BC7D-7192C6201DC8}" type="pres">
      <dgm:prSet presAssocID="{B3D7AE6C-0C4B-429A-8B16-BAAF19BC8B5F}" presName="node" presStyleLbl="node1" presStyleIdx="5" presStyleCnt="6">
        <dgm:presLayoutVars>
          <dgm:bulletEnabled val="1"/>
        </dgm:presLayoutVars>
      </dgm:prSet>
      <dgm:spPr/>
    </dgm:pt>
  </dgm:ptLst>
  <dgm:cxnLst>
    <dgm:cxn modelId="{2C07A702-A159-4072-B73D-371FA08AA502}" srcId="{8AD879D2-3918-494C-81CA-19C357BAC6C8}" destId="{BEBD08B6-CA9D-4B8A-ABA1-70238569292D}" srcOrd="3" destOrd="0" parTransId="{5DF3DC14-F8DA-4FEC-B402-40713C41B7DF}" sibTransId="{3E821970-1531-4A99-AC93-8284F1A44787}"/>
    <dgm:cxn modelId="{F96BF303-BDEC-4A9D-995A-BB4B44E471A1}" type="presOf" srcId="{02E81DB6-F2B8-44C3-A6EE-14EAD2510574}" destId="{DD2CD3CA-A977-40B5-8B6A-51155786EE4F}" srcOrd="0" destOrd="0" presId="urn:microsoft.com/office/officeart/2005/8/layout/default"/>
    <dgm:cxn modelId="{B9D33B2A-932F-4BDD-A87E-61861D8F3403}" type="presOf" srcId="{BEBD08B6-CA9D-4B8A-ABA1-70238569292D}" destId="{3BA80FBB-C009-4675-9C46-A7788580C286}" srcOrd="0" destOrd="0" presId="urn:microsoft.com/office/officeart/2005/8/layout/default"/>
    <dgm:cxn modelId="{9FFC8C32-7DC0-4C67-976F-8AAE5F4BDACA}" type="presOf" srcId="{B3D7AE6C-0C4B-429A-8B16-BAAF19BC8B5F}" destId="{47E3368F-598B-440B-BC7D-7192C6201DC8}" srcOrd="0" destOrd="0" presId="urn:microsoft.com/office/officeart/2005/8/layout/default"/>
    <dgm:cxn modelId="{3F2BB732-B553-453A-9969-13C1C981E6C8}" srcId="{8AD879D2-3918-494C-81CA-19C357BAC6C8}" destId="{02E81DB6-F2B8-44C3-A6EE-14EAD2510574}" srcOrd="1" destOrd="0" parTransId="{D713A190-8234-4418-AA5D-36944D6337DE}" sibTransId="{FA0791C7-48C8-4941-8042-E83F1874FE65}"/>
    <dgm:cxn modelId="{4F745734-FB8D-49A5-BA84-70104719E6D8}" srcId="{8AD879D2-3918-494C-81CA-19C357BAC6C8}" destId="{A58FC025-344E-4297-BBFC-E081CA59798A}" srcOrd="2" destOrd="0" parTransId="{D952E808-06A6-4DB9-ABC8-D2FEC3E80F24}" sibTransId="{82E95CFC-9103-485F-9A13-07B8DDFD3F91}"/>
    <dgm:cxn modelId="{388AE649-3D9B-4C62-B2E4-79C7DF1AABC9}" srcId="{8AD879D2-3918-494C-81CA-19C357BAC6C8}" destId="{B3D7AE6C-0C4B-429A-8B16-BAAF19BC8B5F}" srcOrd="5" destOrd="0" parTransId="{0DA2F32E-BF3C-4C6E-B366-4B8BE8D91E26}" sibTransId="{D81ABD4E-DB24-400F-83DE-E6FB5BFAF969}"/>
    <dgm:cxn modelId="{1B165456-4FC6-4FC7-87F6-07AE8C1C4E31}" type="presOf" srcId="{8AD879D2-3918-494C-81CA-19C357BAC6C8}" destId="{73D5784A-A199-4B94-9A7F-0DAB3C9ABF52}" srcOrd="0" destOrd="0" presId="urn:microsoft.com/office/officeart/2005/8/layout/default"/>
    <dgm:cxn modelId="{FDBCBC8A-61C2-408E-81D1-B2231877A609}" type="presOf" srcId="{A58FC025-344E-4297-BBFC-E081CA59798A}" destId="{24ADCFFE-67A4-4E52-9AE8-648CAFC298BB}" srcOrd="0" destOrd="0" presId="urn:microsoft.com/office/officeart/2005/8/layout/default"/>
    <dgm:cxn modelId="{794C42C0-A78C-485D-9034-BFE85F48E829}" srcId="{8AD879D2-3918-494C-81CA-19C357BAC6C8}" destId="{FA93AAD3-0481-475E-B72D-2CF37A8C3B1C}" srcOrd="0" destOrd="0" parTransId="{EAD06A9C-E4F5-4E97-8E21-729B38CB21D7}" sibTransId="{16F5E00C-3DEB-4EF3-B3EB-A14B663B114C}"/>
    <dgm:cxn modelId="{29F778C7-6E3D-4B47-A0AE-8B8798815B91}" type="presOf" srcId="{FA93AAD3-0481-475E-B72D-2CF37A8C3B1C}" destId="{1C569561-B7A9-4962-8EAD-30918376F594}" srcOrd="0" destOrd="0" presId="urn:microsoft.com/office/officeart/2005/8/layout/default"/>
    <dgm:cxn modelId="{26571FDF-AAF0-4F28-A9F3-F852A9BCC431}" type="presOf" srcId="{BD533D11-4EC4-47AD-92C5-53143030812B}" destId="{8E3844D4-7321-4B53-A4DC-006D6743BDAE}" srcOrd="0" destOrd="0" presId="urn:microsoft.com/office/officeart/2005/8/layout/default"/>
    <dgm:cxn modelId="{EEF7D8EE-9BE1-4B37-887A-31EC918A5919}" srcId="{8AD879D2-3918-494C-81CA-19C357BAC6C8}" destId="{BD533D11-4EC4-47AD-92C5-53143030812B}" srcOrd="4" destOrd="0" parTransId="{D6C5166A-18AB-4375-B8E6-8EDA9EC4AD51}" sibTransId="{F0F8EF26-7824-48DE-9189-84BF2643A729}"/>
    <dgm:cxn modelId="{7740420C-1FEC-473F-BAA2-8928889C2F42}" type="presParOf" srcId="{73D5784A-A199-4B94-9A7F-0DAB3C9ABF52}" destId="{1C569561-B7A9-4962-8EAD-30918376F594}" srcOrd="0" destOrd="0" presId="urn:microsoft.com/office/officeart/2005/8/layout/default"/>
    <dgm:cxn modelId="{8F5EF20A-540A-41AF-ACCA-35235EB5C83C}" type="presParOf" srcId="{73D5784A-A199-4B94-9A7F-0DAB3C9ABF52}" destId="{5FF2E6F2-74B8-4165-A6A4-C69504F78A4F}" srcOrd="1" destOrd="0" presId="urn:microsoft.com/office/officeart/2005/8/layout/default"/>
    <dgm:cxn modelId="{ED2DF82A-316A-4A2B-99E1-565155358ECD}" type="presParOf" srcId="{73D5784A-A199-4B94-9A7F-0DAB3C9ABF52}" destId="{DD2CD3CA-A977-40B5-8B6A-51155786EE4F}" srcOrd="2" destOrd="0" presId="urn:microsoft.com/office/officeart/2005/8/layout/default"/>
    <dgm:cxn modelId="{1EB5C31D-5C3C-4975-86A3-52D384CB8878}" type="presParOf" srcId="{73D5784A-A199-4B94-9A7F-0DAB3C9ABF52}" destId="{8D0D6484-1A53-4A63-9D09-E8033E668AAB}" srcOrd="3" destOrd="0" presId="urn:microsoft.com/office/officeart/2005/8/layout/default"/>
    <dgm:cxn modelId="{71A5577B-E502-49A8-9519-C4D8DA604CE6}" type="presParOf" srcId="{73D5784A-A199-4B94-9A7F-0DAB3C9ABF52}" destId="{24ADCFFE-67A4-4E52-9AE8-648CAFC298BB}" srcOrd="4" destOrd="0" presId="urn:microsoft.com/office/officeart/2005/8/layout/default"/>
    <dgm:cxn modelId="{39662933-5B9A-4C48-93EB-92AA4773D84B}" type="presParOf" srcId="{73D5784A-A199-4B94-9A7F-0DAB3C9ABF52}" destId="{BC44F385-60A6-4E8E-B4C2-A10BAC2BB863}" srcOrd="5" destOrd="0" presId="urn:microsoft.com/office/officeart/2005/8/layout/default"/>
    <dgm:cxn modelId="{DF2849DD-7913-4F96-A1AB-7FCBCE77CAD3}" type="presParOf" srcId="{73D5784A-A199-4B94-9A7F-0DAB3C9ABF52}" destId="{3BA80FBB-C009-4675-9C46-A7788580C286}" srcOrd="6" destOrd="0" presId="urn:microsoft.com/office/officeart/2005/8/layout/default"/>
    <dgm:cxn modelId="{6D3FF698-0B83-47CA-B429-591DB81409F4}" type="presParOf" srcId="{73D5784A-A199-4B94-9A7F-0DAB3C9ABF52}" destId="{277EED74-717A-459E-9220-61FF8E676CD9}" srcOrd="7" destOrd="0" presId="urn:microsoft.com/office/officeart/2005/8/layout/default"/>
    <dgm:cxn modelId="{9C84CE89-AA96-4BCF-AC47-A493D6C271B8}" type="presParOf" srcId="{73D5784A-A199-4B94-9A7F-0DAB3C9ABF52}" destId="{8E3844D4-7321-4B53-A4DC-006D6743BDAE}" srcOrd="8" destOrd="0" presId="urn:microsoft.com/office/officeart/2005/8/layout/default"/>
    <dgm:cxn modelId="{334E2F78-88CF-4BBC-B635-223B3A820F64}" type="presParOf" srcId="{73D5784A-A199-4B94-9A7F-0DAB3C9ABF52}" destId="{991D66C1-11CC-429D-BAD8-E65BE3A15AAE}" srcOrd="9" destOrd="0" presId="urn:microsoft.com/office/officeart/2005/8/layout/default"/>
    <dgm:cxn modelId="{38EF05D9-63E1-427E-979F-F95647D6BA4D}" type="presParOf" srcId="{73D5784A-A199-4B94-9A7F-0DAB3C9ABF52}" destId="{47E3368F-598B-440B-BC7D-7192C6201DC8}"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405EF61-0844-490C-9082-6624F62BCAC6}"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US"/>
        </a:p>
      </dgm:t>
    </dgm:pt>
    <dgm:pt modelId="{6D91C6A9-CB22-43FD-8E4F-656CD13B299D}">
      <dgm:prSet/>
      <dgm:spPr/>
      <dgm:t>
        <a:bodyPr/>
        <a:lstStyle/>
        <a:p>
          <a:r>
            <a:rPr lang="en-US" dirty="0"/>
            <a:t>Face-to-face interviews allow stronger report and observation</a:t>
          </a:r>
        </a:p>
      </dgm:t>
    </dgm:pt>
    <dgm:pt modelId="{D955C021-1235-457F-8A48-072BF294E2A4}" type="parTrans" cxnId="{B7BD9F72-445C-4F0C-B015-8D8BD957CB24}">
      <dgm:prSet/>
      <dgm:spPr/>
      <dgm:t>
        <a:bodyPr/>
        <a:lstStyle/>
        <a:p>
          <a:endParaRPr lang="en-US"/>
        </a:p>
      </dgm:t>
    </dgm:pt>
    <dgm:pt modelId="{C367E584-9BCB-43C4-BA0E-79F3E59425B5}" type="sibTrans" cxnId="{B7BD9F72-445C-4F0C-B015-8D8BD957CB24}">
      <dgm:prSet/>
      <dgm:spPr/>
      <dgm:t>
        <a:bodyPr/>
        <a:lstStyle/>
        <a:p>
          <a:endParaRPr lang="en-US"/>
        </a:p>
      </dgm:t>
    </dgm:pt>
    <dgm:pt modelId="{40E5B3FD-572F-4259-8811-7D45D5B3321C}">
      <dgm:prSet/>
      <dgm:spPr/>
      <dgm:t>
        <a:bodyPr/>
        <a:lstStyle/>
        <a:p>
          <a:r>
            <a:rPr lang="en-US"/>
            <a:t>Virtual interviews save time and widen candidate access</a:t>
          </a:r>
        </a:p>
      </dgm:t>
    </dgm:pt>
    <dgm:pt modelId="{E69142FF-D009-45DC-A818-5AF6E1D0C18A}" type="parTrans" cxnId="{DA2987B2-7F6B-4A7E-AA15-12423ED56204}">
      <dgm:prSet/>
      <dgm:spPr/>
      <dgm:t>
        <a:bodyPr/>
        <a:lstStyle/>
        <a:p>
          <a:endParaRPr lang="en-US"/>
        </a:p>
      </dgm:t>
    </dgm:pt>
    <dgm:pt modelId="{AD4BD415-7628-472D-842C-1F180C511272}" type="sibTrans" cxnId="{DA2987B2-7F6B-4A7E-AA15-12423ED56204}">
      <dgm:prSet/>
      <dgm:spPr/>
      <dgm:t>
        <a:bodyPr/>
        <a:lstStyle/>
        <a:p>
          <a:endParaRPr lang="en-US"/>
        </a:p>
      </dgm:t>
    </dgm:pt>
    <dgm:pt modelId="{7AD7796A-5125-485D-9F23-7655FE3CEA76}">
      <dgm:prSet/>
      <dgm:spPr/>
      <dgm:t>
        <a:bodyPr/>
        <a:lstStyle/>
        <a:p>
          <a:r>
            <a:rPr lang="en-US"/>
            <a:t>Face-to-face is useful for senior operational roles</a:t>
          </a:r>
        </a:p>
      </dgm:t>
    </dgm:pt>
    <dgm:pt modelId="{38DE8A60-D8EF-401E-814F-C76250F9F208}" type="parTrans" cxnId="{2FA270FB-EDF4-40B2-8586-70AC8E1D587D}">
      <dgm:prSet/>
      <dgm:spPr/>
      <dgm:t>
        <a:bodyPr/>
        <a:lstStyle/>
        <a:p>
          <a:endParaRPr lang="en-US"/>
        </a:p>
      </dgm:t>
    </dgm:pt>
    <dgm:pt modelId="{E9A0B32C-7C01-4F66-B2F6-597A2FE7605E}" type="sibTrans" cxnId="{2FA270FB-EDF4-40B2-8586-70AC8E1D587D}">
      <dgm:prSet/>
      <dgm:spPr/>
      <dgm:t>
        <a:bodyPr/>
        <a:lstStyle/>
        <a:p>
          <a:endParaRPr lang="en-US"/>
        </a:p>
      </dgm:t>
    </dgm:pt>
    <dgm:pt modelId="{4656EAE5-6875-4403-BE02-83144D084464}">
      <dgm:prSet/>
      <dgm:spPr/>
      <dgm:t>
        <a:bodyPr/>
        <a:lstStyle/>
        <a:p>
          <a:r>
            <a:rPr lang="en-US"/>
            <a:t>Virtual interviews suit early screening and digital roles</a:t>
          </a:r>
        </a:p>
      </dgm:t>
    </dgm:pt>
    <dgm:pt modelId="{F914D656-DE81-4BBB-93A3-DCFF1F407C99}" type="parTrans" cxnId="{9F8BF6C7-30CD-45B5-9DF2-0AB5ECB4DC4B}">
      <dgm:prSet/>
      <dgm:spPr/>
      <dgm:t>
        <a:bodyPr/>
        <a:lstStyle/>
        <a:p>
          <a:endParaRPr lang="en-US"/>
        </a:p>
      </dgm:t>
    </dgm:pt>
    <dgm:pt modelId="{11783587-CE4D-4B42-ADF4-C0B788F42BEF}" type="sibTrans" cxnId="{9F8BF6C7-30CD-45B5-9DF2-0AB5ECB4DC4B}">
      <dgm:prSet/>
      <dgm:spPr/>
      <dgm:t>
        <a:bodyPr/>
        <a:lstStyle/>
        <a:p>
          <a:endParaRPr lang="en-US"/>
        </a:p>
      </dgm:t>
    </dgm:pt>
    <dgm:pt modelId="{CFBF524F-1FDB-42BE-9B56-69F5426A5DA1}">
      <dgm:prSet/>
      <dgm:spPr/>
      <dgm:t>
        <a:bodyPr/>
        <a:lstStyle/>
        <a:p>
          <a:r>
            <a:rPr lang="en-US"/>
            <a:t>Asynchronous video interviews may reduce scheduling pressure</a:t>
          </a:r>
        </a:p>
      </dgm:t>
    </dgm:pt>
    <dgm:pt modelId="{0F1E307B-46F6-40AE-812C-46CCFEB04B07}" type="parTrans" cxnId="{447A8C50-015B-46A2-8691-69DCE5E64F48}">
      <dgm:prSet/>
      <dgm:spPr/>
      <dgm:t>
        <a:bodyPr/>
        <a:lstStyle/>
        <a:p>
          <a:endParaRPr lang="en-US"/>
        </a:p>
      </dgm:t>
    </dgm:pt>
    <dgm:pt modelId="{3F21CDA1-BAA7-4369-AF14-8DDA2327DEFB}" type="sibTrans" cxnId="{447A8C50-015B-46A2-8691-69DCE5E64F48}">
      <dgm:prSet/>
      <dgm:spPr/>
      <dgm:t>
        <a:bodyPr/>
        <a:lstStyle/>
        <a:p>
          <a:endParaRPr lang="en-US"/>
        </a:p>
      </dgm:t>
    </dgm:pt>
    <dgm:pt modelId="{745CDF3B-0997-446A-9AED-5B96E319C15A}">
      <dgm:prSet/>
      <dgm:spPr/>
      <dgm:t>
        <a:bodyPr/>
        <a:lstStyle/>
        <a:p>
          <a:r>
            <a:rPr lang="en-US"/>
            <a:t>Virtual interviews need careful design to avoid unfairness (Lukacik et al., 2022)</a:t>
          </a:r>
        </a:p>
      </dgm:t>
    </dgm:pt>
    <dgm:pt modelId="{C9CDA154-F920-4361-A4F1-664182FC8351}" type="parTrans" cxnId="{FF2F1F04-85E6-4441-A8D1-9787FFE68B71}">
      <dgm:prSet/>
      <dgm:spPr/>
      <dgm:t>
        <a:bodyPr/>
        <a:lstStyle/>
        <a:p>
          <a:endParaRPr lang="en-US"/>
        </a:p>
      </dgm:t>
    </dgm:pt>
    <dgm:pt modelId="{7D90160A-8D7F-4881-BAC2-974A0655CEE1}" type="sibTrans" cxnId="{FF2F1F04-85E6-4441-A8D1-9787FFE68B71}">
      <dgm:prSet/>
      <dgm:spPr/>
      <dgm:t>
        <a:bodyPr/>
        <a:lstStyle/>
        <a:p>
          <a:endParaRPr lang="en-US"/>
        </a:p>
      </dgm:t>
    </dgm:pt>
    <dgm:pt modelId="{1285A92E-F100-47B2-BB60-6DAF9ED079C2}" type="pres">
      <dgm:prSet presAssocID="{F405EF61-0844-490C-9082-6624F62BCAC6}" presName="linear" presStyleCnt="0">
        <dgm:presLayoutVars>
          <dgm:animLvl val="lvl"/>
          <dgm:resizeHandles val="exact"/>
        </dgm:presLayoutVars>
      </dgm:prSet>
      <dgm:spPr/>
    </dgm:pt>
    <dgm:pt modelId="{E8E6CC08-FF93-4E46-86CB-F9C0C511C667}" type="pres">
      <dgm:prSet presAssocID="{6D91C6A9-CB22-43FD-8E4F-656CD13B299D}" presName="parentText" presStyleLbl="node1" presStyleIdx="0" presStyleCnt="6">
        <dgm:presLayoutVars>
          <dgm:chMax val="0"/>
          <dgm:bulletEnabled val="1"/>
        </dgm:presLayoutVars>
      </dgm:prSet>
      <dgm:spPr/>
    </dgm:pt>
    <dgm:pt modelId="{2172725A-A843-4832-8599-2E7CB2BD7823}" type="pres">
      <dgm:prSet presAssocID="{C367E584-9BCB-43C4-BA0E-79F3E59425B5}" presName="spacer" presStyleCnt="0"/>
      <dgm:spPr/>
    </dgm:pt>
    <dgm:pt modelId="{C7629B14-E45E-4599-A618-20D37BD54FD6}" type="pres">
      <dgm:prSet presAssocID="{40E5B3FD-572F-4259-8811-7D45D5B3321C}" presName="parentText" presStyleLbl="node1" presStyleIdx="1" presStyleCnt="6">
        <dgm:presLayoutVars>
          <dgm:chMax val="0"/>
          <dgm:bulletEnabled val="1"/>
        </dgm:presLayoutVars>
      </dgm:prSet>
      <dgm:spPr/>
    </dgm:pt>
    <dgm:pt modelId="{E3CAA1BE-F7A1-4F1D-BF02-B309F90CA9F1}" type="pres">
      <dgm:prSet presAssocID="{AD4BD415-7628-472D-842C-1F180C511272}" presName="spacer" presStyleCnt="0"/>
      <dgm:spPr/>
    </dgm:pt>
    <dgm:pt modelId="{68CC5464-DD32-40C3-BC31-5E5DE023AF6D}" type="pres">
      <dgm:prSet presAssocID="{7AD7796A-5125-485D-9F23-7655FE3CEA76}" presName="parentText" presStyleLbl="node1" presStyleIdx="2" presStyleCnt="6">
        <dgm:presLayoutVars>
          <dgm:chMax val="0"/>
          <dgm:bulletEnabled val="1"/>
        </dgm:presLayoutVars>
      </dgm:prSet>
      <dgm:spPr/>
    </dgm:pt>
    <dgm:pt modelId="{0E676740-C09B-45F4-8DD2-EDAEA0B3235D}" type="pres">
      <dgm:prSet presAssocID="{E9A0B32C-7C01-4F66-B2F6-597A2FE7605E}" presName="spacer" presStyleCnt="0"/>
      <dgm:spPr/>
    </dgm:pt>
    <dgm:pt modelId="{633E2809-907C-43AD-825F-9B9AAAF3EF29}" type="pres">
      <dgm:prSet presAssocID="{4656EAE5-6875-4403-BE02-83144D084464}" presName="parentText" presStyleLbl="node1" presStyleIdx="3" presStyleCnt="6">
        <dgm:presLayoutVars>
          <dgm:chMax val="0"/>
          <dgm:bulletEnabled val="1"/>
        </dgm:presLayoutVars>
      </dgm:prSet>
      <dgm:spPr/>
    </dgm:pt>
    <dgm:pt modelId="{7D44055E-0588-4F53-A73F-44B6219DD411}" type="pres">
      <dgm:prSet presAssocID="{11783587-CE4D-4B42-ADF4-C0B788F42BEF}" presName="spacer" presStyleCnt="0"/>
      <dgm:spPr/>
    </dgm:pt>
    <dgm:pt modelId="{2FFCA445-1300-4838-82D7-06889ED66337}" type="pres">
      <dgm:prSet presAssocID="{CFBF524F-1FDB-42BE-9B56-69F5426A5DA1}" presName="parentText" presStyleLbl="node1" presStyleIdx="4" presStyleCnt="6">
        <dgm:presLayoutVars>
          <dgm:chMax val="0"/>
          <dgm:bulletEnabled val="1"/>
        </dgm:presLayoutVars>
      </dgm:prSet>
      <dgm:spPr/>
    </dgm:pt>
    <dgm:pt modelId="{6984E018-D2FC-4333-9B61-02A8B7BF5170}" type="pres">
      <dgm:prSet presAssocID="{3F21CDA1-BAA7-4369-AF14-8DDA2327DEFB}" presName="spacer" presStyleCnt="0"/>
      <dgm:spPr/>
    </dgm:pt>
    <dgm:pt modelId="{53B40739-A494-44F3-9EEF-4207AC47218D}" type="pres">
      <dgm:prSet presAssocID="{745CDF3B-0997-446A-9AED-5B96E319C15A}" presName="parentText" presStyleLbl="node1" presStyleIdx="5" presStyleCnt="6">
        <dgm:presLayoutVars>
          <dgm:chMax val="0"/>
          <dgm:bulletEnabled val="1"/>
        </dgm:presLayoutVars>
      </dgm:prSet>
      <dgm:spPr/>
    </dgm:pt>
  </dgm:ptLst>
  <dgm:cxnLst>
    <dgm:cxn modelId="{FF2F1F04-85E6-4441-A8D1-9787FFE68B71}" srcId="{F405EF61-0844-490C-9082-6624F62BCAC6}" destId="{745CDF3B-0997-446A-9AED-5B96E319C15A}" srcOrd="5" destOrd="0" parTransId="{C9CDA154-F920-4361-A4F1-664182FC8351}" sibTransId="{7D90160A-8D7F-4881-BAC2-974A0655CEE1}"/>
    <dgm:cxn modelId="{048A890A-FE63-4528-BDEA-1F277DAC57AA}" type="presOf" srcId="{F405EF61-0844-490C-9082-6624F62BCAC6}" destId="{1285A92E-F100-47B2-BB60-6DAF9ED079C2}" srcOrd="0" destOrd="0" presId="urn:microsoft.com/office/officeart/2005/8/layout/vList2"/>
    <dgm:cxn modelId="{52BF9F62-7D60-42D0-97CC-C66C144CA79B}" type="presOf" srcId="{745CDF3B-0997-446A-9AED-5B96E319C15A}" destId="{53B40739-A494-44F3-9EEF-4207AC47218D}" srcOrd="0" destOrd="0" presId="urn:microsoft.com/office/officeart/2005/8/layout/vList2"/>
    <dgm:cxn modelId="{DCEB5F4F-626D-43AC-B110-682669DD6D8F}" type="presOf" srcId="{6D91C6A9-CB22-43FD-8E4F-656CD13B299D}" destId="{E8E6CC08-FF93-4E46-86CB-F9C0C511C667}" srcOrd="0" destOrd="0" presId="urn:microsoft.com/office/officeart/2005/8/layout/vList2"/>
    <dgm:cxn modelId="{447A8C50-015B-46A2-8691-69DCE5E64F48}" srcId="{F405EF61-0844-490C-9082-6624F62BCAC6}" destId="{CFBF524F-1FDB-42BE-9B56-69F5426A5DA1}" srcOrd="4" destOrd="0" parTransId="{0F1E307B-46F6-40AE-812C-46CCFEB04B07}" sibTransId="{3F21CDA1-BAA7-4369-AF14-8DDA2327DEFB}"/>
    <dgm:cxn modelId="{B7BD9F72-445C-4F0C-B015-8D8BD957CB24}" srcId="{F405EF61-0844-490C-9082-6624F62BCAC6}" destId="{6D91C6A9-CB22-43FD-8E4F-656CD13B299D}" srcOrd="0" destOrd="0" parTransId="{D955C021-1235-457F-8A48-072BF294E2A4}" sibTransId="{C367E584-9BCB-43C4-BA0E-79F3E59425B5}"/>
    <dgm:cxn modelId="{E3E9F8A5-89DC-4D4F-9CCB-CF180AEA193D}" type="presOf" srcId="{CFBF524F-1FDB-42BE-9B56-69F5426A5DA1}" destId="{2FFCA445-1300-4838-82D7-06889ED66337}" srcOrd="0" destOrd="0" presId="urn:microsoft.com/office/officeart/2005/8/layout/vList2"/>
    <dgm:cxn modelId="{DA2987B2-7F6B-4A7E-AA15-12423ED56204}" srcId="{F405EF61-0844-490C-9082-6624F62BCAC6}" destId="{40E5B3FD-572F-4259-8811-7D45D5B3321C}" srcOrd="1" destOrd="0" parTransId="{E69142FF-D009-45DC-A818-5AF6E1D0C18A}" sibTransId="{AD4BD415-7628-472D-842C-1F180C511272}"/>
    <dgm:cxn modelId="{08B4A4B9-5EEF-48CF-92F9-97E1B4FADF01}" type="presOf" srcId="{4656EAE5-6875-4403-BE02-83144D084464}" destId="{633E2809-907C-43AD-825F-9B9AAAF3EF29}" srcOrd="0" destOrd="0" presId="urn:microsoft.com/office/officeart/2005/8/layout/vList2"/>
    <dgm:cxn modelId="{9F8BF6C7-30CD-45B5-9DF2-0AB5ECB4DC4B}" srcId="{F405EF61-0844-490C-9082-6624F62BCAC6}" destId="{4656EAE5-6875-4403-BE02-83144D084464}" srcOrd="3" destOrd="0" parTransId="{F914D656-DE81-4BBB-93A3-DCFF1F407C99}" sibTransId="{11783587-CE4D-4B42-ADF4-C0B788F42BEF}"/>
    <dgm:cxn modelId="{08C921E3-BAD8-40B4-ACB4-C2AEBE92ADC8}" type="presOf" srcId="{7AD7796A-5125-485D-9F23-7655FE3CEA76}" destId="{68CC5464-DD32-40C3-BC31-5E5DE023AF6D}" srcOrd="0" destOrd="0" presId="urn:microsoft.com/office/officeart/2005/8/layout/vList2"/>
    <dgm:cxn modelId="{A85884EB-BCFE-4C39-8390-23F759629452}" type="presOf" srcId="{40E5B3FD-572F-4259-8811-7D45D5B3321C}" destId="{C7629B14-E45E-4599-A618-20D37BD54FD6}" srcOrd="0" destOrd="0" presId="urn:microsoft.com/office/officeart/2005/8/layout/vList2"/>
    <dgm:cxn modelId="{2FA270FB-EDF4-40B2-8586-70AC8E1D587D}" srcId="{F405EF61-0844-490C-9082-6624F62BCAC6}" destId="{7AD7796A-5125-485D-9F23-7655FE3CEA76}" srcOrd="2" destOrd="0" parTransId="{38DE8A60-D8EF-401E-814F-C76250F9F208}" sibTransId="{E9A0B32C-7C01-4F66-B2F6-597A2FE7605E}"/>
    <dgm:cxn modelId="{245F094D-64A9-44A0-97F2-1C94C0CA8823}" type="presParOf" srcId="{1285A92E-F100-47B2-BB60-6DAF9ED079C2}" destId="{E8E6CC08-FF93-4E46-86CB-F9C0C511C667}" srcOrd="0" destOrd="0" presId="urn:microsoft.com/office/officeart/2005/8/layout/vList2"/>
    <dgm:cxn modelId="{183D4099-2BD7-4FCA-A564-0BBD38490569}" type="presParOf" srcId="{1285A92E-F100-47B2-BB60-6DAF9ED079C2}" destId="{2172725A-A843-4832-8599-2E7CB2BD7823}" srcOrd="1" destOrd="0" presId="urn:microsoft.com/office/officeart/2005/8/layout/vList2"/>
    <dgm:cxn modelId="{60EEE27E-2A7C-4E01-8364-0CE77191662F}" type="presParOf" srcId="{1285A92E-F100-47B2-BB60-6DAF9ED079C2}" destId="{C7629B14-E45E-4599-A618-20D37BD54FD6}" srcOrd="2" destOrd="0" presId="urn:microsoft.com/office/officeart/2005/8/layout/vList2"/>
    <dgm:cxn modelId="{280B8DC3-2091-49F4-8B06-1DA266F3ABC0}" type="presParOf" srcId="{1285A92E-F100-47B2-BB60-6DAF9ED079C2}" destId="{E3CAA1BE-F7A1-4F1D-BF02-B309F90CA9F1}" srcOrd="3" destOrd="0" presId="urn:microsoft.com/office/officeart/2005/8/layout/vList2"/>
    <dgm:cxn modelId="{6FB74450-A27B-4190-828D-49003E48AF42}" type="presParOf" srcId="{1285A92E-F100-47B2-BB60-6DAF9ED079C2}" destId="{68CC5464-DD32-40C3-BC31-5E5DE023AF6D}" srcOrd="4" destOrd="0" presId="urn:microsoft.com/office/officeart/2005/8/layout/vList2"/>
    <dgm:cxn modelId="{1B5BA04B-D413-4CE6-BF1E-EEB380F50D7A}" type="presParOf" srcId="{1285A92E-F100-47B2-BB60-6DAF9ED079C2}" destId="{0E676740-C09B-45F4-8DD2-EDAEA0B3235D}" srcOrd="5" destOrd="0" presId="urn:microsoft.com/office/officeart/2005/8/layout/vList2"/>
    <dgm:cxn modelId="{F665CEDF-087B-4035-B6BA-12CE54C859E8}" type="presParOf" srcId="{1285A92E-F100-47B2-BB60-6DAF9ED079C2}" destId="{633E2809-907C-43AD-825F-9B9AAAF3EF29}" srcOrd="6" destOrd="0" presId="urn:microsoft.com/office/officeart/2005/8/layout/vList2"/>
    <dgm:cxn modelId="{294E6724-7A60-48DB-9E91-7D07F52FD633}" type="presParOf" srcId="{1285A92E-F100-47B2-BB60-6DAF9ED079C2}" destId="{7D44055E-0588-4F53-A73F-44B6219DD411}" srcOrd="7" destOrd="0" presId="urn:microsoft.com/office/officeart/2005/8/layout/vList2"/>
    <dgm:cxn modelId="{25123D92-24BF-4E47-B093-1B8FDC767D2F}" type="presParOf" srcId="{1285A92E-F100-47B2-BB60-6DAF9ED079C2}" destId="{2FFCA445-1300-4838-82D7-06889ED66337}" srcOrd="8" destOrd="0" presId="urn:microsoft.com/office/officeart/2005/8/layout/vList2"/>
    <dgm:cxn modelId="{FA2F8F3C-21C5-4635-895F-AD5CE1575DD0}" type="presParOf" srcId="{1285A92E-F100-47B2-BB60-6DAF9ED079C2}" destId="{6984E018-D2FC-4333-9B61-02A8B7BF5170}" srcOrd="9" destOrd="0" presId="urn:microsoft.com/office/officeart/2005/8/layout/vList2"/>
    <dgm:cxn modelId="{58B9CC9F-ED37-4E4C-98EF-37FF7BFD2509}" type="presParOf" srcId="{1285A92E-F100-47B2-BB60-6DAF9ED079C2}" destId="{53B40739-A494-44F3-9EEF-4207AC47218D}"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C5CEFBF-97A0-4F80-AA9F-A8531F3E7D97}"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A11A026-9D6F-45A7-B043-51858DFAA4FA}">
      <dgm:prSet/>
      <dgm:spPr/>
      <dgm:t>
        <a:bodyPr/>
        <a:lstStyle/>
        <a:p>
          <a:pPr>
            <a:lnSpc>
              <a:spcPct val="100000"/>
            </a:lnSpc>
          </a:pPr>
          <a:r>
            <a:rPr lang="en-US"/>
            <a:t>Use structured interviews for fairness</a:t>
          </a:r>
        </a:p>
      </dgm:t>
    </dgm:pt>
    <dgm:pt modelId="{01C0EEF1-7DDC-46D8-967F-36A6CC221459}" type="parTrans" cxnId="{0781ED80-FC48-45C8-B3E0-7B50FFE99BC5}">
      <dgm:prSet/>
      <dgm:spPr/>
      <dgm:t>
        <a:bodyPr/>
        <a:lstStyle/>
        <a:p>
          <a:endParaRPr lang="en-US"/>
        </a:p>
      </dgm:t>
    </dgm:pt>
    <dgm:pt modelId="{461EA10E-D973-4526-A6B5-A21020E764FD}" type="sibTrans" cxnId="{0781ED80-FC48-45C8-B3E0-7B50FFE99BC5}">
      <dgm:prSet/>
      <dgm:spPr/>
      <dgm:t>
        <a:bodyPr/>
        <a:lstStyle/>
        <a:p>
          <a:endParaRPr lang="en-US"/>
        </a:p>
      </dgm:t>
    </dgm:pt>
    <dgm:pt modelId="{D306921D-CA4D-4D2C-81F4-ED732D2B9183}">
      <dgm:prSet/>
      <dgm:spPr/>
      <dgm:t>
        <a:bodyPr/>
        <a:lstStyle/>
        <a:p>
          <a:pPr>
            <a:lnSpc>
              <a:spcPct val="100000"/>
            </a:lnSpc>
          </a:pPr>
          <a:r>
            <a:rPr lang="en-US"/>
            <a:t>Use competency questions for transformation roles</a:t>
          </a:r>
        </a:p>
      </dgm:t>
    </dgm:pt>
    <dgm:pt modelId="{B17F37EC-0D7F-444C-B6B0-355EB2B351AE}" type="parTrans" cxnId="{5C14FC52-E495-4A66-97E9-C400655CBFF4}">
      <dgm:prSet/>
      <dgm:spPr/>
      <dgm:t>
        <a:bodyPr/>
        <a:lstStyle/>
        <a:p>
          <a:endParaRPr lang="en-US"/>
        </a:p>
      </dgm:t>
    </dgm:pt>
    <dgm:pt modelId="{0C52196E-B6E2-409D-9857-DDA446CB3817}" type="sibTrans" cxnId="{5C14FC52-E495-4A66-97E9-C400655CBFF4}">
      <dgm:prSet/>
      <dgm:spPr/>
      <dgm:t>
        <a:bodyPr/>
        <a:lstStyle/>
        <a:p>
          <a:endParaRPr lang="en-US"/>
        </a:p>
      </dgm:t>
    </dgm:pt>
    <dgm:pt modelId="{8CEE0780-509A-4E64-AEC9-C170A6AA5B5A}">
      <dgm:prSet/>
      <dgm:spPr/>
      <dgm:t>
        <a:bodyPr/>
        <a:lstStyle/>
        <a:p>
          <a:pPr>
            <a:lnSpc>
              <a:spcPct val="100000"/>
            </a:lnSpc>
          </a:pPr>
          <a:r>
            <a:rPr lang="en-US"/>
            <a:t>Use panel interviews for senior and technical positions</a:t>
          </a:r>
        </a:p>
      </dgm:t>
    </dgm:pt>
    <dgm:pt modelId="{C0E2B0CE-B6D3-40BF-B5D2-ABCC14F388AE}" type="parTrans" cxnId="{0805BD04-7266-4E58-A6CD-4A957283A340}">
      <dgm:prSet/>
      <dgm:spPr/>
      <dgm:t>
        <a:bodyPr/>
        <a:lstStyle/>
        <a:p>
          <a:endParaRPr lang="en-US"/>
        </a:p>
      </dgm:t>
    </dgm:pt>
    <dgm:pt modelId="{8D915770-734F-45DB-963A-0709601A7E54}" type="sibTrans" cxnId="{0805BD04-7266-4E58-A6CD-4A957283A340}">
      <dgm:prSet/>
      <dgm:spPr/>
      <dgm:t>
        <a:bodyPr/>
        <a:lstStyle/>
        <a:p>
          <a:endParaRPr lang="en-US"/>
        </a:p>
      </dgm:t>
    </dgm:pt>
    <dgm:pt modelId="{D3522CB1-A3B1-42D3-85DC-83D74342DC8A}">
      <dgm:prSet/>
      <dgm:spPr/>
      <dgm:t>
        <a:bodyPr/>
        <a:lstStyle/>
        <a:p>
          <a:pPr>
            <a:lnSpc>
              <a:spcPct val="100000"/>
            </a:lnSpc>
          </a:pPr>
          <a:r>
            <a:rPr lang="en-US"/>
            <a:t>Use HR analytics to track recruitment quality</a:t>
          </a:r>
        </a:p>
      </dgm:t>
    </dgm:pt>
    <dgm:pt modelId="{29047299-89D0-41EF-884C-BD75DD1E51DA}" type="parTrans" cxnId="{35DDE6C1-1AC4-47FB-B412-D107543CD723}">
      <dgm:prSet/>
      <dgm:spPr/>
      <dgm:t>
        <a:bodyPr/>
        <a:lstStyle/>
        <a:p>
          <a:endParaRPr lang="en-US"/>
        </a:p>
      </dgm:t>
    </dgm:pt>
    <dgm:pt modelId="{B52FCF2C-7E92-420C-8199-AFC46EB27AFC}" type="sibTrans" cxnId="{35DDE6C1-1AC4-47FB-B412-D107543CD723}">
      <dgm:prSet/>
      <dgm:spPr/>
      <dgm:t>
        <a:bodyPr/>
        <a:lstStyle/>
        <a:p>
          <a:endParaRPr lang="en-US"/>
        </a:p>
      </dgm:t>
    </dgm:pt>
    <dgm:pt modelId="{CD80EC68-F08E-48EE-8634-590E8AC0AD05}">
      <dgm:prSet/>
      <dgm:spPr/>
      <dgm:t>
        <a:bodyPr/>
        <a:lstStyle/>
        <a:p>
          <a:pPr>
            <a:lnSpc>
              <a:spcPct val="100000"/>
            </a:lnSpc>
          </a:pPr>
          <a:r>
            <a:rPr lang="en-US"/>
            <a:t>Monitor time-to-hire, diversity and retention outcomes</a:t>
          </a:r>
        </a:p>
      </dgm:t>
    </dgm:pt>
    <dgm:pt modelId="{08BB5F29-1E1E-4E32-97BA-30A7F8F0FB91}" type="parTrans" cxnId="{149E4B47-9160-4955-BBFA-B665D972883A}">
      <dgm:prSet/>
      <dgm:spPr/>
      <dgm:t>
        <a:bodyPr/>
        <a:lstStyle/>
        <a:p>
          <a:endParaRPr lang="en-US"/>
        </a:p>
      </dgm:t>
    </dgm:pt>
    <dgm:pt modelId="{EED75848-AB10-483B-BC73-64D7F8A71923}" type="sibTrans" cxnId="{149E4B47-9160-4955-BBFA-B665D972883A}">
      <dgm:prSet/>
      <dgm:spPr/>
      <dgm:t>
        <a:bodyPr/>
        <a:lstStyle/>
        <a:p>
          <a:endParaRPr lang="en-US"/>
        </a:p>
      </dgm:t>
    </dgm:pt>
    <dgm:pt modelId="{B343ACC9-6E6E-45BE-82A7-FC93DFC0DBA5}">
      <dgm:prSet/>
      <dgm:spPr/>
      <dgm:t>
        <a:bodyPr/>
        <a:lstStyle/>
        <a:p>
          <a:pPr>
            <a:lnSpc>
              <a:spcPct val="100000"/>
            </a:lnSpc>
          </a:pPr>
          <a:r>
            <a:rPr lang="en-US"/>
            <a:t>HR analytics can improve organisational decisions (McCartney and Fu, 2022)</a:t>
          </a:r>
        </a:p>
      </dgm:t>
    </dgm:pt>
    <dgm:pt modelId="{6DE567AA-EB45-46A4-B571-20B7870D41BA}" type="parTrans" cxnId="{A7CF243F-FBC1-4E8E-8ACA-7145674BAEFA}">
      <dgm:prSet/>
      <dgm:spPr/>
      <dgm:t>
        <a:bodyPr/>
        <a:lstStyle/>
        <a:p>
          <a:endParaRPr lang="en-US"/>
        </a:p>
      </dgm:t>
    </dgm:pt>
    <dgm:pt modelId="{15576995-18AC-41A3-B72F-7F293B8337C0}" type="sibTrans" cxnId="{A7CF243F-FBC1-4E8E-8ACA-7145674BAEFA}">
      <dgm:prSet/>
      <dgm:spPr/>
      <dgm:t>
        <a:bodyPr/>
        <a:lstStyle/>
        <a:p>
          <a:endParaRPr lang="en-US"/>
        </a:p>
      </dgm:t>
    </dgm:pt>
    <dgm:pt modelId="{E6B7BC0F-EB0F-4923-AB2F-621D8B84FBBF}" type="pres">
      <dgm:prSet presAssocID="{2C5CEFBF-97A0-4F80-AA9F-A8531F3E7D97}" presName="root" presStyleCnt="0">
        <dgm:presLayoutVars>
          <dgm:dir/>
          <dgm:resizeHandles val="exact"/>
        </dgm:presLayoutVars>
      </dgm:prSet>
      <dgm:spPr/>
    </dgm:pt>
    <dgm:pt modelId="{70BA65A0-3353-4D4F-82FE-4D35B6F67BF0}" type="pres">
      <dgm:prSet presAssocID="{8A11A026-9D6F-45A7-B043-51858DFAA4FA}" presName="compNode" presStyleCnt="0"/>
      <dgm:spPr/>
    </dgm:pt>
    <dgm:pt modelId="{B74217F8-FBA1-4F3B-A34C-EF1020E7B9DC}" type="pres">
      <dgm:prSet presAssocID="{8A11A026-9D6F-45A7-B043-51858DFAA4FA}"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cales of Justice"/>
        </a:ext>
      </dgm:extLst>
    </dgm:pt>
    <dgm:pt modelId="{22468CC5-1BCD-467E-BBA1-F63664C057DA}" type="pres">
      <dgm:prSet presAssocID="{8A11A026-9D6F-45A7-B043-51858DFAA4FA}" presName="spaceRect" presStyleCnt="0"/>
      <dgm:spPr/>
    </dgm:pt>
    <dgm:pt modelId="{231AD9E1-C216-4812-A48E-7BD2E49E06F7}" type="pres">
      <dgm:prSet presAssocID="{8A11A026-9D6F-45A7-B043-51858DFAA4FA}" presName="textRect" presStyleLbl="revTx" presStyleIdx="0" presStyleCnt="6">
        <dgm:presLayoutVars>
          <dgm:chMax val="1"/>
          <dgm:chPref val="1"/>
        </dgm:presLayoutVars>
      </dgm:prSet>
      <dgm:spPr/>
    </dgm:pt>
    <dgm:pt modelId="{4229372C-13CC-4D39-B942-3AB26ED5A1F2}" type="pres">
      <dgm:prSet presAssocID="{461EA10E-D973-4526-A6B5-A21020E764FD}" presName="sibTrans" presStyleCnt="0"/>
      <dgm:spPr/>
    </dgm:pt>
    <dgm:pt modelId="{19AB0988-C94E-4714-999B-B99855F7320E}" type="pres">
      <dgm:prSet presAssocID="{D306921D-CA4D-4D2C-81F4-ED732D2B9183}" presName="compNode" presStyleCnt="0"/>
      <dgm:spPr/>
    </dgm:pt>
    <dgm:pt modelId="{E61D5093-4A70-4EED-929C-6848A84358E0}" type="pres">
      <dgm:prSet presAssocID="{D306921D-CA4D-4D2C-81F4-ED732D2B9183}"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276AB1BE-CCEB-4299-8413-67DB135C937E}" type="pres">
      <dgm:prSet presAssocID="{D306921D-CA4D-4D2C-81F4-ED732D2B9183}" presName="spaceRect" presStyleCnt="0"/>
      <dgm:spPr/>
    </dgm:pt>
    <dgm:pt modelId="{C8747387-D5D7-4283-8249-D32C3A7458CC}" type="pres">
      <dgm:prSet presAssocID="{D306921D-CA4D-4D2C-81F4-ED732D2B9183}" presName="textRect" presStyleLbl="revTx" presStyleIdx="1" presStyleCnt="6">
        <dgm:presLayoutVars>
          <dgm:chMax val="1"/>
          <dgm:chPref val="1"/>
        </dgm:presLayoutVars>
      </dgm:prSet>
      <dgm:spPr/>
    </dgm:pt>
    <dgm:pt modelId="{CC9A089C-2681-422B-A802-4E7944162E27}" type="pres">
      <dgm:prSet presAssocID="{0C52196E-B6E2-409D-9857-DDA446CB3817}" presName="sibTrans" presStyleCnt="0"/>
      <dgm:spPr/>
    </dgm:pt>
    <dgm:pt modelId="{E798BA75-0FAB-4763-A141-0FEA38615072}" type="pres">
      <dgm:prSet presAssocID="{8CEE0780-509A-4E64-AEC9-C170A6AA5B5A}" presName="compNode" presStyleCnt="0"/>
      <dgm:spPr/>
    </dgm:pt>
    <dgm:pt modelId="{DDBDFE64-6488-49D2-907F-EF62255EF41E}" type="pres">
      <dgm:prSet presAssocID="{8CEE0780-509A-4E64-AEC9-C170A6AA5B5A}"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Users"/>
        </a:ext>
      </dgm:extLst>
    </dgm:pt>
    <dgm:pt modelId="{4BB823B5-5AF7-4966-8B95-2044D14CD7D6}" type="pres">
      <dgm:prSet presAssocID="{8CEE0780-509A-4E64-AEC9-C170A6AA5B5A}" presName="spaceRect" presStyleCnt="0"/>
      <dgm:spPr/>
    </dgm:pt>
    <dgm:pt modelId="{25FBFEA3-F711-4D5A-B616-6B34EAB21691}" type="pres">
      <dgm:prSet presAssocID="{8CEE0780-509A-4E64-AEC9-C170A6AA5B5A}" presName="textRect" presStyleLbl="revTx" presStyleIdx="2" presStyleCnt="6">
        <dgm:presLayoutVars>
          <dgm:chMax val="1"/>
          <dgm:chPref val="1"/>
        </dgm:presLayoutVars>
      </dgm:prSet>
      <dgm:spPr/>
    </dgm:pt>
    <dgm:pt modelId="{DE322933-3118-4AEC-B49F-484C9FFABDD1}" type="pres">
      <dgm:prSet presAssocID="{8D915770-734F-45DB-963A-0709601A7E54}" presName="sibTrans" presStyleCnt="0"/>
      <dgm:spPr/>
    </dgm:pt>
    <dgm:pt modelId="{B385AFA6-47DE-49FE-8852-F91660C7BC71}" type="pres">
      <dgm:prSet presAssocID="{D3522CB1-A3B1-42D3-85DC-83D74342DC8A}" presName="compNode" presStyleCnt="0"/>
      <dgm:spPr/>
    </dgm:pt>
    <dgm:pt modelId="{4906FFB7-9FF2-4306-B17C-DEF1FA6BD367}" type="pres">
      <dgm:prSet presAssocID="{D3522CB1-A3B1-42D3-85DC-83D74342DC8A}"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chart"/>
        </a:ext>
      </dgm:extLst>
    </dgm:pt>
    <dgm:pt modelId="{F825294B-0375-4EE3-AF45-104C21C699BB}" type="pres">
      <dgm:prSet presAssocID="{D3522CB1-A3B1-42D3-85DC-83D74342DC8A}" presName="spaceRect" presStyleCnt="0"/>
      <dgm:spPr/>
    </dgm:pt>
    <dgm:pt modelId="{D64231A6-9F22-4828-A6F2-AC1B5515656B}" type="pres">
      <dgm:prSet presAssocID="{D3522CB1-A3B1-42D3-85DC-83D74342DC8A}" presName="textRect" presStyleLbl="revTx" presStyleIdx="3" presStyleCnt="6">
        <dgm:presLayoutVars>
          <dgm:chMax val="1"/>
          <dgm:chPref val="1"/>
        </dgm:presLayoutVars>
      </dgm:prSet>
      <dgm:spPr/>
    </dgm:pt>
    <dgm:pt modelId="{4196C971-69B7-49DB-9088-BEA6C8E64B4F}" type="pres">
      <dgm:prSet presAssocID="{B52FCF2C-7E92-420C-8199-AFC46EB27AFC}" presName="sibTrans" presStyleCnt="0"/>
      <dgm:spPr/>
    </dgm:pt>
    <dgm:pt modelId="{254A8628-99A9-4E24-AA1B-96AFB5AC5D26}" type="pres">
      <dgm:prSet presAssocID="{CD80EC68-F08E-48EE-8634-590E8AC0AD05}" presName="compNode" presStyleCnt="0"/>
      <dgm:spPr/>
    </dgm:pt>
    <dgm:pt modelId="{A850CE9B-494E-45F4-ABF0-1EAC2BC1D8E2}" type="pres">
      <dgm:prSet presAssocID="{CD80EC68-F08E-48EE-8634-590E8AC0AD05}"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Business Growth"/>
        </a:ext>
      </dgm:extLst>
    </dgm:pt>
    <dgm:pt modelId="{E7EB2276-0725-4B48-832E-56432EBC82EE}" type="pres">
      <dgm:prSet presAssocID="{CD80EC68-F08E-48EE-8634-590E8AC0AD05}" presName="spaceRect" presStyleCnt="0"/>
      <dgm:spPr/>
    </dgm:pt>
    <dgm:pt modelId="{8199B802-DDE8-48EF-B4FA-9617898CEC54}" type="pres">
      <dgm:prSet presAssocID="{CD80EC68-F08E-48EE-8634-590E8AC0AD05}" presName="textRect" presStyleLbl="revTx" presStyleIdx="4" presStyleCnt="6">
        <dgm:presLayoutVars>
          <dgm:chMax val="1"/>
          <dgm:chPref val="1"/>
        </dgm:presLayoutVars>
      </dgm:prSet>
      <dgm:spPr/>
    </dgm:pt>
    <dgm:pt modelId="{C6DDD9D6-5E0C-484D-877F-C757FAB67552}" type="pres">
      <dgm:prSet presAssocID="{EED75848-AB10-483B-BC73-64D7F8A71923}" presName="sibTrans" presStyleCnt="0"/>
      <dgm:spPr/>
    </dgm:pt>
    <dgm:pt modelId="{97481DD9-9469-4A44-9DA1-763ADD76CBAD}" type="pres">
      <dgm:prSet presAssocID="{B343ACC9-6E6E-45BE-82A7-FC93DFC0DBA5}" presName="compNode" presStyleCnt="0"/>
      <dgm:spPr/>
    </dgm:pt>
    <dgm:pt modelId="{B7CC6219-8E62-4413-A567-718898D893AC}" type="pres">
      <dgm:prSet presAssocID="{B343ACC9-6E6E-45BE-82A7-FC93DFC0DBA5}"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ffice Worker"/>
        </a:ext>
      </dgm:extLst>
    </dgm:pt>
    <dgm:pt modelId="{5FA32A81-9EB9-4E2E-A701-8C6826352E14}" type="pres">
      <dgm:prSet presAssocID="{B343ACC9-6E6E-45BE-82A7-FC93DFC0DBA5}" presName="spaceRect" presStyleCnt="0"/>
      <dgm:spPr/>
    </dgm:pt>
    <dgm:pt modelId="{39B4327D-31BC-4F86-96B7-5D26C7188FC9}" type="pres">
      <dgm:prSet presAssocID="{B343ACC9-6E6E-45BE-82A7-FC93DFC0DBA5}" presName="textRect" presStyleLbl="revTx" presStyleIdx="5" presStyleCnt="6">
        <dgm:presLayoutVars>
          <dgm:chMax val="1"/>
          <dgm:chPref val="1"/>
        </dgm:presLayoutVars>
      </dgm:prSet>
      <dgm:spPr/>
    </dgm:pt>
  </dgm:ptLst>
  <dgm:cxnLst>
    <dgm:cxn modelId="{0805BD04-7266-4E58-A6CD-4A957283A340}" srcId="{2C5CEFBF-97A0-4F80-AA9F-A8531F3E7D97}" destId="{8CEE0780-509A-4E64-AEC9-C170A6AA5B5A}" srcOrd="2" destOrd="0" parTransId="{C0E2B0CE-B6D3-40BF-B5D2-ABCC14F388AE}" sibTransId="{8D915770-734F-45DB-963A-0709601A7E54}"/>
    <dgm:cxn modelId="{16AE370A-D5D8-406E-B9F4-58E2C70FC9DC}" type="presOf" srcId="{D3522CB1-A3B1-42D3-85DC-83D74342DC8A}" destId="{D64231A6-9F22-4828-A6F2-AC1B5515656B}" srcOrd="0" destOrd="0" presId="urn:microsoft.com/office/officeart/2018/2/layout/IconLabelList"/>
    <dgm:cxn modelId="{01A59D10-1233-44D8-96B6-17ABA1DFC3DA}" type="presOf" srcId="{2C5CEFBF-97A0-4F80-AA9F-A8531F3E7D97}" destId="{E6B7BC0F-EB0F-4923-AB2F-621D8B84FBBF}" srcOrd="0" destOrd="0" presId="urn:microsoft.com/office/officeart/2018/2/layout/IconLabelList"/>
    <dgm:cxn modelId="{5B54E02E-1A78-4D11-A4E5-97AC857FDEDE}" type="presOf" srcId="{8CEE0780-509A-4E64-AEC9-C170A6AA5B5A}" destId="{25FBFEA3-F711-4D5A-B616-6B34EAB21691}" srcOrd="0" destOrd="0" presId="urn:microsoft.com/office/officeart/2018/2/layout/IconLabelList"/>
    <dgm:cxn modelId="{A7CF243F-FBC1-4E8E-8ACA-7145674BAEFA}" srcId="{2C5CEFBF-97A0-4F80-AA9F-A8531F3E7D97}" destId="{B343ACC9-6E6E-45BE-82A7-FC93DFC0DBA5}" srcOrd="5" destOrd="0" parTransId="{6DE567AA-EB45-46A4-B571-20B7870D41BA}" sibTransId="{15576995-18AC-41A3-B72F-7F293B8337C0}"/>
    <dgm:cxn modelId="{35EF6567-9CB9-41E3-9E07-DE9329F4E83F}" type="presOf" srcId="{B343ACC9-6E6E-45BE-82A7-FC93DFC0DBA5}" destId="{39B4327D-31BC-4F86-96B7-5D26C7188FC9}" srcOrd="0" destOrd="0" presId="urn:microsoft.com/office/officeart/2018/2/layout/IconLabelList"/>
    <dgm:cxn modelId="{149E4B47-9160-4955-BBFA-B665D972883A}" srcId="{2C5CEFBF-97A0-4F80-AA9F-A8531F3E7D97}" destId="{CD80EC68-F08E-48EE-8634-590E8AC0AD05}" srcOrd="4" destOrd="0" parTransId="{08BB5F29-1E1E-4E32-97BA-30A7F8F0FB91}" sibTransId="{EED75848-AB10-483B-BC73-64D7F8A71923}"/>
    <dgm:cxn modelId="{2D466751-E644-48D1-BD59-086CF0FB9F8E}" type="presOf" srcId="{8A11A026-9D6F-45A7-B043-51858DFAA4FA}" destId="{231AD9E1-C216-4812-A48E-7BD2E49E06F7}" srcOrd="0" destOrd="0" presId="urn:microsoft.com/office/officeart/2018/2/layout/IconLabelList"/>
    <dgm:cxn modelId="{5C14FC52-E495-4A66-97E9-C400655CBFF4}" srcId="{2C5CEFBF-97A0-4F80-AA9F-A8531F3E7D97}" destId="{D306921D-CA4D-4D2C-81F4-ED732D2B9183}" srcOrd="1" destOrd="0" parTransId="{B17F37EC-0D7F-444C-B6B0-355EB2B351AE}" sibTransId="{0C52196E-B6E2-409D-9857-DDA446CB3817}"/>
    <dgm:cxn modelId="{0781ED80-FC48-45C8-B3E0-7B50FFE99BC5}" srcId="{2C5CEFBF-97A0-4F80-AA9F-A8531F3E7D97}" destId="{8A11A026-9D6F-45A7-B043-51858DFAA4FA}" srcOrd="0" destOrd="0" parTransId="{01C0EEF1-7DDC-46D8-967F-36A6CC221459}" sibTransId="{461EA10E-D973-4526-A6B5-A21020E764FD}"/>
    <dgm:cxn modelId="{FD4EF781-2643-4315-AD49-1B03686ACADC}" type="presOf" srcId="{CD80EC68-F08E-48EE-8634-590E8AC0AD05}" destId="{8199B802-DDE8-48EF-B4FA-9617898CEC54}" srcOrd="0" destOrd="0" presId="urn:microsoft.com/office/officeart/2018/2/layout/IconLabelList"/>
    <dgm:cxn modelId="{35DDE6C1-1AC4-47FB-B412-D107543CD723}" srcId="{2C5CEFBF-97A0-4F80-AA9F-A8531F3E7D97}" destId="{D3522CB1-A3B1-42D3-85DC-83D74342DC8A}" srcOrd="3" destOrd="0" parTransId="{29047299-89D0-41EF-884C-BD75DD1E51DA}" sibTransId="{B52FCF2C-7E92-420C-8199-AFC46EB27AFC}"/>
    <dgm:cxn modelId="{8C2CC6C2-337D-4EE1-8047-22E4C661E61B}" type="presOf" srcId="{D306921D-CA4D-4D2C-81F4-ED732D2B9183}" destId="{C8747387-D5D7-4283-8249-D32C3A7458CC}" srcOrd="0" destOrd="0" presId="urn:microsoft.com/office/officeart/2018/2/layout/IconLabelList"/>
    <dgm:cxn modelId="{E70B6632-4E1F-4AC3-BE6D-2809F576E5F5}" type="presParOf" srcId="{E6B7BC0F-EB0F-4923-AB2F-621D8B84FBBF}" destId="{70BA65A0-3353-4D4F-82FE-4D35B6F67BF0}" srcOrd="0" destOrd="0" presId="urn:microsoft.com/office/officeart/2018/2/layout/IconLabelList"/>
    <dgm:cxn modelId="{236B15C6-0F3C-4159-A187-6372A605B4E8}" type="presParOf" srcId="{70BA65A0-3353-4D4F-82FE-4D35B6F67BF0}" destId="{B74217F8-FBA1-4F3B-A34C-EF1020E7B9DC}" srcOrd="0" destOrd="0" presId="urn:microsoft.com/office/officeart/2018/2/layout/IconLabelList"/>
    <dgm:cxn modelId="{6C432846-9561-403E-B78B-5C0410A263F9}" type="presParOf" srcId="{70BA65A0-3353-4D4F-82FE-4D35B6F67BF0}" destId="{22468CC5-1BCD-467E-BBA1-F63664C057DA}" srcOrd="1" destOrd="0" presId="urn:microsoft.com/office/officeart/2018/2/layout/IconLabelList"/>
    <dgm:cxn modelId="{270DEF52-FBC9-40C7-AC45-C65BAF418D75}" type="presParOf" srcId="{70BA65A0-3353-4D4F-82FE-4D35B6F67BF0}" destId="{231AD9E1-C216-4812-A48E-7BD2E49E06F7}" srcOrd="2" destOrd="0" presId="urn:microsoft.com/office/officeart/2018/2/layout/IconLabelList"/>
    <dgm:cxn modelId="{E808F33D-6B6E-47ED-BB85-694DFFCAE4A8}" type="presParOf" srcId="{E6B7BC0F-EB0F-4923-AB2F-621D8B84FBBF}" destId="{4229372C-13CC-4D39-B942-3AB26ED5A1F2}" srcOrd="1" destOrd="0" presId="urn:microsoft.com/office/officeart/2018/2/layout/IconLabelList"/>
    <dgm:cxn modelId="{9EB8FD68-65FE-4570-9C7A-FC28B7AB9575}" type="presParOf" srcId="{E6B7BC0F-EB0F-4923-AB2F-621D8B84FBBF}" destId="{19AB0988-C94E-4714-999B-B99855F7320E}" srcOrd="2" destOrd="0" presId="urn:microsoft.com/office/officeart/2018/2/layout/IconLabelList"/>
    <dgm:cxn modelId="{E1BD2560-D02D-48F6-94D3-77ACF894181C}" type="presParOf" srcId="{19AB0988-C94E-4714-999B-B99855F7320E}" destId="{E61D5093-4A70-4EED-929C-6848A84358E0}" srcOrd="0" destOrd="0" presId="urn:microsoft.com/office/officeart/2018/2/layout/IconLabelList"/>
    <dgm:cxn modelId="{1859E06A-817B-4FD6-BE12-5391AED8ABF8}" type="presParOf" srcId="{19AB0988-C94E-4714-999B-B99855F7320E}" destId="{276AB1BE-CCEB-4299-8413-67DB135C937E}" srcOrd="1" destOrd="0" presId="urn:microsoft.com/office/officeart/2018/2/layout/IconLabelList"/>
    <dgm:cxn modelId="{81710791-4291-426D-95AE-55A44CBAB9D5}" type="presParOf" srcId="{19AB0988-C94E-4714-999B-B99855F7320E}" destId="{C8747387-D5D7-4283-8249-D32C3A7458CC}" srcOrd="2" destOrd="0" presId="urn:microsoft.com/office/officeart/2018/2/layout/IconLabelList"/>
    <dgm:cxn modelId="{A7625857-1B23-496B-B770-6CE6443909E9}" type="presParOf" srcId="{E6B7BC0F-EB0F-4923-AB2F-621D8B84FBBF}" destId="{CC9A089C-2681-422B-A802-4E7944162E27}" srcOrd="3" destOrd="0" presId="urn:microsoft.com/office/officeart/2018/2/layout/IconLabelList"/>
    <dgm:cxn modelId="{23B2EAB4-230A-4013-B845-DC0AE43A0B59}" type="presParOf" srcId="{E6B7BC0F-EB0F-4923-AB2F-621D8B84FBBF}" destId="{E798BA75-0FAB-4763-A141-0FEA38615072}" srcOrd="4" destOrd="0" presId="urn:microsoft.com/office/officeart/2018/2/layout/IconLabelList"/>
    <dgm:cxn modelId="{198C9C3A-67CF-4A6C-9CC8-9945E24054DD}" type="presParOf" srcId="{E798BA75-0FAB-4763-A141-0FEA38615072}" destId="{DDBDFE64-6488-49D2-907F-EF62255EF41E}" srcOrd="0" destOrd="0" presId="urn:microsoft.com/office/officeart/2018/2/layout/IconLabelList"/>
    <dgm:cxn modelId="{3CA80404-2565-466B-B8F1-F96EDDE924EC}" type="presParOf" srcId="{E798BA75-0FAB-4763-A141-0FEA38615072}" destId="{4BB823B5-5AF7-4966-8B95-2044D14CD7D6}" srcOrd="1" destOrd="0" presId="urn:microsoft.com/office/officeart/2018/2/layout/IconLabelList"/>
    <dgm:cxn modelId="{9C672DA3-1A35-4CC0-844F-A1CE9AC41756}" type="presParOf" srcId="{E798BA75-0FAB-4763-A141-0FEA38615072}" destId="{25FBFEA3-F711-4D5A-B616-6B34EAB21691}" srcOrd="2" destOrd="0" presId="urn:microsoft.com/office/officeart/2018/2/layout/IconLabelList"/>
    <dgm:cxn modelId="{4E73EA87-ADBE-4F28-9916-57410F3AF71F}" type="presParOf" srcId="{E6B7BC0F-EB0F-4923-AB2F-621D8B84FBBF}" destId="{DE322933-3118-4AEC-B49F-484C9FFABDD1}" srcOrd="5" destOrd="0" presId="urn:microsoft.com/office/officeart/2018/2/layout/IconLabelList"/>
    <dgm:cxn modelId="{7C87E500-967F-4B2F-9D61-69A659E427C2}" type="presParOf" srcId="{E6B7BC0F-EB0F-4923-AB2F-621D8B84FBBF}" destId="{B385AFA6-47DE-49FE-8852-F91660C7BC71}" srcOrd="6" destOrd="0" presId="urn:microsoft.com/office/officeart/2018/2/layout/IconLabelList"/>
    <dgm:cxn modelId="{42F9BBAB-97EB-4FF5-B003-7DF96C58CA0F}" type="presParOf" srcId="{B385AFA6-47DE-49FE-8852-F91660C7BC71}" destId="{4906FFB7-9FF2-4306-B17C-DEF1FA6BD367}" srcOrd="0" destOrd="0" presId="urn:microsoft.com/office/officeart/2018/2/layout/IconLabelList"/>
    <dgm:cxn modelId="{467687D9-BBEA-4E2D-BCEC-BDF6DAA697BA}" type="presParOf" srcId="{B385AFA6-47DE-49FE-8852-F91660C7BC71}" destId="{F825294B-0375-4EE3-AF45-104C21C699BB}" srcOrd="1" destOrd="0" presId="urn:microsoft.com/office/officeart/2018/2/layout/IconLabelList"/>
    <dgm:cxn modelId="{C687F24F-1F8A-47FE-B5C9-2A9045C43923}" type="presParOf" srcId="{B385AFA6-47DE-49FE-8852-F91660C7BC71}" destId="{D64231A6-9F22-4828-A6F2-AC1B5515656B}" srcOrd="2" destOrd="0" presId="urn:microsoft.com/office/officeart/2018/2/layout/IconLabelList"/>
    <dgm:cxn modelId="{F0C718D9-7408-4011-9AB3-379EE5C35CB5}" type="presParOf" srcId="{E6B7BC0F-EB0F-4923-AB2F-621D8B84FBBF}" destId="{4196C971-69B7-49DB-9088-BEA6C8E64B4F}" srcOrd="7" destOrd="0" presId="urn:microsoft.com/office/officeart/2018/2/layout/IconLabelList"/>
    <dgm:cxn modelId="{65C84B60-AA55-4EA3-AFF0-6F28C24276E9}" type="presParOf" srcId="{E6B7BC0F-EB0F-4923-AB2F-621D8B84FBBF}" destId="{254A8628-99A9-4E24-AA1B-96AFB5AC5D26}" srcOrd="8" destOrd="0" presId="urn:microsoft.com/office/officeart/2018/2/layout/IconLabelList"/>
    <dgm:cxn modelId="{2F733EDA-414C-4E17-B399-774A5C71B21B}" type="presParOf" srcId="{254A8628-99A9-4E24-AA1B-96AFB5AC5D26}" destId="{A850CE9B-494E-45F4-ABF0-1EAC2BC1D8E2}" srcOrd="0" destOrd="0" presId="urn:microsoft.com/office/officeart/2018/2/layout/IconLabelList"/>
    <dgm:cxn modelId="{2D947AF9-DE1E-456F-AB8A-BD44C9D17989}" type="presParOf" srcId="{254A8628-99A9-4E24-AA1B-96AFB5AC5D26}" destId="{E7EB2276-0725-4B48-832E-56432EBC82EE}" srcOrd="1" destOrd="0" presId="urn:microsoft.com/office/officeart/2018/2/layout/IconLabelList"/>
    <dgm:cxn modelId="{53E23867-23E1-46CF-8728-9C8C5337F56C}" type="presParOf" srcId="{254A8628-99A9-4E24-AA1B-96AFB5AC5D26}" destId="{8199B802-DDE8-48EF-B4FA-9617898CEC54}" srcOrd="2" destOrd="0" presId="urn:microsoft.com/office/officeart/2018/2/layout/IconLabelList"/>
    <dgm:cxn modelId="{066B0EF1-6432-4A29-AE78-23EE7D01755C}" type="presParOf" srcId="{E6B7BC0F-EB0F-4923-AB2F-621D8B84FBBF}" destId="{C6DDD9D6-5E0C-484D-877F-C757FAB67552}" srcOrd="9" destOrd="0" presId="urn:microsoft.com/office/officeart/2018/2/layout/IconLabelList"/>
    <dgm:cxn modelId="{F866778D-24BA-4BEC-A01D-64A5889826A8}" type="presParOf" srcId="{E6B7BC0F-EB0F-4923-AB2F-621D8B84FBBF}" destId="{97481DD9-9469-4A44-9DA1-763ADD76CBAD}" srcOrd="10" destOrd="0" presId="urn:microsoft.com/office/officeart/2018/2/layout/IconLabelList"/>
    <dgm:cxn modelId="{3F29718C-7358-4BBA-98EF-CD7C8BC5AAB2}" type="presParOf" srcId="{97481DD9-9469-4A44-9DA1-763ADD76CBAD}" destId="{B7CC6219-8E62-4413-A567-718898D893AC}" srcOrd="0" destOrd="0" presId="urn:microsoft.com/office/officeart/2018/2/layout/IconLabelList"/>
    <dgm:cxn modelId="{717F8596-48AC-4BD9-908F-8836784810D5}" type="presParOf" srcId="{97481DD9-9469-4A44-9DA1-763ADD76CBAD}" destId="{5FA32A81-9EB9-4E2E-A701-8C6826352E14}" srcOrd="1" destOrd="0" presId="urn:microsoft.com/office/officeart/2018/2/layout/IconLabelList"/>
    <dgm:cxn modelId="{2EC0857E-6CDE-47DD-A923-78D4720CE85B}" type="presParOf" srcId="{97481DD9-9469-4A44-9DA1-763ADD76CBAD}" destId="{39B4327D-31BC-4F86-96B7-5D26C7188FC9}"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5A1E7-3268-4053-9AB0-3751CA6374CE}">
      <dsp:nvSpPr>
        <dsp:cNvPr id="0" name=""/>
        <dsp:cNvSpPr/>
      </dsp:nvSpPr>
      <dsp:spPr>
        <a:xfrm>
          <a:off x="0" y="2433"/>
          <a:ext cx="636147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9DCF32-766A-4D6F-92AF-9834FFCB8EFB}">
      <dsp:nvSpPr>
        <dsp:cNvPr id="0" name=""/>
        <dsp:cNvSpPr/>
      </dsp:nvSpPr>
      <dsp:spPr>
        <a:xfrm>
          <a:off x="0" y="2433"/>
          <a:ext cx="6361471" cy="829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Tests past behaviour and work experience</a:t>
          </a:r>
        </a:p>
      </dsp:txBody>
      <dsp:txXfrm>
        <a:off x="0" y="2433"/>
        <a:ext cx="6361471" cy="829768"/>
      </dsp:txXfrm>
    </dsp:sp>
    <dsp:sp modelId="{F42413B5-51DA-4AC4-8338-0E786938EDC3}">
      <dsp:nvSpPr>
        <dsp:cNvPr id="0" name=""/>
        <dsp:cNvSpPr/>
      </dsp:nvSpPr>
      <dsp:spPr>
        <a:xfrm>
          <a:off x="0" y="832202"/>
          <a:ext cx="636147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EE4AE8-937F-4EBA-BB48-F55FE7FA78C8}">
      <dsp:nvSpPr>
        <dsp:cNvPr id="0" name=""/>
        <dsp:cNvSpPr/>
      </dsp:nvSpPr>
      <dsp:spPr>
        <a:xfrm>
          <a:off x="0" y="832202"/>
          <a:ext cx="6361471" cy="829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Uses examples of leadership, teamwork and problem-solving</a:t>
          </a:r>
        </a:p>
      </dsp:txBody>
      <dsp:txXfrm>
        <a:off x="0" y="832202"/>
        <a:ext cx="6361471" cy="829768"/>
      </dsp:txXfrm>
    </dsp:sp>
    <dsp:sp modelId="{2545316D-50B1-4C9A-B381-BF1F35D9CE82}">
      <dsp:nvSpPr>
        <dsp:cNvPr id="0" name=""/>
        <dsp:cNvSpPr/>
      </dsp:nvSpPr>
      <dsp:spPr>
        <a:xfrm>
          <a:off x="0" y="1661971"/>
          <a:ext cx="636147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2DE331-9261-4E2D-85BF-DCF16D5E28C5}">
      <dsp:nvSpPr>
        <dsp:cNvPr id="0" name=""/>
        <dsp:cNvSpPr/>
      </dsp:nvSpPr>
      <dsp:spPr>
        <a:xfrm>
          <a:off x="0" y="1661971"/>
          <a:ext cx="6361471" cy="829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Suitable for Project Manager and Change Manager roles</a:t>
          </a:r>
        </a:p>
      </dsp:txBody>
      <dsp:txXfrm>
        <a:off x="0" y="1661971"/>
        <a:ext cx="6361471" cy="829768"/>
      </dsp:txXfrm>
    </dsp:sp>
    <dsp:sp modelId="{9BAE6FE9-1061-4CDE-BF6A-DB146C83EF76}">
      <dsp:nvSpPr>
        <dsp:cNvPr id="0" name=""/>
        <dsp:cNvSpPr/>
      </dsp:nvSpPr>
      <dsp:spPr>
        <a:xfrm>
          <a:off x="0" y="2491739"/>
          <a:ext cx="636147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DDF15C-A256-4BF2-B7B9-9E8C8E24182D}">
      <dsp:nvSpPr>
        <dsp:cNvPr id="0" name=""/>
        <dsp:cNvSpPr/>
      </dsp:nvSpPr>
      <dsp:spPr>
        <a:xfrm>
          <a:off x="0" y="2491740"/>
          <a:ext cx="6361471" cy="829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Helps assess transformation readiness</a:t>
          </a:r>
        </a:p>
      </dsp:txBody>
      <dsp:txXfrm>
        <a:off x="0" y="2491740"/>
        <a:ext cx="6361471" cy="829768"/>
      </dsp:txXfrm>
    </dsp:sp>
    <dsp:sp modelId="{4C79626E-098C-42BC-BEB4-82B41B9A8FA1}">
      <dsp:nvSpPr>
        <dsp:cNvPr id="0" name=""/>
        <dsp:cNvSpPr/>
      </dsp:nvSpPr>
      <dsp:spPr>
        <a:xfrm>
          <a:off x="0" y="3321508"/>
          <a:ext cx="636147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DC36CC-7302-4C75-98B6-90E62230BD28}">
      <dsp:nvSpPr>
        <dsp:cNvPr id="0" name=""/>
        <dsp:cNvSpPr/>
      </dsp:nvSpPr>
      <dsp:spPr>
        <a:xfrm>
          <a:off x="0" y="3321508"/>
          <a:ext cx="6361471" cy="829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Questions should link directly to role requirements</a:t>
          </a:r>
        </a:p>
      </dsp:txBody>
      <dsp:txXfrm>
        <a:off x="0" y="3321508"/>
        <a:ext cx="6361471" cy="829768"/>
      </dsp:txXfrm>
    </dsp:sp>
    <dsp:sp modelId="{D8D59801-75C9-4F30-AC4B-1B71514583D7}">
      <dsp:nvSpPr>
        <dsp:cNvPr id="0" name=""/>
        <dsp:cNvSpPr/>
      </dsp:nvSpPr>
      <dsp:spPr>
        <a:xfrm>
          <a:off x="0" y="4151277"/>
          <a:ext cx="636147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25F439-C6AF-4D78-83C9-3C6F7799B8A2}">
      <dsp:nvSpPr>
        <dsp:cNvPr id="0" name=""/>
        <dsp:cNvSpPr/>
      </dsp:nvSpPr>
      <dsp:spPr>
        <a:xfrm>
          <a:off x="0" y="4151277"/>
          <a:ext cx="6361471" cy="829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HR practices must support organisational change (Cooke et al., 2021)</a:t>
          </a:r>
        </a:p>
      </dsp:txBody>
      <dsp:txXfrm>
        <a:off x="0" y="4151277"/>
        <a:ext cx="6361471" cy="8297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D29B91-54F3-48E7-9BAE-D318E2A76FEA}">
      <dsp:nvSpPr>
        <dsp:cNvPr id="0" name=""/>
        <dsp:cNvSpPr/>
      </dsp:nvSpPr>
      <dsp:spPr>
        <a:xfrm>
          <a:off x="116860" y="392545"/>
          <a:ext cx="834668" cy="83466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786A0D-3249-419C-9942-FE9065268933}">
      <dsp:nvSpPr>
        <dsp:cNvPr id="0" name=""/>
        <dsp:cNvSpPr/>
      </dsp:nvSpPr>
      <dsp:spPr>
        <a:xfrm>
          <a:off x="292141" y="567825"/>
          <a:ext cx="484107" cy="4841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069BEE-2770-428B-A1AE-7B646C654B56}">
      <dsp:nvSpPr>
        <dsp:cNvPr id="0" name=""/>
        <dsp:cNvSpPr/>
      </dsp:nvSpPr>
      <dsp:spPr>
        <a:xfrm>
          <a:off x="1130387" y="392545"/>
          <a:ext cx="1967433" cy="834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a:t>Uses multiple assessors for balanced judgement</a:t>
          </a:r>
        </a:p>
      </dsp:txBody>
      <dsp:txXfrm>
        <a:off x="1130387" y="392545"/>
        <a:ext cx="1967433" cy="834668"/>
      </dsp:txXfrm>
    </dsp:sp>
    <dsp:sp modelId="{F845CA76-7A81-48A3-9591-7CDEEFA1680A}">
      <dsp:nvSpPr>
        <dsp:cNvPr id="0" name=""/>
        <dsp:cNvSpPr/>
      </dsp:nvSpPr>
      <dsp:spPr>
        <a:xfrm>
          <a:off x="3440630" y="392545"/>
          <a:ext cx="834668" cy="83466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3AEF7C-FDF7-4A17-89AD-6FAACEFA4FD4}">
      <dsp:nvSpPr>
        <dsp:cNvPr id="0" name=""/>
        <dsp:cNvSpPr/>
      </dsp:nvSpPr>
      <dsp:spPr>
        <a:xfrm>
          <a:off x="3615911" y="567825"/>
          <a:ext cx="484107" cy="4841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6214F6-DA4A-4B57-BD44-AB8CD067F2F7}">
      <dsp:nvSpPr>
        <dsp:cNvPr id="0" name=""/>
        <dsp:cNvSpPr/>
      </dsp:nvSpPr>
      <dsp:spPr>
        <a:xfrm>
          <a:off x="4454156" y="392545"/>
          <a:ext cx="1967433" cy="834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a:t>Suitable for Digital Specialist and Financial Analyst roles</a:t>
          </a:r>
        </a:p>
      </dsp:txBody>
      <dsp:txXfrm>
        <a:off x="4454156" y="392545"/>
        <a:ext cx="1967433" cy="834668"/>
      </dsp:txXfrm>
    </dsp:sp>
    <dsp:sp modelId="{DF0007E2-548E-415F-9F4C-15F0175BEB58}">
      <dsp:nvSpPr>
        <dsp:cNvPr id="0" name=""/>
        <dsp:cNvSpPr/>
      </dsp:nvSpPr>
      <dsp:spPr>
        <a:xfrm>
          <a:off x="116860" y="2074405"/>
          <a:ext cx="834668" cy="83466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C25D6A-1CC4-44F7-8D21-E5629E3F944C}">
      <dsp:nvSpPr>
        <dsp:cNvPr id="0" name=""/>
        <dsp:cNvSpPr/>
      </dsp:nvSpPr>
      <dsp:spPr>
        <a:xfrm>
          <a:off x="292141" y="2249686"/>
          <a:ext cx="484107" cy="4841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0CC185-E5F5-445D-9064-CD5DBF619F69}">
      <dsp:nvSpPr>
        <dsp:cNvPr id="0" name=""/>
        <dsp:cNvSpPr/>
      </dsp:nvSpPr>
      <dsp:spPr>
        <a:xfrm>
          <a:off x="1130387" y="2074405"/>
          <a:ext cx="1967433" cy="834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a:t>Tests technical knowledge and role-specific capability</a:t>
          </a:r>
        </a:p>
      </dsp:txBody>
      <dsp:txXfrm>
        <a:off x="1130387" y="2074405"/>
        <a:ext cx="1967433" cy="834668"/>
      </dsp:txXfrm>
    </dsp:sp>
    <dsp:sp modelId="{C815037A-8B22-447F-8D2C-8794C2A147B4}">
      <dsp:nvSpPr>
        <dsp:cNvPr id="0" name=""/>
        <dsp:cNvSpPr/>
      </dsp:nvSpPr>
      <dsp:spPr>
        <a:xfrm>
          <a:off x="3440630" y="2074405"/>
          <a:ext cx="834668" cy="83466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2F0DA1-D5B6-42D7-AE31-91837B785BDB}">
      <dsp:nvSpPr>
        <dsp:cNvPr id="0" name=""/>
        <dsp:cNvSpPr/>
      </dsp:nvSpPr>
      <dsp:spPr>
        <a:xfrm>
          <a:off x="3615911" y="2249686"/>
          <a:ext cx="484107" cy="4841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FC243B-7D84-44EE-B075-A4C641BCA371}">
      <dsp:nvSpPr>
        <dsp:cNvPr id="0" name=""/>
        <dsp:cNvSpPr/>
      </dsp:nvSpPr>
      <dsp:spPr>
        <a:xfrm>
          <a:off x="4454156" y="2074405"/>
          <a:ext cx="1967433" cy="834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a:t>Reduces dependence on one interviewer’s opinion</a:t>
          </a:r>
        </a:p>
      </dsp:txBody>
      <dsp:txXfrm>
        <a:off x="4454156" y="2074405"/>
        <a:ext cx="1967433" cy="834668"/>
      </dsp:txXfrm>
    </dsp:sp>
    <dsp:sp modelId="{21E45A1E-9637-48FD-8B7A-5EB127E211CC}">
      <dsp:nvSpPr>
        <dsp:cNvPr id="0" name=""/>
        <dsp:cNvSpPr/>
      </dsp:nvSpPr>
      <dsp:spPr>
        <a:xfrm>
          <a:off x="116860" y="3756265"/>
          <a:ext cx="834668" cy="83466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D270C3-48AF-484D-886C-6985CE89FB30}">
      <dsp:nvSpPr>
        <dsp:cNvPr id="0" name=""/>
        <dsp:cNvSpPr/>
      </dsp:nvSpPr>
      <dsp:spPr>
        <a:xfrm>
          <a:off x="292141" y="3931546"/>
          <a:ext cx="484107" cy="4841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AADF02-41F5-4BDA-A4EA-6A70D27F6ACC}">
      <dsp:nvSpPr>
        <dsp:cNvPr id="0" name=""/>
        <dsp:cNvSpPr/>
      </dsp:nvSpPr>
      <dsp:spPr>
        <a:xfrm>
          <a:off x="1130387" y="3756265"/>
          <a:ext cx="1967433" cy="834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a:t>Can include HR, operations and senior management</a:t>
          </a:r>
        </a:p>
      </dsp:txBody>
      <dsp:txXfrm>
        <a:off x="1130387" y="3756265"/>
        <a:ext cx="1967433" cy="834668"/>
      </dsp:txXfrm>
    </dsp:sp>
    <dsp:sp modelId="{710B1613-4C64-4D16-9650-FA31AA18268B}">
      <dsp:nvSpPr>
        <dsp:cNvPr id="0" name=""/>
        <dsp:cNvSpPr/>
      </dsp:nvSpPr>
      <dsp:spPr>
        <a:xfrm>
          <a:off x="3440630" y="3756265"/>
          <a:ext cx="834668" cy="83466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905017-C833-4B78-B395-9CB8032786A5}">
      <dsp:nvSpPr>
        <dsp:cNvPr id="0" name=""/>
        <dsp:cNvSpPr/>
      </dsp:nvSpPr>
      <dsp:spPr>
        <a:xfrm>
          <a:off x="3615911" y="3931546"/>
          <a:ext cx="484107" cy="4841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201739-BD64-43ED-94F0-51D779A2B9D6}">
      <dsp:nvSpPr>
        <dsp:cNvPr id="0" name=""/>
        <dsp:cNvSpPr/>
      </dsp:nvSpPr>
      <dsp:spPr>
        <a:xfrm>
          <a:off x="4454156" y="3756265"/>
          <a:ext cx="1967433" cy="834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a:t>Technology roles require careful skill assessment (Vrontis et al., 2022)</a:t>
          </a:r>
        </a:p>
      </dsp:txBody>
      <dsp:txXfrm>
        <a:off x="4454156" y="3756265"/>
        <a:ext cx="1967433" cy="8346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569561-B7A9-4962-8EAD-30918376F594}">
      <dsp:nvSpPr>
        <dsp:cNvPr id="0" name=""/>
        <dsp:cNvSpPr/>
      </dsp:nvSpPr>
      <dsp:spPr>
        <a:xfrm>
          <a:off x="465112" y="711"/>
          <a:ext cx="2491028" cy="1494617"/>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err="1"/>
            <a:t>Behavioural</a:t>
          </a:r>
          <a:r>
            <a:rPr lang="en-US" sz="2000" kern="1200" dirty="0"/>
            <a:t> questions test previous performance</a:t>
          </a:r>
        </a:p>
      </dsp:txBody>
      <dsp:txXfrm>
        <a:off x="465112" y="711"/>
        <a:ext cx="2491028" cy="1494617"/>
      </dsp:txXfrm>
    </dsp:sp>
    <dsp:sp modelId="{DD2CD3CA-A977-40B5-8B6A-51155786EE4F}">
      <dsp:nvSpPr>
        <dsp:cNvPr id="0" name=""/>
        <dsp:cNvSpPr/>
      </dsp:nvSpPr>
      <dsp:spPr>
        <a:xfrm>
          <a:off x="3205243" y="711"/>
          <a:ext cx="2491028" cy="1494617"/>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Situational questions test judgement in future scenarios</a:t>
          </a:r>
        </a:p>
      </dsp:txBody>
      <dsp:txXfrm>
        <a:off x="3205243" y="711"/>
        <a:ext cx="2491028" cy="1494617"/>
      </dsp:txXfrm>
    </dsp:sp>
    <dsp:sp modelId="{24ADCFFE-67A4-4E52-9AE8-648CAFC298BB}">
      <dsp:nvSpPr>
        <dsp:cNvPr id="0" name=""/>
        <dsp:cNvSpPr/>
      </dsp:nvSpPr>
      <dsp:spPr>
        <a:xfrm>
          <a:off x="465112" y="1744431"/>
          <a:ext cx="2491028" cy="1494617"/>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Competency questions assess role-specific skills</a:t>
          </a:r>
        </a:p>
      </dsp:txBody>
      <dsp:txXfrm>
        <a:off x="465112" y="1744431"/>
        <a:ext cx="2491028" cy="1494617"/>
      </dsp:txXfrm>
    </dsp:sp>
    <dsp:sp modelId="{3BA80FBB-C009-4675-9C46-A7788580C286}">
      <dsp:nvSpPr>
        <dsp:cNvPr id="0" name=""/>
        <dsp:cNvSpPr/>
      </dsp:nvSpPr>
      <dsp:spPr>
        <a:xfrm>
          <a:off x="3205243" y="1744431"/>
          <a:ext cx="2491028" cy="1494617"/>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Probing questions clarify incomplete answers</a:t>
          </a:r>
        </a:p>
      </dsp:txBody>
      <dsp:txXfrm>
        <a:off x="3205243" y="1744431"/>
        <a:ext cx="2491028" cy="1494617"/>
      </dsp:txXfrm>
    </dsp:sp>
    <dsp:sp modelId="{8E3844D4-7321-4B53-A4DC-006D6743BDAE}">
      <dsp:nvSpPr>
        <dsp:cNvPr id="0" name=""/>
        <dsp:cNvSpPr/>
      </dsp:nvSpPr>
      <dsp:spPr>
        <a:xfrm>
          <a:off x="465112" y="3488151"/>
          <a:ext cx="2491028" cy="1494617"/>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Socratic questioning tests reasoning and decision-making</a:t>
          </a:r>
        </a:p>
      </dsp:txBody>
      <dsp:txXfrm>
        <a:off x="465112" y="3488151"/>
        <a:ext cx="2491028" cy="1494617"/>
      </dsp:txXfrm>
    </dsp:sp>
    <dsp:sp modelId="{47E3368F-598B-440B-BC7D-7192C6201DC8}">
      <dsp:nvSpPr>
        <dsp:cNvPr id="0" name=""/>
        <dsp:cNvSpPr/>
      </dsp:nvSpPr>
      <dsp:spPr>
        <a:xfrm>
          <a:off x="3205243" y="3488151"/>
          <a:ext cx="2491028" cy="1494617"/>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AI-related roles require careful judgement and ethics (Budhwar et al., 2022)</a:t>
          </a:r>
        </a:p>
      </dsp:txBody>
      <dsp:txXfrm>
        <a:off x="3205243" y="3488151"/>
        <a:ext cx="2491028" cy="14946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E6CC08-FF93-4E46-86CB-F9C0C511C667}">
      <dsp:nvSpPr>
        <dsp:cNvPr id="0" name=""/>
        <dsp:cNvSpPr/>
      </dsp:nvSpPr>
      <dsp:spPr>
        <a:xfrm>
          <a:off x="0" y="87480"/>
          <a:ext cx="5806440" cy="755820"/>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Face-to-face interviews allow stronger report and observation</a:t>
          </a:r>
        </a:p>
      </dsp:txBody>
      <dsp:txXfrm>
        <a:off x="36896" y="124376"/>
        <a:ext cx="5732648" cy="682028"/>
      </dsp:txXfrm>
    </dsp:sp>
    <dsp:sp modelId="{C7629B14-E45E-4599-A618-20D37BD54FD6}">
      <dsp:nvSpPr>
        <dsp:cNvPr id="0" name=""/>
        <dsp:cNvSpPr/>
      </dsp:nvSpPr>
      <dsp:spPr>
        <a:xfrm>
          <a:off x="0" y="898020"/>
          <a:ext cx="5806440" cy="755820"/>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Virtual interviews save time and widen candidate access</a:t>
          </a:r>
        </a:p>
      </dsp:txBody>
      <dsp:txXfrm>
        <a:off x="36896" y="934916"/>
        <a:ext cx="5732648" cy="682028"/>
      </dsp:txXfrm>
    </dsp:sp>
    <dsp:sp modelId="{68CC5464-DD32-40C3-BC31-5E5DE023AF6D}">
      <dsp:nvSpPr>
        <dsp:cNvPr id="0" name=""/>
        <dsp:cNvSpPr/>
      </dsp:nvSpPr>
      <dsp:spPr>
        <a:xfrm>
          <a:off x="0" y="1708560"/>
          <a:ext cx="5806440" cy="755820"/>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Face-to-face is useful for senior operational roles</a:t>
          </a:r>
        </a:p>
      </dsp:txBody>
      <dsp:txXfrm>
        <a:off x="36896" y="1745456"/>
        <a:ext cx="5732648" cy="682028"/>
      </dsp:txXfrm>
    </dsp:sp>
    <dsp:sp modelId="{633E2809-907C-43AD-825F-9B9AAAF3EF29}">
      <dsp:nvSpPr>
        <dsp:cNvPr id="0" name=""/>
        <dsp:cNvSpPr/>
      </dsp:nvSpPr>
      <dsp:spPr>
        <a:xfrm>
          <a:off x="0" y="2519100"/>
          <a:ext cx="5806440" cy="755820"/>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Virtual interviews suit early screening and digital roles</a:t>
          </a:r>
        </a:p>
      </dsp:txBody>
      <dsp:txXfrm>
        <a:off x="36896" y="2555996"/>
        <a:ext cx="5732648" cy="682028"/>
      </dsp:txXfrm>
    </dsp:sp>
    <dsp:sp modelId="{2FFCA445-1300-4838-82D7-06889ED66337}">
      <dsp:nvSpPr>
        <dsp:cNvPr id="0" name=""/>
        <dsp:cNvSpPr/>
      </dsp:nvSpPr>
      <dsp:spPr>
        <a:xfrm>
          <a:off x="0" y="3329640"/>
          <a:ext cx="5806440" cy="755820"/>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Asynchronous video interviews may reduce scheduling pressure</a:t>
          </a:r>
        </a:p>
      </dsp:txBody>
      <dsp:txXfrm>
        <a:off x="36896" y="3366536"/>
        <a:ext cx="5732648" cy="682028"/>
      </dsp:txXfrm>
    </dsp:sp>
    <dsp:sp modelId="{53B40739-A494-44F3-9EEF-4207AC47218D}">
      <dsp:nvSpPr>
        <dsp:cNvPr id="0" name=""/>
        <dsp:cNvSpPr/>
      </dsp:nvSpPr>
      <dsp:spPr>
        <a:xfrm>
          <a:off x="0" y="4140180"/>
          <a:ext cx="5806440" cy="755820"/>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Virtual interviews need careful design to avoid unfairness (Lukacik et al., 2022)</a:t>
          </a:r>
        </a:p>
      </dsp:txBody>
      <dsp:txXfrm>
        <a:off x="36896" y="4177076"/>
        <a:ext cx="5732648" cy="68202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217F8-FBA1-4F3B-A34C-EF1020E7B9DC}">
      <dsp:nvSpPr>
        <dsp:cNvPr id="0" name=""/>
        <dsp:cNvSpPr/>
      </dsp:nvSpPr>
      <dsp:spPr>
        <a:xfrm>
          <a:off x="476735" y="502858"/>
          <a:ext cx="779941" cy="7799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1AD9E1-C216-4812-A48E-7BD2E49E06F7}">
      <dsp:nvSpPr>
        <dsp:cNvPr id="0" name=""/>
        <dsp:cNvSpPr/>
      </dsp:nvSpPr>
      <dsp:spPr>
        <a:xfrm>
          <a:off x="104" y="1581808"/>
          <a:ext cx="1733203" cy="693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Use structured interviews for fairness</a:t>
          </a:r>
        </a:p>
      </dsp:txBody>
      <dsp:txXfrm>
        <a:off x="104" y="1581808"/>
        <a:ext cx="1733203" cy="693281"/>
      </dsp:txXfrm>
    </dsp:sp>
    <dsp:sp modelId="{E61D5093-4A70-4EED-929C-6848A84358E0}">
      <dsp:nvSpPr>
        <dsp:cNvPr id="0" name=""/>
        <dsp:cNvSpPr/>
      </dsp:nvSpPr>
      <dsp:spPr>
        <a:xfrm>
          <a:off x="2513249" y="502858"/>
          <a:ext cx="779941" cy="7799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747387-D5D7-4283-8249-D32C3A7458CC}">
      <dsp:nvSpPr>
        <dsp:cNvPr id="0" name=""/>
        <dsp:cNvSpPr/>
      </dsp:nvSpPr>
      <dsp:spPr>
        <a:xfrm>
          <a:off x="2036618" y="1581808"/>
          <a:ext cx="1733203" cy="693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Use competency questions for transformation roles</a:t>
          </a:r>
        </a:p>
      </dsp:txBody>
      <dsp:txXfrm>
        <a:off x="2036618" y="1581808"/>
        <a:ext cx="1733203" cy="693281"/>
      </dsp:txXfrm>
    </dsp:sp>
    <dsp:sp modelId="{DDBDFE64-6488-49D2-907F-EF62255EF41E}">
      <dsp:nvSpPr>
        <dsp:cNvPr id="0" name=""/>
        <dsp:cNvSpPr/>
      </dsp:nvSpPr>
      <dsp:spPr>
        <a:xfrm>
          <a:off x="4549762" y="502858"/>
          <a:ext cx="779941" cy="7799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FBFEA3-F711-4D5A-B616-6B34EAB21691}">
      <dsp:nvSpPr>
        <dsp:cNvPr id="0" name=""/>
        <dsp:cNvSpPr/>
      </dsp:nvSpPr>
      <dsp:spPr>
        <a:xfrm>
          <a:off x="4073132" y="1581808"/>
          <a:ext cx="1733203" cy="693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Use panel interviews for senior and technical positions</a:t>
          </a:r>
        </a:p>
      </dsp:txBody>
      <dsp:txXfrm>
        <a:off x="4073132" y="1581808"/>
        <a:ext cx="1733203" cy="693281"/>
      </dsp:txXfrm>
    </dsp:sp>
    <dsp:sp modelId="{4906FFB7-9FF2-4306-B17C-DEF1FA6BD367}">
      <dsp:nvSpPr>
        <dsp:cNvPr id="0" name=""/>
        <dsp:cNvSpPr/>
      </dsp:nvSpPr>
      <dsp:spPr>
        <a:xfrm>
          <a:off x="476735" y="2708390"/>
          <a:ext cx="779941" cy="7799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4231A6-9F22-4828-A6F2-AC1B5515656B}">
      <dsp:nvSpPr>
        <dsp:cNvPr id="0" name=""/>
        <dsp:cNvSpPr/>
      </dsp:nvSpPr>
      <dsp:spPr>
        <a:xfrm>
          <a:off x="104" y="3787340"/>
          <a:ext cx="1733203" cy="693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Use HR analytics to track recruitment quality</a:t>
          </a:r>
        </a:p>
      </dsp:txBody>
      <dsp:txXfrm>
        <a:off x="104" y="3787340"/>
        <a:ext cx="1733203" cy="693281"/>
      </dsp:txXfrm>
    </dsp:sp>
    <dsp:sp modelId="{A850CE9B-494E-45F4-ABF0-1EAC2BC1D8E2}">
      <dsp:nvSpPr>
        <dsp:cNvPr id="0" name=""/>
        <dsp:cNvSpPr/>
      </dsp:nvSpPr>
      <dsp:spPr>
        <a:xfrm>
          <a:off x="2513249" y="2708390"/>
          <a:ext cx="779941" cy="7799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99B802-DDE8-48EF-B4FA-9617898CEC54}">
      <dsp:nvSpPr>
        <dsp:cNvPr id="0" name=""/>
        <dsp:cNvSpPr/>
      </dsp:nvSpPr>
      <dsp:spPr>
        <a:xfrm>
          <a:off x="2036618" y="3787340"/>
          <a:ext cx="1733203" cy="693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Monitor time-to-hire, diversity and retention outcomes</a:t>
          </a:r>
        </a:p>
      </dsp:txBody>
      <dsp:txXfrm>
        <a:off x="2036618" y="3787340"/>
        <a:ext cx="1733203" cy="693281"/>
      </dsp:txXfrm>
    </dsp:sp>
    <dsp:sp modelId="{B7CC6219-8E62-4413-A567-718898D893AC}">
      <dsp:nvSpPr>
        <dsp:cNvPr id="0" name=""/>
        <dsp:cNvSpPr/>
      </dsp:nvSpPr>
      <dsp:spPr>
        <a:xfrm>
          <a:off x="4549762" y="2708390"/>
          <a:ext cx="779941" cy="7799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B4327D-31BC-4F86-96B7-5D26C7188FC9}">
      <dsp:nvSpPr>
        <dsp:cNvPr id="0" name=""/>
        <dsp:cNvSpPr/>
      </dsp:nvSpPr>
      <dsp:spPr>
        <a:xfrm>
          <a:off x="4073132" y="3787340"/>
          <a:ext cx="1733203" cy="693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HR analytics can improve organisational decisions (McCartney and Fu, 2022)</a:t>
          </a:r>
        </a:p>
      </dsp:txBody>
      <dsp:txXfrm>
        <a:off x="4073132" y="3787340"/>
        <a:ext cx="1733203" cy="69328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29153A-D0A5-41B7-B01C-CF083BB8F7A8}" type="datetimeFigureOut">
              <a:rPr lang="en-US" smtClean="0"/>
              <a:t>6/10/2026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976AFB-3A7F-468B-8BE8-B176BE942DBA}" type="slidenum">
              <a:rPr lang="en-US" smtClean="0"/>
              <a:t>‹#›</a:t>
            </a:fld>
            <a:endParaRPr lang="en-US"/>
          </a:p>
        </p:txBody>
      </p:sp>
    </p:spTree>
    <p:extLst>
      <p:ext uri="{BB962C8B-B14F-4D97-AF65-F5344CB8AC3E}">
        <p14:creationId xmlns:p14="http://schemas.microsoft.com/office/powerpoint/2010/main" val="5437888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D976AFB-3A7F-468B-8BE8-B176BE942DBA}" type="slidenum">
              <a:rPr lang="en-US" smtClean="0"/>
              <a:t>1</a:t>
            </a:fld>
            <a:endParaRPr lang="en-US"/>
          </a:p>
        </p:txBody>
      </p:sp>
    </p:spTree>
    <p:extLst>
      <p:ext uri="{BB962C8B-B14F-4D97-AF65-F5344CB8AC3E}">
        <p14:creationId xmlns:p14="http://schemas.microsoft.com/office/powerpoint/2010/main" val="685470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slide presents the company and context of transformation. Diamond Bus Company Ltd is a bus operator that operates in the west Midlands in the UK. The company operates in a high-traffic transport setting and the customers are sensitive to the quality of the services, access to clear information and easy access to digital services. The revolution in this presentation is on digital ticketing, workforce planning, and service enhancement. This is why Diamond Bus requires the employees who will be able to contribute to both operational requirements and digital transformation. The proposed </a:t>
            </a:r>
            <a:r>
              <a:rPr lang="en-US" sz="1200" kern="1200" dirty="0" err="1">
                <a:solidFill>
                  <a:schemeClr val="tx1"/>
                </a:solidFill>
                <a:effectLst/>
                <a:latin typeface="+mn-lt"/>
                <a:ea typeface="+mn-ea"/>
                <a:cs typeface="+mn-cs"/>
              </a:rPr>
              <a:t>ConnectPlus</a:t>
            </a:r>
            <a:r>
              <a:rPr lang="en-US" sz="1200" kern="1200" dirty="0">
                <a:solidFill>
                  <a:schemeClr val="tx1"/>
                </a:solidFill>
                <a:effectLst/>
                <a:latin typeface="+mn-lt"/>
                <a:ea typeface="+mn-ea"/>
                <a:cs typeface="+mn-cs"/>
              </a:rPr>
              <a:t> project is connected with the enhancement of passenger communication, feedback, rewards, and service engagement. The digital transformation can assist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to better operations and customer experiences provided it is backed with proper people and processes (</a:t>
            </a:r>
            <a:r>
              <a:rPr lang="en-US" sz="1200" kern="1200" dirty="0" err="1">
                <a:solidFill>
                  <a:schemeClr val="tx1"/>
                </a:solidFill>
                <a:effectLst/>
                <a:latin typeface="+mn-lt"/>
                <a:ea typeface="+mn-ea"/>
                <a:cs typeface="+mn-cs"/>
              </a:rPr>
              <a:t>Hanelt</a:t>
            </a:r>
            <a:r>
              <a:rPr lang="en-US" sz="1200" kern="1200" dirty="0">
                <a:solidFill>
                  <a:schemeClr val="tx1"/>
                </a:solidFill>
                <a:effectLst/>
                <a:latin typeface="+mn-lt"/>
                <a:ea typeface="+mn-ea"/>
                <a:cs typeface="+mn-cs"/>
              </a:rPr>
              <a:t> et al., 2021). Consequently, the HR plays a significant role in ensuring fair, fast, and strategic recruiting in order to ensure that the company possesses the right skills in this transformation.</a:t>
            </a:r>
            <a:endParaRPr lang="en-US" dirty="0"/>
          </a:p>
        </p:txBody>
      </p:sp>
      <p:sp>
        <p:nvSpPr>
          <p:cNvPr id="4" name="Slide Number Placeholder 3"/>
          <p:cNvSpPr>
            <a:spLocks noGrp="1"/>
          </p:cNvSpPr>
          <p:nvPr>
            <p:ph type="sldNum" sz="quarter" idx="10"/>
          </p:nvPr>
        </p:nvSpPr>
        <p:spPr/>
        <p:txBody>
          <a:bodyPr/>
          <a:lstStyle/>
          <a:p>
            <a:fld id="{ED976AFB-3A7F-468B-8BE8-B176BE942DBA}" type="slidenum">
              <a:rPr lang="en-US" smtClean="0"/>
              <a:t>3</a:t>
            </a:fld>
            <a:endParaRPr lang="en-US"/>
          </a:p>
        </p:txBody>
      </p:sp>
    </p:spTree>
    <p:extLst>
      <p:ext uri="{BB962C8B-B14F-4D97-AF65-F5344CB8AC3E}">
        <p14:creationId xmlns:p14="http://schemas.microsoft.com/office/powerpoint/2010/main" val="26388455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slide depicts the major roles that Diamond Bus might require in the transformation. First, a Project Manager is significant since there should be a person who coordinates the entire transformation, manages the time, and ensures that the project activities are performed on time. Second, a Change Manager is required since employees might be in need of assistance when introducing new digital systems. This position can assist in training, communication, and curbing resistance to change. The role of a Digital Specialist is also significant as the change implies technology, systems, and the enhancement of digital services. The Operations Manager assists in service delivery, ensuring that the digital change is functional in actual bus operations. One of the Financial Analysts is useful in tracking costs and decisions made in investments and the HR officer assists in fair recruitment and selection of the positions. Workforce planning assists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to determine skills required in the present and future business requirements (CIPD, 2024b).</a:t>
            </a:r>
            <a:endParaRPr lang="en-US" dirty="0"/>
          </a:p>
        </p:txBody>
      </p:sp>
      <p:sp>
        <p:nvSpPr>
          <p:cNvPr id="4" name="Slide Number Placeholder 3"/>
          <p:cNvSpPr>
            <a:spLocks noGrp="1"/>
          </p:cNvSpPr>
          <p:nvPr>
            <p:ph type="sldNum" sz="quarter" idx="10"/>
          </p:nvPr>
        </p:nvSpPr>
        <p:spPr/>
        <p:txBody>
          <a:bodyPr/>
          <a:lstStyle/>
          <a:p>
            <a:fld id="{ED976AFB-3A7F-468B-8BE8-B176BE942DBA}" type="slidenum">
              <a:rPr lang="en-US" smtClean="0"/>
              <a:t>4</a:t>
            </a:fld>
            <a:endParaRPr lang="en-US"/>
          </a:p>
        </p:txBody>
      </p:sp>
    </p:spTree>
    <p:extLst>
      <p:ext uri="{BB962C8B-B14F-4D97-AF65-F5344CB8AC3E}">
        <p14:creationId xmlns:p14="http://schemas.microsoft.com/office/powerpoint/2010/main" val="39320875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slide describes how the recruitment process Diamond Bus can take to fill the transformation roles. This process must start with HR planning. This implies determining workforce gaps and what skills are lacking to undertake the transformation project. Subsequently, Diamond Bus ought to undertake job analysis of each position. To illustrate, the Project Manager, Change Manager, Digital Specialist, and HR Officer will possess varied duties, therefore, the company must have a clear idea of what each position demands. Preparation of job description and person specification should then be prepared by HR. This not only assists the applicants in knowing the job, but it also aids the managers in making unbiased judgments about candidates. The second step involves posting the positions using appropriate channels, and then filtering candidates based on requisite qualifications. Lastly shortlisted candidates are interviewed, evaluated and the best candidate is selected. An effective recruitment process assists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to choose individuals that fit the job position and business requirements (CIPD, 2024a).</a:t>
            </a:r>
          </a:p>
          <a:p>
            <a:endParaRPr lang="en-US" dirty="0"/>
          </a:p>
        </p:txBody>
      </p:sp>
      <p:sp>
        <p:nvSpPr>
          <p:cNvPr id="4" name="Slide Number Placeholder 3"/>
          <p:cNvSpPr>
            <a:spLocks noGrp="1"/>
          </p:cNvSpPr>
          <p:nvPr>
            <p:ph type="sldNum" sz="quarter" idx="10"/>
          </p:nvPr>
        </p:nvSpPr>
        <p:spPr/>
        <p:txBody>
          <a:bodyPr/>
          <a:lstStyle/>
          <a:p>
            <a:fld id="{ED976AFB-3A7F-468B-8BE8-B176BE942DBA}" type="slidenum">
              <a:rPr lang="en-US" smtClean="0"/>
              <a:t>5</a:t>
            </a:fld>
            <a:endParaRPr lang="en-US"/>
          </a:p>
        </p:txBody>
      </p:sp>
    </p:spTree>
    <p:extLst>
      <p:ext uri="{BB962C8B-B14F-4D97-AF65-F5344CB8AC3E}">
        <p14:creationId xmlns:p14="http://schemas.microsoft.com/office/powerpoint/2010/main" val="3413451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slide describes the reasons why job analysis, job description and person specification are significant prior to the recruiting of transformation jobs. The task analysis is the initial step since it determines the tasks, skills and duties needed in each position. As an instance, a Project Manager might require planning and leadership skills whereas a Digital Specialist might require technical knowledge and problem-solving skills. Diamond Bus must come up with a clear job description after job analysis. This is the reason why the key tasks, reporting lines and responsibilities of the position are </a:t>
            </a:r>
            <a:r>
              <a:rPr lang="en-US" sz="1200" kern="1200" dirty="0" err="1">
                <a:solidFill>
                  <a:schemeClr val="tx1"/>
                </a:solidFill>
                <a:effectLst/>
                <a:latin typeface="+mn-lt"/>
                <a:ea typeface="+mn-ea"/>
                <a:cs typeface="+mn-cs"/>
              </a:rPr>
              <a:t>explained.In</a:t>
            </a:r>
            <a:r>
              <a:rPr lang="en-US" sz="1200" kern="1200" dirty="0">
                <a:solidFill>
                  <a:schemeClr val="tx1"/>
                </a:solidFill>
                <a:effectLst/>
                <a:latin typeface="+mn-lt"/>
                <a:ea typeface="+mn-ea"/>
                <a:cs typeface="+mn-cs"/>
              </a:rPr>
              <a:t> the case of transformation roles, Diamond Bus must seek individuals, who are digitally skilled, leaders, communicators and problem solvers. Evidence-based selection assists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in making superior hiring choices (Neumann, </a:t>
            </a:r>
            <a:r>
              <a:rPr lang="en-US" sz="1200" kern="1200" dirty="0" err="1">
                <a:solidFill>
                  <a:schemeClr val="tx1"/>
                </a:solidFill>
                <a:effectLst/>
                <a:latin typeface="+mn-lt"/>
                <a:ea typeface="+mn-ea"/>
                <a:cs typeface="+mn-cs"/>
              </a:rPr>
              <a:t>Niessen</a:t>
            </a:r>
            <a:r>
              <a:rPr lang="en-US" sz="1200" kern="1200" dirty="0">
                <a:solidFill>
                  <a:schemeClr val="tx1"/>
                </a:solidFill>
                <a:effectLst/>
                <a:latin typeface="+mn-lt"/>
                <a:ea typeface="+mn-ea"/>
                <a:cs typeface="+mn-cs"/>
              </a:rPr>
              <a:t> and Meijer, 2020).</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D976AFB-3A7F-468B-8BE8-B176BE942DBA}" type="slidenum">
              <a:rPr lang="en-US" smtClean="0"/>
              <a:t>6</a:t>
            </a:fld>
            <a:endParaRPr lang="en-US"/>
          </a:p>
        </p:txBody>
      </p:sp>
    </p:spTree>
    <p:extLst>
      <p:ext uri="{BB962C8B-B14F-4D97-AF65-F5344CB8AC3E}">
        <p14:creationId xmlns:p14="http://schemas.microsoft.com/office/powerpoint/2010/main" val="11308460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slide describes the places where Diamond Bus can promote the vacancies associated with the transformation. First, there is the Diamond Bus careers page that could be utilized in direct applicants who are already familiar with the company and might be willing to work in the transport sector. LinkedIn can be applied in professions and management, Project Manager, Change Manager, and Financial Analyst. Indeed can also be used to draw more candidates to the operational and support positions. The importance of internal adverts is that some of the current employees might be aware of the operations of Diamond Bus and would be in a position to be promoted or developed. Experienced candidates who already have an idea of how the public transport works can also be reached through specialty transport job boards. Nonetheless, online hiring should be inclusive and accessible. This implies that adverts must be explicit, just, and must not indirectly lock out individuals of other backgrounds or with other needs. Inclusive recruitment can decrease unjust barriers in the employment procedure (ACAS, 2024). </a:t>
            </a:r>
            <a:endParaRPr lang="en-US" dirty="0"/>
          </a:p>
        </p:txBody>
      </p:sp>
      <p:sp>
        <p:nvSpPr>
          <p:cNvPr id="4" name="Slide Number Placeholder 3"/>
          <p:cNvSpPr>
            <a:spLocks noGrp="1"/>
          </p:cNvSpPr>
          <p:nvPr>
            <p:ph type="sldNum" sz="quarter" idx="10"/>
          </p:nvPr>
        </p:nvSpPr>
        <p:spPr/>
        <p:txBody>
          <a:bodyPr/>
          <a:lstStyle/>
          <a:p>
            <a:fld id="{ED976AFB-3A7F-468B-8BE8-B176BE942DBA}" type="slidenum">
              <a:rPr lang="en-US" smtClean="0"/>
              <a:t>7</a:t>
            </a:fld>
            <a:endParaRPr lang="en-US"/>
          </a:p>
        </p:txBody>
      </p:sp>
    </p:spTree>
    <p:extLst>
      <p:ext uri="{BB962C8B-B14F-4D97-AF65-F5344CB8AC3E}">
        <p14:creationId xmlns:p14="http://schemas.microsoft.com/office/powerpoint/2010/main" val="4901951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this slide, the first type of interview, the structured interview is explained. The structured interview will have the same basic questions to all candidates. This proves to be advantageous since all the job seekers are evaluated in an equal manner, as opposed to evaluating them based on unofficial impressions. In the case of Diamond Bus, such an approach would be appropriate to transformation jobs like HR Officer and Operations Manager since it involves making clear decisions, communication abilities, and being just. Structured interviews are also more objective in comparison of the candidates as the panel conducting the interview can apply a scoring system. As an illustration, the candidates can be rated in accordance to similar criteria, including leadership, problem-solving, digital awareness, and customer focus. This method can minimize bias since interviewers will be less prone to random or unequal questions. It also promotes inclusive selection practice, which is significant in recruitment in times of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change (McCartney, 2024). </a:t>
            </a:r>
          </a:p>
          <a:p>
            <a:endParaRPr lang="en-US" dirty="0"/>
          </a:p>
        </p:txBody>
      </p:sp>
      <p:sp>
        <p:nvSpPr>
          <p:cNvPr id="4" name="Slide Number Placeholder 3"/>
          <p:cNvSpPr>
            <a:spLocks noGrp="1"/>
          </p:cNvSpPr>
          <p:nvPr>
            <p:ph type="sldNum" sz="quarter" idx="10"/>
          </p:nvPr>
        </p:nvSpPr>
        <p:spPr/>
        <p:txBody>
          <a:bodyPr/>
          <a:lstStyle/>
          <a:p>
            <a:fld id="{ED976AFB-3A7F-468B-8BE8-B176BE942DBA}" type="slidenum">
              <a:rPr lang="en-US" smtClean="0"/>
              <a:t>8</a:t>
            </a:fld>
            <a:endParaRPr lang="en-US"/>
          </a:p>
        </p:txBody>
      </p:sp>
    </p:spTree>
    <p:extLst>
      <p:ext uri="{BB962C8B-B14F-4D97-AF65-F5344CB8AC3E}">
        <p14:creationId xmlns:p14="http://schemas.microsoft.com/office/powerpoint/2010/main" val="24561242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second type of interview discussed in this slide is the competency-based interview. Competency based interview is concerned with the previous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and work experience of a candidate. The thought is that previous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can provide valuable information on how the candidate will do in a similar position in future. In the case of Diamond Bus, roles that this type of interview would be appropriate include Project Manager and Change Manager. These positions involve leadership, collaboration, communication, and problem-solving techniques. The interviewer can ask, e.g.,: Can you tell me of a time when you assisted employees in adapting to a new system or process? Such a question will assist the panel to get the idea of whether the candidate has actual experience of change management. The queries must be related to the job demands and not general personality. This will make the interview more concentrated and just. The competency-based selection is effective as the skills of candidates are evaluated by the employer with regard to their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performance (Cooke et al., 2021).</a:t>
            </a:r>
          </a:p>
          <a:p>
            <a:endParaRPr lang="en-US" dirty="0"/>
          </a:p>
        </p:txBody>
      </p:sp>
      <p:sp>
        <p:nvSpPr>
          <p:cNvPr id="4" name="Slide Number Placeholder 3"/>
          <p:cNvSpPr>
            <a:spLocks noGrp="1"/>
          </p:cNvSpPr>
          <p:nvPr>
            <p:ph type="sldNum" sz="quarter" idx="10"/>
          </p:nvPr>
        </p:nvSpPr>
        <p:spPr/>
        <p:txBody>
          <a:bodyPr/>
          <a:lstStyle/>
          <a:p>
            <a:fld id="{ED976AFB-3A7F-468B-8BE8-B176BE942DBA}" type="slidenum">
              <a:rPr lang="en-US" smtClean="0"/>
              <a:t>9</a:t>
            </a:fld>
            <a:endParaRPr lang="en-US"/>
          </a:p>
        </p:txBody>
      </p:sp>
    </p:spTree>
    <p:extLst>
      <p:ext uri="{BB962C8B-B14F-4D97-AF65-F5344CB8AC3E}">
        <p14:creationId xmlns:p14="http://schemas.microsoft.com/office/powerpoint/2010/main" val="30092589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slide describes the third type of interview, that is, the panel or technical interview. A panel interview uses more than one assessor. In the case of Diamond Bus, the panel might consist of HR, operations manager, senior manager, and digital or finance specialist based on the position. This proves handy since the roles of transformation have an impact on various sections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To take an example, a Digital Specialist is not just a person who is familiar with technology, but he/she must also know how the system will help the passengers, drivers and operations. Technical interview would also come in handy when hiring Digital Specialist and Financial Analyst since it could be used to evaluate role specific ability. As an example, they can be questioned on how candidates will handle data, resolve a system problem, or how they will track project expenses. The reliance on personal opinion of an interviewer can be </a:t>
            </a:r>
            <a:r>
              <a:rPr lang="en-US" sz="1200" kern="1200" dirty="0" err="1">
                <a:solidFill>
                  <a:schemeClr val="tx1"/>
                </a:solidFill>
                <a:effectLst/>
                <a:latin typeface="+mn-lt"/>
                <a:ea typeface="+mn-ea"/>
                <a:cs typeface="+mn-cs"/>
              </a:rPr>
              <a:t>minimised</a:t>
            </a:r>
            <a:r>
              <a:rPr lang="en-US" sz="1200" kern="1200" dirty="0">
                <a:solidFill>
                  <a:schemeClr val="tx1"/>
                </a:solidFill>
                <a:effectLst/>
                <a:latin typeface="+mn-lt"/>
                <a:ea typeface="+mn-ea"/>
                <a:cs typeface="+mn-cs"/>
              </a:rPr>
              <a:t> by the use of a number of assessors. Nevertheless, clear scoring criteria must be employed by the panel to make the process fair and evidence-based. Evidence-based choice assists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in improving their recruitment choices (Neumann, </a:t>
            </a:r>
            <a:r>
              <a:rPr lang="en-US" sz="1200" kern="1200" dirty="0" err="1">
                <a:solidFill>
                  <a:schemeClr val="tx1"/>
                </a:solidFill>
                <a:effectLst/>
                <a:latin typeface="+mn-lt"/>
                <a:ea typeface="+mn-ea"/>
                <a:cs typeface="+mn-cs"/>
              </a:rPr>
              <a:t>Niessen</a:t>
            </a:r>
            <a:r>
              <a:rPr lang="en-US" sz="1200" kern="1200" dirty="0">
                <a:solidFill>
                  <a:schemeClr val="tx1"/>
                </a:solidFill>
                <a:effectLst/>
                <a:latin typeface="+mn-lt"/>
                <a:ea typeface="+mn-ea"/>
                <a:cs typeface="+mn-cs"/>
              </a:rPr>
              <a:t> and Meijer, 2020). </a:t>
            </a:r>
            <a:endParaRPr lang="en-US" dirty="0"/>
          </a:p>
        </p:txBody>
      </p:sp>
      <p:sp>
        <p:nvSpPr>
          <p:cNvPr id="4" name="Slide Number Placeholder 3"/>
          <p:cNvSpPr>
            <a:spLocks noGrp="1"/>
          </p:cNvSpPr>
          <p:nvPr>
            <p:ph type="sldNum" sz="quarter" idx="10"/>
          </p:nvPr>
        </p:nvSpPr>
        <p:spPr/>
        <p:txBody>
          <a:bodyPr/>
          <a:lstStyle/>
          <a:p>
            <a:fld id="{ED976AFB-3A7F-468B-8BE8-B176BE942DBA}" type="slidenum">
              <a:rPr lang="en-US" smtClean="0"/>
              <a:t>10</a:t>
            </a:fld>
            <a:endParaRPr lang="en-US"/>
          </a:p>
        </p:txBody>
      </p:sp>
    </p:spTree>
    <p:extLst>
      <p:ext uri="{BB962C8B-B14F-4D97-AF65-F5344CB8AC3E}">
        <p14:creationId xmlns:p14="http://schemas.microsoft.com/office/powerpoint/2010/main" val="31049990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this slide, I have described the questioning methods that could be adopted during the interviews to transform the roles of diamond bus in terms of interviewing.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questions are effective in the sense that they require the candidates to give an account of what they have done in the past. As an example, "Write about a resistance-to-change situation you encountered. This aids the panel to get a glimpse of the actual work experience of the candidate. Situation questions are not similar since they are used to determine how the candidate will react to a situation in future. An example would be: What would you do in case the drivers were not certain about adopting a new digital passenger platform? The competency questions are directly associated with role-related competencies, including leadership, communication, teamwork, digital awareness and problem-solving. Probing questions are also effective as they enable the interviewer to seek clarity to incomplete answers. As an illustration, the interviewer can enquire, What was the outcome of your action? Socratic questioning can be applied to senior or technical roles as it is a test of reasoning and decision-making. The ethical judgement, fairness, and data awareness should also be tested on the AI-related or digital jobs since the technology-based recruitment and digital change might cause bias and ethical concerns (</a:t>
            </a:r>
            <a:r>
              <a:rPr lang="en-US" sz="1200" kern="1200" dirty="0" err="1">
                <a:solidFill>
                  <a:schemeClr val="tx1"/>
                </a:solidFill>
                <a:effectLst/>
                <a:latin typeface="+mn-lt"/>
                <a:ea typeface="+mn-ea"/>
                <a:cs typeface="+mn-cs"/>
              </a:rPr>
              <a:t>Hunkenschroer</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Luetge</a:t>
            </a:r>
            <a:r>
              <a:rPr lang="en-US" sz="1200" kern="1200" dirty="0">
                <a:solidFill>
                  <a:schemeClr val="tx1"/>
                </a:solidFill>
                <a:effectLst/>
                <a:latin typeface="+mn-lt"/>
                <a:ea typeface="+mn-ea"/>
                <a:cs typeface="+mn-cs"/>
              </a:rPr>
              <a:t>, 2022).</a:t>
            </a:r>
            <a:endParaRPr lang="en-US" dirty="0"/>
          </a:p>
        </p:txBody>
      </p:sp>
      <p:sp>
        <p:nvSpPr>
          <p:cNvPr id="4" name="Slide Number Placeholder 3"/>
          <p:cNvSpPr>
            <a:spLocks noGrp="1"/>
          </p:cNvSpPr>
          <p:nvPr>
            <p:ph type="sldNum" sz="quarter" idx="10"/>
          </p:nvPr>
        </p:nvSpPr>
        <p:spPr/>
        <p:txBody>
          <a:bodyPr/>
          <a:lstStyle/>
          <a:p>
            <a:fld id="{ED976AFB-3A7F-468B-8BE8-B176BE942DBA}" type="slidenum">
              <a:rPr lang="en-US" smtClean="0"/>
              <a:t>11</a:t>
            </a:fld>
            <a:endParaRPr lang="en-US"/>
          </a:p>
        </p:txBody>
      </p:sp>
    </p:spTree>
    <p:extLst>
      <p:ext uri="{BB962C8B-B14F-4D97-AF65-F5344CB8AC3E}">
        <p14:creationId xmlns:p14="http://schemas.microsoft.com/office/powerpoint/2010/main" val="32538692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this slide, the author contrasts face-to-face and online interviews to hire Diamond Bus transformation positions. The face to face interviews are advantageous since they bring about better rapport between the candidate and the interview panel. The panel is able to note the body language, confidence, communication style and response of the candidate to formal environment. In the case of senior operational positions, like Operations Manager or Project Manager, a face-to-face interview could be more appropriate as these are leadership, people management and decision-making positions in a working environment. There are also evident advantages of virtual interviews. It may be applied to screening early and digital positions, including Digital Specialist or Data Analyst. Nevertheless, virtual interviews should be designed. Candidate performance may be influenced by technical issues, poor internet or the lack of confidence with technology. There is also evidence that videoconference interviews may affect interview ratings and perceptions of the candidates, which is why the process should be fair and consistent (</a:t>
            </a:r>
            <a:r>
              <a:rPr lang="en-US" sz="1200" kern="1200" dirty="0" err="1">
                <a:solidFill>
                  <a:schemeClr val="tx1"/>
                </a:solidFill>
                <a:effectLst/>
                <a:latin typeface="+mn-lt"/>
                <a:ea typeface="+mn-ea"/>
                <a:cs typeface="+mn-cs"/>
              </a:rPr>
              <a:t>Basch</a:t>
            </a:r>
            <a:r>
              <a:rPr lang="en-US" sz="1200" kern="1200" dirty="0">
                <a:solidFill>
                  <a:schemeClr val="tx1"/>
                </a:solidFill>
                <a:effectLst/>
                <a:latin typeface="+mn-lt"/>
                <a:ea typeface="+mn-ea"/>
                <a:cs typeface="+mn-cs"/>
              </a:rPr>
              <a:t> et al., 2020). In general, Diamond Bus ought to adopt a combined strategy: screening via virtual interviewing (at the initial stage) and face-to-face interviewing (to select key transformation positions). </a:t>
            </a:r>
          </a:p>
          <a:p>
            <a:endParaRPr lang="en-US" dirty="0"/>
          </a:p>
        </p:txBody>
      </p:sp>
      <p:sp>
        <p:nvSpPr>
          <p:cNvPr id="4" name="Slide Number Placeholder 3"/>
          <p:cNvSpPr>
            <a:spLocks noGrp="1"/>
          </p:cNvSpPr>
          <p:nvPr>
            <p:ph type="sldNum" sz="quarter" idx="10"/>
          </p:nvPr>
        </p:nvSpPr>
        <p:spPr/>
        <p:txBody>
          <a:bodyPr/>
          <a:lstStyle/>
          <a:p>
            <a:fld id="{ED976AFB-3A7F-468B-8BE8-B176BE942DBA}" type="slidenum">
              <a:rPr lang="en-US" smtClean="0"/>
              <a:t>12</a:t>
            </a:fld>
            <a:endParaRPr lang="en-US"/>
          </a:p>
        </p:txBody>
      </p:sp>
    </p:spTree>
    <p:extLst>
      <p:ext uri="{BB962C8B-B14F-4D97-AF65-F5344CB8AC3E}">
        <p14:creationId xmlns:p14="http://schemas.microsoft.com/office/powerpoint/2010/main" val="11976287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slide is a summary of the suggested recruitment plan to be used by Diamond Bus in the transformation project. To begin with, structured interviews would be suitable in Diamond Bus since they would aid in enhancing fairness and consistency. By posing all candidates the same core questions and grading them using the same scoring system,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is able to make more objective decisions on selection. Second, transformation roles need to be assessed using competence-based questions. These questions assist in determining the actual experience of the candidates in various disciplines like leadership, teamwork, problem solving and change management. Third, senior and technical jobs are suggested to be conducted during panel interviews. This will be handy since transformation roles impact various departments, such as the HR, operations, finance, and digital systems. A panel offers a more balanced opinion as compared to that of a single interviewer. HR analytics can also be used to track the quality of recruitment at Diamond Bus. This will assist the company to determine whether the recruitment process is fair, efficient and effective. The suggested approach, in general, is to use a combination of structured interviews, competency questions, panel judgement and HR data to make superior recruitment choices in the context of the transformation project at </a:t>
            </a:r>
            <a:r>
              <a:rPr lang="en-US" sz="1200" kern="1200" dirty="0" err="1">
                <a:solidFill>
                  <a:schemeClr val="tx1"/>
                </a:solidFill>
                <a:effectLst/>
                <a:latin typeface="+mn-lt"/>
                <a:ea typeface="+mn-ea"/>
                <a:cs typeface="+mn-cs"/>
              </a:rPr>
              <a:t>ConnectPlus</a:t>
            </a:r>
            <a:r>
              <a:rPr lang="en-US" sz="1200" kern="1200" dirty="0">
                <a:solidFill>
                  <a:schemeClr val="tx1"/>
                </a:solidFill>
                <a:effectLst/>
                <a:latin typeface="+mn-lt"/>
                <a:ea typeface="+mn-ea"/>
                <a:cs typeface="+mn-cs"/>
              </a:rPr>
              <a:t> (CIPD, 2024b).</a:t>
            </a:r>
            <a:endParaRPr lang="en-US" dirty="0"/>
          </a:p>
        </p:txBody>
      </p:sp>
      <p:sp>
        <p:nvSpPr>
          <p:cNvPr id="4" name="Slide Number Placeholder 3"/>
          <p:cNvSpPr>
            <a:spLocks noGrp="1"/>
          </p:cNvSpPr>
          <p:nvPr>
            <p:ph type="sldNum" sz="quarter" idx="10"/>
          </p:nvPr>
        </p:nvSpPr>
        <p:spPr/>
        <p:txBody>
          <a:bodyPr/>
          <a:lstStyle/>
          <a:p>
            <a:fld id="{ED976AFB-3A7F-468B-8BE8-B176BE942DBA}" type="slidenum">
              <a:rPr lang="en-US" smtClean="0"/>
              <a:t>13</a:t>
            </a:fld>
            <a:endParaRPr lang="en-US"/>
          </a:p>
        </p:txBody>
      </p:sp>
    </p:spTree>
    <p:extLst>
      <p:ext uri="{BB962C8B-B14F-4D97-AF65-F5344CB8AC3E}">
        <p14:creationId xmlns:p14="http://schemas.microsoft.com/office/powerpoint/2010/main" val="8506816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conclusion, Diamond Bus will need a qualified and competent workforce that will enable it to achieve its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transformation and long term growth. Hiring the appropriate employees is thus a key component of fulfilling business goals. Recruitment and selection process must be non discriminative, systematic and specific to the needs of the job. The level and the responsibilities of the position should determine the type of interview method that is used. As an illustration, competency-based interviews can be used in operational jobs, whereas panel or situational interviews could be effective in managerial jobs. Effective questioning techniques are also important. The questions must be structured to elicit information about the skills of the candidate, decision making and his or her fit in the culture and values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The combination of virtual and face to face interview would enhance flexibility and at the same time enable recruiters to evaluate the communication skills, professionalism and the overall fit. Comprehensively, a comprehensive and proper recruitment procedure may result in enhanced hiring choices, workforce proficiency, elevated retention, and enhanced performance results. </a:t>
            </a:r>
            <a:r>
              <a:rPr lang="en-US" sz="1200" kern="1200" dirty="0" err="1">
                <a:solidFill>
                  <a:schemeClr val="tx1"/>
                </a:solidFill>
                <a:effectLst/>
                <a:latin typeface="+mn-lt"/>
                <a:ea typeface="+mn-ea"/>
                <a:cs typeface="+mn-cs"/>
              </a:rPr>
              <a:t>Trochmann</a:t>
            </a:r>
            <a:r>
              <a:rPr lang="en-US" sz="1200" kern="1200" dirty="0">
                <a:solidFill>
                  <a:schemeClr val="tx1"/>
                </a:solidFill>
                <a:effectLst/>
                <a:latin typeface="+mn-lt"/>
                <a:ea typeface="+mn-ea"/>
                <a:cs typeface="+mn-cs"/>
              </a:rPr>
              <a:t> et al. (2023) emphasize that inclusive recruitment strategies are a positive factor in </a:t>
            </a:r>
            <a:r>
              <a:rPr lang="en-US" sz="1200" kern="1200" dirty="0" err="1">
                <a:solidFill>
                  <a:schemeClr val="tx1"/>
                </a:solidFill>
                <a:effectLst/>
                <a:latin typeface="+mn-lt"/>
                <a:ea typeface="+mn-ea"/>
                <a:cs typeface="+mn-cs"/>
              </a:rPr>
              <a:t>organisational</a:t>
            </a:r>
            <a:r>
              <a:rPr lang="en-US" sz="1200" kern="1200">
                <a:solidFill>
                  <a:schemeClr val="tx1"/>
                </a:solidFill>
                <a:effectLst/>
                <a:latin typeface="+mn-lt"/>
                <a:ea typeface="+mn-ea"/>
                <a:cs typeface="+mn-cs"/>
              </a:rPr>
              <a:t> performance and success in the long run.</a:t>
            </a:r>
          </a:p>
          <a:p>
            <a:endParaRPr lang="en-US"/>
          </a:p>
        </p:txBody>
      </p:sp>
      <p:sp>
        <p:nvSpPr>
          <p:cNvPr id="4" name="Slide Number Placeholder 3"/>
          <p:cNvSpPr>
            <a:spLocks noGrp="1"/>
          </p:cNvSpPr>
          <p:nvPr>
            <p:ph type="sldNum" sz="quarter" idx="10"/>
          </p:nvPr>
        </p:nvSpPr>
        <p:spPr/>
        <p:txBody>
          <a:bodyPr/>
          <a:lstStyle/>
          <a:p>
            <a:fld id="{ED976AFB-3A7F-468B-8BE8-B176BE942DBA}" type="slidenum">
              <a:rPr lang="en-US" smtClean="0"/>
              <a:t>14</a:t>
            </a:fld>
            <a:endParaRPr lang="en-US"/>
          </a:p>
        </p:txBody>
      </p:sp>
    </p:spTree>
    <p:extLst>
      <p:ext uri="{BB962C8B-B14F-4D97-AF65-F5344CB8AC3E}">
        <p14:creationId xmlns:p14="http://schemas.microsoft.com/office/powerpoint/2010/main" val="38401519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Budhwar</a:t>
            </a:r>
            <a:r>
              <a:rPr lang="en-US" sz="1200" kern="1200" dirty="0">
                <a:solidFill>
                  <a:schemeClr val="tx1"/>
                </a:solidFill>
                <a:effectLst/>
                <a:latin typeface="+mn-lt"/>
                <a:ea typeface="+mn-ea"/>
                <a:cs typeface="+mn-cs"/>
              </a:rPr>
              <a:t>, P., Malik, A., De Silva, M.T.T. and </a:t>
            </a:r>
            <a:r>
              <a:rPr lang="en-US" sz="1200" kern="1200" dirty="0" err="1">
                <a:solidFill>
                  <a:schemeClr val="tx1"/>
                </a:solidFill>
                <a:effectLst/>
                <a:latin typeface="+mn-lt"/>
                <a:ea typeface="+mn-ea"/>
                <a:cs typeface="+mn-cs"/>
              </a:rPr>
              <a:t>Thevisuthan</a:t>
            </a:r>
            <a:r>
              <a:rPr lang="en-US" sz="1200" kern="1200" dirty="0">
                <a:solidFill>
                  <a:schemeClr val="tx1"/>
                </a:solidFill>
                <a:effectLst/>
                <a:latin typeface="+mn-lt"/>
                <a:ea typeface="+mn-ea"/>
                <a:cs typeface="+mn-cs"/>
              </a:rPr>
              <a:t>, P. (2022) ‘Artificial intelligence – challenges and opportunities for international HRM: A review and research agenda’, </a:t>
            </a:r>
            <a:r>
              <a:rPr lang="en-US" sz="1200" i="1" kern="1200" dirty="0">
                <a:solidFill>
                  <a:schemeClr val="tx1"/>
                </a:solidFill>
                <a:effectLst/>
                <a:latin typeface="+mn-lt"/>
                <a:ea typeface="+mn-ea"/>
                <a:cs typeface="+mn-cs"/>
              </a:rPr>
              <a:t>The International Journal of Human Resource Management</a:t>
            </a:r>
            <a:r>
              <a:rPr lang="en-US" sz="1200" kern="1200" dirty="0">
                <a:solidFill>
                  <a:schemeClr val="tx1"/>
                </a:solidFill>
                <a:effectLst/>
                <a:latin typeface="+mn-lt"/>
                <a:ea typeface="+mn-ea"/>
                <a:cs typeface="+mn-cs"/>
              </a:rPr>
              <a:t>, 33(6), pp. 1065–1097. </a:t>
            </a:r>
          </a:p>
          <a:p>
            <a:r>
              <a:rPr lang="en-US" sz="1200" kern="1200" dirty="0">
                <a:solidFill>
                  <a:schemeClr val="tx1"/>
                </a:solidFill>
                <a:effectLst/>
                <a:latin typeface="+mn-lt"/>
                <a:ea typeface="+mn-ea"/>
                <a:cs typeface="+mn-cs"/>
              </a:rPr>
              <a:t>Cooke, F.L., </a:t>
            </a:r>
            <a:r>
              <a:rPr lang="en-US" sz="1200" kern="1200" dirty="0" err="1">
                <a:solidFill>
                  <a:schemeClr val="tx1"/>
                </a:solidFill>
                <a:effectLst/>
                <a:latin typeface="+mn-lt"/>
                <a:ea typeface="+mn-ea"/>
                <a:cs typeface="+mn-cs"/>
              </a:rPr>
              <a:t>Dickmann</a:t>
            </a:r>
            <a:r>
              <a:rPr lang="en-US" sz="1200" kern="1200" dirty="0">
                <a:solidFill>
                  <a:schemeClr val="tx1"/>
                </a:solidFill>
                <a:effectLst/>
                <a:latin typeface="+mn-lt"/>
                <a:ea typeface="+mn-ea"/>
                <a:cs typeface="+mn-cs"/>
              </a:rPr>
              <a:t>, M. and Parry, E. (2021) ‘Important issues in human resource management: Introduction to the 2020 review issue’, </a:t>
            </a:r>
            <a:r>
              <a:rPr lang="en-US" sz="1200" i="1" kern="1200" dirty="0">
                <a:solidFill>
                  <a:schemeClr val="tx1"/>
                </a:solidFill>
                <a:effectLst/>
                <a:latin typeface="+mn-lt"/>
                <a:ea typeface="+mn-ea"/>
                <a:cs typeface="+mn-cs"/>
              </a:rPr>
              <a:t>The International Journal of Human Resource Management</a:t>
            </a:r>
            <a:r>
              <a:rPr lang="en-US" sz="1200" kern="1200" dirty="0">
                <a:solidFill>
                  <a:schemeClr val="tx1"/>
                </a:solidFill>
                <a:effectLst/>
                <a:latin typeface="+mn-lt"/>
                <a:ea typeface="+mn-ea"/>
                <a:cs typeface="+mn-cs"/>
              </a:rPr>
              <a:t>, 32(1), pp. 1–14. </a:t>
            </a:r>
          </a:p>
          <a:p>
            <a:r>
              <a:rPr lang="en-US" sz="1200" kern="1200" dirty="0" err="1">
                <a:solidFill>
                  <a:schemeClr val="tx1"/>
                </a:solidFill>
                <a:effectLst/>
                <a:latin typeface="+mn-lt"/>
                <a:ea typeface="+mn-ea"/>
                <a:cs typeface="+mn-cs"/>
              </a:rPr>
              <a:t>Jooss</a:t>
            </a:r>
            <a:r>
              <a:rPr lang="en-US" sz="1200" kern="1200" dirty="0">
                <a:solidFill>
                  <a:schemeClr val="tx1"/>
                </a:solidFill>
                <a:effectLst/>
                <a:latin typeface="+mn-lt"/>
                <a:ea typeface="+mn-ea"/>
                <a:cs typeface="+mn-cs"/>
              </a:rPr>
              <a:t>, S., McDonnell, A. and </a:t>
            </a:r>
            <a:r>
              <a:rPr lang="en-US" sz="1200" kern="1200" dirty="0" err="1">
                <a:solidFill>
                  <a:schemeClr val="tx1"/>
                </a:solidFill>
                <a:effectLst/>
                <a:latin typeface="+mn-lt"/>
                <a:ea typeface="+mn-ea"/>
                <a:cs typeface="+mn-cs"/>
              </a:rPr>
              <a:t>Burbach</a:t>
            </a:r>
            <a:r>
              <a:rPr lang="en-US" sz="1200" kern="1200" dirty="0">
                <a:solidFill>
                  <a:schemeClr val="tx1"/>
                </a:solidFill>
                <a:effectLst/>
                <a:latin typeface="+mn-lt"/>
                <a:ea typeface="+mn-ea"/>
                <a:cs typeface="+mn-cs"/>
              </a:rPr>
              <a:t>, R. (2021) ‘Talent designation in practice: An equation of high potential, performance and mobility’, </a:t>
            </a:r>
            <a:r>
              <a:rPr lang="en-US" sz="1200" i="1" kern="1200" dirty="0">
                <a:solidFill>
                  <a:schemeClr val="tx1"/>
                </a:solidFill>
                <a:effectLst/>
                <a:latin typeface="+mn-lt"/>
                <a:ea typeface="+mn-ea"/>
                <a:cs typeface="+mn-cs"/>
              </a:rPr>
              <a:t>The International Journal of Human Resource Management</a:t>
            </a:r>
            <a:r>
              <a:rPr lang="en-US" sz="1200" kern="1200" dirty="0">
                <a:solidFill>
                  <a:schemeClr val="tx1"/>
                </a:solidFill>
                <a:effectLst/>
                <a:latin typeface="+mn-lt"/>
                <a:ea typeface="+mn-ea"/>
                <a:cs typeface="+mn-cs"/>
              </a:rPr>
              <a:t>, 32(21), pp. 4551–4577.</a:t>
            </a:r>
          </a:p>
          <a:p>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Lukacik</a:t>
            </a:r>
            <a:r>
              <a:rPr lang="en-US" sz="1200" kern="1200" dirty="0">
                <a:solidFill>
                  <a:schemeClr val="tx1"/>
                </a:solidFill>
                <a:effectLst/>
                <a:latin typeface="+mn-lt"/>
                <a:ea typeface="+mn-ea"/>
                <a:cs typeface="+mn-cs"/>
              </a:rPr>
              <a:t>, E.R., </a:t>
            </a:r>
            <a:r>
              <a:rPr lang="en-US" sz="1200" kern="1200" dirty="0" err="1">
                <a:solidFill>
                  <a:schemeClr val="tx1"/>
                </a:solidFill>
                <a:effectLst/>
                <a:latin typeface="+mn-lt"/>
                <a:ea typeface="+mn-ea"/>
                <a:cs typeface="+mn-cs"/>
              </a:rPr>
              <a:t>Bourdage</a:t>
            </a:r>
            <a:r>
              <a:rPr lang="en-US" sz="1200" kern="1200" dirty="0">
                <a:solidFill>
                  <a:schemeClr val="tx1"/>
                </a:solidFill>
                <a:effectLst/>
                <a:latin typeface="+mn-lt"/>
                <a:ea typeface="+mn-ea"/>
                <a:cs typeface="+mn-cs"/>
              </a:rPr>
              <a:t>, J.S. and </a:t>
            </a:r>
            <a:r>
              <a:rPr lang="en-US" sz="1200" kern="1200" dirty="0" err="1">
                <a:solidFill>
                  <a:schemeClr val="tx1"/>
                </a:solidFill>
                <a:effectLst/>
                <a:latin typeface="+mn-lt"/>
                <a:ea typeface="+mn-ea"/>
                <a:cs typeface="+mn-cs"/>
              </a:rPr>
              <a:t>Roulin</a:t>
            </a:r>
            <a:r>
              <a:rPr lang="en-US" sz="1200" kern="1200" dirty="0">
                <a:solidFill>
                  <a:schemeClr val="tx1"/>
                </a:solidFill>
                <a:effectLst/>
                <a:latin typeface="+mn-lt"/>
                <a:ea typeface="+mn-ea"/>
                <a:cs typeface="+mn-cs"/>
              </a:rPr>
              <a:t>, N. (2022) ‘Into the void: A conceptual model and research agenda for the design and use of asynchronous video interviews’, </a:t>
            </a:r>
            <a:r>
              <a:rPr lang="en-US" sz="1200" i="1" kern="1200" dirty="0">
                <a:solidFill>
                  <a:schemeClr val="tx1"/>
                </a:solidFill>
                <a:effectLst/>
                <a:latin typeface="+mn-lt"/>
                <a:ea typeface="+mn-ea"/>
                <a:cs typeface="+mn-cs"/>
              </a:rPr>
              <a:t>Human Resource Management Review</a:t>
            </a:r>
            <a:r>
              <a:rPr lang="en-US" sz="1200" kern="1200" dirty="0">
                <a:solidFill>
                  <a:schemeClr val="tx1"/>
                </a:solidFill>
                <a:effectLst/>
                <a:latin typeface="+mn-lt"/>
                <a:ea typeface="+mn-ea"/>
                <a:cs typeface="+mn-cs"/>
              </a:rPr>
              <a:t>, 32(1), article 100789. </a:t>
            </a:r>
          </a:p>
          <a:p>
            <a:r>
              <a:rPr lang="en-US" sz="1200" kern="1200" dirty="0">
                <a:solidFill>
                  <a:schemeClr val="tx1"/>
                </a:solidFill>
                <a:effectLst/>
                <a:latin typeface="+mn-lt"/>
                <a:ea typeface="+mn-ea"/>
                <a:cs typeface="+mn-cs"/>
              </a:rPr>
              <a:t>McCartney, S. and Fu, N. (2022) ‘Bridging the gap: Why, how and when HR analytics can impact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performance’, </a:t>
            </a:r>
            <a:r>
              <a:rPr lang="en-US" sz="1200" i="1" kern="1200" dirty="0">
                <a:solidFill>
                  <a:schemeClr val="tx1"/>
                </a:solidFill>
                <a:effectLst/>
                <a:latin typeface="+mn-lt"/>
                <a:ea typeface="+mn-ea"/>
                <a:cs typeface="+mn-cs"/>
              </a:rPr>
              <a:t>Management Decision</a:t>
            </a:r>
            <a:r>
              <a:rPr lang="en-US" sz="1200" kern="1200" dirty="0">
                <a:solidFill>
                  <a:schemeClr val="tx1"/>
                </a:solidFill>
                <a:effectLst/>
                <a:latin typeface="+mn-lt"/>
                <a:ea typeface="+mn-ea"/>
                <a:cs typeface="+mn-cs"/>
              </a:rPr>
              <a:t>, 60(13), pp. 25–47. </a:t>
            </a:r>
          </a:p>
          <a:p>
            <a:r>
              <a:rPr lang="en-US" sz="1200" kern="1200" dirty="0">
                <a:solidFill>
                  <a:schemeClr val="tx1"/>
                </a:solidFill>
                <a:effectLst/>
                <a:latin typeface="+mn-lt"/>
                <a:ea typeface="+mn-ea"/>
                <a:cs typeface="+mn-cs"/>
              </a:rPr>
              <a:t>Roberson, Q.M. (2021) ‘Diversity in the workplace: A review, synthesis, and future research agenda’, </a:t>
            </a:r>
            <a:r>
              <a:rPr lang="en-US" sz="1200" i="1" kern="1200" dirty="0">
                <a:solidFill>
                  <a:schemeClr val="tx1"/>
                </a:solidFill>
                <a:effectLst/>
                <a:latin typeface="+mn-lt"/>
                <a:ea typeface="+mn-ea"/>
                <a:cs typeface="+mn-cs"/>
              </a:rPr>
              <a:t>Annual Review of Organizational Psychology and Organizational Behavior</a:t>
            </a:r>
            <a:r>
              <a:rPr lang="en-US" sz="1200" kern="1200" dirty="0">
                <a:solidFill>
                  <a:schemeClr val="tx1"/>
                </a:solidFill>
                <a:effectLst/>
                <a:latin typeface="+mn-lt"/>
                <a:ea typeface="+mn-ea"/>
                <a:cs typeface="+mn-cs"/>
              </a:rPr>
              <a:t>, 8, pp. 71–103. </a:t>
            </a:r>
          </a:p>
          <a:p>
            <a:r>
              <a:rPr lang="en-US" sz="1200" kern="1200" dirty="0" err="1">
                <a:solidFill>
                  <a:schemeClr val="tx1"/>
                </a:solidFill>
                <a:effectLst/>
                <a:latin typeface="+mn-lt"/>
                <a:ea typeface="+mn-ea"/>
                <a:cs typeface="+mn-cs"/>
              </a:rPr>
              <a:t>Trochmann</a:t>
            </a:r>
            <a:r>
              <a:rPr lang="en-US" sz="1200" kern="1200" dirty="0">
                <a:solidFill>
                  <a:schemeClr val="tx1"/>
                </a:solidFill>
                <a:effectLst/>
                <a:latin typeface="+mn-lt"/>
                <a:ea typeface="+mn-ea"/>
                <a:cs typeface="+mn-cs"/>
              </a:rPr>
              <a:t>, M.B., Stewart, K. and Ragusa, J.M. (2023) ‘An examination of diversity and inclusion in public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Employee perceptions and workplace outcomes’, </a:t>
            </a:r>
            <a:r>
              <a:rPr lang="en-US" sz="1200" i="1" kern="1200" dirty="0">
                <a:solidFill>
                  <a:schemeClr val="tx1"/>
                </a:solidFill>
                <a:effectLst/>
                <a:latin typeface="+mn-lt"/>
                <a:ea typeface="+mn-ea"/>
                <a:cs typeface="+mn-cs"/>
              </a:rPr>
              <a:t>Review of Public Personnel Administration</a:t>
            </a:r>
            <a:r>
              <a:rPr lang="en-US" sz="1200" kern="1200" dirty="0">
                <a:solidFill>
                  <a:schemeClr val="tx1"/>
                </a:solidFill>
                <a:effectLst/>
                <a:latin typeface="+mn-lt"/>
                <a:ea typeface="+mn-ea"/>
                <a:cs typeface="+mn-cs"/>
              </a:rPr>
              <a:t>, 43(3), pp. 507–530. </a:t>
            </a:r>
          </a:p>
          <a:p>
            <a:r>
              <a:rPr lang="en-US" sz="1200" kern="1200" dirty="0" err="1">
                <a:solidFill>
                  <a:schemeClr val="tx1"/>
                </a:solidFill>
                <a:effectLst/>
                <a:latin typeface="+mn-lt"/>
                <a:ea typeface="+mn-ea"/>
                <a:cs typeface="+mn-cs"/>
              </a:rPr>
              <a:t>Vrontis</a:t>
            </a:r>
            <a:r>
              <a:rPr lang="en-US" sz="1200" kern="1200" dirty="0">
                <a:solidFill>
                  <a:schemeClr val="tx1"/>
                </a:solidFill>
                <a:effectLst/>
                <a:latin typeface="+mn-lt"/>
                <a:ea typeface="+mn-ea"/>
                <a:cs typeface="+mn-cs"/>
              </a:rPr>
              <a:t>, D., </a:t>
            </a:r>
            <a:r>
              <a:rPr lang="en-US" sz="1200" kern="1200" dirty="0" err="1">
                <a:solidFill>
                  <a:schemeClr val="tx1"/>
                </a:solidFill>
                <a:effectLst/>
                <a:latin typeface="+mn-lt"/>
                <a:ea typeface="+mn-ea"/>
                <a:cs typeface="+mn-cs"/>
              </a:rPr>
              <a:t>Christofi</a:t>
            </a:r>
            <a:r>
              <a:rPr lang="en-US" sz="1200" kern="1200" dirty="0">
                <a:solidFill>
                  <a:schemeClr val="tx1"/>
                </a:solidFill>
                <a:effectLst/>
                <a:latin typeface="+mn-lt"/>
                <a:ea typeface="+mn-ea"/>
                <a:cs typeface="+mn-cs"/>
              </a:rPr>
              <a:t>, M., Pereira, V., </a:t>
            </a:r>
            <a:r>
              <a:rPr lang="en-US" sz="1200" kern="1200" dirty="0" err="1">
                <a:solidFill>
                  <a:schemeClr val="tx1"/>
                </a:solidFill>
                <a:effectLst/>
                <a:latin typeface="+mn-lt"/>
                <a:ea typeface="+mn-ea"/>
                <a:cs typeface="+mn-cs"/>
              </a:rPr>
              <a:t>Tarba</a:t>
            </a:r>
            <a:r>
              <a:rPr lang="en-US" sz="1200" kern="1200" dirty="0">
                <a:solidFill>
                  <a:schemeClr val="tx1"/>
                </a:solidFill>
                <a:effectLst/>
                <a:latin typeface="+mn-lt"/>
                <a:ea typeface="+mn-ea"/>
                <a:cs typeface="+mn-cs"/>
              </a:rPr>
              <a:t>, S., </a:t>
            </a:r>
            <a:r>
              <a:rPr lang="en-US" sz="1200" kern="1200" dirty="0" err="1">
                <a:solidFill>
                  <a:schemeClr val="tx1"/>
                </a:solidFill>
                <a:effectLst/>
                <a:latin typeface="+mn-lt"/>
                <a:ea typeface="+mn-ea"/>
                <a:cs typeface="+mn-cs"/>
              </a:rPr>
              <a:t>Makrides</a:t>
            </a:r>
            <a:r>
              <a:rPr lang="en-US" sz="1200" kern="1200" dirty="0">
                <a:solidFill>
                  <a:schemeClr val="tx1"/>
                </a:solidFill>
                <a:effectLst/>
                <a:latin typeface="+mn-lt"/>
                <a:ea typeface="+mn-ea"/>
                <a:cs typeface="+mn-cs"/>
              </a:rPr>
              <a:t>, A. and Trichina, E. (2022) ‘Artificial intelligence, robotics, advanced technologies and human resource management: A systematic review’, </a:t>
            </a:r>
            <a:r>
              <a:rPr lang="en-US" sz="1200" i="1" kern="1200" dirty="0">
                <a:solidFill>
                  <a:schemeClr val="tx1"/>
                </a:solidFill>
                <a:effectLst/>
                <a:latin typeface="+mn-lt"/>
                <a:ea typeface="+mn-ea"/>
                <a:cs typeface="+mn-cs"/>
              </a:rPr>
              <a:t>The International Journal of Human Resource Management</a:t>
            </a:r>
            <a:r>
              <a:rPr lang="en-US" sz="1200" kern="1200" dirty="0">
                <a:solidFill>
                  <a:schemeClr val="tx1"/>
                </a:solidFill>
                <a:effectLst/>
                <a:latin typeface="+mn-lt"/>
                <a:ea typeface="+mn-ea"/>
                <a:cs typeface="+mn-cs"/>
              </a:rPr>
              <a:t>, 33(6), pp. 1237–1266.</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ED976AFB-3A7F-468B-8BE8-B176BE942DBA}" type="slidenum">
              <a:rPr lang="en-US" smtClean="0"/>
              <a:t>15</a:t>
            </a:fld>
            <a:endParaRPr lang="en-US"/>
          </a:p>
        </p:txBody>
      </p:sp>
    </p:spTree>
    <p:extLst>
      <p:ext uri="{BB962C8B-B14F-4D97-AF65-F5344CB8AC3E}">
        <p14:creationId xmlns:p14="http://schemas.microsoft.com/office/powerpoint/2010/main" val="20611598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6/10/2026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6/10/2026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6/10/2026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6/10/2026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png"/><Relationship Id="rId7" Type="http://schemas.openxmlformats.org/officeDocument/2006/relationships/diagramColors" Target="../diagrams/colors2.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png"/><Relationship Id="rId7" Type="http://schemas.openxmlformats.org/officeDocument/2006/relationships/diagramColors" Target="../diagrams/colors3.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3.png"/><Relationship Id="rId7" Type="http://schemas.openxmlformats.org/officeDocument/2006/relationships/diagramColors" Target="../diagrams/colors4.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3.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png"/><Relationship Id="rId7" Type="http://schemas.openxmlformats.org/officeDocument/2006/relationships/diagramColors" Target="../diagrams/colors5.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23456"/>
        </a:solidFill>
        <a:effectLst/>
      </p:bgPr>
    </p:bg>
    <p:spTree>
      <p:nvGrpSpPr>
        <p:cNvPr id="1" name=""/>
        <p:cNvGrpSpPr/>
        <p:nvPr/>
      </p:nvGrpSpPr>
      <p:grpSpPr>
        <a:xfrm>
          <a:off x="0" y="0"/>
          <a:ext cx="0" cy="0"/>
          <a:chOff x="0" y="0"/>
          <a:chExt cx="0" cy="0"/>
        </a:xfrm>
      </p:grpSpPr>
      <p:pic>
        <p:nvPicPr>
          <p:cNvPr id="2" name="Picture 1" descr="a_crisp_realistic_daytime_exterior_scene_of_a_mod_batch_1.png"/>
          <p:cNvPicPr>
            <a:picLocks noChangeAspect="1"/>
          </p:cNvPicPr>
          <p:nvPr/>
        </p:nvPicPr>
        <p:blipFill>
          <a:blip r:embed="rId3"/>
          <a:stretch>
            <a:fillRect/>
          </a:stretch>
        </p:blipFill>
        <p:spPr>
          <a:xfrm>
            <a:off x="6537960" y="0"/>
            <a:ext cx="5650992" cy="6858000"/>
          </a:xfrm>
          <a:prstGeom prst="rect">
            <a:avLst/>
          </a:prstGeom>
        </p:spPr>
      </p:pic>
      <p:sp>
        <p:nvSpPr>
          <p:cNvPr id="3" name="Rectangle 2"/>
          <p:cNvSpPr/>
          <p:nvPr/>
        </p:nvSpPr>
        <p:spPr>
          <a:xfrm>
            <a:off x="0" y="0"/>
            <a:ext cx="6903720" cy="6858000"/>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594360" y="1005840"/>
            <a:ext cx="182880" cy="1645920"/>
          </a:xfrm>
          <a:prstGeom prst="rect">
            <a:avLst/>
          </a:prstGeom>
          <a:solidFill>
            <a:srgbClr val="F2B84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868680" y="987552"/>
            <a:ext cx="5394960" cy="731520"/>
          </a:xfrm>
          <a:prstGeom prst="rect">
            <a:avLst/>
          </a:prstGeom>
          <a:noFill/>
        </p:spPr>
        <p:txBody>
          <a:bodyPr wrap="none">
            <a:spAutoFit/>
          </a:bodyPr>
          <a:lstStyle/>
          <a:p>
            <a:pPr>
              <a:defRPr sz="2700" b="1">
                <a:solidFill>
                  <a:srgbClr val="FFFFFF"/>
                </a:solidFill>
                <a:latin typeface="Arial"/>
              </a:defRPr>
            </a:pPr>
            <a:r>
              <a:t>Developing and Managing Individuals and Teams</a:t>
            </a:r>
          </a:p>
        </p:txBody>
      </p:sp>
      <p:sp>
        <p:nvSpPr>
          <p:cNvPr id="6" name="TextBox 5"/>
          <p:cNvSpPr txBox="1"/>
          <p:nvPr/>
        </p:nvSpPr>
        <p:spPr>
          <a:xfrm>
            <a:off x="868680" y="1965960"/>
            <a:ext cx="5303520" cy="365760"/>
          </a:xfrm>
          <a:prstGeom prst="rect">
            <a:avLst/>
          </a:prstGeom>
          <a:noFill/>
        </p:spPr>
        <p:txBody>
          <a:bodyPr wrap="none">
            <a:spAutoFit/>
          </a:bodyPr>
          <a:lstStyle/>
          <a:p>
            <a:pPr>
              <a:defRPr sz="1900" b="0">
                <a:solidFill>
                  <a:srgbClr val="FFFFFF"/>
                </a:solidFill>
                <a:latin typeface="Arial"/>
              </a:defRPr>
            </a:pPr>
            <a:r>
              <a:t>Component 1: Individual Presentation</a:t>
            </a:r>
          </a:p>
        </p:txBody>
      </p:sp>
      <p:sp>
        <p:nvSpPr>
          <p:cNvPr id="7" name="TextBox 6"/>
          <p:cNvSpPr txBox="1"/>
          <p:nvPr/>
        </p:nvSpPr>
        <p:spPr>
          <a:xfrm>
            <a:off x="868680" y="2514600"/>
            <a:ext cx="4754880" cy="457200"/>
          </a:xfrm>
          <a:prstGeom prst="rect">
            <a:avLst/>
          </a:prstGeom>
          <a:noFill/>
        </p:spPr>
        <p:txBody>
          <a:bodyPr wrap="none">
            <a:spAutoFit/>
          </a:bodyPr>
          <a:lstStyle/>
          <a:p>
            <a:pPr>
              <a:defRPr sz="2200" b="1">
                <a:solidFill>
                  <a:srgbClr val="FFFFFF"/>
                </a:solidFill>
                <a:latin typeface="Arial"/>
              </a:defRPr>
            </a:pPr>
            <a:r>
              <a:t>Diamond Bus Company Ltd</a:t>
            </a:r>
          </a:p>
        </p:txBody>
      </p:sp>
      <p:sp>
        <p:nvSpPr>
          <p:cNvPr id="8" name="TextBox 7"/>
          <p:cNvSpPr txBox="1"/>
          <p:nvPr/>
        </p:nvSpPr>
        <p:spPr>
          <a:xfrm>
            <a:off x="868680" y="3063240"/>
            <a:ext cx="5303520" cy="640080"/>
          </a:xfrm>
          <a:prstGeom prst="rect">
            <a:avLst/>
          </a:prstGeom>
          <a:noFill/>
        </p:spPr>
        <p:txBody>
          <a:bodyPr wrap="none">
            <a:spAutoFit/>
          </a:bodyPr>
          <a:lstStyle/>
          <a:p>
            <a:pPr>
              <a:defRPr sz="1800" b="0">
                <a:solidFill>
                  <a:srgbClr val="FFFFFF"/>
                </a:solidFill>
                <a:latin typeface="Arial"/>
              </a:defRPr>
            </a:pPr>
            <a:r>
              <a:t>Recruitment and selection during organisational transformation</a:t>
            </a:r>
          </a:p>
        </p:txBody>
      </p:sp>
      <p:sp>
        <p:nvSpPr>
          <p:cNvPr id="9" name="TextBox 8"/>
          <p:cNvSpPr txBox="1"/>
          <p:nvPr/>
        </p:nvSpPr>
        <p:spPr>
          <a:xfrm>
            <a:off x="868680" y="4800600"/>
            <a:ext cx="4114800" cy="274320"/>
          </a:xfrm>
          <a:prstGeom prst="rect">
            <a:avLst/>
          </a:prstGeom>
          <a:noFill/>
        </p:spPr>
        <p:txBody>
          <a:bodyPr wrap="none">
            <a:spAutoFit/>
          </a:bodyPr>
          <a:lstStyle/>
          <a:p>
            <a:pPr>
              <a:defRPr sz="1600" b="0">
                <a:solidFill>
                  <a:srgbClr val="FFFFFF"/>
                </a:solidFill>
                <a:latin typeface="Arial"/>
              </a:defRPr>
            </a:pPr>
            <a:r>
              <a:t>Module Code: LCLM5002</a:t>
            </a:r>
          </a:p>
        </p:txBody>
      </p:sp>
      <p:sp>
        <p:nvSpPr>
          <p:cNvPr id="10" name="TextBox 9"/>
          <p:cNvSpPr txBox="1"/>
          <p:nvPr/>
        </p:nvSpPr>
        <p:spPr>
          <a:xfrm>
            <a:off x="868680" y="5212080"/>
            <a:ext cx="3388941" cy="615553"/>
          </a:xfrm>
          <a:prstGeom prst="rect">
            <a:avLst/>
          </a:prstGeom>
          <a:noFill/>
        </p:spPr>
        <p:txBody>
          <a:bodyPr wrap="none">
            <a:spAutoFit/>
          </a:bodyPr>
          <a:lstStyle/>
          <a:p>
            <a:pPr>
              <a:defRPr sz="1600" b="0">
                <a:solidFill>
                  <a:srgbClr val="FFFFFF"/>
                </a:solidFill>
                <a:latin typeface="Arial"/>
              </a:defRPr>
            </a:pPr>
            <a:r>
              <a:rPr dirty="0"/>
              <a:t>Student Name</a:t>
            </a:r>
            <a:r>
              <a:rPr lang="en-US" dirty="0"/>
              <a:t>: </a:t>
            </a:r>
            <a:r>
              <a:rPr lang="en-US" dirty="0" err="1"/>
              <a:t>Saverage</a:t>
            </a:r>
            <a:r>
              <a:rPr lang="en-US" dirty="0"/>
              <a:t> Ackerson</a:t>
            </a:r>
          </a:p>
          <a:p>
            <a:pPr>
              <a:defRPr sz="1600" b="0">
                <a:solidFill>
                  <a:srgbClr val="FFFFFF"/>
                </a:solidFill>
                <a:latin typeface="Arial"/>
              </a:defRPr>
            </a:pPr>
            <a:r>
              <a:rPr dirty="0">
                <a:latin typeface="Arial" panose="020B0604020202020204" pitchFamily="34" charset="0"/>
                <a:cs typeface="Arial" panose="020B0604020202020204" pitchFamily="34" charset="0"/>
              </a:rPr>
              <a:t>Student ID</a:t>
            </a:r>
            <a:r>
              <a:rPr lang="en-US" dirty="0">
                <a:latin typeface="Arial" panose="020B0604020202020204" pitchFamily="34" charset="0"/>
                <a:cs typeface="Arial" panose="020B0604020202020204" pitchFamily="34" charset="0"/>
              </a:rPr>
              <a:t>: </a:t>
            </a:r>
            <a:r>
              <a:rPr lang="en-US" sz="1800" dirty="0">
                <a:effectLst/>
                <a:latin typeface="Arial" panose="020B0604020202020204" pitchFamily="34" charset="0"/>
                <a:ea typeface="Times New Roman" panose="02020603050405020304" pitchFamily="18" charset="0"/>
                <a:cs typeface="Arial" panose="020B0604020202020204" pitchFamily="34" charset="0"/>
              </a:rPr>
              <a:t>2437754</a:t>
            </a:r>
            <a:endParaRPr dirty="0">
              <a:latin typeface="Arial" panose="020B0604020202020204" pitchFamily="34" charset="0"/>
              <a:cs typeface="Arial" panose="020B0604020202020204" pitchFamily="34" charset="0"/>
            </a:endParaRPr>
          </a:p>
        </p:txBody>
      </p:sp>
      <p:sp>
        <p:nvSpPr>
          <p:cNvPr id="11" name="Rounded Rectangle 10"/>
          <p:cNvSpPr/>
          <p:nvPr/>
        </p:nvSpPr>
        <p:spPr>
          <a:xfrm>
            <a:off x="868680" y="5897880"/>
            <a:ext cx="2651760" cy="411480"/>
          </a:xfrm>
          <a:prstGeom prst="roundRect">
            <a:avLst/>
          </a:prstGeom>
          <a:solidFill>
            <a:srgbClr val="205FA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1">
                <a:solidFill>
                  <a:srgbClr val="FFFFFF"/>
                </a:solidFill>
                <a:latin typeface="Arial"/>
              </a:defRPr>
            </a:pPr>
            <a:r>
              <a:t>LCLM5002 Presentation</a:t>
            </a:r>
          </a:p>
        </p:txBody>
      </p:sp>
      <p:sp>
        <p:nvSpPr>
          <p:cNvPr id="12" name="TextBox 11"/>
          <p:cNvSpPr txBox="1"/>
          <p:nvPr/>
        </p:nvSpPr>
        <p:spPr>
          <a:xfrm>
            <a:off x="11612880" y="6547104"/>
            <a:ext cx="365760" cy="164592"/>
          </a:xfrm>
          <a:prstGeom prst="rect">
            <a:avLst/>
          </a:prstGeom>
          <a:noFill/>
        </p:spPr>
        <p:txBody>
          <a:bodyPr wrap="none">
            <a:spAutoFit/>
          </a:bodyPr>
          <a:lstStyle/>
          <a:p>
            <a:pPr algn="r">
              <a:defRPr sz="1000">
                <a:solidFill>
                  <a:srgbClr val="FFFFFF"/>
                </a:solidFill>
                <a:latin typeface="Arial"/>
              </a:defRPr>
            </a:pPr>
            <a:r>
              <a:t>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4F8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601968"/>
            <a:ext cx="12191695" cy="256032"/>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530352"/>
            <a:ext cx="6949440" cy="640080"/>
          </a:xfrm>
          <a:prstGeom prst="rect">
            <a:avLst/>
          </a:prstGeom>
          <a:noFill/>
        </p:spPr>
        <p:txBody>
          <a:bodyPr wrap="none">
            <a:spAutoFit/>
          </a:bodyPr>
          <a:lstStyle/>
          <a:p>
            <a:pPr>
              <a:defRPr sz="2400" b="1">
                <a:solidFill>
                  <a:srgbClr val="123456"/>
                </a:solidFill>
                <a:latin typeface="Arial"/>
              </a:defRPr>
            </a:pPr>
            <a:r>
              <a:t>Table of Contents</a:t>
            </a:r>
          </a:p>
        </p:txBody>
      </p:sp>
      <p:sp>
        <p:nvSpPr>
          <p:cNvPr id="5" name="TextBox 4"/>
          <p:cNvSpPr txBox="1"/>
          <p:nvPr/>
        </p:nvSpPr>
        <p:spPr>
          <a:xfrm>
            <a:off x="11612880" y="6547104"/>
            <a:ext cx="365760" cy="164592"/>
          </a:xfrm>
          <a:prstGeom prst="rect">
            <a:avLst/>
          </a:prstGeom>
          <a:noFill/>
        </p:spPr>
        <p:txBody>
          <a:bodyPr wrap="none">
            <a:spAutoFit/>
          </a:bodyPr>
          <a:lstStyle/>
          <a:p>
            <a:pPr algn="r">
              <a:defRPr sz="1000">
                <a:solidFill>
                  <a:srgbClr val="FFFFFF"/>
                </a:solidFill>
                <a:latin typeface="Arial"/>
              </a:defRPr>
            </a:pPr>
            <a:r>
              <a:t>2</a:t>
            </a:r>
          </a:p>
        </p:txBody>
      </p:sp>
      <p:sp>
        <p:nvSpPr>
          <p:cNvPr id="6" name="TextBox 5"/>
          <p:cNvSpPr txBox="1"/>
          <p:nvPr/>
        </p:nvSpPr>
        <p:spPr>
          <a:xfrm>
            <a:off x="914400" y="1417320"/>
            <a:ext cx="10058400" cy="4389120"/>
          </a:xfrm>
          <a:prstGeom prst="rect">
            <a:avLst/>
          </a:prstGeom>
          <a:noFill/>
        </p:spPr>
        <p:txBody>
          <a:bodyPr wrap="square" lIns="0" tIns="0" rIns="0" bIns="0">
            <a:noAutofit/>
          </a:bodyPr>
          <a:lstStyle/>
          <a:p>
            <a:pPr>
              <a:lnSpc>
                <a:spcPct val="105000"/>
              </a:lnSpc>
              <a:spcBef>
                <a:spcPts val="0"/>
              </a:spcBef>
              <a:spcAft>
                <a:spcPts val="500"/>
              </a:spcAft>
              <a:defRPr sz="2200">
                <a:solidFill>
                  <a:srgbClr val="222222"/>
                </a:solidFill>
                <a:latin typeface="Arial"/>
              </a:defRPr>
            </a:pPr>
            <a:r>
              <a:t>Company and transformation context</a:t>
            </a:r>
          </a:p>
          <a:p>
            <a:pPr>
              <a:lnSpc>
                <a:spcPct val="105000"/>
              </a:lnSpc>
              <a:spcBef>
                <a:spcPts val="0"/>
              </a:spcBef>
              <a:spcAft>
                <a:spcPts val="500"/>
              </a:spcAft>
              <a:defRPr sz="2200">
                <a:solidFill>
                  <a:srgbClr val="222222"/>
                </a:solidFill>
                <a:latin typeface="Arial"/>
              </a:defRPr>
            </a:pPr>
            <a:r>
              <a:t>Key transformation roles</a:t>
            </a:r>
          </a:p>
          <a:p>
            <a:pPr>
              <a:lnSpc>
                <a:spcPct val="105000"/>
              </a:lnSpc>
              <a:spcBef>
                <a:spcPts val="0"/>
              </a:spcBef>
              <a:spcAft>
                <a:spcPts val="500"/>
              </a:spcAft>
              <a:defRPr sz="2200">
                <a:solidFill>
                  <a:srgbClr val="222222"/>
                </a:solidFill>
                <a:latin typeface="Arial"/>
              </a:defRPr>
            </a:pPr>
            <a:r>
              <a:t>Recruitment process</a:t>
            </a:r>
          </a:p>
          <a:p>
            <a:pPr>
              <a:lnSpc>
                <a:spcPct val="105000"/>
              </a:lnSpc>
              <a:spcBef>
                <a:spcPts val="0"/>
              </a:spcBef>
              <a:spcAft>
                <a:spcPts val="500"/>
              </a:spcAft>
              <a:defRPr sz="2200">
                <a:solidFill>
                  <a:srgbClr val="222222"/>
                </a:solidFill>
                <a:latin typeface="Arial"/>
              </a:defRPr>
            </a:pPr>
            <a:r>
              <a:t>Interview types</a:t>
            </a:r>
          </a:p>
          <a:p>
            <a:pPr>
              <a:lnSpc>
                <a:spcPct val="105000"/>
              </a:lnSpc>
              <a:spcBef>
                <a:spcPts val="0"/>
              </a:spcBef>
              <a:spcAft>
                <a:spcPts val="500"/>
              </a:spcAft>
              <a:defRPr sz="2200">
                <a:solidFill>
                  <a:srgbClr val="222222"/>
                </a:solidFill>
                <a:latin typeface="Arial"/>
              </a:defRPr>
            </a:pPr>
            <a:r>
              <a:t>Questioning techniques</a:t>
            </a:r>
          </a:p>
          <a:p>
            <a:pPr>
              <a:lnSpc>
                <a:spcPct val="105000"/>
              </a:lnSpc>
              <a:spcBef>
                <a:spcPts val="0"/>
              </a:spcBef>
              <a:spcAft>
                <a:spcPts val="500"/>
              </a:spcAft>
              <a:defRPr sz="2200">
                <a:solidFill>
                  <a:srgbClr val="222222"/>
                </a:solidFill>
                <a:latin typeface="Arial"/>
              </a:defRPr>
            </a:pPr>
            <a:r>
              <a:t>Face-to-face vs virtual interviews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4F8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601968"/>
            <a:ext cx="12191695" cy="256032"/>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530352"/>
            <a:ext cx="6949440" cy="640080"/>
          </a:xfrm>
          <a:prstGeom prst="rect">
            <a:avLst/>
          </a:prstGeom>
          <a:noFill/>
        </p:spPr>
        <p:txBody>
          <a:bodyPr wrap="none">
            <a:spAutoFit/>
          </a:bodyPr>
          <a:lstStyle/>
          <a:p>
            <a:pPr>
              <a:defRPr sz="2400" b="1">
                <a:solidFill>
                  <a:srgbClr val="123456"/>
                </a:solidFill>
                <a:latin typeface="Arial"/>
              </a:defRPr>
            </a:pPr>
            <a:r>
              <a:t>Company and Transformation Context</a:t>
            </a:r>
          </a:p>
        </p:txBody>
      </p:sp>
      <p:sp>
        <p:nvSpPr>
          <p:cNvPr id="5" name="TextBox 4"/>
          <p:cNvSpPr txBox="1"/>
          <p:nvPr/>
        </p:nvSpPr>
        <p:spPr>
          <a:xfrm>
            <a:off x="11612880" y="6547104"/>
            <a:ext cx="365760" cy="164592"/>
          </a:xfrm>
          <a:prstGeom prst="rect">
            <a:avLst/>
          </a:prstGeom>
          <a:noFill/>
        </p:spPr>
        <p:txBody>
          <a:bodyPr wrap="none">
            <a:spAutoFit/>
          </a:bodyPr>
          <a:lstStyle/>
          <a:p>
            <a:pPr algn="r">
              <a:defRPr sz="1000">
                <a:solidFill>
                  <a:srgbClr val="FFFFFF"/>
                </a:solidFill>
                <a:latin typeface="Arial"/>
              </a:defRPr>
            </a:pPr>
            <a:r>
              <a:t>3</a:t>
            </a:r>
          </a:p>
        </p:txBody>
      </p:sp>
      <p:sp>
        <p:nvSpPr>
          <p:cNvPr id="6" name="TextBox 5"/>
          <p:cNvSpPr txBox="1"/>
          <p:nvPr/>
        </p:nvSpPr>
        <p:spPr>
          <a:xfrm>
            <a:off x="640080" y="1325880"/>
            <a:ext cx="5806440" cy="4983480"/>
          </a:xfrm>
          <a:prstGeom prst="rect">
            <a:avLst/>
          </a:prstGeom>
          <a:noFill/>
        </p:spPr>
        <p:txBody>
          <a:bodyPr wrap="square" lIns="0" tIns="0" rIns="0" bIns="0">
            <a:noAutofit/>
          </a:bodyPr>
          <a:lstStyle/>
          <a:p>
            <a:pPr>
              <a:lnSpc>
                <a:spcPct val="105000"/>
              </a:lnSpc>
              <a:spcBef>
                <a:spcPts val="0"/>
              </a:spcBef>
              <a:spcAft>
                <a:spcPts val="500"/>
              </a:spcAft>
              <a:defRPr sz="1600">
                <a:solidFill>
                  <a:srgbClr val="222222"/>
                </a:solidFill>
                <a:latin typeface="Arial"/>
              </a:defRPr>
            </a:pPr>
            <a:r>
              <a:t>Diamond Bus is a UK bus operator in the West Midlands</a:t>
            </a:r>
          </a:p>
          <a:p>
            <a:pPr>
              <a:lnSpc>
                <a:spcPct val="105000"/>
              </a:lnSpc>
              <a:spcBef>
                <a:spcPts val="0"/>
              </a:spcBef>
              <a:spcAft>
                <a:spcPts val="500"/>
              </a:spcAft>
              <a:defRPr sz="1600">
                <a:solidFill>
                  <a:srgbClr val="222222"/>
                </a:solidFill>
                <a:latin typeface="Arial"/>
              </a:defRPr>
            </a:pPr>
            <a:r>
              <a:t>The company is experiencing digital and operational transformation</a:t>
            </a:r>
          </a:p>
          <a:p>
            <a:pPr>
              <a:lnSpc>
                <a:spcPct val="105000"/>
              </a:lnSpc>
              <a:spcBef>
                <a:spcPts val="0"/>
              </a:spcBef>
              <a:spcAft>
                <a:spcPts val="500"/>
              </a:spcAft>
              <a:defRPr sz="1600">
                <a:solidFill>
                  <a:srgbClr val="222222"/>
                </a:solidFill>
                <a:latin typeface="Arial"/>
              </a:defRPr>
            </a:pPr>
            <a:r>
              <a:t>Transformation includes digital ticketing, workforce planning and service improvement</a:t>
            </a:r>
          </a:p>
          <a:p>
            <a:pPr>
              <a:lnSpc>
                <a:spcPct val="105000"/>
              </a:lnSpc>
              <a:spcBef>
                <a:spcPts val="0"/>
              </a:spcBef>
              <a:spcAft>
                <a:spcPts val="500"/>
              </a:spcAft>
              <a:defRPr sz="1600">
                <a:solidFill>
                  <a:srgbClr val="222222"/>
                </a:solidFill>
                <a:latin typeface="Arial"/>
              </a:defRPr>
            </a:pPr>
            <a:r>
              <a:t>New roles are needed to support change delivery</a:t>
            </a:r>
          </a:p>
          <a:p>
            <a:pPr>
              <a:lnSpc>
                <a:spcPct val="105000"/>
              </a:lnSpc>
              <a:spcBef>
                <a:spcPts val="0"/>
              </a:spcBef>
              <a:spcAft>
                <a:spcPts val="500"/>
              </a:spcAft>
              <a:defRPr sz="1600">
                <a:solidFill>
                  <a:srgbClr val="222222"/>
                </a:solidFill>
                <a:latin typeface="Arial"/>
              </a:defRPr>
            </a:pPr>
            <a:r>
              <a:t>HR must recruit fairly, quickly and strategically</a:t>
            </a:r>
          </a:p>
          <a:p>
            <a:pPr>
              <a:lnSpc>
                <a:spcPct val="105000"/>
              </a:lnSpc>
              <a:spcBef>
                <a:spcPts val="0"/>
              </a:spcBef>
              <a:spcAft>
                <a:spcPts val="500"/>
              </a:spcAft>
              <a:defRPr sz="1600">
                <a:solidFill>
                  <a:srgbClr val="222222"/>
                </a:solidFill>
                <a:latin typeface="Arial"/>
              </a:defRPr>
            </a:pPr>
            <a:r>
              <a:t>Recruitment must align people capability with business goals</a:t>
            </a:r>
          </a:p>
        </p:txBody>
      </p:sp>
      <p:sp>
        <p:nvSpPr>
          <p:cNvPr id="7" name="Rounded Rectangle 6"/>
          <p:cNvSpPr/>
          <p:nvPr/>
        </p:nvSpPr>
        <p:spPr>
          <a:xfrm>
            <a:off x="6830568" y="1207007"/>
            <a:ext cx="4809744" cy="4306824"/>
          </a:xfrm>
          <a:prstGeom prst="roundRect">
            <a:avLst/>
          </a:prstGeom>
          <a:solidFill>
            <a:srgbClr val="FFFFFF"/>
          </a:solidFill>
          <a:ln w="12700">
            <a:solidFill>
              <a:srgbClr val="DCE4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9" name="Picture 8" descr="Diamond bus to stop running three West Midlands routes to Birmingham">
            <a:extLst>
              <a:ext uri="{FF2B5EF4-FFF2-40B4-BE49-F238E27FC236}">
                <a16:creationId xmlns:a16="http://schemas.microsoft.com/office/drawing/2014/main" id="{2E113892-179B-CB04-D57E-3B1A66AFE7B9}"/>
              </a:ext>
            </a:extLst>
          </p:cNvPr>
          <p:cNvPicPr>
            <a:picLocks noChangeAspect="1"/>
          </p:cNvPicPr>
          <p:nvPr/>
        </p:nvPicPr>
        <p:blipFill>
          <a:blip r:embed="rId3"/>
          <a:stretch>
            <a:fillRect/>
          </a:stretch>
        </p:blipFill>
        <p:spPr>
          <a:xfrm>
            <a:off x="6830568" y="704088"/>
            <a:ext cx="4858512" cy="521355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4F8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601968"/>
            <a:ext cx="12191695" cy="256032"/>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530352"/>
            <a:ext cx="6949440" cy="640080"/>
          </a:xfrm>
          <a:prstGeom prst="rect">
            <a:avLst/>
          </a:prstGeom>
          <a:noFill/>
        </p:spPr>
        <p:txBody>
          <a:bodyPr wrap="none">
            <a:spAutoFit/>
          </a:bodyPr>
          <a:lstStyle/>
          <a:p>
            <a:pPr>
              <a:defRPr sz="2400" b="1">
                <a:solidFill>
                  <a:srgbClr val="123456"/>
                </a:solidFill>
                <a:latin typeface="Arial"/>
              </a:defRPr>
            </a:pPr>
            <a:r>
              <a:t>Key Roles Needed for Transformation</a:t>
            </a:r>
          </a:p>
        </p:txBody>
      </p:sp>
      <p:sp>
        <p:nvSpPr>
          <p:cNvPr id="5" name="TextBox 4"/>
          <p:cNvSpPr txBox="1"/>
          <p:nvPr/>
        </p:nvSpPr>
        <p:spPr>
          <a:xfrm>
            <a:off x="11612880" y="6547104"/>
            <a:ext cx="365760" cy="164592"/>
          </a:xfrm>
          <a:prstGeom prst="rect">
            <a:avLst/>
          </a:prstGeom>
          <a:noFill/>
        </p:spPr>
        <p:txBody>
          <a:bodyPr wrap="none">
            <a:spAutoFit/>
          </a:bodyPr>
          <a:lstStyle/>
          <a:p>
            <a:pPr algn="r">
              <a:defRPr sz="1000">
                <a:solidFill>
                  <a:srgbClr val="FFFFFF"/>
                </a:solidFill>
                <a:latin typeface="Arial"/>
              </a:defRPr>
            </a:pPr>
            <a:r>
              <a:t>4</a:t>
            </a:r>
          </a:p>
        </p:txBody>
      </p:sp>
      <p:sp>
        <p:nvSpPr>
          <p:cNvPr id="6" name="TextBox 5"/>
          <p:cNvSpPr txBox="1"/>
          <p:nvPr/>
        </p:nvSpPr>
        <p:spPr>
          <a:xfrm>
            <a:off x="640080" y="1325880"/>
            <a:ext cx="5806440" cy="4983480"/>
          </a:xfrm>
          <a:prstGeom prst="rect">
            <a:avLst/>
          </a:prstGeom>
          <a:noFill/>
        </p:spPr>
        <p:txBody>
          <a:bodyPr wrap="square" lIns="0" tIns="0" rIns="0" bIns="0">
            <a:noAutofit/>
          </a:bodyPr>
          <a:lstStyle/>
          <a:p>
            <a:pPr marL="285750" indent="-285750">
              <a:lnSpc>
                <a:spcPct val="105000"/>
              </a:lnSpc>
              <a:spcBef>
                <a:spcPts val="0"/>
              </a:spcBef>
              <a:spcAft>
                <a:spcPts val="500"/>
              </a:spcAft>
              <a:buFont typeface="Arial" panose="020B0604020202020204" pitchFamily="34" charset="0"/>
              <a:buChar char="•"/>
              <a:defRPr sz="1800">
                <a:solidFill>
                  <a:srgbClr val="222222"/>
                </a:solidFill>
                <a:latin typeface="Arial"/>
              </a:defRPr>
            </a:pPr>
            <a:r>
              <a:rPr dirty="0"/>
              <a:t>Project Manager to coordinate transformation activities</a:t>
            </a:r>
          </a:p>
          <a:p>
            <a:pPr marL="285750" indent="-285750">
              <a:lnSpc>
                <a:spcPct val="105000"/>
              </a:lnSpc>
              <a:spcBef>
                <a:spcPts val="0"/>
              </a:spcBef>
              <a:spcAft>
                <a:spcPts val="500"/>
              </a:spcAft>
              <a:buFont typeface="Arial" panose="020B0604020202020204" pitchFamily="34" charset="0"/>
              <a:buChar char="•"/>
              <a:defRPr sz="1800">
                <a:solidFill>
                  <a:srgbClr val="222222"/>
                </a:solidFill>
                <a:latin typeface="Arial"/>
              </a:defRPr>
            </a:pPr>
            <a:r>
              <a:rPr dirty="0"/>
              <a:t>Change Manager to support employee adaptation</a:t>
            </a:r>
          </a:p>
          <a:p>
            <a:pPr marL="285750" indent="-285750">
              <a:lnSpc>
                <a:spcPct val="105000"/>
              </a:lnSpc>
              <a:spcBef>
                <a:spcPts val="0"/>
              </a:spcBef>
              <a:spcAft>
                <a:spcPts val="500"/>
              </a:spcAft>
              <a:buFont typeface="Arial" panose="020B0604020202020204" pitchFamily="34" charset="0"/>
              <a:buChar char="•"/>
              <a:defRPr sz="1800">
                <a:solidFill>
                  <a:srgbClr val="222222"/>
                </a:solidFill>
                <a:latin typeface="Arial"/>
              </a:defRPr>
            </a:pPr>
            <a:r>
              <a:rPr dirty="0"/>
              <a:t>Digital Specialist to manage technology and systems</a:t>
            </a:r>
          </a:p>
          <a:p>
            <a:pPr marL="285750" indent="-285750">
              <a:lnSpc>
                <a:spcPct val="105000"/>
              </a:lnSpc>
              <a:spcBef>
                <a:spcPts val="0"/>
              </a:spcBef>
              <a:spcAft>
                <a:spcPts val="500"/>
              </a:spcAft>
              <a:buFont typeface="Arial" panose="020B0604020202020204" pitchFamily="34" charset="0"/>
              <a:buChar char="•"/>
              <a:defRPr sz="1800">
                <a:solidFill>
                  <a:srgbClr val="222222"/>
                </a:solidFill>
                <a:latin typeface="Arial"/>
              </a:defRPr>
            </a:pPr>
            <a:r>
              <a:rPr dirty="0"/>
              <a:t>Operations Manager to improve service delivery</a:t>
            </a:r>
          </a:p>
          <a:p>
            <a:pPr marL="285750" indent="-285750">
              <a:lnSpc>
                <a:spcPct val="105000"/>
              </a:lnSpc>
              <a:spcBef>
                <a:spcPts val="0"/>
              </a:spcBef>
              <a:spcAft>
                <a:spcPts val="500"/>
              </a:spcAft>
              <a:buFont typeface="Arial" panose="020B0604020202020204" pitchFamily="34" charset="0"/>
              <a:buChar char="•"/>
              <a:defRPr sz="1800">
                <a:solidFill>
                  <a:srgbClr val="222222"/>
                </a:solidFill>
                <a:latin typeface="Arial"/>
              </a:defRPr>
            </a:pPr>
            <a:r>
              <a:rPr dirty="0"/>
              <a:t>Financial Analyst to monitor cost and investment decisions</a:t>
            </a:r>
          </a:p>
          <a:p>
            <a:pPr marL="285750" indent="-285750">
              <a:lnSpc>
                <a:spcPct val="105000"/>
              </a:lnSpc>
              <a:spcBef>
                <a:spcPts val="0"/>
              </a:spcBef>
              <a:spcAft>
                <a:spcPts val="500"/>
              </a:spcAft>
              <a:buFont typeface="Arial" panose="020B0604020202020204" pitchFamily="34" charset="0"/>
              <a:buChar char="•"/>
              <a:defRPr sz="1800">
                <a:solidFill>
                  <a:srgbClr val="222222"/>
                </a:solidFill>
                <a:latin typeface="Arial"/>
              </a:defRPr>
            </a:pPr>
            <a:r>
              <a:rPr dirty="0"/>
              <a:t>HR Officer to support recruitment and selection</a:t>
            </a:r>
          </a:p>
        </p:txBody>
      </p:sp>
      <p:sp>
        <p:nvSpPr>
          <p:cNvPr id="7" name="Rounded Rectangle 6"/>
          <p:cNvSpPr/>
          <p:nvPr/>
        </p:nvSpPr>
        <p:spPr>
          <a:xfrm>
            <a:off x="6830568" y="1207007"/>
            <a:ext cx="4809744" cy="4306824"/>
          </a:xfrm>
          <a:prstGeom prst="roundRect">
            <a:avLst/>
          </a:prstGeom>
          <a:solidFill>
            <a:srgbClr val="FFFFFF"/>
          </a:solidFill>
          <a:ln w="12700">
            <a:solidFill>
              <a:srgbClr val="DCE4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8" name="Picture 7" descr="a_bright_modern_transit_or_train_station_platform_batch_6.png"/>
          <p:cNvPicPr>
            <a:picLocks noChangeAspect="1"/>
          </p:cNvPicPr>
          <p:nvPr/>
        </p:nvPicPr>
        <p:blipFill>
          <a:blip r:embed="rId3"/>
          <a:stretch>
            <a:fillRect/>
          </a:stretch>
        </p:blipFill>
        <p:spPr>
          <a:xfrm>
            <a:off x="6903720" y="1280160"/>
            <a:ext cx="4663440" cy="416052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4F8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601968"/>
            <a:ext cx="12191695" cy="256032"/>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63794" y="539495"/>
            <a:ext cx="6949440" cy="640080"/>
          </a:xfrm>
          <a:prstGeom prst="rect">
            <a:avLst/>
          </a:prstGeom>
          <a:noFill/>
        </p:spPr>
        <p:txBody>
          <a:bodyPr wrap="none">
            <a:spAutoFit/>
          </a:bodyPr>
          <a:lstStyle/>
          <a:p>
            <a:pPr>
              <a:defRPr sz="2400" b="1">
                <a:solidFill>
                  <a:srgbClr val="123456"/>
                </a:solidFill>
                <a:latin typeface="Arial"/>
              </a:defRPr>
            </a:pPr>
            <a:r>
              <a:rPr dirty="0"/>
              <a:t>Recruitment Process Overview</a:t>
            </a:r>
          </a:p>
        </p:txBody>
      </p:sp>
      <p:sp>
        <p:nvSpPr>
          <p:cNvPr id="5" name="TextBox 4"/>
          <p:cNvSpPr txBox="1"/>
          <p:nvPr/>
        </p:nvSpPr>
        <p:spPr>
          <a:xfrm>
            <a:off x="11612880" y="6547104"/>
            <a:ext cx="365760" cy="164592"/>
          </a:xfrm>
          <a:prstGeom prst="rect">
            <a:avLst/>
          </a:prstGeom>
          <a:noFill/>
        </p:spPr>
        <p:txBody>
          <a:bodyPr wrap="none">
            <a:spAutoFit/>
          </a:bodyPr>
          <a:lstStyle/>
          <a:p>
            <a:pPr algn="r">
              <a:defRPr sz="1000">
                <a:solidFill>
                  <a:srgbClr val="FFFFFF"/>
                </a:solidFill>
                <a:latin typeface="Arial"/>
              </a:defRPr>
            </a:pPr>
            <a:r>
              <a:t>5</a:t>
            </a:r>
          </a:p>
        </p:txBody>
      </p:sp>
      <p:sp>
        <p:nvSpPr>
          <p:cNvPr id="6" name="TextBox 5"/>
          <p:cNvSpPr txBox="1"/>
          <p:nvPr/>
        </p:nvSpPr>
        <p:spPr>
          <a:xfrm>
            <a:off x="363794" y="1325880"/>
            <a:ext cx="6393622" cy="4983480"/>
          </a:xfrm>
          <a:prstGeom prst="rect">
            <a:avLst/>
          </a:prstGeom>
          <a:noFill/>
        </p:spPr>
        <p:txBody>
          <a:bodyPr wrap="square" lIns="0" tIns="0" rIns="0" bIns="0">
            <a:noAutofit/>
          </a:bodyPr>
          <a:lstStyle/>
          <a:p>
            <a:pPr marL="285750" indent="-285750">
              <a:lnSpc>
                <a:spcPct val="105000"/>
              </a:lnSpc>
              <a:spcBef>
                <a:spcPts val="0"/>
              </a:spcBef>
              <a:spcAft>
                <a:spcPts val="500"/>
              </a:spcAft>
              <a:buFont typeface="Arial" panose="020B0604020202020204" pitchFamily="34" charset="0"/>
              <a:buChar char="•"/>
              <a:defRPr sz="1800">
                <a:solidFill>
                  <a:srgbClr val="222222"/>
                </a:solidFill>
                <a:latin typeface="Arial"/>
              </a:defRPr>
            </a:pPr>
            <a:r>
              <a:rPr sz="2400" dirty="0"/>
              <a:t>Identify workforce gaps through HR planning</a:t>
            </a:r>
          </a:p>
          <a:p>
            <a:pPr marL="285750" indent="-285750">
              <a:lnSpc>
                <a:spcPct val="105000"/>
              </a:lnSpc>
              <a:spcBef>
                <a:spcPts val="0"/>
              </a:spcBef>
              <a:spcAft>
                <a:spcPts val="500"/>
              </a:spcAft>
              <a:buFont typeface="Arial" panose="020B0604020202020204" pitchFamily="34" charset="0"/>
              <a:buChar char="•"/>
              <a:defRPr sz="1800">
                <a:solidFill>
                  <a:srgbClr val="222222"/>
                </a:solidFill>
                <a:latin typeface="Arial"/>
              </a:defRPr>
            </a:pPr>
            <a:r>
              <a:rPr sz="2400" dirty="0"/>
              <a:t>Conduct job analysis for each transformation role</a:t>
            </a:r>
          </a:p>
          <a:p>
            <a:pPr marL="285750" indent="-285750">
              <a:lnSpc>
                <a:spcPct val="105000"/>
              </a:lnSpc>
              <a:spcBef>
                <a:spcPts val="0"/>
              </a:spcBef>
              <a:spcAft>
                <a:spcPts val="500"/>
              </a:spcAft>
              <a:buFont typeface="Arial" panose="020B0604020202020204" pitchFamily="34" charset="0"/>
              <a:buChar char="•"/>
              <a:defRPr sz="1800">
                <a:solidFill>
                  <a:srgbClr val="222222"/>
                </a:solidFill>
                <a:latin typeface="Arial"/>
              </a:defRPr>
            </a:pPr>
            <a:r>
              <a:rPr sz="2400" dirty="0"/>
              <a:t>Prepare job description and person specification</a:t>
            </a:r>
          </a:p>
          <a:p>
            <a:pPr marL="285750" indent="-285750">
              <a:lnSpc>
                <a:spcPct val="105000"/>
              </a:lnSpc>
              <a:spcBef>
                <a:spcPts val="0"/>
              </a:spcBef>
              <a:spcAft>
                <a:spcPts val="500"/>
              </a:spcAft>
              <a:buFont typeface="Arial" panose="020B0604020202020204" pitchFamily="34" charset="0"/>
              <a:buChar char="•"/>
              <a:defRPr sz="1800">
                <a:solidFill>
                  <a:srgbClr val="222222"/>
                </a:solidFill>
                <a:latin typeface="Arial"/>
              </a:defRPr>
            </a:pPr>
            <a:r>
              <a:rPr sz="2400" dirty="0"/>
              <a:t>Advertise roles through suitable platforms</a:t>
            </a:r>
          </a:p>
          <a:p>
            <a:pPr marL="285750" indent="-285750">
              <a:lnSpc>
                <a:spcPct val="105000"/>
              </a:lnSpc>
              <a:spcBef>
                <a:spcPts val="0"/>
              </a:spcBef>
              <a:spcAft>
                <a:spcPts val="500"/>
              </a:spcAft>
              <a:buFont typeface="Arial" panose="020B0604020202020204" pitchFamily="34" charset="0"/>
              <a:buChar char="•"/>
              <a:defRPr sz="1800">
                <a:solidFill>
                  <a:srgbClr val="222222"/>
                </a:solidFill>
                <a:latin typeface="Arial"/>
              </a:defRPr>
            </a:pPr>
            <a:r>
              <a:rPr sz="2400" dirty="0"/>
              <a:t>Screen applicants against essential criteria</a:t>
            </a:r>
          </a:p>
          <a:p>
            <a:pPr marL="285750" indent="-285750">
              <a:lnSpc>
                <a:spcPct val="105000"/>
              </a:lnSpc>
              <a:spcBef>
                <a:spcPts val="0"/>
              </a:spcBef>
              <a:spcAft>
                <a:spcPts val="500"/>
              </a:spcAft>
              <a:buFont typeface="Arial" panose="020B0604020202020204" pitchFamily="34" charset="0"/>
              <a:buChar char="•"/>
              <a:defRPr sz="1800">
                <a:solidFill>
                  <a:srgbClr val="222222"/>
                </a:solidFill>
                <a:latin typeface="Arial"/>
              </a:defRPr>
            </a:pPr>
            <a:r>
              <a:rPr sz="2400" dirty="0"/>
              <a:t>Interview, assess and select the strongest candidate</a:t>
            </a:r>
          </a:p>
        </p:txBody>
      </p:sp>
      <p:sp>
        <p:nvSpPr>
          <p:cNvPr id="7" name="Rounded Rectangle 6"/>
          <p:cNvSpPr/>
          <p:nvPr/>
        </p:nvSpPr>
        <p:spPr>
          <a:xfrm>
            <a:off x="6830568" y="1207007"/>
            <a:ext cx="4809744" cy="4306824"/>
          </a:xfrm>
          <a:prstGeom prst="roundRect">
            <a:avLst/>
          </a:prstGeom>
          <a:solidFill>
            <a:srgbClr val="FFFFFF"/>
          </a:solidFill>
          <a:ln w="12700">
            <a:solidFill>
              <a:srgbClr val="DCE4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8" name="Picture 7" descr="a_modern_office_meeting_room_scene_overall_wide_a_batch_8.png"/>
          <p:cNvPicPr>
            <a:picLocks noChangeAspect="1"/>
          </p:cNvPicPr>
          <p:nvPr/>
        </p:nvPicPr>
        <p:blipFill>
          <a:blip r:embed="rId3"/>
          <a:stretch>
            <a:fillRect/>
          </a:stretch>
        </p:blipFill>
        <p:spPr>
          <a:xfrm>
            <a:off x="6903720" y="1280160"/>
            <a:ext cx="4663440" cy="416052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4F8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601968"/>
            <a:ext cx="12191695" cy="256032"/>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530352"/>
            <a:ext cx="6949440" cy="640080"/>
          </a:xfrm>
          <a:prstGeom prst="rect">
            <a:avLst/>
          </a:prstGeom>
          <a:noFill/>
        </p:spPr>
        <p:txBody>
          <a:bodyPr wrap="none">
            <a:spAutoFit/>
          </a:bodyPr>
          <a:lstStyle/>
          <a:p>
            <a:pPr>
              <a:defRPr sz="2400" b="1">
                <a:solidFill>
                  <a:srgbClr val="123456"/>
                </a:solidFill>
                <a:latin typeface="Arial"/>
              </a:defRPr>
            </a:pPr>
            <a:r>
              <a:t>Job Analysis, Job Description and Person Specification</a:t>
            </a:r>
          </a:p>
        </p:txBody>
      </p:sp>
      <p:sp>
        <p:nvSpPr>
          <p:cNvPr id="5" name="TextBox 4"/>
          <p:cNvSpPr txBox="1"/>
          <p:nvPr/>
        </p:nvSpPr>
        <p:spPr>
          <a:xfrm>
            <a:off x="11612880" y="6547104"/>
            <a:ext cx="365760" cy="164592"/>
          </a:xfrm>
          <a:prstGeom prst="rect">
            <a:avLst/>
          </a:prstGeom>
          <a:noFill/>
        </p:spPr>
        <p:txBody>
          <a:bodyPr wrap="none">
            <a:spAutoFit/>
          </a:bodyPr>
          <a:lstStyle/>
          <a:p>
            <a:pPr algn="r">
              <a:defRPr sz="1000">
                <a:solidFill>
                  <a:srgbClr val="FFFFFF"/>
                </a:solidFill>
                <a:latin typeface="Arial"/>
              </a:defRPr>
            </a:pPr>
            <a:r>
              <a:t>6</a:t>
            </a:r>
          </a:p>
        </p:txBody>
      </p:sp>
      <p:sp>
        <p:nvSpPr>
          <p:cNvPr id="6" name="TextBox 5"/>
          <p:cNvSpPr txBox="1"/>
          <p:nvPr/>
        </p:nvSpPr>
        <p:spPr>
          <a:xfrm>
            <a:off x="289865" y="2043635"/>
            <a:ext cx="6400800" cy="4983480"/>
          </a:xfrm>
          <a:prstGeom prst="rect">
            <a:avLst/>
          </a:prstGeom>
          <a:noFill/>
        </p:spPr>
        <p:txBody>
          <a:bodyPr wrap="square" lIns="0" tIns="0" rIns="0" bIns="0">
            <a:noAutofit/>
          </a:bodyPr>
          <a:lstStyle/>
          <a:p>
            <a:pPr marL="285750" indent="-285750">
              <a:lnSpc>
                <a:spcPct val="105000"/>
              </a:lnSpc>
              <a:spcBef>
                <a:spcPts val="0"/>
              </a:spcBef>
              <a:spcAft>
                <a:spcPts val="500"/>
              </a:spcAft>
              <a:buFont typeface="Arial" panose="020B0604020202020204" pitchFamily="34" charset="0"/>
              <a:buChar char="•"/>
              <a:defRPr sz="1600">
                <a:solidFill>
                  <a:srgbClr val="222222"/>
                </a:solidFill>
                <a:latin typeface="Arial"/>
              </a:defRPr>
            </a:pPr>
            <a:r>
              <a:rPr dirty="0"/>
              <a:t>Job analysis identifies duties, skills and responsibilities</a:t>
            </a:r>
          </a:p>
          <a:p>
            <a:pPr marL="285750" indent="-285750">
              <a:lnSpc>
                <a:spcPct val="105000"/>
              </a:lnSpc>
              <a:spcBef>
                <a:spcPts val="0"/>
              </a:spcBef>
              <a:spcAft>
                <a:spcPts val="500"/>
              </a:spcAft>
              <a:buFont typeface="Arial" panose="020B0604020202020204" pitchFamily="34" charset="0"/>
              <a:buChar char="•"/>
              <a:defRPr sz="1600">
                <a:solidFill>
                  <a:srgbClr val="222222"/>
                </a:solidFill>
                <a:latin typeface="Arial"/>
              </a:defRPr>
            </a:pPr>
            <a:r>
              <a:rPr dirty="0"/>
              <a:t>Job description explains tasks and reporting lines</a:t>
            </a:r>
          </a:p>
          <a:p>
            <a:pPr marL="285750" indent="-285750">
              <a:lnSpc>
                <a:spcPct val="105000"/>
              </a:lnSpc>
              <a:spcBef>
                <a:spcPts val="0"/>
              </a:spcBef>
              <a:spcAft>
                <a:spcPts val="500"/>
              </a:spcAft>
              <a:buFont typeface="Arial" panose="020B0604020202020204" pitchFamily="34" charset="0"/>
              <a:buChar char="•"/>
              <a:defRPr sz="1600">
                <a:solidFill>
                  <a:srgbClr val="222222"/>
                </a:solidFill>
                <a:latin typeface="Arial"/>
              </a:defRPr>
            </a:pPr>
            <a:r>
              <a:rPr dirty="0"/>
              <a:t>Person specification outlines qualifications and competencies</a:t>
            </a:r>
          </a:p>
          <a:p>
            <a:pPr marL="285750" indent="-285750">
              <a:lnSpc>
                <a:spcPct val="105000"/>
              </a:lnSpc>
              <a:spcBef>
                <a:spcPts val="0"/>
              </a:spcBef>
              <a:spcAft>
                <a:spcPts val="500"/>
              </a:spcAft>
              <a:buFont typeface="Arial" panose="020B0604020202020204" pitchFamily="34" charset="0"/>
              <a:buChar char="•"/>
              <a:defRPr sz="1600">
                <a:solidFill>
                  <a:srgbClr val="222222"/>
                </a:solidFill>
                <a:latin typeface="Arial"/>
              </a:defRPr>
            </a:pPr>
            <a:r>
              <a:rPr dirty="0"/>
              <a:t>Clear criteria reduce unfair selection decisions</a:t>
            </a:r>
          </a:p>
          <a:p>
            <a:pPr marL="285750" indent="-285750">
              <a:lnSpc>
                <a:spcPct val="105000"/>
              </a:lnSpc>
              <a:spcBef>
                <a:spcPts val="0"/>
              </a:spcBef>
              <a:spcAft>
                <a:spcPts val="500"/>
              </a:spcAft>
              <a:buFont typeface="Arial" panose="020B0604020202020204" pitchFamily="34" charset="0"/>
              <a:buChar char="•"/>
              <a:defRPr sz="1600">
                <a:solidFill>
                  <a:srgbClr val="222222"/>
                </a:solidFill>
                <a:latin typeface="Arial"/>
              </a:defRPr>
            </a:pPr>
            <a:r>
              <a:rPr dirty="0"/>
              <a:t>Transformation roles require digital, leadership and problem-solving skills</a:t>
            </a:r>
          </a:p>
          <a:p>
            <a:pPr marL="285750" indent="-285750">
              <a:lnSpc>
                <a:spcPct val="105000"/>
              </a:lnSpc>
              <a:spcBef>
                <a:spcPts val="0"/>
              </a:spcBef>
              <a:spcAft>
                <a:spcPts val="500"/>
              </a:spcAft>
              <a:buFont typeface="Arial" panose="020B0604020202020204" pitchFamily="34" charset="0"/>
              <a:buChar char="•"/>
              <a:defRPr sz="1600">
                <a:solidFill>
                  <a:srgbClr val="222222"/>
                </a:solidFill>
                <a:latin typeface="Arial"/>
              </a:defRPr>
            </a:pPr>
            <a:r>
              <a:rPr dirty="0"/>
              <a:t>Talent decisions should match performance and potential (Jooss et al., 2021)</a:t>
            </a:r>
          </a:p>
        </p:txBody>
      </p:sp>
      <p:sp>
        <p:nvSpPr>
          <p:cNvPr id="7" name="Rounded Rectangle 6"/>
          <p:cNvSpPr/>
          <p:nvPr/>
        </p:nvSpPr>
        <p:spPr>
          <a:xfrm>
            <a:off x="6830568" y="1207007"/>
            <a:ext cx="4809744" cy="4306824"/>
          </a:xfrm>
          <a:prstGeom prst="roundRect">
            <a:avLst/>
          </a:prstGeom>
          <a:solidFill>
            <a:srgbClr val="FFFFFF"/>
          </a:solidFill>
          <a:ln w="12700">
            <a:solidFill>
              <a:srgbClr val="DCE4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8" name="Picture 7" descr="a_modern_office_meeting_scene_viewed_at_a_medium_w_batch_2.png"/>
          <p:cNvPicPr>
            <a:picLocks noChangeAspect="1"/>
          </p:cNvPicPr>
          <p:nvPr/>
        </p:nvPicPr>
        <p:blipFill>
          <a:blip r:embed="rId3"/>
          <a:stretch>
            <a:fillRect/>
          </a:stretch>
        </p:blipFill>
        <p:spPr>
          <a:xfrm>
            <a:off x="6903720" y="1280160"/>
            <a:ext cx="4663440" cy="416052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4F8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601968"/>
            <a:ext cx="12191695" cy="256032"/>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530352"/>
            <a:ext cx="6949440" cy="640080"/>
          </a:xfrm>
          <a:prstGeom prst="rect">
            <a:avLst/>
          </a:prstGeom>
          <a:noFill/>
        </p:spPr>
        <p:txBody>
          <a:bodyPr wrap="none">
            <a:spAutoFit/>
          </a:bodyPr>
          <a:lstStyle/>
          <a:p>
            <a:pPr>
              <a:defRPr sz="2400" b="1">
                <a:solidFill>
                  <a:srgbClr val="123456"/>
                </a:solidFill>
                <a:latin typeface="Arial"/>
              </a:defRPr>
            </a:pPr>
            <a:r>
              <a:t>Advertisement Platforms</a:t>
            </a:r>
          </a:p>
        </p:txBody>
      </p:sp>
      <p:sp>
        <p:nvSpPr>
          <p:cNvPr id="5" name="TextBox 4"/>
          <p:cNvSpPr txBox="1"/>
          <p:nvPr/>
        </p:nvSpPr>
        <p:spPr>
          <a:xfrm>
            <a:off x="11612880" y="6547104"/>
            <a:ext cx="365760" cy="164592"/>
          </a:xfrm>
          <a:prstGeom prst="rect">
            <a:avLst/>
          </a:prstGeom>
          <a:noFill/>
        </p:spPr>
        <p:txBody>
          <a:bodyPr wrap="none">
            <a:spAutoFit/>
          </a:bodyPr>
          <a:lstStyle/>
          <a:p>
            <a:pPr algn="r">
              <a:defRPr sz="1000">
                <a:solidFill>
                  <a:srgbClr val="FFFFFF"/>
                </a:solidFill>
                <a:latin typeface="Arial"/>
              </a:defRPr>
            </a:pPr>
            <a:r>
              <a:t>7</a:t>
            </a:r>
          </a:p>
        </p:txBody>
      </p:sp>
      <p:sp>
        <p:nvSpPr>
          <p:cNvPr id="6" name="TextBox 5"/>
          <p:cNvSpPr txBox="1"/>
          <p:nvPr/>
        </p:nvSpPr>
        <p:spPr>
          <a:xfrm>
            <a:off x="216310" y="1325880"/>
            <a:ext cx="6687410" cy="4983480"/>
          </a:xfrm>
          <a:prstGeom prst="rect">
            <a:avLst/>
          </a:prstGeom>
          <a:noFill/>
        </p:spPr>
        <p:txBody>
          <a:bodyPr wrap="square" lIns="0" tIns="0" rIns="0" bIns="0">
            <a:noAutofit/>
          </a:bodyPr>
          <a:lstStyle/>
          <a:p>
            <a:pPr marL="285750" indent="-285750">
              <a:lnSpc>
                <a:spcPct val="105000"/>
              </a:lnSpc>
              <a:spcBef>
                <a:spcPts val="0"/>
              </a:spcBef>
              <a:spcAft>
                <a:spcPts val="500"/>
              </a:spcAft>
              <a:buFont typeface="Arial" panose="020B0604020202020204" pitchFamily="34" charset="0"/>
              <a:buChar char="•"/>
              <a:defRPr sz="1800">
                <a:solidFill>
                  <a:srgbClr val="222222"/>
                </a:solidFill>
                <a:latin typeface="Arial"/>
              </a:defRPr>
            </a:pPr>
            <a:r>
              <a:rPr sz="2400" dirty="0"/>
              <a:t>Diamond Bus careers page for direct applicants</a:t>
            </a:r>
          </a:p>
          <a:p>
            <a:pPr marL="285750" indent="-285750">
              <a:lnSpc>
                <a:spcPct val="105000"/>
              </a:lnSpc>
              <a:spcBef>
                <a:spcPts val="0"/>
              </a:spcBef>
              <a:spcAft>
                <a:spcPts val="500"/>
              </a:spcAft>
              <a:buFont typeface="Arial" panose="020B0604020202020204" pitchFamily="34" charset="0"/>
              <a:buChar char="•"/>
              <a:defRPr sz="1800">
                <a:solidFill>
                  <a:srgbClr val="222222"/>
                </a:solidFill>
                <a:latin typeface="Arial"/>
              </a:defRPr>
            </a:pPr>
            <a:r>
              <a:rPr sz="2400" dirty="0"/>
              <a:t>LinkedIn for professional and managerial roles</a:t>
            </a:r>
          </a:p>
          <a:p>
            <a:pPr marL="285750" indent="-285750">
              <a:lnSpc>
                <a:spcPct val="105000"/>
              </a:lnSpc>
              <a:spcBef>
                <a:spcPts val="0"/>
              </a:spcBef>
              <a:spcAft>
                <a:spcPts val="500"/>
              </a:spcAft>
              <a:buFont typeface="Arial" panose="020B0604020202020204" pitchFamily="34" charset="0"/>
              <a:buChar char="•"/>
              <a:defRPr sz="1800">
                <a:solidFill>
                  <a:srgbClr val="222222"/>
                </a:solidFill>
                <a:latin typeface="Arial"/>
              </a:defRPr>
            </a:pPr>
            <a:r>
              <a:rPr sz="2400" dirty="0"/>
              <a:t>Indeed for operational and support vacancies</a:t>
            </a:r>
          </a:p>
          <a:p>
            <a:pPr marL="285750" indent="-285750">
              <a:lnSpc>
                <a:spcPct val="105000"/>
              </a:lnSpc>
              <a:spcBef>
                <a:spcPts val="0"/>
              </a:spcBef>
              <a:spcAft>
                <a:spcPts val="500"/>
              </a:spcAft>
              <a:buFont typeface="Arial" panose="020B0604020202020204" pitchFamily="34" charset="0"/>
              <a:buChar char="•"/>
              <a:defRPr sz="1800">
                <a:solidFill>
                  <a:srgbClr val="222222"/>
                </a:solidFill>
                <a:latin typeface="Arial"/>
              </a:defRPr>
            </a:pPr>
            <a:r>
              <a:rPr sz="2400" dirty="0"/>
              <a:t>Internal adverts for promotion opportunities</a:t>
            </a:r>
          </a:p>
          <a:p>
            <a:pPr marL="285750" indent="-285750">
              <a:lnSpc>
                <a:spcPct val="105000"/>
              </a:lnSpc>
              <a:spcBef>
                <a:spcPts val="0"/>
              </a:spcBef>
              <a:spcAft>
                <a:spcPts val="500"/>
              </a:spcAft>
              <a:buFont typeface="Arial" panose="020B0604020202020204" pitchFamily="34" charset="0"/>
              <a:buChar char="•"/>
              <a:defRPr sz="1800">
                <a:solidFill>
                  <a:srgbClr val="222222"/>
                </a:solidFill>
                <a:latin typeface="Arial"/>
              </a:defRPr>
            </a:pPr>
            <a:r>
              <a:rPr sz="2400" dirty="0"/>
              <a:t>Specialist transport job boards for experienced candidates</a:t>
            </a:r>
          </a:p>
          <a:p>
            <a:pPr marL="285750" indent="-285750">
              <a:lnSpc>
                <a:spcPct val="105000"/>
              </a:lnSpc>
              <a:spcBef>
                <a:spcPts val="0"/>
              </a:spcBef>
              <a:spcAft>
                <a:spcPts val="500"/>
              </a:spcAft>
              <a:buFont typeface="Arial" panose="020B0604020202020204" pitchFamily="34" charset="0"/>
              <a:buChar char="•"/>
              <a:defRPr sz="1800">
                <a:solidFill>
                  <a:srgbClr val="222222"/>
                </a:solidFill>
                <a:latin typeface="Arial"/>
              </a:defRPr>
            </a:pPr>
            <a:r>
              <a:rPr sz="2400" dirty="0"/>
              <a:t>Digital recruitment must remain inclusive and accessible</a:t>
            </a:r>
          </a:p>
        </p:txBody>
      </p:sp>
      <p:sp>
        <p:nvSpPr>
          <p:cNvPr id="7" name="Rounded Rectangle 6"/>
          <p:cNvSpPr/>
          <p:nvPr/>
        </p:nvSpPr>
        <p:spPr>
          <a:xfrm>
            <a:off x="6830568" y="1207007"/>
            <a:ext cx="4809744" cy="4306824"/>
          </a:xfrm>
          <a:prstGeom prst="roundRect">
            <a:avLst/>
          </a:prstGeom>
          <a:solidFill>
            <a:srgbClr val="FFFFFF"/>
          </a:solidFill>
          <a:ln w="12700">
            <a:solidFill>
              <a:srgbClr val="DCE4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8" name="Picture 7" descr="a_crisp_realistic_daytime_exterior_scene_of_a_mod_batch_1.png"/>
          <p:cNvPicPr>
            <a:picLocks noChangeAspect="1"/>
          </p:cNvPicPr>
          <p:nvPr/>
        </p:nvPicPr>
        <p:blipFill>
          <a:blip r:embed="rId3"/>
          <a:stretch>
            <a:fillRect/>
          </a:stretch>
        </p:blipFill>
        <p:spPr>
          <a:xfrm>
            <a:off x="6903720" y="1280160"/>
            <a:ext cx="4663440" cy="416052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4F8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601968"/>
            <a:ext cx="12191695" cy="256032"/>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245806" y="530352"/>
            <a:ext cx="7206554" cy="461665"/>
          </a:xfrm>
          <a:prstGeom prst="rect">
            <a:avLst/>
          </a:prstGeom>
          <a:noFill/>
        </p:spPr>
        <p:txBody>
          <a:bodyPr wrap="square">
            <a:spAutoFit/>
          </a:bodyPr>
          <a:lstStyle/>
          <a:p>
            <a:pPr>
              <a:defRPr sz="2400" b="1">
                <a:solidFill>
                  <a:srgbClr val="123456"/>
                </a:solidFill>
                <a:latin typeface="Arial"/>
              </a:defRPr>
            </a:pPr>
            <a:r>
              <a:rPr dirty="0"/>
              <a:t>Interview Type 1 – Structured Interview</a:t>
            </a:r>
          </a:p>
        </p:txBody>
      </p:sp>
      <p:sp>
        <p:nvSpPr>
          <p:cNvPr id="5" name="TextBox 4"/>
          <p:cNvSpPr txBox="1"/>
          <p:nvPr/>
        </p:nvSpPr>
        <p:spPr>
          <a:xfrm>
            <a:off x="11612880" y="6547104"/>
            <a:ext cx="365760" cy="164592"/>
          </a:xfrm>
          <a:prstGeom prst="rect">
            <a:avLst/>
          </a:prstGeom>
          <a:noFill/>
        </p:spPr>
        <p:txBody>
          <a:bodyPr wrap="none">
            <a:spAutoFit/>
          </a:bodyPr>
          <a:lstStyle/>
          <a:p>
            <a:pPr algn="r">
              <a:defRPr sz="1000">
                <a:solidFill>
                  <a:srgbClr val="FFFFFF"/>
                </a:solidFill>
                <a:latin typeface="Arial"/>
              </a:defRPr>
            </a:pPr>
            <a:r>
              <a:t>8</a:t>
            </a:r>
          </a:p>
        </p:txBody>
      </p:sp>
      <p:sp>
        <p:nvSpPr>
          <p:cNvPr id="6" name="TextBox 5"/>
          <p:cNvSpPr txBox="1"/>
          <p:nvPr/>
        </p:nvSpPr>
        <p:spPr>
          <a:xfrm>
            <a:off x="245806" y="1325880"/>
            <a:ext cx="6200714" cy="4983480"/>
          </a:xfrm>
          <a:prstGeom prst="rect">
            <a:avLst/>
          </a:prstGeom>
          <a:noFill/>
        </p:spPr>
        <p:txBody>
          <a:bodyPr wrap="square" lIns="0" tIns="0" rIns="0" bIns="0">
            <a:noAutofit/>
          </a:bodyPr>
          <a:lstStyle/>
          <a:p>
            <a:pPr marL="285750" indent="-285750">
              <a:lnSpc>
                <a:spcPct val="105000"/>
              </a:lnSpc>
              <a:spcBef>
                <a:spcPts val="0"/>
              </a:spcBef>
              <a:spcAft>
                <a:spcPts val="500"/>
              </a:spcAft>
              <a:buFont typeface="Arial" panose="020B0604020202020204" pitchFamily="34" charset="0"/>
              <a:buChar char="•"/>
              <a:defRPr sz="1800">
                <a:solidFill>
                  <a:srgbClr val="222222"/>
                </a:solidFill>
                <a:latin typeface="Arial"/>
              </a:defRPr>
            </a:pPr>
            <a:r>
              <a:rPr sz="2400" dirty="0"/>
              <a:t>Uses the same core questions for every candidate</a:t>
            </a:r>
          </a:p>
          <a:p>
            <a:pPr marL="285750" indent="-285750">
              <a:lnSpc>
                <a:spcPct val="105000"/>
              </a:lnSpc>
              <a:spcBef>
                <a:spcPts val="0"/>
              </a:spcBef>
              <a:spcAft>
                <a:spcPts val="500"/>
              </a:spcAft>
              <a:buFont typeface="Arial" panose="020B0604020202020204" pitchFamily="34" charset="0"/>
              <a:buChar char="•"/>
              <a:defRPr sz="1800">
                <a:solidFill>
                  <a:srgbClr val="222222"/>
                </a:solidFill>
                <a:latin typeface="Arial"/>
              </a:defRPr>
            </a:pPr>
            <a:r>
              <a:rPr sz="2400" dirty="0"/>
              <a:t>Supports fairness and consistency</a:t>
            </a:r>
          </a:p>
          <a:p>
            <a:pPr marL="285750" indent="-285750">
              <a:lnSpc>
                <a:spcPct val="105000"/>
              </a:lnSpc>
              <a:spcBef>
                <a:spcPts val="0"/>
              </a:spcBef>
              <a:spcAft>
                <a:spcPts val="500"/>
              </a:spcAft>
              <a:buFont typeface="Arial" panose="020B0604020202020204" pitchFamily="34" charset="0"/>
              <a:buChar char="•"/>
              <a:defRPr sz="1800">
                <a:solidFill>
                  <a:srgbClr val="222222"/>
                </a:solidFill>
                <a:latin typeface="Arial"/>
              </a:defRPr>
            </a:pPr>
            <a:r>
              <a:rPr sz="2400" dirty="0"/>
              <a:t>Useful for comparing applicants objectively</a:t>
            </a:r>
          </a:p>
          <a:p>
            <a:pPr marL="285750" indent="-285750">
              <a:lnSpc>
                <a:spcPct val="105000"/>
              </a:lnSpc>
              <a:spcBef>
                <a:spcPts val="0"/>
              </a:spcBef>
              <a:spcAft>
                <a:spcPts val="500"/>
              </a:spcAft>
              <a:buFont typeface="Arial" panose="020B0604020202020204" pitchFamily="34" charset="0"/>
              <a:buChar char="•"/>
              <a:defRPr sz="1800">
                <a:solidFill>
                  <a:srgbClr val="222222"/>
                </a:solidFill>
                <a:latin typeface="Arial"/>
              </a:defRPr>
            </a:pPr>
            <a:r>
              <a:rPr sz="2400" dirty="0"/>
              <a:t>Reduces bias in recruitment decisions</a:t>
            </a:r>
          </a:p>
          <a:p>
            <a:pPr marL="285750" indent="-285750">
              <a:lnSpc>
                <a:spcPct val="105000"/>
              </a:lnSpc>
              <a:spcBef>
                <a:spcPts val="0"/>
              </a:spcBef>
              <a:spcAft>
                <a:spcPts val="500"/>
              </a:spcAft>
              <a:buFont typeface="Arial" panose="020B0604020202020204" pitchFamily="34" charset="0"/>
              <a:buChar char="•"/>
              <a:defRPr sz="1800">
                <a:solidFill>
                  <a:srgbClr val="222222"/>
                </a:solidFill>
                <a:latin typeface="Arial"/>
              </a:defRPr>
            </a:pPr>
            <a:r>
              <a:rPr sz="2400" dirty="0"/>
              <a:t>Suitable for HR Officer and Operations Manager roles</a:t>
            </a:r>
          </a:p>
          <a:p>
            <a:pPr marL="285750" indent="-285750">
              <a:lnSpc>
                <a:spcPct val="105000"/>
              </a:lnSpc>
              <a:spcBef>
                <a:spcPts val="0"/>
              </a:spcBef>
              <a:spcAft>
                <a:spcPts val="500"/>
              </a:spcAft>
              <a:buFont typeface="Arial" panose="020B0604020202020204" pitchFamily="34" charset="0"/>
              <a:buChar char="•"/>
              <a:defRPr sz="1800">
                <a:solidFill>
                  <a:srgbClr val="222222"/>
                </a:solidFill>
                <a:latin typeface="Arial"/>
              </a:defRPr>
            </a:pPr>
            <a:r>
              <a:rPr sz="2400" dirty="0"/>
              <a:t>Supports inclusive selection practice (Roberson, 2021)</a:t>
            </a:r>
          </a:p>
        </p:txBody>
      </p:sp>
      <p:sp>
        <p:nvSpPr>
          <p:cNvPr id="7" name="Rounded Rectangle 6"/>
          <p:cNvSpPr/>
          <p:nvPr/>
        </p:nvSpPr>
        <p:spPr>
          <a:xfrm>
            <a:off x="6830568" y="1207007"/>
            <a:ext cx="4809744" cy="4306824"/>
          </a:xfrm>
          <a:prstGeom prst="roundRect">
            <a:avLst/>
          </a:prstGeom>
          <a:solidFill>
            <a:srgbClr val="FFFFFF"/>
          </a:solidFill>
          <a:ln w="12700">
            <a:solidFill>
              <a:srgbClr val="DCE4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8" name="Picture 7" descr="a_professional_office_interview_meeting_scene_in_a_batch_4.png"/>
          <p:cNvPicPr>
            <a:picLocks noChangeAspect="1"/>
          </p:cNvPicPr>
          <p:nvPr/>
        </p:nvPicPr>
        <p:blipFill>
          <a:blip r:embed="rId3"/>
          <a:stretch>
            <a:fillRect/>
          </a:stretch>
        </p:blipFill>
        <p:spPr>
          <a:xfrm>
            <a:off x="6903720" y="1280160"/>
            <a:ext cx="4663440" cy="416052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4F8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601968"/>
            <a:ext cx="12191695" cy="256032"/>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67148" y="530352"/>
            <a:ext cx="7285212" cy="461665"/>
          </a:xfrm>
          <a:prstGeom prst="rect">
            <a:avLst/>
          </a:prstGeom>
          <a:noFill/>
        </p:spPr>
        <p:txBody>
          <a:bodyPr wrap="square">
            <a:spAutoFit/>
          </a:bodyPr>
          <a:lstStyle/>
          <a:p>
            <a:pPr>
              <a:defRPr sz="2400" b="1">
                <a:solidFill>
                  <a:srgbClr val="123456"/>
                </a:solidFill>
                <a:latin typeface="Arial"/>
              </a:defRPr>
            </a:pPr>
            <a:r>
              <a:rPr dirty="0"/>
              <a:t>Interview Type 2 – Competency-Based Interview</a:t>
            </a:r>
          </a:p>
        </p:txBody>
      </p:sp>
      <p:sp>
        <p:nvSpPr>
          <p:cNvPr id="5" name="TextBox 4"/>
          <p:cNvSpPr txBox="1"/>
          <p:nvPr/>
        </p:nvSpPr>
        <p:spPr>
          <a:xfrm>
            <a:off x="11612880" y="6547104"/>
            <a:ext cx="365760" cy="164592"/>
          </a:xfrm>
          <a:prstGeom prst="rect">
            <a:avLst/>
          </a:prstGeom>
          <a:noFill/>
        </p:spPr>
        <p:txBody>
          <a:bodyPr wrap="none">
            <a:spAutoFit/>
          </a:bodyPr>
          <a:lstStyle/>
          <a:p>
            <a:pPr algn="r">
              <a:defRPr sz="1000">
                <a:solidFill>
                  <a:srgbClr val="FFFFFF"/>
                </a:solidFill>
                <a:latin typeface="Arial"/>
              </a:defRPr>
            </a:pPr>
            <a:r>
              <a:t>9</a:t>
            </a:r>
          </a:p>
        </p:txBody>
      </p:sp>
      <p:sp>
        <p:nvSpPr>
          <p:cNvPr id="7" name="Rounded Rectangle 6"/>
          <p:cNvSpPr/>
          <p:nvPr/>
        </p:nvSpPr>
        <p:spPr>
          <a:xfrm>
            <a:off x="6830568" y="1207007"/>
            <a:ext cx="4809744" cy="4306824"/>
          </a:xfrm>
          <a:prstGeom prst="roundRect">
            <a:avLst/>
          </a:prstGeom>
          <a:solidFill>
            <a:srgbClr val="FFFFFF"/>
          </a:solidFill>
          <a:ln w="12700">
            <a:solidFill>
              <a:srgbClr val="DCE4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8" name="Picture 7" descr="a_modern_office_meeting_room_scene_overall_wide_a_batch_8.png"/>
          <p:cNvPicPr>
            <a:picLocks noChangeAspect="1"/>
          </p:cNvPicPr>
          <p:nvPr/>
        </p:nvPicPr>
        <p:blipFill>
          <a:blip r:embed="rId3"/>
          <a:stretch>
            <a:fillRect/>
          </a:stretch>
        </p:blipFill>
        <p:spPr>
          <a:xfrm>
            <a:off x="6903720" y="1280160"/>
            <a:ext cx="4663440" cy="4160520"/>
          </a:xfrm>
          <a:prstGeom prst="rect">
            <a:avLst/>
          </a:prstGeom>
        </p:spPr>
      </p:pic>
      <p:graphicFrame>
        <p:nvGraphicFramePr>
          <p:cNvPr id="10" name="TextBox 5">
            <a:extLst>
              <a:ext uri="{FF2B5EF4-FFF2-40B4-BE49-F238E27FC236}">
                <a16:creationId xmlns:a16="http://schemas.microsoft.com/office/drawing/2014/main" id="{E2A56A90-2AC2-2017-E3C6-43D1245F4DCC}"/>
              </a:ext>
            </a:extLst>
          </p:cNvPr>
          <p:cNvGraphicFramePr/>
          <p:nvPr/>
        </p:nvGraphicFramePr>
        <p:xfrm>
          <a:off x="285135" y="1325880"/>
          <a:ext cx="6361471" cy="49834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4F8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601968"/>
            <a:ext cx="12191695" cy="256032"/>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530352"/>
            <a:ext cx="6949440" cy="640080"/>
          </a:xfrm>
          <a:prstGeom prst="rect">
            <a:avLst/>
          </a:prstGeom>
          <a:noFill/>
        </p:spPr>
        <p:txBody>
          <a:bodyPr wrap="none">
            <a:spAutoFit/>
          </a:bodyPr>
          <a:lstStyle/>
          <a:p>
            <a:pPr>
              <a:defRPr sz="2400" b="1">
                <a:solidFill>
                  <a:srgbClr val="123456"/>
                </a:solidFill>
                <a:latin typeface="Arial"/>
              </a:defRPr>
            </a:pPr>
            <a:r>
              <a:t>Interview Type 3 – Panel or Technical Interview</a:t>
            </a:r>
          </a:p>
        </p:txBody>
      </p:sp>
      <p:sp>
        <p:nvSpPr>
          <p:cNvPr id="5" name="TextBox 4"/>
          <p:cNvSpPr txBox="1"/>
          <p:nvPr/>
        </p:nvSpPr>
        <p:spPr>
          <a:xfrm>
            <a:off x="11612880" y="6547104"/>
            <a:ext cx="365760" cy="164592"/>
          </a:xfrm>
          <a:prstGeom prst="rect">
            <a:avLst/>
          </a:prstGeom>
          <a:noFill/>
        </p:spPr>
        <p:txBody>
          <a:bodyPr wrap="none">
            <a:spAutoFit/>
          </a:bodyPr>
          <a:lstStyle/>
          <a:p>
            <a:pPr algn="r">
              <a:defRPr sz="1000">
                <a:solidFill>
                  <a:srgbClr val="FFFFFF"/>
                </a:solidFill>
                <a:latin typeface="Arial"/>
              </a:defRPr>
            </a:pPr>
            <a:r>
              <a:t>10</a:t>
            </a:r>
          </a:p>
        </p:txBody>
      </p:sp>
      <p:sp>
        <p:nvSpPr>
          <p:cNvPr id="7" name="Rounded Rectangle 6"/>
          <p:cNvSpPr/>
          <p:nvPr/>
        </p:nvSpPr>
        <p:spPr>
          <a:xfrm>
            <a:off x="6830568" y="1207007"/>
            <a:ext cx="4809744" cy="4306824"/>
          </a:xfrm>
          <a:prstGeom prst="roundRect">
            <a:avLst/>
          </a:prstGeom>
          <a:solidFill>
            <a:srgbClr val="FFFFFF"/>
          </a:solidFill>
          <a:ln w="12700">
            <a:solidFill>
              <a:srgbClr val="DCE4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8" name="Picture 7" descr="a_professional_office_interview_meeting_scene_in_a_batch_4.png"/>
          <p:cNvPicPr>
            <a:picLocks noChangeAspect="1"/>
          </p:cNvPicPr>
          <p:nvPr/>
        </p:nvPicPr>
        <p:blipFill>
          <a:blip r:embed="rId3"/>
          <a:stretch>
            <a:fillRect/>
          </a:stretch>
        </p:blipFill>
        <p:spPr>
          <a:xfrm>
            <a:off x="6903720" y="1280160"/>
            <a:ext cx="4663440" cy="4160520"/>
          </a:xfrm>
          <a:prstGeom prst="rect">
            <a:avLst/>
          </a:prstGeom>
        </p:spPr>
      </p:pic>
      <p:graphicFrame>
        <p:nvGraphicFramePr>
          <p:cNvPr id="10" name="TextBox 5">
            <a:extLst>
              <a:ext uri="{FF2B5EF4-FFF2-40B4-BE49-F238E27FC236}">
                <a16:creationId xmlns:a16="http://schemas.microsoft.com/office/drawing/2014/main" id="{FF912C28-F819-759C-740C-9D0FE3CC428F}"/>
              </a:ext>
            </a:extLst>
          </p:cNvPr>
          <p:cNvGraphicFramePr/>
          <p:nvPr/>
        </p:nvGraphicFramePr>
        <p:xfrm>
          <a:off x="328693" y="1499617"/>
          <a:ext cx="6538451" cy="49834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4F8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601968"/>
            <a:ext cx="12191695" cy="256032"/>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530352"/>
            <a:ext cx="6949440" cy="640080"/>
          </a:xfrm>
          <a:prstGeom prst="rect">
            <a:avLst/>
          </a:prstGeom>
          <a:noFill/>
        </p:spPr>
        <p:txBody>
          <a:bodyPr wrap="none">
            <a:spAutoFit/>
          </a:bodyPr>
          <a:lstStyle/>
          <a:p>
            <a:pPr>
              <a:defRPr sz="2400" b="1">
                <a:solidFill>
                  <a:srgbClr val="123456"/>
                </a:solidFill>
                <a:latin typeface="Arial"/>
              </a:defRPr>
            </a:pPr>
            <a:r>
              <a:t>Questioning Techniques</a:t>
            </a:r>
          </a:p>
        </p:txBody>
      </p:sp>
      <p:sp>
        <p:nvSpPr>
          <p:cNvPr id="5" name="TextBox 4"/>
          <p:cNvSpPr txBox="1"/>
          <p:nvPr/>
        </p:nvSpPr>
        <p:spPr>
          <a:xfrm>
            <a:off x="11612880" y="6547104"/>
            <a:ext cx="365760" cy="164592"/>
          </a:xfrm>
          <a:prstGeom prst="rect">
            <a:avLst/>
          </a:prstGeom>
          <a:noFill/>
        </p:spPr>
        <p:txBody>
          <a:bodyPr wrap="none">
            <a:spAutoFit/>
          </a:bodyPr>
          <a:lstStyle/>
          <a:p>
            <a:pPr algn="r">
              <a:defRPr sz="1000">
                <a:solidFill>
                  <a:srgbClr val="FFFFFF"/>
                </a:solidFill>
                <a:latin typeface="Arial"/>
              </a:defRPr>
            </a:pPr>
            <a:r>
              <a:t>11</a:t>
            </a:r>
          </a:p>
        </p:txBody>
      </p:sp>
      <p:sp>
        <p:nvSpPr>
          <p:cNvPr id="7" name="Rounded Rectangle 6"/>
          <p:cNvSpPr/>
          <p:nvPr/>
        </p:nvSpPr>
        <p:spPr>
          <a:xfrm>
            <a:off x="6830568" y="1207007"/>
            <a:ext cx="4809744" cy="4306824"/>
          </a:xfrm>
          <a:prstGeom prst="roundRect">
            <a:avLst/>
          </a:prstGeom>
          <a:solidFill>
            <a:srgbClr val="FFFFFF"/>
          </a:solidFill>
          <a:ln w="12700">
            <a:solidFill>
              <a:srgbClr val="DCE4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8" name="Picture 7" descr="a_modern_office_meeting_scene_viewed_at_a_medium_w_batch_2.png"/>
          <p:cNvPicPr>
            <a:picLocks noChangeAspect="1"/>
          </p:cNvPicPr>
          <p:nvPr/>
        </p:nvPicPr>
        <p:blipFill>
          <a:blip r:embed="rId3"/>
          <a:stretch>
            <a:fillRect/>
          </a:stretch>
        </p:blipFill>
        <p:spPr>
          <a:xfrm>
            <a:off x="6903720" y="1280160"/>
            <a:ext cx="4663440" cy="4160520"/>
          </a:xfrm>
          <a:prstGeom prst="rect">
            <a:avLst/>
          </a:prstGeom>
        </p:spPr>
      </p:pic>
      <p:graphicFrame>
        <p:nvGraphicFramePr>
          <p:cNvPr id="10" name="TextBox 5">
            <a:extLst>
              <a:ext uri="{FF2B5EF4-FFF2-40B4-BE49-F238E27FC236}">
                <a16:creationId xmlns:a16="http://schemas.microsoft.com/office/drawing/2014/main" id="{702C44BD-56FF-3788-C4D4-DD30FA98F572}"/>
              </a:ext>
            </a:extLst>
          </p:cNvPr>
          <p:cNvGraphicFramePr/>
          <p:nvPr>
            <p:extLst>
              <p:ext uri="{D42A27DB-BD31-4B8C-83A1-F6EECF244321}">
                <p14:modId xmlns:p14="http://schemas.microsoft.com/office/powerpoint/2010/main" val="3564837839"/>
              </p:ext>
            </p:extLst>
          </p:nvPr>
        </p:nvGraphicFramePr>
        <p:xfrm>
          <a:off x="285135" y="1325880"/>
          <a:ext cx="6161385" cy="49834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4F8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601968"/>
            <a:ext cx="12191695" cy="256032"/>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530352"/>
            <a:ext cx="6949440" cy="640080"/>
          </a:xfrm>
          <a:prstGeom prst="rect">
            <a:avLst/>
          </a:prstGeom>
          <a:noFill/>
        </p:spPr>
        <p:txBody>
          <a:bodyPr wrap="none">
            <a:spAutoFit/>
          </a:bodyPr>
          <a:lstStyle/>
          <a:p>
            <a:pPr>
              <a:defRPr sz="2400" b="1">
                <a:solidFill>
                  <a:srgbClr val="123456"/>
                </a:solidFill>
                <a:latin typeface="Arial"/>
              </a:defRPr>
            </a:pPr>
            <a:r>
              <a:t>Face-to-Face vs Virtual Interviews</a:t>
            </a:r>
          </a:p>
        </p:txBody>
      </p:sp>
      <p:sp>
        <p:nvSpPr>
          <p:cNvPr id="5" name="TextBox 4"/>
          <p:cNvSpPr txBox="1"/>
          <p:nvPr/>
        </p:nvSpPr>
        <p:spPr>
          <a:xfrm>
            <a:off x="11612880" y="6547104"/>
            <a:ext cx="365760" cy="164592"/>
          </a:xfrm>
          <a:prstGeom prst="rect">
            <a:avLst/>
          </a:prstGeom>
          <a:noFill/>
        </p:spPr>
        <p:txBody>
          <a:bodyPr wrap="none">
            <a:spAutoFit/>
          </a:bodyPr>
          <a:lstStyle/>
          <a:p>
            <a:pPr algn="r">
              <a:defRPr sz="1000">
                <a:solidFill>
                  <a:srgbClr val="FFFFFF"/>
                </a:solidFill>
                <a:latin typeface="Arial"/>
              </a:defRPr>
            </a:pPr>
            <a:r>
              <a:t>12</a:t>
            </a:r>
          </a:p>
        </p:txBody>
      </p:sp>
      <p:sp>
        <p:nvSpPr>
          <p:cNvPr id="7" name="Rounded Rectangle 6"/>
          <p:cNvSpPr/>
          <p:nvPr/>
        </p:nvSpPr>
        <p:spPr>
          <a:xfrm>
            <a:off x="6830568" y="1207007"/>
            <a:ext cx="4809744" cy="4306824"/>
          </a:xfrm>
          <a:prstGeom prst="roundRect">
            <a:avLst/>
          </a:prstGeom>
          <a:solidFill>
            <a:srgbClr val="FFFFFF"/>
          </a:solidFill>
          <a:ln w="12700">
            <a:solidFill>
              <a:srgbClr val="DCE4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8" name="Picture 7" descr="a_well_lit_modern_office_home_office_scene_viewed_batch_5.png"/>
          <p:cNvPicPr>
            <a:picLocks noChangeAspect="1"/>
          </p:cNvPicPr>
          <p:nvPr/>
        </p:nvPicPr>
        <p:blipFill>
          <a:blip r:embed="rId3"/>
          <a:stretch>
            <a:fillRect/>
          </a:stretch>
        </p:blipFill>
        <p:spPr>
          <a:xfrm>
            <a:off x="6903720" y="1280160"/>
            <a:ext cx="4663440" cy="4160520"/>
          </a:xfrm>
          <a:prstGeom prst="rect">
            <a:avLst/>
          </a:prstGeom>
        </p:spPr>
      </p:pic>
      <p:graphicFrame>
        <p:nvGraphicFramePr>
          <p:cNvPr id="10" name="TextBox 5">
            <a:extLst>
              <a:ext uri="{FF2B5EF4-FFF2-40B4-BE49-F238E27FC236}">
                <a16:creationId xmlns:a16="http://schemas.microsoft.com/office/drawing/2014/main" id="{1EB22FEE-3A58-7D37-3727-2C6BD5CDC210}"/>
              </a:ext>
            </a:extLst>
          </p:cNvPr>
          <p:cNvGraphicFramePr/>
          <p:nvPr>
            <p:extLst>
              <p:ext uri="{D42A27DB-BD31-4B8C-83A1-F6EECF244321}">
                <p14:modId xmlns:p14="http://schemas.microsoft.com/office/powerpoint/2010/main" val="3777673896"/>
              </p:ext>
            </p:extLst>
          </p:nvPr>
        </p:nvGraphicFramePr>
        <p:xfrm>
          <a:off x="640080" y="1325880"/>
          <a:ext cx="5806440" cy="49834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4F8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601968"/>
            <a:ext cx="12191695" cy="256032"/>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530352"/>
            <a:ext cx="6949440" cy="640080"/>
          </a:xfrm>
          <a:prstGeom prst="rect">
            <a:avLst/>
          </a:prstGeom>
          <a:noFill/>
        </p:spPr>
        <p:txBody>
          <a:bodyPr wrap="none">
            <a:spAutoFit/>
          </a:bodyPr>
          <a:lstStyle/>
          <a:p>
            <a:pPr>
              <a:defRPr sz="2400" b="1">
                <a:solidFill>
                  <a:srgbClr val="123456"/>
                </a:solidFill>
                <a:latin typeface="Arial"/>
              </a:defRPr>
            </a:pPr>
            <a:r>
              <a:t>Recommended Recruitment Strategy for Diamond Bus</a:t>
            </a:r>
          </a:p>
        </p:txBody>
      </p:sp>
      <p:sp>
        <p:nvSpPr>
          <p:cNvPr id="5" name="TextBox 4"/>
          <p:cNvSpPr txBox="1"/>
          <p:nvPr/>
        </p:nvSpPr>
        <p:spPr>
          <a:xfrm>
            <a:off x="11612880" y="6547104"/>
            <a:ext cx="365760" cy="164592"/>
          </a:xfrm>
          <a:prstGeom prst="rect">
            <a:avLst/>
          </a:prstGeom>
          <a:noFill/>
        </p:spPr>
        <p:txBody>
          <a:bodyPr wrap="none">
            <a:spAutoFit/>
          </a:bodyPr>
          <a:lstStyle/>
          <a:p>
            <a:pPr algn="r">
              <a:defRPr sz="1000">
                <a:solidFill>
                  <a:srgbClr val="FFFFFF"/>
                </a:solidFill>
                <a:latin typeface="Arial"/>
              </a:defRPr>
            </a:pPr>
            <a:r>
              <a:t>13</a:t>
            </a:r>
          </a:p>
        </p:txBody>
      </p:sp>
      <p:sp>
        <p:nvSpPr>
          <p:cNvPr id="7" name="Rounded Rectangle 6"/>
          <p:cNvSpPr/>
          <p:nvPr/>
        </p:nvSpPr>
        <p:spPr>
          <a:xfrm>
            <a:off x="6830568" y="1207007"/>
            <a:ext cx="4809744" cy="4306824"/>
          </a:xfrm>
          <a:prstGeom prst="roundRect">
            <a:avLst/>
          </a:prstGeom>
          <a:solidFill>
            <a:srgbClr val="FFFFFF"/>
          </a:solidFill>
          <a:ln w="12700">
            <a:solidFill>
              <a:srgbClr val="DCE4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8" name="Picture 7" descr="a_bright_modern_transit_or_train_station_platform_batch_6.png"/>
          <p:cNvPicPr>
            <a:picLocks noChangeAspect="1"/>
          </p:cNvPicPr>
          <p:nvPr/>
        </p:nvPicPr>
        <p:blipFill>
          <a:blip r:embed="rId3"/>
          <a:stretch>
            <a:fillRect/>
          </a:stretch>
        </p:blipFill>
        <p:spPr>
          <a:xfrm>
            <a:off x="6903720" y="1280160"/>
            <a:ext cx="4663440" cy="4160520"/>
          </a:xfrm>
          <a:prstGeom prst="rect">
            <a:avLst/>
          </a:prstGeom>
        </p:spPr>
      </p:pic>
      <p:graphicFrame>
        <p:nvGraphicFramePr>
          <p:cNvPr id="10" name="TextBox 5">
            <a:extLst>
              <a:ext uri="{FF2B5EF4-FFF2-40B4-BE49-F238E27FC236}">
                <a16:creationId xmlns:a16="http://schemas.microsoft.com/office/drawing/2014/main" id="{166C7110-6F8B-54B9-ED26-57411D194663}"/>
              </a:ext>
            </a:extLst>
          </p:cNvPr>
          <p:cNvGraphicFramePr/>
          <p:nvPr/>
        </p:nvGraphicFramePr>
        <p:xfrm>
          <a:off x="640080" y="1325880"/>
          <a:ext cx="5806440" cy="49834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4F8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601968"/>
            <a:ext cx="12191695" cy="256032"/>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530352"/>
            <a:ext cx="6949440" cy="640080"/>
          </a:xfrm>
          <a:prstGeom prst="rect">
            <a:avLst/>
          </a:prstGeom>
          <a:noFill/>
        </p:spPr>
        <p:txBody>
          <a:bodyPr wrap="none">
            <a:spAutoFit/>
          </a:bodyPr>
          <a:lstStyle/>
          <a:p>
            <a:pPr>
              <a:defRPr sz="2400" b="1">
                <a:solidFill>
                  <a:srgbClr val="123456"/>
                </a:solidFill>
                <a:latin typeface="Arial"/>
              </a:defRPr>
            </a:pPr>
            <a:r>
              <a:t>Conclusion</a:t>
            </a:r>
          </a:p>
        </p:txBody>
      </p:sp>
      <p:sp>
        <p:nvSpPr>
          <p:cNvPr id="5" name="TextBox 4"/>
          <p:cNvSpPr txBox="1"/>
          <p:nvPr/>
        </p:nvSpPr>
        <p:spPr>
          <a:xfrm>
            <a:off x="11612880" y="6547104"/>
            <a:ext cx="365760" cy="164592"/>
          </a:xfrm>
          <a:prstGeom prst="rect">
            <a:avLst/>
          </a:prstGeom>
          <a:noFill/>
        </p:spPr>
        <p:txBody>
          <a:bodyPr wrap="none">
            <a:spAutoFit/>
          </a:bodyPr>
          <a:lstStyle/>
          <a:p>
            <a:pPr algn="r">
              <a:defRPr sz="1000">
                <a:solidFill>
                  <a:srgbClr val="FFFFFF"/>
                </a:solidFill>
                <a:latin typeface="Arial"/>
              </a:defRPr>
            </a:pPr>
            <a:r>
              <a:t>14</a:t>
            </a:r>
          </a:p>
        </p:txBody>
      </p:sp>
      <p:sp>
        <p:nvSpPr>
          <p:cNvPr id="6" name="TextBox 5"/>
          <p:cNvSpPr txBox="1"/>
          <p:nvPr/>
        </p:nvSpPr>
        <p:spPr>
          <a:xfrm>
            <a:off x="640080" y="1325880"/>
            <a:ext cx="5806440" cy="4983480"/>
          </a:xfrm>
          <a:prstGeom prst="rect">
            <a:avLst/>
          </a:prstGeom>
          <a:noFill/>
        </p:spPr>
        <p:txBody>
          <a:bodyPr wrap="square" lIns="0" tIns="0" rIns="0" bIns="0">
            <a:noAutofit/>
          </a:bodyPr>
          <a:lstStyle/>
          <a:p>
            <a:pPr marL="285750" indent="-285750">
              <a:lnSpc>
                <a:spcPct val="105000"/>
              </a:lnSpc>
              <a:spcBef>
                <a:spcPts val="0"/>
              </a:spcBef>
              <a:spcAft>
                <a:spcPts val="500"/>
              </a:spcAft>
              <a:buFont typeface="Arial" panose="020B0604020202020204" pitchFamily="34" charset="0"/>
              <a:buChar char="•"/>
              <a:defRPr sz="1700">
                <a:solidFill>
                  <a:srgbClr val="222222"/>
                </a:solidFill>
                <a:latin typeface="Arial"/>
              </a:defRPr>
            </a:pPr>
            <a:r>
              <a:rPr dirty="0"/>
              <a:t>Diamond Bus needs skilled people to support transformation</a:t>
            </a:r>
          </a:p>
          <a:p>
            <a:pPr marL="285750" indent="-285750">
              <a:lnSpc>
                <a:spcPct val="105000"/>
              </a:lnSpc>
              <a:spcBef>
                <a:spcPts val="0"/>
              </a:spcBef>
              <a:spcAft>
                <a:spcPts val="500"/>
              </a:spcAft>
              <a:buFont typeface="Arial" panose="020B0604020202020204" pitchFamily="34" charset="0"/>
              <a:buChar char="•"/>
              <a:defRPr sz="1700">
                <a:solidFill>
                  <a:srgbClr val="222222"/>
                </a:solidFill>
                <a:latin typeface="Arial"/>
              </a:defRPr>
            </a:pPr>
            <a:r>
              <a:rPr dirty="0"/>
              <a:t>Recruitment must be fair, structured and role-focused</a:t>
            </a:r>
          </a:p>
          <a:p>
            <a:pPr marL="285750" indent="-285750">
              <a:lnSpc>
                <a:spcPct val="105000"/>
              </a:lnSpc>
              <a:spcBef>
                <a:spcPts val="0"/>
              </a:spcBef>
              <a:spcAft>
                <a:spcPts val="500"/>
              </a:spcAft>
              <a:buFont typeface="Arial" panose="020B0604020202020204" pitchFamily="34" charset="0"/>
              <a:buChar char="•"/>
              <a:defRPr sz="1700">
                <a:solidFill>
                  <a:srgbClr val="222222"/>
                </a:solidFill>
                <a:latin typeface="Arial"/>
              </a:defRPr>
            </a:pPr>
            <a:r>
              <a:rPr dirty="0"/>
              <a:t>Interview types should match job level and responsibilities</a:t>
            </a:r>
          </a:p>
          <a:p>
            <a:pPr marL="285750" indent="-285750">
              <a:lnSpc>
                <a:spcPct val="105000"/>
              </a:lnSpc>
              <a:spcBef>
                <a:spcPts val="0"/>
              </a:spcBef>
              <a:spcAft>
                <a:spcPts val="500"/>
              </a:spcAft>
              <a:buFont typeface="Arial" panose="020B0604020202020204" pitchFamily="34" charset="0"/>
              <a:buChar char="•"/>
              <a:defRPr sz="1700">
                <a:solidFill>
                  <a:srgbClr val="222222"/>
                </a:solidFill>
                <a:latin typeface="Arial"/>
              </a:defRPr>
            </a:pPr>
            <a:r>
              <a:rPr dirty="0"/>
              <a:t>Questioning techniques must test evidence, judgement and fit</a:t>
            </a:r>
          </a:p>
          <a:p>
            <a:pPr marL="285750" indent="-285750">
              <a:lnSpc>
                <a:spcPct val="105000"/>
              </a:lnSpc>
              <a:spcBef>
                <a:spcPts val="0"/>
              </a:spcBef>
              <a:spcAft>
                <a:spcPts val="500"/>
              </a:spcAft>
              <a:buFont typeface="Arial" panose="020B0604020202020204" pitchFamily="34" charset="0"/>
              <a:buChar char="•"/>
              <a:defRPr sz="1700">
                <a:solidFill>
                  <a:srgbClr val="222222"/>
                </a:solidFill>
                <a:latin typeface="Arial"/>
              </a:defRPr>
            </a:pPr>
            <a:r>
              <a:rPr dirty="0"/>
              <a:t>Virtual and face-to-face interviews should be combined carefully</a:t>
            </a:r>
          </a:p>
          <a:p>
            <a:pPr marL="285750" indent="-285750">
              <a:lnSpc>
                <a:spcPct val="105000"/>
              </a:lnSpc>
              <a:spcBef>
                <a:spcPts val="0"/>
              </a:spcBef>
              <a:spcAft>
                <a:spcPts val="500"/>
              </a:spcAft>
              <a:buFont typeface="Arial" panose="020B0604020202020204" pitchFamily="34" charset="0"/>
              <a:buChar char="•"/>
              <a:defRPr sz="1700">
                <a:solidFill>
                  <a:srgbClr val="222222"/>
                </a:solidFill>
                <a:latin typeface="Arial"/>
              </a:defRPr>
            </a:pPr>
            <a:r>
              <a:rPr dirty="0"/>
              <a:t>Inclusive recruitment supports better workplace outcomes (Trochmann et al., 2023)</a:t>
            </a:r>
          </a:p>
        </p:txBody>
      </p:sp>
      <p:sp>
        <p:nvSpPr>
          <p:cNvPr id="7" name="Rounded Rectangle 6"/>
          <p:cNvSpPr/>
          <p:nvPr/>
        </p:nvSpPr>
        <p:spPr>
          <a:xfrm>
            <a:off x="6830568" y="1207007"/>
            <a:ext cx="4809744" cy="4306824"/>
          </a:xfrm>
          <a:prstGeom prst="roundRect">
            <a:avLst/>
          </a:prstGeom>
          <a:solidFill>
            <a:srgbClr val="FFFFFF"/>
          </a:solidFill>
          <a:ln w="12700">
            <a:solidFill>
              <a:srgbClr val="DCE4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8" name="Picture 7" descr="a_bright_modern_transit_or_train_station_platform_batch_6.png"/>
          <p:cNvPicPr>
            <a:picLocks noChangeAspect="1"/>
          </p:cNvPicPr>
          <p:nvPr/>
        </p:nvPicPr>
        <p:blipFill>
          <a:blip r:embed="rId3"/>
          <a:stretch>
            <a:fillRect/>
          </a:stretch>
        </p:blipFill>
        <p:spPr>
          <a:xfrm>
            <a:off x="6903720" y="1280160"/>
            <a:ext cx="4663440" cy="416052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4F8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601968"/>
            <a:ext cx="12191695" cy="256032"/>
          </a:xfrm>
          <a:prstGeom prst="rect">
            <a:avLst/>
          </a:prstGeom>
          <a:solidFill>
            <a:srgbClr val="1234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530352"/>
            <a:ext cx="6949440" cy="640080"/>
          </a:xfrm>
          <a:prstGeom prst="rect">
            <a:avLst/>
          </a:prstGeom>
          <a:noFill/>
        </p:spPr>
        <p:txBody>
          <a:bodyPr wrap="none">
            <a:spAutoFit/>
          </a:bodyPr>
          <a:lstStyle/>
          <a:p>
            <a:pPr>
              <a:defRPr sz="2400" b="1">
                <a:solidFill>
                  <a:srgbClr val="123456"/>
                </a:solidFill>
                <a:latin typeface="Arial"/>
              </a:defRPr>
            </a:pPr>
            <a:r>
              <a:t>References</a:t>
            </a:r>
          </a:p>
        </p:txBody>
      </p:sp>
      <p:sp>
        <p:nvSpPr>
          <p:cNvPr id="5" name="TextBox 4"/>
          <p:cNvSpPr txBox="1"/>
          <p:nvPr/>
        </p:nvSpPr>
        <p:spPr>
          <a:xfrm>
            <a:off x="11612880" y="6547104"/>
            <a:ext cx="365760" cy="164592"/>
          </a:xfrm>
          <a:prstGeom prst="rect">
            <a:avLst/>
          </a:prstGeom>
          <a:noFill/>
        </p:spPr>
        <p:txBody>
          <a:bodyPr wrap="none">
            <a:spAutoFit/>
          </a:bodyPr>
          <a:lstStyle/>
          <a:p>
            <a:pPr algn="r">
              <a:defRPr sz="1000">
                <a:solidFill>
                  <a:srgbClr val="FFFFFF"/>
                </a:solidFill>
                <a:latin typeface="Arial"/>
              </a:defRPr>
            </a:pPr>
            <a:r>
              <a:t>15</a:t>
            </a:r>
          </a:p>
        </p:txBody>
      </p:sp>
      <p:sp>
        <p:nvSpPr>
          <p:cNvPr id="6" name="TextBox 5"/>
          <p:cNvSpPr txBox="1"/>
          <p:nvPr/>
        </p:nvSpPr>
        <p:spPr>
          <a:xfrm>
            <a:off x="609600" y="1091381"/>
            <a:ext cx="10759440" cy="4760779"/>
          </a:xfrm>
          <a:prstGeom prst="rect">
            <a:avLst/>
          </a:prstGeom>
          <a:noFill/>
        </p:spPr>
        <p:txBody>
          <a:bodyPr wrap="square" lIns="0" tIns="0" rIns="0" bIns="0">
            <a:noAutofit/>
          </a:bodyPr>
          <a:lstStyle/>
          <a:p>
            <a:pPr marL="171450" indent="-171450">
              <a:lnSpc>
                <a:spcPct val="105000"/>
              </a:lnSpc>
              <a:spcBef>
                <a:spcPts val="0"/>
              </a:spcBef>
              <a:spcAft>
                <a:spcPts val="500"/>
              </a:spcAft>
              <a:buFont typeface="Arial" panose="020B0604020202020204" pitchFamily="34" charset="0"/>
              <a:buChar char="•"/>
              <a:defRPr sz="2000">
                <a:solidFill>
                  <a:srgbClr val="222222"/>
                </a:solidFill>
                <a:latin typeface="Arial"/>
              </a:defRPr>
            </a:pPr>
            <a:r>
              <a:rPr lang="en-US" sz="1200" dirty="0" err="1"/>
              <a:t>Budhwar</a:t>
            </a:r>
            <a:r>
              <a:rPr lang="en-US" sz="1200" dirty="0"/>
              <a:t>, P., Malik, A., De Silva, M.T.T. and </a:t>
            </a:r>
            <a:r>
              <a:rPr lang="en-US" sz="1200" dirty="0" err="1"/>
              <a:t>Thevisuthan</a:t>
            </a:r>
            <a:r>
              <a:rPr lang="en-US" sz="1200" dirty="0"/>
              <a:t>, P. (2022) ‘Artificial intelligence – challenges and opportunities for international HRM: A review and research agenda’, </a:t>
            </a:r>
            <a:r>
              <a:rPr lang="en-US" sz="1200" i="1" dirty="0"/>
              <a:t>The International Journal of Human Resource Management</a:t>
            </a:r>
            <a:r>
              <a:rPr lang="en-US" sz="1200" dirty="0"/>
              <a:t>, 33(6), pp. 1065–1097. </a:t>
            </a:r>
          </a:p>
          <a:p>
            <a:pPr marL="171450" indent="-171450">
              <a:lnSpc>
                <a:spcPct val="105000"/>
              </a:lnSpc>
              <a:spcBef>
                <a:spcPts val="0"/>
              </a:spcBef>
              <a:spcAft>
                <a:spcPts val="500"/>
              </a:spcAft>
              <a:buFont typeface="Arial" panose="020B0604020202020204" pitchFamily="34" charset="0"/>
              <a:buChar char="•"/>
              <a:defRPr sz="2000">
                <a:solidFill>
                  <a:srgbClr val="222222"/>
                </a:solidFill>
                <a:latin typeface="Arial"/>
              </a:defRPr>
            </a:pPr>
            <a:r>
              <a:rPr lang="en-US" sz="1200" dirty="0"/>
              <a:t>Cooke, F.L., Dickmann, M. and Parry, E. (2021) ‘Important issues in human resource management: Introduction to the 2020 review issue’, </a:t>
            </a:r>
            <a:r>
              <a:rPr lang="en-US" sz="1200" i="1" dirty="0"/>
              <a:t>The International Journal of Human Resource Management</a:t>
            </a:r>
            <a:r>
              <a:rPr lang="en-US" sz="1200" dirty="0"/>
              <a:t>, 32(1), pp. 1–14. </a:t>
            </a:r>
          </a:p>
          <a:p>
            <a:pPr marL="171450" indent="-171450">
              <a:lnSpc>
                <a:spcPct val="105000"/>
              </a:lnSpc>
              <a:spcBef>
                <a:spcPts val="0"/>
              </a:spcBef>
              <a:spcAft>
                <a:spcPts val="500"/>
              </a:spcAft>
              <a:buFont typeface="Arial" panose="020B0604020202020204" pitchFamily="34" charset="0"/>
              <a:buChar char="•"/>
              <a:defRPr sz="2000">
                <a:solidFill>
                  <a:srgbClr val="222222"/>
                </a:solidFill>
                <a:latin typeface="Arial"/>
              </a:defRPr>
            </a:pPr>
            <a:r>
              <a:rPr lang="en-US" sz="1200" dirty="0"/>
              <a:t>Jooss, S., McDonnell, A. and Burbach, R. (2021) ‘Talent designation in practice: An equation of high potential, performance and mobility’, </a:t>
            </a:r>
            <a:r>
              <a:rPr lang="en-US" sz="1200" i="1" dirty="0"/>
              <a:t>The International Journal of Human Resource Management</a:t>
            </a:r>
            <a:r>
              <a:rPr lang="en-US" sz="1200" dirty="0"/>
              <a:t>, 32(21), pp. 4551–4577.</a:t>
            </a:r>
          </a:p>
          <a:p>
            <a:pPr marL="171450" indent="-171450">
              <a:lnSpc>
                <a:spcPct val="105000"/>
              </a:lnSpc>
              <a:spcBef>
                <a:spcPts val="0"/>
              </a:spcBef>
              <a:spcAft>
                <a:spcPts val="500"/>
              </a:spcAft>
              <a:buFont typeface="Arial" panose="020B0604020202020204" pitchFamily="34" charset="0"/>
              <a:buChar char="•"/>
              <a:defRPr sz="2000">
                <a:solidFill>
                  <a:srgbClr val="222222"/>
                </a:solidFill>
                <a:latin typeface="Arial"/>
              </a:defRPr>
            </a:pPr>
            <a:r>
              <a:rPr lang="en-US" sz="1200" dirty="0"/>
              <a:t> </a:t>
            </a:r>
            <a:r>
              <a:rPr lang="en-US" sz="1200" dirty="0" err="1"/>
              <a:t>Lukacik</a:t>
            </a:r>
            <a:r>
              <a:rPr lang="en-US" sz="1200" dirty="0"/>
              <a:t>, E.R., Bourdage, J.S. and </a:t>
            </a:r>
            <a:r>
              <a:rPr lang="en-US" sz="1200" dirty="0" err="1"/>
              <a:t>Roulin</a:t>
            </a:r>
            <a:r>
              <a:rPr lang="en-US" sz="1200" dirty="0"/>
              <a:t>, N. (2022) ‘Into the void: A conceptual model and research agenda for the design and use of asynchronous video interviews’, </a:t>
            </a:r>
            <a:r>
              <a:rPr lang="en-US" sz="1200" i="1" dirty="0"/>
              <a:t>Human Resource Management Review</a:t>
            </a:r>
            <a:r>
              <a:rPr lang="en-US" sz="1200" dirty="0"/>
              <a:t>, 32(1), article 100789. </a:t>
            </a:r>
          </a:p>
          <a:p>
            <a:pPr marL="171450" indent="-171450">
              <a:lnSpc>
                <a:spcPct val="105000"/>
              </a:lnSpc>
              <a:spcBef>
                <a:spcPts val="0"/>
              </a:spcBef>
              <a:spcAft>
                <a:spcPts val="500"/>
              </a:spcAft>
              <a:buFont typeface="Arial" panose="020B0604020202020204" pitchFamily="34" charset="0"/>
              <a:buChar char="•"/>
              <a:defRPr sz="2000">
                <a:solidFill>
                  <a:srgbClr val="222222"/>
                </a:solidFill>
                <a:latin typeface="Arial"/>
              </a:defRPr>
            </a:pPr>
            <a:r>
              <a:rPr lang="en-US" sz="1200" dirty="0"/>
              <a:t>McCartney, S. and Fu, N. (2022) ‘Bridging the gap: Why, how and when HR analytics can impact </a:t>
            </a:r>
            <a:r>
              <a:rPr lang="en-US" sz="1200" dirty="0" err="1"/>
              <a:t>organisational</a:t>
            </a:r>
            <a:r>
              <a:rPr lang="en-US" sz="1200" dirty="0"/>
              <a:t> performance’, </a:t>
            </a:r>
            <a:r>
              <a:rPr lang="en-US" sz="1200" i="1" dirty="0"/>
              <a:t>Management Decision</a:t>
            </a:r>
            <a:r>
              <a:rPr lang="en-US" sz="1200" dirty="0"/>
              <a:t>, 60(13), pp. 25–47. </a:t>
            </a:r>
          </a:p>
          <a:p>
            <a:pPr marL="171450" indent="-171450">
              <a:lnSpc>
                <a:spcPct val="105000"/>
              </a:lnSpc>
              <a:spcBef>
                <a:spcPts val="0"/>
              </a:spcBef>
              <a:spcAft>
                <a:spcPts val="500"/>
              </a:spcAft>
              <a:buFont typeface="Arial" panose="020B0604020202020204" pitchFamily="34" charset="0"/>
              <a:buChar char="•"/>
              <a:defRPr sz="2000">
                <a:solidFill>
                  <a:srgbClr val="222222"/>
                </a:solidFill>
                <a:latin typeface="Arial"/>
              </a:defRPr>
            </a:pPr>
            <a:r>
              <a:rPr lang="en-US" sz="1200" dirty="0"/>
              <a:t>Roberson, Q.M. (2021) ‘Diversity in the workplace: A review, synthesis, and future research agenda’, </a:t>
            </a:r>
            <a:r>
              <a:rPr lang="en-US" sz="1200" i="1" dirty="0"/>
              <a:t>Annual Review of Organizational Psychology and Organizational Behavior</a:t>
            </a:r>
            <a:r>
              <a:rPr lang="en-US" sz="1200" dirty="0"/>
              <a:t>, 8, pp. 71–103. </a:t>
            </a:r>
          </a:p>
          <a:p>
            <a:pPr marL="171450" indent="-171450">
              <a:lnSpc>
                <a:spcPct val="105000"/>
              </a:lnSpc>
              <a:spcBef>
                <a:spcPts val="0"/>
              </a:spcBef>
              <a:spcAft>
                <a:spcPts val="500"/>
              </a:spcAft>
              <a:buFont typeface="Arial" panose="020B0604020202020204" pitchFamily="34" charset="0"/>
              <a:buChar char="•"/>
              <a:defRPr sz="2000">
                <a:solidFill>
                  <a:srgbClr val="222222"/>
                </a:solidFill>
                <a:latin typeface="Arial"/>
              </a:defRPr>
            </a:pPr>
            <a:r>
              <a:rPr lang="en-US" sz="1200" dirty="0"/>
              <a:t>Trochmann, M.B., Stewart, K. and Ragusa, J.M. (2023) ‘An examination of diversity and inclusion in public </a:t>
            </a:r>
            <a:r>
              <a:rPr lang="en-US" sz="1200" dirty="0" err="1"/>
              <a:t>organisations</a:t>
            </a:r>
            <a:r>
              <a:rPr lang="en-US" sz="1200" dirty="0"/>
              <a:t>: Employee perceptions and workplace outcomes’, </a:t>
            </a:r>
            <a:r>
              <a:rPr lang="en-US" sz="1200" i="1" dirty="0"/>
              <a:t>Review of Public Personnel Administration</a:t>
            </a:r>
            <a:r>
              <a:rPr lang="en-US" sz="1200" dirty="0"/>
              <a:t>, 43(3), pp. 507–530. </a:t>
            </a:r>
          </a:p>
          <a:p>
            <a:pPr marL="171450" indent="-171450">
              <a:lnSpc>
                <a:spcPct val="105000"/>
              </a:lnSpc>
              <a:spcBef>
                <a:spcPts val="0"/>
              </a:spcBef>
              <a:spcAft>
                <a:spcPts val="500"/>
              </a:spcAft>
              <a:buFont typeface="Arial" panose="020B0604020202020204" pitchFamily="34" charset="0"/>
              <a:buChar char="•"/>
              <a:defRPr sz="2000">
                <a:solidFill>
                  <a:srgbClr val="222222"/>
                </a:solidFill>
                <a:latin typeface="Arial"/>
              </a:defRPr>
            </a:pPr>
            <a:r>
              <a:rPr lang="en-US" sz="1200" dirty="0" err="1"/>
              <a:t>Vrontis</a:t>
            </a:r>
            <a:r>
              <a:rPr lang="en-US" sz="1200" dirty="0"/>
              <a:t>, D., Christofi, M., Pereira, V., </a:t>
            </a:r>
            <a:r>
              <a:rPr lang="en-US" sz="1200" dirty="0" err="1"/>
              <a:t>Tarba</a:t>
            </a:r>
            <a:r>
              <a:rPr lang="en-US" sz="1200" dirty="0"/>
              <a:t>, S., Makrides, A. and Trichina, E. (2022) ‘Artificial intelligence, robotics, advanced technologies and human resource management: A systematic review’, </a:t>
            </a:r>
            <a:r>
              <a:rPr lang="en-US" sz="1200" i="1" dirty="0"/>
              <a:t>The International Journal of Human Resource Management</a:t>
            </a:r>
            <a:r>
              <a:rPr lang="en-US" sz="1200" dirty="0"/>
              <a:t>, 33(6), pp. 1237–1266.</a:t>
            </a:r>
            <a:endParaRPr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TotalTime>
  <Words>3866</Words>
  <Application>Microsoft Office PowerPoint</Application>
  <PresentationFormat>Widescreen</PresentationFormat>
  <Paragraphs>158</Paragraphs>
  <Slides>15</Slides>
  <Notes>14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lastModifiedBy>Saverage Ackerson (2437754)</cp:lastModifiedBy>
  <cp:revision>11</cp:revision>
  <dcterms:created xsi:type="dcterms:W3CDTF">2013-01-27T09:14:16Z</dcterms:created>
  <dcterms:modified xsi:type="dcterms:W3CDTF">2026-06-10T14:11:02Z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2026-06-06T07:03:02Z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43bfd43f-1952-47ce-b956-d0c29c3dc983</vt:lpwstr>
  </property>
  <property fmtid="{D5CDD505-2E9C-101B-9397-08002B2CF9AE}" pid="7" name="MSIP_Label_defa4170-0d19-0005-0004-bc88714345d2_ActionId">
    <vt:lpwstr>280adcc1-a7a4-4bfc-aa82-679d94c96779</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