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9422" autoAdjust="0"/>
  </p:normalViewPr>
  <p:slideViewPr>
    <p:cSldViewPr snapToGrid="0" snapToObjects="1">
      <p:cViewPr varScale="1">
        <p:scale>
          <a:sx n="69" d="100"/>
          <a:sy n="69" d="100"/>
        </p:scale>
        <p:origin x="-12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03112A-0F7A-4725-ABFC-17A964C302AE}" type="doc">
      <dgm:prSet loTypeId="urn:microsoft.com/office/officeart/2005/8/layout/arrow3" loCatId="relationship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C0265E3D-6486-47B2-87BE-67AE90A537E4}">
      <dgm:prSet phldrT="[Text]"/>
      <dgm:spPr/>
      <dgm:t>
        <a:bodyPr/>
        <a:lstStyle/>
        <a:p>
          <a:r>
            <a:rPr lang="en-US" dirty="0" smtClean="0"/>
            <a:t>User’s Needs</a:t>
          </a:r>
          <a:endParaRPr lang="en-US" dirty="0"/>
        </a:p>
      </dgm:t>
    </dgm:pt>
    <dgm:pt modelId="{B306E37F-E2FC-4B22-83E7-EB9543F975D5}" type="parTrans" cxnId="{967B716B-D938-4D92-B70E-8A916F1623ED}">
      <dgm:prSet/>
      <dgm:spPr/>
      <dgm:t>
        <a:bodyPr/>
        <a:lstStyle/>
        <a:p>
          <a:endParaRPr lang="en-US"/>
        </a:p>
      </dgm:t>
    </dgm:pt>
    <dgm:pt modelId="{FB1CB80B-7A07-480F-95B2-524B57C67684}" type="sibTrans" cxnId="{967B716B-D938-4D92-B70E-8A916F1623ED}">
      <dgm:prSet/>
      <dgm:spPr/>
      <dgm:t>
        <a:bodyPr/>
        <a:lstStyle/>
        <a:p>
          <a:endParaRPr lang="en-US"/>
        </a:p>
      </dgm:t>
    </dgm:pt>
    <dgm:pt modelId="{8B5E8458-70E0-4F85-A1E1-DD095CCA4407}">
      <dgm:prSet phldrT="[Text]"/>
      <dgm:spPr/>
      <dgm:t>
        <a:bodyPr/>
        <a:lstStyle/>
        <a:p>
          <a:r>
            <a:rPr lang="en-US" dirty="0" smtClean="0"/>
            <a:t>MIS Offerings</a:t>
          </a:r>
          <a:endParaRPr lang="en-US" dirty="0"/>
        </a:p>
      </dgm:t>
    </dgm:pt>
    <dgm:pt modelId="{197541BB-CA12-42D1-BE18-E44C28BFE932}" type="parTrans" cxnId="{92E81DAF-8AFD-415E-9CEA-FF74C6A321CE}">
      <dgm:prSet/>
      <dgm:spPr/>
      <dgm:t>
        <a:bodyPr/>
        <a:lstStyle/>
        <a:p>
          <a:endParaRPr lang="en-US"/>
        </a:p>
      </dgm:t>
    </dgm:pt>
    <dgm:pt modelId="{30940D5C-5EDB-40A2-8AEE-EE8557E163F0}" type="sibTrans" cxnId="{92E81DAF-8AFD-415E-9CEA-FF74C6A321CE}">
      <dgm:prSet/>
      <dgm:spPr/>
      <dgm:t>
        <a:bodyPr/>
        <a:lstStyle/>
        <a:p>
          <a:endParaRPr lang="en-US"/>
        </a:p>
      </dgm:t>
    </dgm:pt>
    <dgm:pt modelId="{6D5D877D-B0F4-4997-894A-7D2CBA76BA34}" type="pres">
      <dgm:prSet presAssocID="{FA03112A-0F7A-4725-ABFC-17A964C302AE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C5F069A-336F-438E-9124-933D9EC43AB4}" type="pres">
      <dgm:prSet presAssocID="{FA03112A-0F7A-4725-ABFC-17A964C302AE}" presName="divider" presStyleLbl="fgShp" presStyleIdx="0" presStyleCnt="1"/>
      <dgm:spPr/>
    </dgm:pt>
    <dgm:pt modelId="{64BA7C6E-4515-4A56-9411-913160E0961E}" type="pres">
      <dgm:prSet presAssocID="{C0265E3D-6486-47B2-87BE-67AE90A537E4}" presName="downArrow" presStyleLbl="node1" presStyleIdx="0" presStyleCnt="2"/>
      <dgm:spPr/>
    </dgm:pt>
    <dgm:pt modelId="{429577BA-EB28-4D02-AF8A-607850A11DE5}" type="pres">
      <dgm:prSet presAssocID="{C0265E3D-6486-47B2-87BE-67AE90A537E4}" presName="downArrow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2AC329-F3FF-436A-9CD7-6CD1EE385481}" type="pres">
      <dgm:prSet presAssocID="{8B5E8458-70E0-4F85-A1E1-DD095CCA4407}" presName="upArrow" presStyleLbl="node1" presStyleIdx="1" presStyleCnt="2"/>
      <dgm:spPr/>
    </dgm:pt>
    <dgm:pt modelId="{64CA9B14-D1C5-452F-8018-E8CC0B80E5EE}" type="pres">
      <dgm:prSet presAssocID="{8B5E8458-70E0-4F85-A1E1-DD095CCA4407}" presName="upArrow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F4BE5B5-E3CB-CA41-8CB9-F3AB6463F937}" type="presOf" srcId="{8B5E8458-70E0-4F85-A1E1-DD095CCA4407}" destId="{64CA9B14-D1C5-452F-8018-E8CC0B80E5EE}" srcOrd="0" destOrd="0" presId="urn:microsoft.com/office/officeart/2005/8/layout/arrow3"/>
    <dgm:cxn modelId="{F0DF96FB-B321-F240-A44A-D95C383861D6}" type="presOf" srcId="{FA03112A-0F7A-4725-ABFC-17A964C302AE}" destId="{6D5D877D-B0F4-4997-894A-7D2CBA76BA34}" srcOrd="0" destOrd="0" presId="urn:microsoft.com/office/officeart/2005/8/layout/arrow3"/>
    <dgm:cxn modelId="{967B716B-D938-4D92-B70E-8A916F1623ED}" srcId="{FA03112A-0F7A-4725-ABFC-17A964C302AE}" destId="{C0265E3D-6486-47B2-87BE-67AE90A537E4}" srcOrd="0" destOrd="0" parTransId="{B306E37F-E2FC-4B22-83E7-EB9543F975D5}" sibTransId="{FB1CB80B-7A07-480F-95B2-524B57C67684}"/>
    <dgm:cxn modelId="{7499A00C-EC4F-D94D-B875-DEF23EDC5E83}" type="presOf" srcId="{C0265E3D-6486-47B2-87BE-67AE90A537E4}" destId="{429577BA-EB28-4D02-AF8A-607850A11DE5}" srcOrd="0" destOrd="0" presId="urn:microsoft.com/office/officeart/2005/8/layout/arrow3"/>
    <dgm:cxn modelId="{92E81DAF-8AFD-415E-9CEA-FF74C6A321CE}" srcId="{FA03112A-0F7A-4725-ABFC-17A964C302AE}" destId="{8B5E8458-70E0-4F85-A1E1-DD095CCA4407}" srcOrd="1" destOrd="0" parTransId="{197541BB-CA12-42D1-BE18-E44C28BFE932}" sibTransId="{30940D5C-5EDB-40A2-8AEE-EE8557E163F0}"/>
    <dgm:cxn modelId="{3869FA61-E736-A845-9CD4-6E2D3AC5746E}" type="presParOf" srcId="{6D5D877D-B0F4-4997-894A-7D2CBA76BA34}" destId="{1C5F069A-336F-438E-9124-933D9EC43AB4}" srcOrd="0" destOrd="0" presId="urn:microsoft.com/office/officeart/2005/8/layout/arrow3"/>
    <dgm:cxn modelId="{9BF10C34-B419-0B4E-A576-EB6B80BA4A9F}" type="presParOf" srcId="{6D5D877D-B0F4-4997-894A-7D2CBA76BA34}" destId="{64BA7C6E-4515-4A56-9411-913160E0961E}" srcOrd="1" destOrd="0" presId="urn:microsoft.com/office/officeart/2005/8/layout/arrow3"/>
    <dgm:cxn modelId="{8E8B222C-DA85-4E4A-8EFA-412EBA28706E}" type="presParOf" srcId="{6D5D877D-B0F4-4997-894A-7D2CBA76BA34}" destId="{429577BA-EB28-4D02-AF8A-607850A11DE5}" srcOrd="2" destOrd="0" presId="urn:microsoft.com/office/officeart/2005/8/layout/arrow3"/>
    <dgm:cxn modelId="{E99F0B98-507E-D040-9197-DD4AEB4B4B24}" type="presParOf" srcId="{6D5D877D-B0F4-4997-894A-7D2CBA76BA34}" destId="{882AC329-F3FF-436A-9CD7-6CD1EE385481}" srcOrd="3" destOrd="0" presId="urn:microsoft.com/office/officeart/2005/8/layout/arrow3"/>
    <dgm:cxn modelId="{9081DC18-35D9-344C-961D-6229690FF6E5}" type="presParOf" srcId="{6D5D877D-B0F4-4997-894A-7D2CBA76BA34}" destId="{64CA9B14-D1C5-452F-8018-E8CC0B80E5EE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F069A-336F-438E-9124-933D9EC43AB4}">
      <dsp:nvSpPr>
        <dsp:cNvPr id="0" name=""/>
        <dsp:cNvSpPr/>
      </dsp:nvSpPr>
      <dsp:spPr>
        <a:xfrm rot="21300000">
          <a:off x="11936" y="1030881"/>
          <a:ext cx="5843527" cy="529036"/>
        </a:xfrm>
        <a:prstGeom prst="mathMinus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BA7C6E-4515-4A56-9411-913160E0961E}">
      <dsp:nvSpPr>
        <dsp:cNvPr id="0" name=""/>
        <dsp:cNvSpPr/>
      </dsp:nvSpPr>
      <dsp:spPr>
        <a:xfrm>
          <a:off x="704088" y="129540"/>
          <a:ext cx="1760220" cy="1036320"/>
        </a:xfrm>
        <a:prstGeom prst="downArrow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577BA-EB28-4D02-AF8A-607850A11DE5}">
      <dsp:nvSpPr>
        <dsp:cNvPr id="0" name=""/>
        <dsp:cNvSpPr/>
      </dsp:nvSpPr>
      <dsp:spPr>
        <a:xfrm>
          <a:off x="3109721" y="0"/>
          <a:ext cx="1877568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User’s Needs</a:t>
          </a:r>
          <a:endParaRPr lang="en-US" sz="2500" kern="1200" dirty="0"/>
        </a:p>
      </dsp:txBody>
      <dsp:txXfrm>
        <a:off x="3109721" y="0"/>
        <a:ext cx="1877568" cy="1088136"/>
      </dsp:txXfrm>
    </dsp:sp>
    <dsp:sp modelId="{882AC329-F3FF-436A-9CD7-6CD1EE385481}">
      <dsp:nvSpPr>
        <dsp:cNvPr id="0" name=""/>
        <dsp:cNvSpPr/>
      </dsp:nvSpPr>
      <dsp:spPr>
        <a:xfrm>
          <a:off x="3403091" y="1424940"/>
          <a:ext cx="1760220" cy="1036320"/>
        </a:xfrm>
        <a:prstGeom prst="up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CA9B14-D1C5-452F-8018-E8CC0B80E5EE}">
      <dsp:nvSpPr>
        <dsp:cNvPr id="0" name=""/>
        <dsp:cNvSpPr/>
      </dsp:nvSpPr>
      <dsp:spPr>
        <a:xfrm>
          <a:off x="880110" y="1502664"/>
          <a:ext cx="1877568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MIS Offerings</a:t>
          </a:r>
          <a:endParaRPr lang="en-US" sz="2500" kern="1200" dirty="0"/>
        </a:p>
      </dsp:txBody>
      <dsp:txXfrm>
        <a:off x="880110" y="1502664"/>
        <a:ext cx="1877568" cy="1088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743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636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249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133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070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73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267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263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388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243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416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DCDF0-FB70-2F44-911B-EF752BE5FDBB}" type="datetimeFigureOut">
              <a:rPr lang="en-US" smtClean="0"/>
              <a:t>01/02/2014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2CF4E5-DBA1-4D48-AFFC-4587330C1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721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7.xml"/><Relationship Id="rId2" Type="http://schemas.openxmlformats.org/officeDocument/2006/relationships/diagramData" Target="../diagrams/data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85800" y="716827"/>
            <a:ext cx="7772400" cy="147002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MBA Marketing Management</a:t>
            </a:r>
            <a:endParaRPr lang="en-US" dirty="0"/>
          </a:p>
        </p:txBody>
      </p:sp>
      <p:sp>
        <p:nvSpPr>
          <p:cNvPr id="3" name="Subtitle 2"/>
          <p:cNvSpPr txBox="1">
            <a:spLocks/>
          </p:cNvSpPr>
          <p:nvPr/>
        </p:nvSpPr>
        <p:spPr>
          <a:xfrm>
            <a:off x="1371600" y="2186851"/>
            <a:ext cx="6400800" cy="343084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800" dirty="0" smtClean="0"/>
              <a:t>Week 2 – B</a:t>
            </a:r>
          </a:p>
          <a:p>
            <a:pPr marL="0" indent="0" algn="ctr">
              <a:buNone/>
            </a:pPr>
            <a:r>
              <a:rPr lang="en-US" sz="2800" dirty="0" smtClean="0"/>
              <a:t>Marketing Information Systems (</a:t>
            </a:r>
            <a:r>
              <a:rPr lang="en-US" sz="2800" dirty="0" err="1" smtClean="0"/>
              <a:t>MkgIS</a:t>
            </a:r>
            <a:r>
              <a:rPr lang="en-US" sz="2800" dirty="0" smtClean="0"/>
              <a:t>) </a:t>
            </a:r>
          </a:p>
          <a:p>
            <a:pPr marL="0" indent="0" algn="ctr">
              <a:buNone/>
            </a:pPr>
            <a:r>
              <a:rPr lang="en-US" sz="2800" dirty="0" smtClean="0"/>
              <a:t>Tony </a:t>
            </a:r>
            <a:r>
              <a:rPr lang="en-US" sz="2800" dirty="0" err="1" smtClean="0"/>
              <a:t>Banham</a:t>
            </a:r>
            <a:endParaRPr lang="en-US" sz="28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847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85800" y="228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smtClean="0">
                <a:latin typeface="Arial" charset="0"/>
                <a:ea typeface="ヒラギノ角ゴ Pro W3" charset="0"/>
                <a:cs typeface="ヒラギノ角ゴ Pro W3" charset="0"/>
              </a:rPr>
              <a:t>Marketing Information and Customer Insights</a:t>
            </a:r>
            <a:endParaRPr lang="en-US" sz="3600">
              <a:latin typeface="Arial" charset="0"/>
              <a:ea typeface="ヒラギノ角ゴ Pro W3" charset="0"/>
              <a:cs typeface="ヒラギノ角ゴ Pro W3" charset="0"/>
            </a:endParaRPr>
          </a:p>
        </p:txBody>
      </p:sp>
      <p:sp>
        <p:nvSpPr>
          <p:cNvPr id="3" name="Content Placeholder 9"/>
          <p:cNvSpPr txBox="1">
            <a:spLocks/>
          </p:cNvSpPr>
          <p:nvPr/>
        </p:nvSpPr>
        <p:spPr>
          <a:xfrm>
            <a:off x="228600" y="1981200"/>
            <a:ext cx="7772400" cy="41148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>
                <a:latin typeface="Calibri" charset="0"/>
                <a:ea typeface="ヒラギノ角ゴ Pro W3" charset="0"/>
              </a:rPr>
              <a:t>Fresh and deep insights into customers needs and wants</a:t>
            </a:r>
          </a:p>
          <a:p>
            <a:r>
              <a:rPr lang="en-US" dirty="0" smtClean="0">
                <a:latin typeface="Calibri" charset="0"/>
                <a:ea typeface="ヒラギノ角ゴ Pro W3" charset="0"/>
              </a:rPr>
              <a:t>Difficult to obtain</a:t>
            </a:r>
          </a:p>
          <a:p>
            <a:pPr lvl="1"/>
            <a:r>
              <a:rPr lang="en-US" dirty="0" smtClean="0">
                <a:latin typeface="Calibri" charset="0"/>
                <a:ea typeface="ヒラギノ角ゴ Pro W3" charset="0"/>
              </a:rPr>
              <a:t>Not obvious</a:t>
            </a:r>
          </a:p>
          <a:p>
            <a:pPr lvl="1"/>
            <a:r>
              <a:rPr lang="en-US" dirty="0" smtClean="0">
                <a:latin typeface="Calibri" charset="0"/>
                <a:ea typeface="ヒラギノ角ゴ Pro W3" charset="0"/>
              </a:rPr>
              <a:t>Customer</a:t>
            </a:r>
            <a:r>
              <a:rPr lang="ja-JP" altLang="en-US" dirty="0" smtClean="0">
                <a:latin typeface="Calibri" charset="0"/>
                <a:ea typeface="ヒラギノ角ゴ Pro W3" charset="0"/>
              </a:rPr>
              <a:t>’</a:t>
            </a:r>
            <a:r>
              <a:rPr lang="en-US" dirty="0" smtClean="0">
                <a:latin typeface="Calibri" charset="0"/>
                <a:ea typeface="ヒラギノ角ゴ Pro W3" charset="0"/>
              </a:rPr>
              <a:t>s unsure of their </a:t>
            </a:r>
            <a:r>
              <a:rPr lang="en-US" dirty="0" err="1" smtClean="0">
                <a:latin typeface="Calibri" charset="0"/>
                <a:ea typeface="ヒラギノ角ゴ Pro W3" charset="0"/>
              </a:rPr>
              <a:t>behaviour</a:t>
            </a:r>
            <a:endParaRPr lang="en-US" dirty="0" smtClean="0">
              <a:latin typeface="Calibri" charset="0"/>
              <a:ea typeface="ヒラギノ角ゴ Pro W3" charset="0"/>
            </a:endParaRPr>
          </a:p>
          <a:p>
            <a:r>
              <a:rPr lang="en-US" dirty="0" smtClean="0">
                <a:latin typeface="Calibri" charset="0"/>
                <a:ea typeface="ヒラギノ角ゴ Pro W3" charset="0"/>
              </a:rPr>
              <a:t>Not derived from more information but better information and more effective use of existing information</a:t>
            </a:r>
            <a:endParaRPr lang="en-US" dirty="0">
              <a:latin typeface="Calibri" charset="0"/>
              <a:ea typeface="ヒラギノ角ゴ Pro W3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14400" y="1447800"/>
            <a:ext cx="7162800" cy="381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smtClean="0">
                <a:latin typeface="Calibri" charset="0"/>
                <a:ea typeface="ヒラギノ角ゴ Pro W3" charset="0"/>
              </a:rPr>
              <a:t>Customer Insights are:</a:t>
            </a:r>
            <a:endParaRPr lang="en-US">
              <a:latin typeface="Calibri" charset="0"/>
              <a:ea typeface="ヒラギノ角ゴ Pro W3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5465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85800" y="228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smtClean="0">
                <a:latin typeface="Arial" charset="0"/>
                <a:ea typeface="ヒラギノ角ゴ Pro W3" charset="0"/>
                <a:cs typeface="ヒラギノ角ゴ Pro W3" charset="0"/>
              </a:rPr>
              <a:t>Marketing Information and Customer Insights</a:t>
            </a:r>
            <a:endParaRPr lang="en-US" sz="3600">
              <a:latin typeface="Arial" charset="0"/>
              <a:ea typeface="ヒラギノ角ゴ Pro W3" charset="0"/>
              <a:cs typeface="ヒラギノ角ゴ Pro W3" charset="0"/>
            </a:endParaRPr>
          </a:p>
        </p:txBody>
      </p:sp>
      <p:sp>
        <p:nvSpPr>
          <p:cNvPr id="3" name="Content Placeholder 9"/>
          <p:cNvSpPr txBox="1">
            <a:spLocks/>
          </p:cNvSpPr>
          <p:nvPr/>
        </p:nvSpPr>
        <p:spPr>
          <a:xfrm>
            <a:off x="685800" y="1981200"/>
            <a:ext cx="7772400" cy="41148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 smtClean="0">
                <a:latin typeface="Calibri" charset="0"/>
                <a:ea typeface="ヒラギノ角ゴ Pro W3" charset="0"/>
              </a:rPr>
              <a:t>Companies are forming customer insights teams</a:t>
            </a:r>
          </a:p>
          <a:p>
            <a:pPr lvl="1"/>
            <a:r>
              <a:rPr lang="en-US" sz="3600" dirty="0" smtClean="0">
                <a:latin typeface="Calibri" charset="0"/>
                <a:ea typeface="ヒラギノ角ゴ Pro W3" charset="0"/>
              </a:rPr>
              <a:t>Include all company functional areas</a:t>
            </a:r>
          </a:p>
          <a:p>
            <a:pPr lvl="1"/>
            <a:r>
              <a:rPr lang="en-US" sz="3600" dirty="0" smtClean="0">
                <a:latin typeface="Calibri" charset="0"/>
                <a:ea typeface="ヒラギノ角ゴ Pro W3" charset="0"/>
              </a:rPr>
              <a:t>Use insights to create more value for their customers</a:t>
            </a:r>
          </a:p>
          <a:p>
            <a:pPr lvl="1"/>
            <a:r>
              <a:rPr lang="en-US" sz="3600" dirty="0" smtClean="0">
                <a:latin typeface="Calibri" charset="0"/>
                <a:ea typeface="ヒラギノ角ゴ Pro W3" charset="0"/>
              </a:rPr>
              <a:t>Customer controlled could be a problem</a:t>
            </a:r>
          </a:p>
          <a:p>
            <a:pPr lvl="1"/>
            <a:endParaRPr lang="en-US" sz="3600" dirty="0" smtClean="0">
              <a:latin typeface="Calibri" charset="0"/>
              <a:ea typeface="ヒラギノ角ゴ Pro W3" charset="0"/>
            </a:endParaRPr>
          </a:p>
          <a:p>
            <a:endParaRPr lang="en-US" sz="3600" dirty="0">
              <a:latin typeface="Calibri" charset="0"/>
              <a:ea typeface="ヒラギノ角ゴ Pro W3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14400" y="1447800"/>
            <a:ext cx="7162800" cy="381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r>
              <a:rPr lang="en-US" sz="3600" dirty="0" smtClean="0">
                <a:solidFill>
                  <a:srgbClr val="1F497D"/>
                </a:solidFill>
                <a:latin typeface="Calibri" charset="0"/>
                <a:ea typeface="ヒラギノ角ゴ Pro W3" charset="0"/>
              </a:rPr>
              <a:t>Customer Insights</a:t>
            </a:r>
            <a:endParaRPr lang="en-US" sz="3600" dirty="0">
              <a:solidFill>
                <a:srgbClr val="1F497D"/>
              </a:solidFill>
              <a:latin typeface="Calibri" charset="0"/>
              <a:ea typeface="ヒラギノ角ゴ Pro W3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7939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85800" y="228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smtClean="0">
                <a:latin typeface="Arial" charset="0"/>
                <a:ea typeface="ヒラギノ角ゴ Pro W3" charset="0"/>
                <a:cs typeface="ヒラギノ角ゴ Pro W3" charset="0"/>
              </a:rPr>
              <a:t>Marketing Information and Customer Insights</a:t>
            </a:r>
            <a:endParaRPr lang="en-US" sz="3600">
              <a:latin typeface="Arial" charset="0"/>
              <a:ea typeface="ヒラギノ角ゴ Pro W3" charset="0"/>
              <a:cs typeface="ヒラギノ角ゴ Pro W3" charset="0"/>
            </a:endParaRPr>
          </a:p>
        </p:txBody>
      </p:sp>
      <p:sp>
        <p:nvSpPr>
          <p:cNvPr id="3" name="Content Placeholder 9"/>
          <p:cNvSpPr txBox="1">
            <a:spLocks/>
          </p:cNvSpPr>
          <p:nvPr/>
        </p:nvSpPr>
        <p:spPr>
          <a:xfrm>
            <a:off x="685800" y="2286000"/>
            <a:ext cx="7772400" cy="41148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3400" indent="-533400">
              <a:lnSpc>
                <a:spcPct val="90000"/>
              </a:lnSpc>
              <a:buFontTx/>
              <a:buNone/>
            </a:pPr>
            <a:r>
              <a:rPr lang="en-US" sz="3600" b="1" dirty="0" smtClean="0">
                <a:latin typeface="Calibri" charset="0"/>
                <a:ea typeface="ヒラギノ角ゴ Pro W3" charset="0"/>
              </a:rPr>
              <a:t>Marketing Information </a:t>
            </a:r>
            <a:r>
              <a:rPr lang="en-US" sz="3600" b="1" dirty="0">
                <a:latin typeface="Calibri" charset="0"/>
                <a:ea typeface="ヒラギノ角ゴ Pro W3" charset="0"/>
              </a:rPr>
              <a:t>S</a:t>
            </a:r>
            <a:r>
              <a:rPr lang="en-US" sz="3600" b="1" dirty="0" smtClean="0">
                <a:latin typeface="Calibri" charset="0"/>
                <a:ea typeface="ヒラギノ角ゴ Pro W3" charset="0"/>
              </a:rPr>
              <a:t>ystem</a:t>
            </a:r>
            <a:r>
              <a:rPr lang="en-US" sz="3600" dirty="0" smtClean="0">
                <a:latin typeface="Calibri" charset="0"/>
                <a:ea typeface="ヒラギノ角ゴ Pro W3" charset="0"/>
              </a:rPr>
              <a:t> </a:t>
            </a:r>
            <a:r>
              <a:rPr lang="en-US" sz="3600" b="1" dirty="0" smtClean="0">
                <a:latin typeface="Calibri" charset="0"/>
                <a:ea typeface="ヒラギノ角ゴ Pro W3" charset="0"/>
              </a:rPr>
              <a:t>(</a:t>
            </a:r>
            <a:r>
              <a:rPr lang="en-US" sz="3600" b="1" dirty="0" err="1" smtClean="0">
                <a:latin typeface="Calibri" charset="0"/>
                <a:ea typeface="ヒラギノ角ゴ Pro W3" charset="0"/>
              </a:rPr>
              <a:t>MkgIS</a:t>
            </a:r>
            <a:r>
              <a:rPr lang="en-US" sz="3600" b="1" dirty="0" smtClean="0">
                <a:latin typeface="Calibri" charset="0"/>
                <a:ea typeface="ヒラギノ角ゴ Pro W3" charset="0"/>
              </a:rPr>
              <a:t>)</a:t>
            </a:r>
            <a:r>
              <a:rPr lang="en-US" sz="3600" dirty="0" smtClean="0">
                <a:latin typeface="Calibri" charset="0"/>
                <a:ea typeface="ヒラギノ角ゴ Pro W3" charset="0"/>
              </a:rPr>
              <a:t> consists of people and procedures for:</a:t>
            </a:r>
          </a:p>
          <a:p>
            <a:pPr marL="933450" lvl="1" indent="-533400">
              <a:lnSpc>
                <a:spcPct val="90000"/>
              </a:lnSpc>
            </a:pPr>
            <a:r>
              <a:rPr lang="en-US" dirty="0" smtClean="0">
                <a:latin typeface="Calibri" charset="0"/>
                <a:ea typeface="ヒラギノ角ゴ Pro W3" charset="0"/>
              </a:rPr>
              <a:t>Assessing the information needs</a:t>
            </a:r>
          </a:p>
          <a:p>
            <a:pPr marL="933450" lvl="1" indent="-533400">
              <a:lnSpc>
                <a:spcPct val="90000"/>
              </a:lnSpc>
            </a:pPr>
            <a:r>
              <a:rPr lang="en-US" dirty="0" smtClean="0">
                <a:latin typeface="Calibri" charset="0"/>
                <a:ea typeface="ヒラギノ角ゴ Pro W3" charset="0"/>
              </a:rPr>
              <a:t>Developing needed information</a:t>
            </a:r>
          </a:p>
          <a:p>
            <a:pPr marL="933450" lvl="1" indent="-533400">
              <a:lnSpc>
                <a:spcPct val="90000"/>
              </a:lnSpc>
            </a:pPr>
            <a:r>
              <a:rPr lang="en-US" dirty="0" smtClean="0">
                <a:latin typeface="Calibri" charset="0"/>
                <a:ea typeface="ヒラギノ角ゴ Pro W3" charset="0"/>
              </a:rPr>
              <a:t>Helping decision makers use the information for customer </a:t>
            </a:r>
          </a:p>
          <a:p>
            <a:pPr marL="933450" lvl="1" indent="-533400">
              <a:lnSpc>
                <a:spcPct val="90000"/>
              </a:lnSpc>
            </a:pPr>
            <a:r>
              <a:rPr lang="en-US" b="1" i="1" dirty="0" smtClean="0">
                <a:solidFill>
                  <a:srgbClr val="1F497D"/>
                </a:solidFill>
                <a:latin typeface="Calibri" charset="0"/>
                <a:ea typeface="ヒラギノ角ゴ Pro W3" charset="0"/>
              </a:rPr>
              <a:t>NOTE: </a:t>
            </a:r>
            <a:r>
              <a:rPr lang="en-US" b="1" i="1" dirty="0" err="1" smtClean="0">
                <a:solidFill>
                  <a:srgbClr val="1F497D"/>
                </a:solidFill>
                <a:latin typeface="Calibri" charset="0"/>
                <a:ea typeface="ヒラギノ角ゴ Pro W3" charset="0"/>
              </a:rPr>
              <a:t>MkgIS</a:t>
            </a:r>
            <a:r>
              <a:rPr lang="en-US" b="1" i="1" dirty="0" smtClean="0">
                <a:solidFill>
                  <a:srgbClr val="1F497D"/>
                </a:solidFill>
                <a:latin typeface="Calibri" charset="0"/>
                <a:ea typeface="ヒラギノ角ゴ Pro W3" charset="0"/>
              </a:rPr>
              <a:t> is part of the company’s MIS</a:t>
            </a:r>
          </a:p>
          <a:p>
            <a:pPr marL="933450" lvl="1" indent="-533400"/>
            <a:endParaRPr lang="en-US" sz="3200" dirty="0" smtClean="0">
              <a:latin typeface="Calibri" charset="0"/>
              <a:ea typeface="ヒラギノ角ゴ Pro W3" charset="0"/>
            </a:endParaRPr>
          </a:p>
          <a:p>
            <a:pPr marL="533400" indent="-533400"/>
            <a:endParaRPr lang="en-US" sz="3600" dirty="0">
              <a:latin typeface="Calibri" charset="0"/>
              <a:ea typeface="ヒラギノ角ゴ Pro W3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533400" y="1447800"/>
            <a:ext cx="8153400" cy="381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smtClean="0">
                <a:latin typeface="Calibri" charset="0"/>
                <a:ea typeface="ヒラギノ角ゴ Pro W3" charset="0"/>
              </a:rPr>
              <a:t>Marketing Information Systems (MIS)</a:t>
            </a:r>
            <a:endParaRPr lang="en-US">
              <a:latin typeface="Calibri" charset="0"/>
              <a:ea typeface="ヒラギノ角ゴ Pro W3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2048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/>
          <p:cNvSpPr txBox="1">
            <a:spLocks/>
          </p:cNvSpPr>
          <p:nvPr/>
        </p:nvSpPr>
        <p:spPr>
          <a:xfrm>
            <a:off x="851472" y="357435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smtClean="0">
                <a:latin typeface="Arial" charset="0"/>
                <a:ea typeface="ヒラギノ角ゴ Pro W3" charset="0"/>
                <a:cs typeface="ヒラギノ角ゴ Pro W3" charset="0"/>
              </a:rPr>
              <a:t>Marketing Information System</a:t>
            </a:r>
            <a:endParaRPr lang="en-US" sz="3600">
              <a:latin typeface="Arial" charset="0"/>
              <a:ea typeface="ヒラギノ角ゴ Pro W3" charset="0"/>
              <a:cs typeface="ヒラギノ角ゴ Pro W3" charset="0"/>
            </a:endParaRPr>
          </a:p>
        </p:txBody>
      </p:sp>
      <p:pic>
        <p:nvPicPr>
          <p:cNvPr id="3" name="Picture 3" descr="fig04_01w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72" y="1729035"/>
            <a:ext cx="8305800" cy="409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9739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85800" y="228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smtClean="0">
                <a:latin typeface="Arial" charset="0"/>
                <a:ea typeface="ヒラギノ角ゴ Pro W3" charset="0"/>
                <a:cs typeface="ヒラギノ角ゴ Pro W3" charset="0"/>
              </a:rPr>
              <a:t>Assessing Marketing Information Needs</a:t>
            </a:r>
            <a:endParaRPr lang="en-US" sz="3600">
              <a:latin typeface="Arial" charset="0"/>
              <a:ea typeface="ヒラギノ角ゴ Pro W3" charset="0"/>
              <a:cs typeface="ヒラギノ角ゴ Pro W3" charset="0"/>
            </a:endParaRPr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685800" y="1981200"/>
            <a:ext cx="7772400" cy="41148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None/>
            </a:pPr>
            <a:r>
              <a:rPr lang="en-US" b="1" dirty="0" err="1" smtClean="0">
                <a:latin typeface="Calibri" charset="0"/>
                <a:ea typeface="ヒラギノ角ゴ Pro W3" charset="0"/>
              </a:rPr>
              <a:t>MkgIS</a:t>
            </a:r>
            <a:r>
              <a:rPr lang="en-US" b="1" dirty="0" smtClean="0">
                <a:latin typeface="Calibri" charset="0"/>
                <a:ea typeface="ヒラギノ角ゴ Pro W3" charset="0"/>
              </a:rPr>
              <a:t> provides </a:t>
            </a:r>
            <a:r>
              <a:rPr lang="en-US" dirty="0" smtClean="0">
                <a:latin typeface="Calibri" charset="0"/>
                <a:ea typeface="ヒラギノ角ゴ Pro W3" charset="0"/>
              </a:rPr>
              <a:t>information to the company</a:t>
            </a:r>
            <a:r>
              <a:rPr lang="ja-JP" altLang="en-US" dirty="0" smtClean="0">
                <a:latin typeface="Calibri" charset="0"/>
                <a:ea typeface="ヒラギノ角ゴ Pro W3" charset="0"/>
              </a:rPr>
              <a:t>’</a:t>
            </a:r>
            <a:r>
              <a:rPr lang="en-US" dirty="0" smtClean="0">
                <a:latin typeface="Calibri" charset="0"/>
                <a:ea typeface="ヒラギノ角ゴ Pro W3" charset="0"/>
              </a:rPr>
              <a:t>s marketing and other managers and external partners such as suppliers, resellers, and marketing service agencies</a:t>
            </a:r>
          </a:p>
          <a:p>
            <a:endParaRPr lang="en-US" dirty="0">
              <a:latin typeface="Calibri" charset="0"/>
              <a:ea typeface="ヒラギノ角ゴ Pro W3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14400" y="1447800"/>
            <a:ext cx="7162800" cy="3810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33400" indent="-533400">
              <a:spcBef>
                <a:spcPct val="0"/>
              </a:spcBef>
            </a:pPr>
            <a:endParaRPr lang="en-US" sz="2400" smtClean="0">
              <a:latin typeface="Calibri" charset="0"/>
              <a:ea typeface="ヒラギノ角ゴ Pro W3" charset="0"/>
            </a:endParaRPr>
          </a:p>
          <a:p>
            <a:pPr marL="533400" indent="-533400">
              <a:spcBef>
                <a:spcPct val="0"/>
              </a:spcBef>
            </a:pPr>
            <a:r>
              <a:rPr lang="en-US" sz="2400" smtClean="0">
                <a:latin typeface="Calibri" charset="0"/>
                <a:ea typeface="ヒラギノ角ゴ Pro W3" charset="0"/>
              </a:rPr>
              <a:t>         </a:t>
            </a:r>
            <a:endParaRPr lang="en-US" sz="2400">
              <a:latin typeface="Calibri" charset="0"/>
              <a:ea typeface="ヒラギノ角ゴ Pro W3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9769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85800" y="228600"/>
            <a:ext cx="7772400" cy="1143000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>
                <a:latin typeface="Arial" charset="0"/>
                <a:ea typeface="ヒラギノ角ゴ Pro W3" charset="0"/>
                <a:cs typeface="ヒラギノ角ゴ Pro W3" charset="0"/>
              </a:rPr>
              <a:t>Assessing Marketing Information Needs</a:t>
            </a:r>
            <a:endParaRPr lang="en-US">
              <a:latin typeface="Arial" charset="0"/>
              <a:ea typeface="ヒラギノ角ゴ Pro W3" charset="0"/>
              <a:cs typeface="ヒラギノ角ゴ Pro W3" charset="0"/>
            </a:endParaRPr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685800" y="2182321"/>
            <a:ext cx="7772400" cy="4114800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>
                <a:latin typeface="Calibri" charset="0"/>
                <a:ea typeface="ヒラギノ角ゴ Pro W3" charset="0"/>
              </a:rPr>
              <a:t>Balancing what the information users would like to have against what they need and what is feasible to offer       </a:t>
            </a:r>
          </a:p>
          <a:p>
            <a:endParaRPr lang="en-US" dirty="0">
              <a:latin typeface="Calibri" charset="0"/>
              <a:ea typeface="ヒラギノ角ゴ Pro W3" charset="0"/>
            </a:endParaRPr>
          </a:p>
        </p:txBody>
      </p:sp>
      <p:sp>
        <p:nvSpPr>
          <p:cNvPr id="4" name="Text Placeholder 4"/>
          <p:cNvSpPr txBox="1">
            <a:spLocks/>
          </p:cNvSpPr>
          <p:nvPr/>
        </p:nvSpPr>
        <p:spPr>
          <a:xfrm>
            <a:off x="685800" y="1638299"/>
            <a:ext cx="7162800" cy="544021"/>
          </a:xfrm>
          <a:prstGeom prst="rect">
            <a:avLst/>
          </a:prstGeom>
        </p:spPr>
        <p:txBody>
          <a:bodyPr/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buNone/>
            </a:pPr>
            <a:r>
              <a:rPr lang="en-US" dirty="0" smtClean="0">
                <a:solidFill>
                  <a:srgbClr val="1F497D"/>
                </a:solidFill>
                <a:latin typeface="Calibri" charset="0"/>
                <a:ea typeface="ヒラギノ角ゴ Pro W3" charset="0"/>
              </a:rPr>
              <a:t>Characteristics of a Good </a:t>
            </a:r>
            <a:r>
              <a:rPr lang="en-US" dirty="0" err="1" smtClean="0">
                <a:solidFill>
                  <a:srgbClr val="1F497D"/>
                </a:solidFill>
                <a:latin typeface="Calibri" charset="0"/>
                <a:ea typeface="ヒラギノ角ゴ Pro W3" charset="0"/>
              </a:rPr>
              <a:t>MkgIS</a:t>
            </a:r>
            <a:endParaRPr lang="en-US" dirty="0">
              <a:solidFill>
                <a:srgbClr val="1F497D"/>
              </a:solidFill>
              <a:latin typeface="Calibri" charset="0"/>
              <a:ea typeface="ヒラギノ角ゴ Pro W3" charset="0"/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3657600"/>
          <a:ext cx="5867400" cy="259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6361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9236" y="1049060"/>
            <a:ext cx="717898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err="1" smtClean="0"/>
              <a:t>MkgIS</a:t>
            </a:r>
            <a:r>
              <a:rPr lang="en-US" sz="6000" dirty="0" smtClean="0"/>
              <a:t> is linked with Marketing Research and Competitive Intelligence, which is considered in Week 3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2429288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40256" y="1656411"/>
            <a:ext cx="422814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600" dirty="0" smtClean="0"/>
              <a:t>Questions ?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1938241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220</Words>
  <Application>Microsoft Macintosh PowerPoint</Application>
  <PresentationFormat>On-screen Show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IT Support</dc:creator>
  <cp:lastModifiedBy>IT Support</cp:lastModifiedBy>
  <cp:revision>9</cp:revision>
  <dcterms:created xsi:type="dcterms:W3CDTF">2014-02-01T22:33:27Z</dcterms:created>
  <dcterms:modified xsi:type="dcterms:W3CDTF">2014-02-01T22:43:11Z</dcterms:modified>
</cp:coreProperties>
</file>