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9D349C-5DBA-4736-84E4-722A77B9FB22}" v="3" dt="2026-03-22T18:05:56.0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1" d="100"/>
          <a:sy n="71" d="100"/>
        </p:scale>
        <p:origin x="77" y="3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B24949-4768-4AFD-9DC8-2F49ACE79F6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2C28C3C-36BC-4800-A110-0B14D905E18E}">
      <dgm:prSet/>
      <dgm:spPr/>
      <dgm:t>
        <a:bodyPr/>
        <a:lstStyle/>
        <a:p>
          <a:r>
            <a:rPr lang="en-GB" b="1"/>
            <a:t>Lung cancer is a serious disease that affects the respiratory system and interferes with normal breathing and gas exchange </a:t>
          </a:r>
          <a:r>
            <a:rPr lang="en-GB" b="1" i="1"/>
            <a:t>(NHS, 2023)</a:t>
          </a:r>
          <a:r>
            <a:rPr lang="en-GB" b="1"/>
            <a:t>.</a:t>
          </a:r>
          <a:endParaRPr lang="en-US"/>
        </a:p>
      </dgm:t>
    </dgm:pt>
    <dgm:pt modelId="{E89A348A-DA19-4225-8535-EB328F5393AA}" type="parTrans" cxnId="{16736294-5DA2-4BCC-8079-7088C1905D9C}">
      <dgm:prSet/>
      <dgm:spPr/>
      <dgm:t>
        <a:bodyPr/>
        <a:lstStyle/>
        <a:p>
          <a:endParaRPr lang="en-US"/>
        </a:p>
      </dgm:t>
    </dgm:pt>
    <dgm:pt modelId="{FA3A7388-4AF9-4E0B-A54F-25DB5CE31EC5}" type="sibTrans" cxnId="{16736294-5DA2-4BCC-8079-7088C1905D9C}">
      <dgm:prSet/>
      <dgm:spPr/>
      <dgm:t>
        <a:bodyPr/>
        <a:lstStyle/>
        <a:p>
          <a:endParaRPr lang="en-US"/>
        </a:p>
      </dgm:t>
    </dgm:pt>
    <dgm:pt modelId="{E9B2F533-AD9A-4E79-BD49-18CEA24CA2D7}">
      <dgm:prSet/>
      <dgm:spPr/>
      <dgm:t>
        <a:bodyPr/>
        <a:lstStyle/>
        <a:p>
          <a:r>
            <a:rPr lang="en-GB" b="1"/>
            <a:t>Understanding the anatomy and physiology of the respiratory system helps explain how the disease impacts lung function </a:t>
          </a:r>
          <a:r>
            <a:rPr lang="en-GB" b="1" i="1"/>
            <a:t>(Tortora and Derrickson, 2021)</a:t>
          </a:r>
          <a:r>
            <a:rPr lang="en-GB" b="1"/>
            <a:t>.</a:t>
          </a:r>
          <a:endParaRPr lang="en-US"/>
        </a:p>
      </dgm:t>
    </dgm:pt>
    <dgm:pt modelId="{60B02C34-681C-4940-B064-B4F36C7A4EC0}" type="parTrans" cxnId="{BAF4DAC5-4282-45F9-B023-64E00FAFA102}">
      <dgm:prSet/>
      <dgm:spPr/>
      <dgm:t>
        <a:bodyPr/>
        <a:lstStyle/>
        <a:p>
          <a:endParaRPr lang="en-US"/>
        </a:p>
      </dgm:t>
    </dgm:pt>
    <dgm:pt modelId="{F48D55E8-7AD0-4F9E-B3F5-0999F7D57A40}" type="sibTrans" cxnId="{BAF4DAC5-4282-45F9-B023-64E00FAFA102}">
      <dgm:prSet/>
      <dgm:spPr/>
      <dgm:t>
        <a:bodyPr/>
        <a:lstStyle/>
        <a:p>
          <a:endParaRPr lang="en-US"/>
        </a:p>
      </dgm:t>
    </dgm:pt>
    <dgm:pt modelId="{92FD5D2F-2360-4B32-8AFD-3DE7D1A7F4B0}">
      <dgm:prSet/>
      <dgm:spPr/>
      <dgm:t>
        <a:bodyPr/>
        <a:lstStyle/>
        <a:p>
          <a:r>
            <a:rPr lang="en-GB" b="1"/>
            <a:t>The fictional patient case study highlighted how lifestyle risk factors, such as smoking, can contribute to the development of lung cancer </a:t>
          </a:r>
          <a:r>
            <a:rPr lang="en-GB" b="1" i="1"/>
            <a:t>(Cancer Research UK, 2024)</a:t>
          </a:r>
          <a:r>
            <a:rPr lang="en-GB" b="1"/>
            <a:t>.</a:t>
          </a:r>
          <a:endParaRPr lang="en-US"/>
        </a:p>
      </dgm:t>
    </dgm:pt>
    <dgm:pt modelId="{5A045790-32CF-43CE-9E50-318C0C87BC89}" type="parTrans" cxnId="{54DEDD55-4D0A-43D2-B61B-E52A7D53AA98}">
      <dgm:prSet/>
      <dgm:spPr/>
      <dgm:t>
        <a:bodyPr/>
        <a:lstStyle/>
        <a:p>
          <a:endParaRPr lang="en-US"/>
        </a:p>
      </dgm:t>
    </dgm:pt>
    <dgm:pt modelId="{F2D4609C-D155-45AD-85C6-E3E8C1BBC507}" type="sibTrans" cxnId="{54DEDD55-4D0A-43D2-B61B-E52A7D53AA98}">
      <dgm:prSet/>
      <dgm:spPr/>
      <dgm:t>
        <a:bodyPr/>
        <a:lstStyle/>
        <a:p>
          <a:endParaRPr lang="en-US"/>
        </a:p>
      </dgm:t>
    </dgm:pt>
    <dgm:pt modelId="{BF33AB2E-89A2-4203-8407-5A85B666C7F7}">
      <dgm:prSet/>
      <dgm:spPr/>
      <dgm:t>
        <a:bodyPr/>
        <a:lstStyle/>
        <a:p>
          <a:r>
            <a:rPr lang="en-GB" b="1"/>
            <a:t>Effective care planning requires assessment, monitoring, medical treatment and supportive care based on NHS and NICE guidelines </a:t>
          </a:r>
          <a:r>
            <a:rPr lang="en-GB" b="1" i="1"/>
            <a:t>(NICE, 2023)</a:t>
          </a:r>
          <a:r>
            <a:rPr lang="en-GB" b="1"/>
            <a:t>.</a:t>
          </a:r>
          <a:endParaRPr lang="en-US"/>
        </a:p>
      </dgm:t>
    </dgm:pt>
    <dgm:pt modelId="{6725E5B3-936C-43ED-A1BD-508489255240}" type="parTrans" cxnId="{96F3D232-5847-4FD6-8067-1EE35EC5CEF7}">
      <dgm:prSet/>
      <dgm:spPr/>
      <dgm:t>
        <a:bodyPr/>
        <a:lstStyle/>
        <a:p>
          <a:endParaRPr lang="en-US"/>
        </a:p>
      </dgm:t>
    </dgm:pt>
    <dgm:pt modelId="{EB76BC3A-4D09-4548-A9A7-B972BDE0B666}" type="sibTrans" cxnId="{96F3D232-5847-4FD6-8067-1EE35EC5CEF7}">
      <dgm:prSet/>
      <dgm:spPr/>
      <dgm:t>
        <a:bodyPr/>
        <a:lstStyle/>
        <a:p>
          <a:endParaRPr lang="en-US"/>
        </a:p>
      </dgm:t>
    </dgm:pt>
    <dgm:pt modelId="{6F28E3E5-60AB-4B5D-8F49-6BBFA95627C0}">
      <dgm:prSet/>
      <dgm:spPr/>
      <dgm:t>
        <a:bodyPr/>
        <a:lstStyle/>
        <a:p>
          <a:r>
            <a:rPr lang="en-GB" b="1"/>
            <a:t>Providing patient-centred care, clear communication and ethical practice is essential to support the patient’s health and wellbeing </a:t>
          </a:r>
          <a:r>
            <a:rPr lang="en-GB" b="1" i="1"/>
            <a:t>(NHS Constitution, 2023)</a:t>
          </a:r>
          <a:r>
            <a:rPr lang="en-GB" b="1"/>
            <a:t>.</a:t>
          </a:r>
          <a:endParaRPr lang="en-US"/>
        </a:p>
      </dgm:t>
    </dgm:pt>
    <dgm:pt modelId="{7DD6BF5A-9182-47C2-8E4F-1A622CB12F2F}" type="parTrans" cxnId="{2E1FC890-0983-42CC-A4BD-A6FD27432F80}">
      <dgm:prSet/>
      <dgm:spPr/>
      <dgm:t>
        <a:bodyPr/>
        <a:lstStyle/>
        <a:p>
          <a:endParaRPr lang="en-US"/>
        </a:p>
      </dgm:t>
    </dgm:pt>
    <dgm:pt modelId="{99FCBAF4-0DDA-41EE-B67D-690490531330}" type="sibTrans" cxnId="{2E1FC890-0983-42CC-A4BD-A6FD27432F80}">
      <dgm:prSet/>
      <dgm:spPr/>
      <dgm:t>
        <a:bodyPr/>
        <a:lstStyle/>
        <a:p>
          <a:endParaRPr lang="en-US"/>
        </a:p>
      </dgm:t>
    </dgm:pt>
    <dgm:pt modelId="{D7101315-F6C7-4C56-9058-4670D4BA09E4}" type="pres">
      <dgm:prSet presAssocID="{78B24949-4768-4AFD-9DC8-2F49ACE79F6F}" presName="outerComposite" presStyleCnt="0">
        <dgm:presLayoutVars>
          <dgm:chMax val="5"/>
          <dgm:dir/>
          <dgm:resizeHandles val="exact"/>
        </dgm:presLayoutVars>
      </dgm:prSet>
      <dgm:spPr/>
    </dgm:pt>
    <dgm:pt modelId="{BFF9CDFD-F77D-418F-A3F3-EC821002E96F}" type="pres">
      <dgm:prSet presAssocID="{78B24949-4768-4AFD-9DC8-2F49ACE79F6F}" presName="dummyMaxCanvas" presStyleCnt="0">
        <dgm:presLayoutVars/>
      </dgm:prSet>
      <dgm:spPr/>
    </dgm:pt>
    <dgm:pt modelId="{C1C921A3-26C9-4CAD-98FC-6C5520ECEE43}" type="pres">
      <dgm:prSet presAssocID="{78B24949-4768-4AFD-9DC8-2F49ACE79F6F}" presName="FiveNodes_1" presStyleLbl="node1" presStyleIdx="0" presStyleCnt="5">
        <dgm:presLayoutVars>
          <dgm:bulletEnabled val="1"/>
        </dgm:presLayoutVars>
      </dgm:prSet>
      <dgm:spPr/>
    </dgm:pt>
    <dgm:pt modelId="{2B7714D3-C71F-4857-BE00-F100D682C9B2}" type="pres">
      <dgm:prSet presAssocID="{78B24949-4768-4AFD-9DC8-2F49ACE79F6F}" presName="FiveNodes_2" presStyleLbl="node1" presStyleIdx="1" presStyleCnt="5">
        <dgm:presLayoutVars>
          <dgm:bulletEnabled val="1"/>
        </dgm:presLayoutVars>
      </dgm:prSet>
      <dgm:spPr/>
    </dgm:pt>
    <dgm:pt modelId="{02A17915-E070-48CE-B2A1-CC50432A590E}" type="pres">
      <dgm:prSet presAssocID="{78B24949-4768-4AFD-9DC8-2F49ACE79F6F}" presName="FiveNodes_3" presStyleLbl="node1" presStyleIdx="2" presStyleCnt="5">
        <dgm:presLayoutVars>
          <dgm:bulletEnabled val="1"/>
        </dgm:presLayoutVars>
      </dgm:prSet>
      <dgm:spPr/>
    </dgm:pt>
    <dgm:pt modelId="{98FB63BE-7247-4FD7-8003-19C0119ACD1B}" type="pres">
      <dgm:prSet presAssocID="{78B24949-4768-4AFD-9DC8-2F49ACE79F6F}" presName="FiveNodes_4" presStyleLbl="node1" presStyleIdx="3" presStyleCnt="5">
        <dgm:presLayoutVars>
          <dgm:bulletEnabled val="1"/>
        </dgm:presLayoutVars>
      </dgm:prSet>
      <dgm:spPr/>
    </dgm:pt>
    <dgm:pt modelId="{B5779B97-28F9-4D80-A330-AF6E81632BB1}" type="pres">
      <dgm:prSet presAssocID="{78B24949-4768-4AFD-9DC8-2F49ACE79F6F}" presName="FiveNodes_5" presStyleLbl="node1" presStyleIdx="4" presStyleCnt="5">
        <dgm:presLayoutVars>
          <dgm:bulletEnabled val="1"/>
        </dgm:presLayoutVars>
      </dgm:prSet>
      <dgm:spPr/>
    </dgm:pt>
    <dgm:pt modelId="{2DCC5F16-6261-4702-8B67-177CB299C416}" type="pres">
      <dgm:prSet presAssocID="{78B24949-4768-4AFD-9DC8-2F49ACE79F6F}" presName="FiveConn_1-2" presStyleLbl="fgAccFollowNode1" presStyleIdx="0" presStyleCnt="4">
        <dgm:presLayoutVars>
          <dgm:bulletEnabled val="1"/>
        </dgm:presLayoutVars>
      </dgm:prSet>
      <dgm:spPr/>
    </dgm:pt>
    <dgm:pt modelId="{5B29766C-475D-4271-855B-36EE4049CB0D}" type="pres">
      <dgm:prSet presAssocID="{78B24949-4768-4AFD-9DC8-2F49ACE79F6F}" presName="FiveConn_2-3" presStyleLbl="fgAccFollowNode1" presStyleIdx="1" presStyleCnt="4">
        <dgm:presLayoutVars>
          <dgm:bulletEnabled val="1"/>
        </dgm:presLayoutVars>
      </dgm:prSet>
      <dgm:spPr/>
    </dgm:pt>
    <dgm:pt modelId="{3BA06808-BAF5-4B4A-85BC-E681BE27940A}" type="pres">
      <dgm:prSet presAssocID="{78B24949-4768-4AFD-9DC8-2F49ACE79F6F}" presName="FiveConn_3-4" presStyleLbl="fgAccFollowNode1" presStyleIdx="2" presStyleCnt="4">
        <dgm:presLayoutVars>
          <dgm:bulletEnabled val="1"/>
        </dgm:presLayoutVars>
      </dgm:prSet>
      <dgm:spPr/>
    </dgm:pt>
    <dgm:pt modelId="{A1A5B2DC-6A2D-4B39-84C4-A03466D845B0}" type="pres">
      <dgm:prSet presAssocID="{78B24949-4768-4AFD-9DC8-2F49ACE79F6F}" presName="FiveConn_4-5" presStyleLbl="fgAccFollowNode1" presStyleIdx="3" presStyleCnt="4">
        <dgm:presLayoutVars>
          <dgm:bulletEnabled val="1"/>
        </dgm:presLayoutVars>
      </dgm:prSet>
      <dgm:spPr/>
    </dgm:pt>
    <dgm:pt modelId="{4EB041EF-3F79-4EC2-A6F9-A58A6D0E7462}" type="pres">
      <dgm:prSet presAssocID="{78B24949-4768-4AFD-9DC8-2F49ACE79F6F}" presName="FiveNodes_1_text" presStyleLbl="node1" presStyleIdx="4" presStyleCnt="5">
        <dgm:presLayoutVars>
          <dgm:bulletEnabled val="1"/>
        </dgm:presLayoutVars>
      </dgm:prSet>
      <dgm:spPr/>
    </dgm:pt>
    <dgm:pt modelId="{4EC3EBA6-9BAB-46F8-907E-175320283BA2}" type="pres">
      <dgm:prSet presAssocID="{78B24949-4768-4AFD-9DC8-2F49ACE79F6F}" presName="FiveNodes_2_text" presStyleLbl="node1" presStyleIdx="4" presStyleCnt="5">
        <dgm:presLayoutVars>
          <dgm:bulletEnabled val="1"/>
        </dgm:presLayoutVars>
      </dgm:prSet>
      <dgm:spPr/>
    </dgm:pt>
    <dgm:pt modelId="{4409C8DA-E8C3-494B-93FA-1D34205500DB}" type="pres">
      <dgm:prSet presAssocID="{78B24949-4768-4AFD-9DC8-2F49ACE79F6F}" presName="FiveNodes_3_text" presStyleLbl="node1" presStyleIdx="4" presStyleCnt="5">
        <dgm:presLayoutVars>
          <dgm:bulletEnabled val="1"/>
        </dgm:presLayoutVars>
      </dgm:prSet>
      <dgm:spPr/>
    </dgm:pt>
    <dgm:pt modelId="{139766F0-F598-4DD1-A4A9-796964B52756}" type="pres">
      <dgm:prSet presAssocID="{78B24949-4768-4AFD-9DC8-2F49ACE79F6F}" presName="FiveNodes_4_text" presStyleLbl="node1" presStyleIdx="4" presStyleCnt="5">
        <dgm:presLayoutVars>
          <dgm:bulletEnabled val="1"/>
        </dgm:presLayoutVars>
      </dgm:prSet>
      <dgm:spPr/>
    </dgm:pt>
    <dgm:pt modelId="{D54CFDB8-6406-4615-8A75-389C51572592}" type="pres">
      <dgm:prSet presAssocID="{78B24949-4768-4AFD-9DC8-2F49ACE79F6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EBF8F03-C140-40C1-95FC-74125AD62E0C}" type="presOf" srcId="{78B24949-4768-4AFD-9DC8-2F49ACE79F6F}" destId="{D7101315-F6C7-4C56-9058-4670D4BA09E4}" srcOrd="0" destOrd="0" presId="urn:microsoft.com/office/officeart/2005/8/layout/vProcess5"/>
    <dgm:cxn modelId="{16475E0A-0DF9-4317-A15C-2C82124DE7B9}" type="presOf" srcId="{22C28C3C-36BC-4800-A110-0B14D905E18E}" destId="{C1C921A3-26C9-4CAD-98FC-6C5520ECEE43}" srcOrd="0" destOrd="0" presId="urn:microsoft.com/office/officeart/2005/8/layout/vProcess5"/>
    <dgm:cxn modelId="{9D90BC10-9AFC-40F3-8AE0-83A13C0A8F46}" type="presOf" srcId="{92FD5D2F-2360-4B32-8AFD-3DE7D1A7F4B0}" destId="{4409C8DA-E8C3-494B-93FA-1D34205500DB}" srcOrd="1" destOrd="0" presId="urn:microsoft.com/office/officeart/2005/8/layout/vProcess5"/>
    <dgm:cxn modelId="{96F3D232-5847-4FD6-8067-1EE35EC5CEF7}" srcId="{78B24949-4768-4AFD-9DC8-2F49ACE79F6F}" destId="{BF33AB2E-89A2-4203-8407-5A85B666C7F7}" srcOrd="3" destOrd="0" parTransId="{6725E5B3-936C-43ED-A1BD-508489255240}" sibTransId="{EB76BC3A-4D09-4548-A9A7-B972BDE0B666}"/>
    <dgm:cxn modelId="{9702675B-FC71-4C48-995A-745E02E5DB9A}" type="presOf" srcId="{92FD5D2F-2360-4B32-8AFD-3DE7D1A7F4B0}" destId="{02A17915-E070-48CE-B2A1-CC50432A590E}" srcOrd="0" destOrd="0" presId="urn:microsoft.com/office/officeart/2005/8/layout/vProcess5"/>
    <dgm:cxn modelId="{28C65B6E-3947-4135-B4FB-DB265F77EB84}" type="presOf" srcId="{E9B2F533-AD9A-4E79-BD49-18CEA24CA2D7}" destId="{4EC3EBA6-9BAB-46F8-907E-175320283BA2}" srcOrd="1" destOrd="0" presId="urn:microsoft.com/office/officeart/2005/8/layout/vProcess5"/>
    <dgm:cxn modelId="{54DEDD55-4D0A-43D2-B61B-E52A7D53AA98}" srcId="{78B24949-4768-4AFD-9DC8-2F49ACE79F6F}" destId="{92FD5D2F-2360-4B32-8AFD-3DE7D1A7F4B0}" srcOrd="2" destOrd="0" parTransId="{5A045790-32CF-43CE-9E50-318C0C87BC89}" sibTransId="{F2D4609C-D155-45AD-85C6-E3E8C1BBC507}"/>
    <dgm:cxn modelId="{E63D1C77-FA60-477A-918C-977EDAD0F569}" type="presOf" srcId="{6F28E3E5-60AB-4B5D-8F49-6BBFA95627C0}" destId="{B5779B97-28F9-4D80-A330-AF6E81632BB1}" srcOrd="0" destOrd="0" presId="urn:microsoft.com/office/officeart/2005/8/layout/vProcess5"/>
    <dgm:cxn modelId="{90FF3F90-6632-4471-901E-91E2A81F3F44}" type="presOf" srcId="{22C28C3C-36BC-4800-A110-0B14D905E18E}" destId="{4EB041EF-3F79-4EC2-A6F9-A58A6D0E7462}" srcOrd="1" destOrd="0" presId="urn:microsoft.com/office/officeart/2005/8/layout/vProcess5"/>
    <dgm:cxn modelId="{2E1FC890-0983-42CC-A4BD-A6FD27432F80}" srcId="{78B24949-4768-4AFD-9DC8-2F49ACE79F6F}" destId="{6F28E3E5-60AB-4B5D-8F49-6BBFA95627C0}" srcOrd="4" destOrd="0" parTransId="{7DD6BF5A-9182-47C2-8E4F-1A622CB12F2F}" sibTransId="{99FCBAF4-0DDA-41EE-B67D-690490531330}"/>
    <dgm:cxn modelId="{16736294-5DA2-4BCC-8079-7088C1905D9C}" srcId="{78B24949-4768-4AFD-9DC8-2F49ACE79F6F}" destId="{22C28C3C-36BC-4800-A110-0B14D905E18E}" srcOrd="0" destOrd="0" parTransId="{E89A348A-DA19-4225-8535-EB328F5393AA}" sibTransId="{FA3A7388-4AF9-4E0B-A54F-25DB5CE31EC5}"/>
    <dgm:cxn modelId="{4F01B9A5-9812-44C9-8DCA-68E45DBF30FA}" type="presOf" srcId="{F48D55E8-7AD0-4F9E-B3F5-0999F7D57A40}" destId="{5B29766C-475D-4271-855B-36EE4049CB0D}" srcOrd="0" destOrd="0" presId="urn:microsoft.com/office/officeart/2005/8/layout/vProcess5"/>
    <dgm:cxn modelId="{BAF4DAC5-4282-45F9-B023-64E00FAFA102}" srcId="{78B24949-4768-4AFD-9DC8-2F49ACE79F6F}" destId="{E9B2F533-AD9A-4E79-BD49-18CEA24CA2D7}" srcOrd="1" destOrd="0" parTransId="{60B02C34-681C-4940-B064-B4F36C7A4EC0}" sibTransId="{F48D55E8-7AD0-4F9E-B3F5-0999F7D57A40}"/>
    <dgm:cxn modelId="{9DC4DCC9-60CF-4E1C-89F3-5BB0B9A6881A}" type="presOf" srcId="{6F28E3E5-60AB-4B5D-8F49-6BBFA95627C0}" destId="{D54CFDB8-6406-4615-8A75-389C51572592}" srcOrd="1" destOrd="0" presId="urn:microsoft.com/office/officeart/2005/8/layout/vProcess5"/>
    <dgm:cxn modelId="{97CDF8CA-04C6-4A32-81CF-16DFA9412EA4}" type="presOf" srcId="{F2D4609C-D155-45AD-85C6-E3E8C1BBC507}" destId="{3BA06808-BAF5-4B4A-85BC-E681BE27940A}" srcOrd="0" destOrd="0" presId="urn:microsoft.com/office/officeart/2005/8/layout/vProcess5"/>
    <dgm:cxn modelId="{FC7936D7-448C-4226-8539-AB70D76B8C96}" type="presOf" srcId="{FA3A7388-4AF9-4E0B-A54F-25DB5CE31EC5}" destId="{2DCC5F16-6261-4702-8B67-177CB299C416}" srcOrd="0" destOrd="0" presId="urn:microsoft.com/office/officeart/2005/8/layout/vProcess5"/>
    <dgm:cxn modelId="{C2AC7FDB-C771-4489-B5CC-309857F65A21}" type="presOf" srcId="{E9B2F533-AD9A-4E79-BD49-18CEA24CA2D7}" destId="{2B7714D3-C71F-4857-BE00-F100D682C9B2}" srcOrd="0" destOrd="0" presId="urn:microsoft.com/office/officeart/2005/8/layout/vProcess5"/>
    <dgm:cxn modelId="{159F19E5-CCCE-420D-B256-B3E1CCDB824F}" type="presOf" srcId="{BF33AB2E-89A2-4203-8407-5A85B666C7F7}" destId="{139766F0-F598-4DD1-A4A9-796964B52756}" srcOrd="1" destOrd="0" presId="urn:microsoft.com/office/officeart/2005/8/layout/vProcess5"/>
    <dgm:cxn modelId="{7B76EAE5-5D94-4D88-8113-1EC4353B1611}" type="presOf" srcId="{EB76BC3A-4D09-4548-A9A7-B972BDE0B666}" destId="{A1A5B2DC-6A2D-4B39-84C4-A03466D845B0}" srcOrd="0" destOrd="0" presId="urn:microsoft.com/office/officeart/2005/8/layout/vProcess5"/>
    <dgm:cxn modelId="{D6F5DBEA-F566-41F3-823A-6958707B7615}" type="presOf" srcId="{BF33AB2E-89A2-4203-8407-5A85B666C7F7}" destId="{98FB63BE-7247-4FD7-8003-19C0119ACD1B}" srcOrd="0" destOrd="0" presId="urn:microsoft.com/office/officeart/2005/8/layout/vProcess5"/>
    <dgm:cxn modelId="{0D272084-128C-403F-86FD-7444C7D888E6}" type="presParOf" srcId="{D7101315-F6C7-4C56-9058-4670D4BA09E4}" destId="{BFF9CDFD-F77D-418F-A3F3-EC821002E96F}" srcOrd="0" destOrd="0" presId="urn:microsoft.com/office/officeart/2005/8/layout/vProcess5"/>
    <dgm:cxn modelId="{2EA0C069-0D17-47B1-8FA1-BA3F106472CA}" type="presParOf" srcId="{D7101315-F6C7-4C56-9058-4670D4BA09E4}" destId="{C1C921A3-26C9-4CAD-98FC-6C5520ECEE43}" srcOrd="1" destOrd="0" presId="urn:microsoft.com/office/officeart/2005/8/layout/vProcess5"/>
    <dgm:cxn modelId="{88E44920-CB79-4511-A37C-B946357C01FF}" type="presParOf" srcId="{D7101315-F6C7-4C56-9058-4670D4BA09E4}" destId="{2B7714D3-C71F-4857-BE00-F100D682C9B2}" srcOrd="2" destOrd="0" presId="urn:microsoft.com/office/officeart/2005/8/layout/vProcess5"/>
    <dgm:cxn modelId="{7E7399A3-1636-4CD2-9C34-A52F15F70FFB}" type="presParOf" srcId="{D7101315-F6C7-4C56-9058-4670D4BA09E4}" destId="{02A17915-E070-48CE-B2A1-CC50432A590E}" srcOrd="3" destOrd="0" presId="urn:microsoft.com/office/officeart/2005/8/layout/vProcess5"/>
    <dgm:cxn modelId="{F71F4A8E-99EC-4998-84E3-D6BC3B1463E6}" type="presParOf" srcId="{D7101315-F6C7-4C56-9058-4670D4BA09E4}" destId="{98FB63BE-7247-4FD7-8003-19C0119ACD1B}" srcOrd="4" destOrd="0" presId="urn:microsoft.com/office/officeart/2005/8/layout/vProcess5"/>
    <dgm:cxn modelId="{DA072BFE-DC1B-46F5-8BB1-DF12FCE24022}" type="presParOf" srcId="{D7101315-F6C7-4C56-9058-4670D4BA09E4}" destId="{B5779B97-28F9-4D80-A330-AF6E81632BB1}" srcOrd="5" destOrd="0" presId="urn:microsoft.com/office/officeart/2005/8/layout/vProcess5"/>
    <dgm:cxn modelId="{ECD67FDE-07CE-4BEE-BCFB-EDB273AFF0E8}" type="presParOf" srcId="{D7101315-F6C7-4C56-9058-4670D4BA09E4}" destId="{2DCC5F16-6261-4702-8B67-177CB299C416}" srcOrd="6" destOrd="0" presId="urn:microsoft.com/office/officeart/2005/8/layout/vProcess5"/>
    <dgm:cxn modelId="{5330AD59-168D-4B13-A98A-64A4E1FB4939}" type="presParOf" srcId="{D7101315-F6C7-4C56-9058-4670D4BA09E4}" destId="{5B29766C-475D-4271-855B-36EE4049CB0D}" srcOrd="7" destOrd="0" presId="urn:microsoft.com/office/officeart/2005/8/layout/vProcess5"/>
    <dgm:cxn modelId="{77180041-2151-44A8-BE72-E1BCDE078B03}" type="presParOf" srcId="{D7101315-F6C7-4C56-9058-4670D4BA09E4}" destId="{3BA06808-BAF5-4B4A-85BC-E681BE27940A}" srcOrd="8" destOrd="0" presId="urn:microsoft.com/office/officeart/2005/8/layout/vProcess5"/>
    <dgm:cxn modelId="{B1982A74-89E2-451F-A12C-1E8B3F5359F5}" type="presParOf" srcId="{D7101315-F6C7-4C56-9058-4670D4BA09E4}" destId="{A1A5B2DC-6A2D-4B39-84C4-A03466D845B0}" srcOrd="9" destOrd="0" presId="urn:microsoft.com/office/officeart/2005/8/layout/vProcess5"/>
    <dgm:cxn modelId="{0065CF4F-086A-42AC-AA20-D7A282BE719E}" type="presParOf" srcId="{D7101315-F6C7-4C56-9058-4670D4BA09E4}" destId="{4EB041EF-3F79-4EC2-A6F9-A58A6D0E7462}" srcOrd="10" destOrd="0" presId="urn:microsoft.com/office/officeart/2005/8/layout/vProcess5"/>
    <dgm:cxn modelId="{741EC65D-F748-41B0-A4BB-E3E9CFFF0B6C}" type="presParOf" srcId="{D7101315-F6C7-4C56-9058-4670D4BA09E4}" destId="{4EC3EBA6-9BAB-46F8-907E-175320283BA2}" srcOrd="11" destOrd="0" presId="urn:microsoft.com/office/officeart/2005/8/layout/vProcess5"/>
    <dgm:cxn modelId="{BD562097-8FFE-4E27-AA51-34909377E3F9}" type="presParOf" srcId="{D7101315-F6C7-4C56-9058-4670D4BA09E4}" destId="{4409C8DA-E8C3-494B-93FA-1D34205500DB}" srcOrd="12" destOrd="0" presId="urn:microsoft.com/office/officeart/2005/8/layout/vProcess5"/>
    <dgm:cxn modelId="{BC8A739F-6326-4ABA-A38E-C19F8279C66E}" type="presParOf" srcId="{D7101315-F6C7-4C56-9058-4670D4BA09E4}" destId="{139766F0-F598-4DD1-A4A9-796964B52756}" srcOrd="13" destOrd="0" presId="urn:microsoft.com/office/officeart/2005/8/layout/vProcess5"/>
    <dgm:cxn modelId="{A943DAED-B1B9-4AE2-92CF-ECA252D2CB31}" type="presParOf" srcId="{D7101315-F6C7-4C56-9058-4670D4BA09E4}" destId="{D54CFDB8-6406-4615-8A75-389C5157259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C921A3-26C9-4CAD-98FC-6C5520ECEE43}">
      <dsp:nvSpPr>
        <dsp:cNvPr id="0" name=""/>
        <dsp:cNvSpPr/>
      </dsp:nvSpPr>
      <dsp:spPr>
        <a:xfrm>
          <a:off x="0" y="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Lung cancer is a serious disease that affects the respiratory system and interferes with normal breathing and gas exchange </a:t>
          </a:r>
          <a:r>
            <a:rPr lang="en-GB" sz="1400" b="1" i="1" kern="1200"/>
            <a:t>(NHS, 2023)</a:t>
          </a:r>
          <a:r>
            <a:rPr lang="en-GB" sz="1400" b="1" kern="1200"/>
            <a:t>.</a:t>
          </a:r>
          <a:endParaRPr lang="en-US" sz="1400" kern="1200"/>
        </a:p>
      </dsp:txBody>
      <dsp:txXfrm>
        <a:off x="22105" y="22105"/>
        <a:ext cx="7511741" cy="710494"/>
      </dsp:txXfrm>
    </dsp:sp>
    <dsp:sp modelId="{2B7714D3-C71F-4857-BE00-F100D682C9B2}">
      <dsp:nvSpPr>
        <dsp:cNvPr id="0" name=""/>
        <dsp:cNvSpPr/>
      </dsp:nvSpPr>
      <dsp:spPr>
        <a:xfrm>
          <a:off x="628350" y="859525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Understanding the anatomy and physiology of the respiratory system helps explain how the disease impacts lung function </a:t>
          </a:r>
          <a:r>
            <a:rPr lang="en-GB" sz="1400" b="1" i="1" kern="1200"/>
            <a:t>(Tortora and Derrickson, 2021)</a:t>
          </a:r>
          <a:r>
            <a:rPr lang="en-GB" sz="1400" b="1" kern="1200"/>
            <a:t>.</a:t>
          </a:r>
          <a:endParaRPr lang="en-US" sz="1400" kern="1200"/>
        </a:p>
      </dsp:txBody>
      <dsp:txXfrm>
        <a:off x="650455" y="881630"/>
        <a:ext cx="7251309" cy="710494"/>
      </dsp:txXfrm>
    </dsp:sp>
    <dsp:sp modelId="{02A17915-E070-48CE-B2A1-CC50432A590E}">
      <dsp:nvSpPr>
        <dsp:cNvPr id="0" name=""/>
        <dsp:cNvSpPr/>
      </dsp:nvSpPr>
      <dsp:spPr>
        <a:xfrm>
          <a:off x="1256700" y="171905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The fictional patient case study highlighted how lifestyle risk factors, such as smoking, can contribute to the development of lung cancer </a:t>
          </a:r>
          <a:r>
            <a:rPr lang="en-GB" sz="1400" b="1" i="1" kern="1200"/>
            <a:t>(Cancer Research UK, 2024)</a:t>
          </a:r>
          <a:r>
            <a:rPr lang="en-GB" sz="1400" b="1" kern="1200"/>
            <a:t>.</a:t>
          </a:r>
          <a:endParaRPr lang="en-US" sz="1400" kern="1200"/>
        </a:p>
      </dsp:txBody>
      <dsp:txXfrm>
        <a:off x="1278805" y="1741155"/>
        <a:ext cx="7251309" cy="710494"/>
      </dsp:txXfrm>
    </dsp:sp>
    <dsp:sp modelId="{98FB63BE-7247-4FD7-8003-19C0119ACD1B}">
      <dsp:nvSpPr>
        <dsp:cNvPr id="0" name=""/>
        <dsp:cNvSpPr/>
      </dsp:nvSpPr>
      <dsp:spPr>
        <a:xfrm>
          <a:off x="1885050" y="2578575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Effective care planning requires assessment, monitoring, medical treatment and supportive care based on NHS and NICE guidelines </a:t>
          </a:r>
          <a:r>
            <a:rPr lang="en-GB" sz="1400" b="1" i="1" kern="1200"/>
            <a:t>(NICE, 2023)</a:t>
          </a:r>
          <a:r>
            <a:rPr lang="en-GB" sz="1400" b="1" kern="1200"/>
            <a:t>.</a:t>
          </a:r>
          <a:endParaRPr lang="en-US" sz="1400" kern="1200"/>
        </a:p>
      </dsp:txBody>
      <dsp:txXfrm>
        <a:off x="1907155" y="2600680"/>
        <a:ext cx="7251309" cy="710494"/>
      </dsp:txXfrm>
    </dsp:sp>
    <dsp:sp modelId="{B5779B97-28F9-4D80-A330-AF6E81632BB1}">
      <dsp:nvSpPr>
        <dsp:cNvPr id="0" name=""/>
        <dsp:cNvSpPr/>
      </dsp:nvSpPr>
      <dsp:spPr>
        <a:xfrm>
          <a:off x="2513400" y="343810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Providing patient-centred care, clear communication and ethical practice is essential to support the patient’s health and wellbeing </a:t>
          </a:r>
          <a:r>
            <a:rPr lang="en-GB" sz="1400" b="1" i="1" kern="1200"/>
            <a:t>(NHS Constitution, 2023)</a:t>
          </a:r>
          <a:r>
            <a:rPr lang="en-GB" sz="1400" b="1" kern="1200"/>
            <a:t>.</a:t>
          </a:r>
          <a:endParaRPr lang="en-US" sz="1400" kern="1200"/>
        </a:p>
      </dsp:txBody>
      <dsp:txXfrm>
        <a:off x="2535505" y="3460205"/>
        <a:ext cx="7251309" cy="710494"/>
      </dsp:txXfrm>
    </dsp:sp>
    <dsp:sp modelId="{2DCC5F16-6261-4702-8B67-177CB299C416}">
      <dsp:nvSpPr>
        <dsp:cNvPr id="0" name=""/>
        <dsp:cNvSpPr/>
      </dsp:nvSpPr>
      <dsp:spPr>
        <a:xfrm>
          <a:off x="7923870" y="551353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034246" y="551353"/>
        <a:ext cx="269806" cy="369145"/>
      </dsp:txXfrm>
    </dsp:sp>
    <dsp:sp modelId="{5B29766C-475D-4271-855B-36EE4049CB0D}">
      <dsp:nvSpPr>
        <dsp:cNvPr id="0" name=""/>
        <dsp:cNvSpPr/>
      </dsp:nvSpPr>
      <dsp:spPr>
        <a:xfrm>
          <a:off x="8552220" y="1410878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62596" y="1410878"/>
        <a:ext cx="269806" cy="369145"/>
      </dsp:txXfrm>
    </dsp:sp>
    <dsp:sp modelId="{3BA06808-BAF5-4B4A-85BC-E681BE27940A}">
      <dsp:nvSpPr>
        <dsp:cNvPr id="0" name=""/>
        <dsp:cNvSpPr/>
      </dsp:nvSpPr>
      <dsp:spPr>
        <a:xfrm>
          <a:off x="9180570" y="2257825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290946" y="2257825"/>
        <a:ext cx="269806" cy="369145"/>
      </dsp:txXfrm>
    </dsp:sp>
    <dsp:sp modelId="{A1A5B2DC-6A2D-4B39-84C4-A03466D845B0}">
      <dsp:nvSpPr>
        <dsp:cNvPr id="0" name=""/>
        <dsp:cNvSpPr/>
      </dsp:nvSpPr>
      <dsp:spPr>
        <a:xfrm>
          <a:off x="9808920" y="3125736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919296" y="3125736"/>
        <a:ext cx="269806" cy="3691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4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4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4.pn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4.pn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4.pn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4.pn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5" Type="http://schemas.openxmlformats.org/officeDocument/2006/relationships/image" Target="../media/image4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" TargetMode="Externa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www.nhs.uk/" TargetMode="External"/><Relationship Id="rId12" Type="http://schemas.openxmlformats.org/officeDocument/2006/relationships/hyperlink" Target="https://www.gov.uk/government/publications/the-nhs-constitution-for-england" TargetMode="Externa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hyperlink" Target="https://www.nhs.uk/conditions/lung-cancer/" TargetMode="External"/><Relationship Id="rId11" Type="http://schemas.openxmlformats.org/officeDocument/2006/relationships/hyperlink" Target="https://www.who.int/news-room/fact-sheets/detail/cancer" TargetMode="External"/><Relationship Id="rId5" Type="http://schemas.openxmlformats.org/officeDocument/2006/relationships/hyperlink" Target="https://www.cancerresearchuk.org/" TargetMode="External"/><Relationship Id="rId10" Type="http://schemas.openxmlformats.org/officeDocument/2006/relationships/hyperlink" Target="https://www.gov.uk/government/organisations/public-health-england" TargetMode="External"/><Relationship Id="rId4" Type="http://schemas.openxmlformats.org/officeDocument/2006/relationships/hyperlink" Target="https://www.cancerresearchuk.org/about-cancer/lung-cancer/risks-causes" TargetMode="External"/><Relationship Id="rId9" Type="http://schemas.openxmlformats.org/officeDocument/2006/relationships/hyperlink" Target="https://www.nice.org.uk/guidance/ng1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CE22766-C72B-DB8C-439F-002C80A077A3}"/>
              </a:ext>
            </a:extLst>
          </p:cNvPr>
          <p:cNvSpPr txBox="1"/>
          <p:nvPr/>
        </p:nvSpPr>
        <p:spPr>
          <a:xfrm>
            <a:off x="1009772" y="857120"/>
            <a:ext cx="6240048" cy="48167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 err="1">
                <a:latin typeface="Arial"/>
                <a:cs typeface="Arial"/>
              </a:rPr>
              <a:t>Naziea</a:t>
            </a:r>
            <a:r>
              <a:rPr lang="en-GB" sz="2400" b="1" dirty="0">
                <a:latin typeface="Arial"/>
                <a:cs typeface="Arial"/>
              </a:rPr>
              <a:t> Younis </a:t>
            </a:r>
          </a:p>
          <a:p>
            <a:endParaRPr lang="en-GB" sz="2400" b="1" dirty="0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2410916 </a:t>
            </a:r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BSc Health and Social Care </a:t>
            </a:r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Introduction to Physiology</a:t>
            </a:r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BMHP5023 </a:t>
            </a:r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Component 2: Presentation</a:t>
            </a:r>
          </a:p>
          <a:p>
            <a:r>
              <a:rPr lang="en-GB" sz="2400" b="1">
                <a:latin typeface="Arial"/>
                <a:cs typeface="Arial"/>
              </a:rPr>
              <a:t>(PowerPoint with Voice-Over)</a:t>
            </a:r>
            <a:r>
              <a:rPr lang="en-GB" sz="3200" b="1" dirty="0">
                <a:latin typeface="Arial"/>
                <a:cs typeface="Arial"/>
              </a:rPr>
              <a:t> </a:t>
            </a:r>
            <a:endParaRPr lang="en-GB" sz="3200" dirty="0"/>
          </a:p>
          <a:p>
            <a:endParaRPr lang="en-GB" sz="1100" b="1" dirty="0">
              <a:latin typeface="Arial"/>
              <a:cs typeface="Arial"/>
            </a:endParaRP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9DC2DDE3-CE7A-A05C-CD63-79A42E0FC9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8"/>
    </mc:Choice>
    <mc:Fallback xmlns="">
      <p:transition spd="slow" advTm="3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BC6CB89-001B-0134-F02C-9679A9ADF1F0}"/>
              </a:ext>
            </a:extLst>
          </p:cNvPr>
          <p:cNvSpPr txBox="1"/>
          <p:nvPr/>
        </p:nvSpPr>
        <p:spPr>
          <a:xfrm>
            <a:off x="4678881" y="714393"/>
            <a:ext cx="6517586" cy="1323439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>
                <a:latin typeface="Arial"/>
                <a:cs typeface="Arial"/>
              </a:rPr>
              <a:t>Lung Cancer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6A2B63B1-EAB0-B591-BFE4-CA84F829EF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13199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75"/>
    </mc:Choice>
    <mc:Fallback xmlns="">
      <p:transition spd="slow" advTm="28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A0DC6CC-8251-51A9-D275-C7427E0A95B1}"/>
              </a:ext>
            </a:extLst>
          </p:cNvPr>
          <p:cNvSpPr txBox="1"/>
          <p:nvPr/>
        </p:nvSpPr>
        <p:spPr>
          <a:xfrm>
            <a:off x="3753919" y="181440"/>
            <a:ext cx="2743199" cy="52322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ea typeface="+mn-lt"/>
                <a:cs typeface="Arial"/>
              </a:rPr>
              <a:t>Introduction</a:t>
            </a:r>
            <a:endParaRPr lang="en-US" sz="280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9363EC-DC1A-BE09-58A5-1DF710DF2253}"/>
              </a:ext>
            </a:extLst>
          </p:cNvPr>
          <p:cNvSpPr txBox="1"/>
          <p:nvPr/>
        </p:nvSpPr>
        <p:spPr>
          <a:xfrm>
            <a:off x="279946" y="1021247"/>
            <a:ext cx="5039637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Cancer is a group of diseases characterised by uncontrolled growth of abnormal cells in the body (Cancer Research UK, 2024).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99CFF5-94DB-0FCC-6260-B87A5F7B55E5}"/>
              </a:ext>
            </a:extLst>
          </p:cNvPr>
          <p:cNvSpPr txBox="1"/>
          <p:nvPr/>
        </p:nvSpPr>
        <p:spPr>
          <a:xfrm>
            <a:off x="284329" y="2537727"/>
            <a:ext cx="6396623" cy="14773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Lung cancer is one of the leading causes of cancer-related deaths in the UK </a:t>
            </a:r>
            <a:r>
              <a:rPr lang="en-GB" b="1" i="1">
                <a:latin typeface="Arial"/>
                <a:ea typeface="+mn-lt"/>
                <a:cs typeface="Arial"/>
              </a:rPr>
              <a:t>(</a:t>
            </a:r>
            <a:r>
              <a:rPr lang="en-GB" b="1">
                <a:latin typeface="Arial"/>
                <a:ea typeface="+mn-lt"/>
                <a:cs typeface="Arial"/>
              </a:rPr>
              <a:t>NHS, 2023).</a:t>
            </a:r>
            <a:endParaRPr lang="en-US" b="1">
              <a:latin typeface="Arial"/>
              <a:cs typeface="Arial"/>
            </a:endParaRPr>
          </a:p>
          <a:p>
            <a:r>
              <a:rPr lang="en-GB" b="1" dirty="0">
                <a:latin typeface="Arial"/>
                <a:ea typeface="+mn-lt"/>
                <a:cs typeface="Arial"/>
              </a:rPr>
              <a:t>It mainly affects the respiratory system, which is responsible for breathing and oxygen exchange </a:t>
            </a:r>
            <a:r>
              <a:rPr lang="en-GB" b="1" i="1" dirty="0">
                <a:latin typeface="Arial"/>
                <a:ea typeface="+mn-lt"/>
                <a:cs typeface="Arial"/>
              </a:rPr>
              <a:t>(</a:t>
            </a:r>
            <a:r>
              <a:rPr lang="en-GB" b="1" i="1" dirty="0" err="1">
                <a:latin typeface="Arial"/>
                <a:ea typeface="+mn-lt"/>
                <a:cs typeface="Arial"/>
              </a:rPr>
              <a:t>Marieb</a:t>
            </a:r>
            <a:r>
              <a:rPr lang="en-GB" b="1" i="1" dirty="0">
                <a:latin typeface="Arial"/>
                <a:ea typeface="+mn-lt"/>
                <a:cs typeface="Arial"/>
              </a:rPr>
              <a:t> and Hoehn, 2019)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GB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20770B-E8C7-2963-1D76-344EB8763D58}"/>
              </a:ext>
            </a:extLst>
          </p:cNvPr>
          <p:cNvSpPr txBox="1"/>
          <p:nvPr/>
        </p:nvSpPr>
        <p:spPr>
          <a:xfrm>
            <a:off x="193697" y="4624434"/>
            <a:ext cx="6594952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Smoking is the primary risk factor for lung cancer, although environmental and genetic factors can also contribute </a:t>
            </a:r>
            <a:r>
              <a:rPr lang="en-GB" b="1" i="1">
                <a:latin typeface="Arial"/>
                <a:ea typeface="+mn-lt"/>
                <a:cs typeface="Arial"/>
              </a:rPr>
              <a:t>(</a:t>
            </a:r>
            <a:r>
              <a:rPr lang="en-GB" b="1">
                <a:latin typeface="Arial"/>
                <a:ea typeface="+mn-lt"/>
                <a:cs typeface="Arial"/>
              </a:rPr>
              <a:t>Cancer Research UK, 2024).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B79714-5878-FCDC-9799-E3F3487F8E72}"/>
              </a:ext>
            </a:extLst>
          </p:cNvPr>
          <p:cNvSpPr txBox="1"/>
          <p:nvPr/>
        </p:nvSpPr>
        <p:spPr>
          <a:xfrm>
            <a:off x="5322991" y="5763638"/>
            <a:ext cx="6835034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This presentation will discuss the respiratory system, how lung cancer affects it, and a care plan for a fictional patient based on NHS and NICE guidelines</a:t>
            </a:r>
            <a:r>
              <a:rPr lang="en-GB" b="1" dirty="0">
                <a:latin typeface="Arial"/>
                <a:ea typeface="+mn-lt"/>
                <a:cs typeface="Arial"/>
              </a:rPr>
              <a:t> </a:t>
            </a:r>
            <a:r>
              <a:rPr lang="en-GB" b="1" i="1">
                <a:latin typeface="Arial"/>
                <a:ea typeface="+mn-lt"/>
                <a:cs typeface="Arial"/>
              </a:rPr>
              <a:t>(NICE,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</p:txBody>
      </p:sp>
      <p:pic>
        <p:nvPicPr>
          <p:cNvPr id="9" name="Picture 8" descr="A person looking through a microscope&#10;&#10;AI-generated content may be incorrect.">
            <a:extLst>
              <a:ext uri="{FF2B5EF4-FFF2-40B4-BE49-F238E27FC236}">
                <a16:creationId xmlns:a16="http://schemas.microsoft.com/office/drawing/2014/main" id="{068AAA7F-457B-89E7-0BEC-1AFA4FEABA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8499" y="344466"/>
            <a:ext cx="5140891" cy="3423781"/>
          </a:xfrm>
          <a:prstGeom prst="rect">
            <a:avLst/>
          </a:prstGeom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6BC0BE56-746F-0927-0BA9-E801FF834F3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96252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182"/>
    </mc:Choice>
    <mc:Fallback xmlns="">
      <p:transition spd="slow" advTm="431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50B8185-F5F6-5338-0C69-CE5625EE1C7B}"/>
              </a:ext>
            </a:extLst>
          </p:cNvPr>
          <p:cNvSpPr txBox="1"/>
          <p:nvPr/>
        </p:nvSpPr>
        <p:spPr>
          <a:xfrm>
            <a:off x="1262288" y="221449"/>
            <a:ext cx="8933143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latin typeface="Arial"/>
                <a:ea typeface="+mn-lt"/>
                <a:cs typeface="Arial"/>
              </a:rPr>
              <a:t>Respiratory System and Lung Cancer </a:t>
            </a:r>
            <a:endParaRPr lang="en-US" sz="3200" b="1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11DF90-7C04-7B01-DDB6-FFEBEC4A6761}"/>
              </a:ext>
            </a:extLst>
          </p:cNvPr>
          <p:cNvSpPr txBox="1"/>
          <p:nvPr/>
        </p:nvSpPr>
        <p:spPr>
          <a:xfrm>
            <a:off x="3740" y="1013302"/>
            <a:ext cx="5269281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Respiratory System and Lung Cancer 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9ED149-3DC6-6FF1-683F-613DBA662651}"/>
              </a:ext>
            </a:extLst>
          </p:cNvPr>
          <p:cNvSpPr txBox="1"/>
          <p:nvPr/>
        </p:nvSpPr>
        <p:spPr>
          <a:xfrm>
            <a:off x="911127" y="1647725"/>
            <a:ext cx="5530240" cy="203132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Lung cancer develops in the respiratory system, particularly in the tissues of the lungs (NHS, 2023).</a:t>
            </a:r>
            <a:endParaRPr lang="en-US" b="1">
              <a:latin typeface="Arial"/>
              <a:cs typeface="Arial"/>
            </a:endParaRPr>
          </a:p>
          <a:p>
            <a:r>
              <a:rPr lang="en-GB" b="1" dirty="0">
                <a:latin typeface="Arial"/>
                <a:ea typeface="+mn-lt"/>
                <a:cs typeface="Arial"/>
              </a:rPr>
              <a:t>The respiratory system is responsible for breathing and gas exchange in the body (Tortora and Derrickson, 2021).</a:t>
            </a:r>
            <a:endParaRPr lang="en-GB" b="1" i="1" dirty="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87D077-66E1-6A3C-5813-84AC89E8156C}"/>
              </a:ext>
            </a:extLst>
          </p:cNvPr>
          <p:cNvSpPr txBox="1"/>
          <p:nvPr/>
        </p:nvSpPr>
        <p:spPr>
          <a:xfrm>
            <a:off x="377952" y="3936253"/>
            <a:ext cx="6803719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Main structures of the respiratory system include: 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038B75-F898-CA85-5DA2-141B64149B98}"/>
              </a:ext>
            </a:extLst>
          </p:cNvPr>
          <p:cNvSpPr txBox="1"/>
          <p:nvPr/>
        </p:nvSpPr>
        <p:spPr>
          <a:xfrm>
            <a:off x="20588" y="4518661"/>
            <a:ext cx="274319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Nose and nasal cavity</a:t>
            </a:r>
            <a:endParaRPr lang="en-US" b="1">
              <a:latin typeface="Arial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Trachea (windpipe)</a:t>
            </a:r>
            <a:endParaRPr lang="en-GB" b="1">
              <a:latin typeface="Arial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Bronchi</a:t>
            </a:r>
            <a:endParaRPr lang="en-GB" b="1">
              <a:latin typeface="Arial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Lungs</a:t>
            </a:r>
            <a:endParaRPr lang="en-GB" b="1">
              <a:latin typeface="Arial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Bronchioles</a:t>
            </a:r>
            <a:endParaRPr lang="en-GB" b="1">
              <a:latin typeface="Arial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Alveoli</a:t>
            </a:r>
            <a:endParaRPr lang="en-GB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8A435C-9B2A-6617-6FE0-A50F39D975D8}"/>
              </a:ext>
            </a:extLst>
          </p:cNvPr>
          <p:cNvSpPr txBox="1"/>
          <p:nvPr/>
        </p:nvSpPr>
        <p:spPr>
          <a:xfrm>
            <a:off x="3128863" y="5467054"/>
            <a:ext cx="7064678" cy="92333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ea typeface="+mn-lt"/>
                <a:cs typeface="Arial"/>
              </a:rPr>
              <a:t>These structures work together to allow oxygen to enter the bloodstream and carbon dioxide to be removed </a:t>
            </a:r>
            <a:r>
              <a:rPr lang="en-GB" b="1" i="1" dirty="0">
                <a:latin typeface="Arial"/>
                <a:ea typeface="+mn-lt"/>
                <a:cs typeface="Arial"/>
              </a:rPr>
              <a:t>(</a:t>
            </a:r>
            <a:r>
              <a:rPr lang="en-GB" b="1" i="1" dirty="0" err="1">
                <a:latin typeface="Arial"/>
                <a:ea typeface="+mn-lt"/>
                <a:cs typeface="Arial"/>
              </a:rPr>
              <a:t>Marieb</a:t>
            </a:r>
            <a:r>
              <a:rPr lang="en-GB" b="1" i="1" dirty="0">
                <a:latin typeface="Arial"/>
                <a:ea typeface="+mn-lt"/>
                <a:cs typeface="Arial"/>
              </a:rPr>
              <a:t> and Hoehn, 2019)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US" b="1" dirty="0">
              <a:latin typeface="Arial"/>
              <a:cs typeface="Arial"/>
            </a:endParaRPr>
          </a:p>
        </p:txBody>
      </p:sp>
      <p:pic>
        <p:nvPicPr>
          <p:cNvPr id="8" name="Picture 7" descr="A diagram of lung cancer&#10;&#10;AI-generated content may be incorrect.">
            <a:extLst>
              <a:ext uri="{FF2B5EF4-FFF2-40B4-BE49-F238E27FC236}">
                <a16:creationId xmlns:a16="http://schemas.microsoft.com/office/drawing/2014/main" id="{B7F96769-AF78-7AC5-7F81-04D3E3EB76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4295" y="1011804"/>
            <a:ext cx="4091052" cy="36861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A595270-CDF6-96F2-B983-F5229D8CA7D2}"/>
              </a:ext>
            </a:extLst>
          </p:cNvPr>
          <p:cNvSpPr txBox="1"/>
          <p:nvPr/>
        </p:nvSpPr>
        <p:spPr>
          <a:xfrm>
            <a:off x="8927525" y="4862379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Google</a:t>
            </a:r>
            <a:r>
              <a:rPr lang="en-GB" dirty="0"/>
              <a:t> image</a:t>
            </a:r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AF379D68-C0B9-F2FC-29A3-1183AB51F67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7710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540"/>
    </mc:Choice>
    <mc:Fallback xmlns="">
      <p:transition spd="slow" advTm="32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30BE3C-DF49-3521-3395-9D4B1818E7EB}"/>
              </a:ext>
            </a:extLst>
          </p:cNvPr>
          <p:cNvSpPr txBox="1"/>
          <p:nvPr/>
        </p:nvSpPr>
        <p:spPr>
          <a:xfrm>
            <a:off x="2265189" y="222445"/>
            <a:ext cx="6563637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ea typeface="+mn-lt"/>
                <a:cs typeface="Arial"/>
              </a:rPr>
              <a:t>Anatomy of the Lungs and Airways 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7638FC-1002-5207-AD6B-82444A93D6A1}"/>
              </a:ext>
            </a:extLst>
          </p:cNvPr>
          <p:cNvSpPr txBox="1"/>
          <p:nvPr/>
        </p:nvSpPr>
        <p:spPr>
          <a:xfrm>
            <a:off x="1696886" y="1099624"/>
            <a:ext cx="846341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The lungs and airways are key structures of the respiratory system.</a:t>
            </a:r>
            <a:endParaRPr lang="en-US" b="1">
              <a:latin typeface="Arial"/>
              <a:cs typeface="Arial"/>
            </a:endParaRPr>
          </a:p>
        </p:txBody>
      </p:sp>
      <p:pic>
        <p:nvPicPr>
          <p:cNvPr id="4" name="Picture 3" descr="A diagram of human lungs&#10;&#10;AI-generated content may be incorrect.">
            <a:extLst>
              <a:ext uri="{FF2B5EF4-FFF2-40B4-BE49-F238E27FC236}">
                <a16:creationId xmlns:a16="http://schemas.microsoft.com/office/drawing/2014/main" id="{F75AF350-77F2-878E-970B-A1F5A8F74C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2651" y="1712282"/>
            <a:ext cx="4482231" cy="31098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B0F7CD-D128-18B8-BDA2-7851807C1C95}"/>
              </a:ext>
            </a:extLst>
          </p:cNvPr>
          <p:cNvSpPr txBox="1"/>
          <p:nvPr/>
        </p:nvSpPr>
        <p:spPr>
          <a:xfrm>
            <a:off x="134878" y="1867678"/>
            <a:ext cx="3160733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Trachea – a tube that carries air from the throat to the lungs. 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884E12-4BEA-FDCF-2250-DA8C0C99A78E}"/>
              </a:ext>
            </a:extLst>
          </p:cNvPr>
          <p:cNvSpPr txBox="1"/>
          <p:nvPr/>
        </p:nvSpPr>
        <p:spPr>
          <a:xfrm>
            <a:off x="131814" y="3096197"/>
            <a:ext cx="3171171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Bronchi – two main branches that deliver air into each lung.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481B52-7948-DBA1-54B5-9807A0250EA8}"/>
              </a:ext>
            </a:extLst>
          </p:cNvPr>
          <p:cNvSpPr txBox="1"/>
          <p:nvPr/>
        </p:nvSpPr>
        <p:spPr>
          <a:xfrm>
            <a:off x="131814" y="4512356"/>
            <a:ext cx="3171171" cy="92333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Bronchioles – smaller airways that distribute air throughout the lungs.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521597-BE79-7BC0-E8E4-5A7A64E906DF}"/>
              </a:ext>
            </a:extLst>
          </p:cNvPr>
          <p:cNvSpPr txBox="1"/>
          <p:nvPr/>
        </p:nvSpPr>
        <p:spPr>
          <a:xfrm>
            <a:off x="8827203" y="2495227"/>
            <a:ext cx="3254678" cy="120032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Alveoli – tiny air sacs where oxygen enters the bloodstream and carbon dioxide is removed.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C4087D-D73A-D0FF-7FAC-117F70C11247}"/>
              </a:ext>
            </a:extLst>
          </p:cNvPr>
          <p:cNvSpPr txBox="1"/>
          <p:nvPr/>
        </p:nvSpPr>
        <p:spPr>
          <a:xfrm>
            <a:off x="8824887" y="4010566"/>
            <a:ext cx="3233801" cy="1200329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ea typeface="+mn-lt"/>
                <a:cs typeface="Arial"/>
              </a:rPr>
              <a:t>Lungs – spongy organs located in the thoracic cavity responsible for gas exchange.</a:t>
            </a:r>
            <a:endParaRPr lang="en-US" b="1" dirty="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012F4F-C246-4B6C-0EF7-6C7F92B49B31}"/>
              </a:ext>
            </a:extLst>
          </p:cNvPr>
          <p:cNvSpPr txBox="1"/>
          <p:nvPr/>
        </p:nvSpPr>
        <p:spPr>
          <a:xfrm>
            <a:off x="852200" y="6027518"/>
            <a:ext cx="10498896" cy="646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ea typeface="+mn-lt"/>
                <a:cs typeface="Arial"/>
              </a:rPr>
              <a:t>Damage to these structures, such as through the development of lung cancer, can affect normal breathing and oxygen supply </a:t>
            </a:r>
            <a:r>
              <a:rPr lang="en-GB" b="1" i="1" dirty="0">
                <a:latin typeface="Arial"/>
                <a:ea typeface="+mn-lt"/>
                <a:cs typeface="Arial"/>
              </a:rPr>
              <a:t>(</a:t>
            </a:r>
            <a:r>
              <a:rPr lang="en-GB" b="1" i="1" dirty="0" err="1">
                <a:latin typeface="Arial"/>
                <a:ea typeface="+mn-lt"/>
                <a:cs typeface="Arial"/>
              </a:rPr>
              <a:t>Marieb</a:t>
            </a:r>
            <a:r>
              <a:rPr lang="en-GB" b="1" i="1" dirty="0">
                <a:latin typeface="Arial"/>
                <a:ea typeface="+mn-lt"/>
                <a:cs typeface="Arial"/>
              </a:rPr>
              <a:t> and Hoehn, 2019; Tortora and Derrickson, 2021)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US" b="1" dirty="0"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17DB58-757F-9E8B-517E-EC1C50474466}"/>
              </a:ext>
            </a:extLst>
          </p:cNvPr>
          <p:cNvSpPr txBox="1"/>
          <p:nvPr/>
        </p:nvSpPr>
        <p:spPr>
          <a:xfrm>
            <a:off x="4662304" y="5138335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Google image used</a:t>
            </a:r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EB51DBE3-EF50-5E4B-F359-654E234CD1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5315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182"/>
    </mc:Choice>
    <mc:Fallback xmlns="">
      <p:transition spd="slow" advTm="381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625562-9F68-167B-94FC-2864BBA5E4BB}"/>
              </a:ext>
            </a:extLst>
          </p:cNvPr>
          <p:cNvSpPr txBox="1"/>
          <p:nvPr/>
        </p:nvSpPr>
        <p:spPr>
          <a:xfrm>
            <a:off x="6370" y="295264"/>
            <a:ext cx="6688897" cy="523220"/>
          </a:xfrm>
          <a:prstGeom prst="rect">
            <a:avLst/>
          </a:prstGeom>
          <a:solidFill>
            <a:srgbClr val="7030A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rial"/>
                <a:ea typeface="+mn-lt"/>
                <a:cs typeface="Arial"/>
              </a:rPr>
              <a:t>Physiology of the Respiratory System</a:t>
            </a:r>
            <a:r>
              <a:rPr lang="en-GB" sz="2800" b="1" dirty="0">
                <a:latin typeface="Arial"/>
                <a:ea typeface="+mn-lt"/>
                <a:cs typeface="Arial"/>
              </a:rPr>
              <a:t> </a:t>
            </a:r>
            <a:endParaRPr lang="en-US" sz="2800" b="1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01C7CF-D1BA-8D09-46E1-7CFD73B866EC}"/>
              </a:ext>
            </a:extLst>
          </p:cNvPr>
          <p:cNvSpPr txBox="1"/>
          <p:nvPr/>
        </p:nvSpPr>
        <p:spPr>
          <a:xfrm>
            <a:off x="1175" y="1113625"/>
            <a:ext cx="609391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The respiratory system allows the body to obtain oxygen and remove carbon dioxide through breathing and gas exchange </a:t>
            </a:r>
            <a:r>
              <a:rPr lang="en-GB" b="1" i="1">
                <a:latin typeface="Arial"/>
                <a:ea typeface="+mn-lt"/>
                <a:cs typeface="Arial"/>
              </a:rPr>
              <a:t>(NHS,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F6283A-F96C-1897-F055-418D5330A374}"/>
              </a:ext>
            </a:extLst>
          </p:cNvPr>
          <p:cNvSpPr txBox="1"/>
          <p:nvPr/>
        </p:nvSpPr>
        <p:spPr>
          <a:xfrm>
            <a:off x="-28008" y="2185140"/>
            <a:ext cx="4705611" cy="369332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ea typeface="+mn-lt"/>
                <a:cs typeface="Arial"/>
              </a:rPr>
              <a:t>Key physiological </a:t>
            </a:r>
            <a:r>
              <a:rPr lang="en-GB" b="1">
                <a:latin typeface="Arial"/>
                <a:ea typeface="+mn-lt"/>
                <a:cs typeface="Arial"/>
              </a:rPr>
              <a:t>processes include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0EED41F3-E9EB-CF96-3DAE-CF65E76CC6D0}"/>
              </a:ext>
            </a:extLst>
          </p:cNvPr>
          <p:cNvSpPr/>
          <p:nvPr/>
        </p:nvSpPr>
        <p:spPr>
          <a:xfrm>
            <a:off x="1017967" y="2745104"/>
            <a:ext cx="505508" cy="68613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7ADB13-834E-3B0D-DCD2-3AFC9FEF6ECC}"/>
              </a:ext>
            </a:extLst>
          </p:cNvPr>
          <p:cNvSpPr txBox="1"/>
          <p:nvPr/>
        </p:nvSpPr>
        <p:spPr>
          <a:xfrm>
            <a:off x="-26651" y="3433891"/>
            <a:ext cx="5697254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Inhalation – air enters the lungs as the diaphragm contracts and the chest cavity expands </a:t>
            </a:r>
            <a:r>
              <a:rPr lang="en-GB" b="1" i="1">
                <a:latin typeface="Arial"/>
                <a:ea typeface="+mn-lt"/>
                <a:cs typeface="Arial"/>
              </a:rPr>
              <a:t>(Tortora and Derrickson, 2021)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D8617D-B0C6-6C87-DE8B-0661FCDD1DDB}"/>
              </a:ext>
            </a:extLst>
          </p:cNvPr>
          <p:cNvSpPr txBox="1"/>
          <p:nvPr/>
        </p:nvSpPr>
        <p:spPr>
          <a:xfrm>
            <a:off x="-5630" y="4557849"/>
            <a:ext cx="5676376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ea typeface="+mn-lt"/>
                <a:cs typeface="Arial"/>
              </a:rPr>
              <a:t>Air transport – air travels through the trachea, bronchi and bronchioles into the lungs </a:t>
            </a:r>
            <a:r>
              <a:rPr lang="en-GB" b="1" i="1" dirty="0">
                <a:latin typeface="Arial"/>
                <a:ea typeface="+mn-lt"/>
                <a:cs typeface="Arial"/>
              </a:rPr>
              <a:t>(</a:t>
            </a:r>
            <a:r>
              <a:rPr lang="en-GB" b="1" i="1" dirty="0" err="1">
                <a:latin typeface="Arial"/>
                <a:ea typeface="+mn-lt"/>
                <a:cs typeface="Arial"/>
              </a:rPr>
              <a:t>Marieb</a:t>
            </a:r>
            <a:r>
              <a:rPr lang="en-GB" b="1" i="1" dirty="0">
                <a:latin typeface="Arial"/>
                <a:ea typeface="+mn-lt"/>
                <a:cs typeface="Arial"/>
              </a:rPr>
              <a:t> and Hoehn, 2019)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US" b="1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C12B9A-F5CD-FC8E-58B8-ED4A8296052B}"/>
              </a:ext>
            </a:extLst>
          </p:cNvPr>
          <p:cNvSpPr txBox="1"/>
          <p:nvPr/>
        </p:nvSpPr>
        <p:spPr>
          <a:xfrm>
            <a:off x="1496" y="5658437"/>
            <a:ext cx="5686814" cy="120032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Gas exchange – oxygen diffuses from the alveoli into the bloodstream while carbon dioxide moves from the blood into the alveoli </a:t>
            </a:r>
            <a:r>
              <a:rPr lang="en-GB" b="1" i="1">
                <a:latin typeface="Arial"/>
                <a:ea typeface="+mn-lt"/>
                <a:cs typeface="Arial"/>
              </a:rPr>
              <a:t>(Tortora and Derrickson, 2021)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E457EA8F-79FD-5E7F-8C00-FC3254542D95}"/>
              </a:ext>
            </a:extLst>
          </p:cNvPr>
          <p:cNvSpPr/>
          <p:nvPr/>
        </p:nvSpPr>
        <p:spPr>
          <a:xfrm>
            <a:off x="6097772" y="565726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F1C84E-0858-D3A0-80CC-067A367E7109}"/>
              </a:ext>
            </a:extLst>
          </p:cNvPr>
          <p:cNvSpPr txBox="1"/>
          <p:nvPr/>
        </p:nvSpPr>
        <p:spPr>
          <a:xfrm>
            <a:off x="7686679" y="5471936"/>
            <a:ext cx="3880979" cy="1200329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Exhalation – carbon dioxide is removed from the body as the diaphragm relaxes and air leaves the lungs </a:t>
            </a:r>
            <a:r>
              <a:rPr lang="en-GB" b="1" i="1">
                <a:latin typeface="Arial"/>
                <a:ea typeface="+mn-lt"/>
                <a:cs typeface="Arial"/>
              </a:rPr>
              <a:t>(NHS, 2023)</a:t>
            </a:r>
            <a:r>
              <a:rPr lang="en-GB" b="1">
                <a:latin typeface="Arial"/>
                <a:ea typeface="+mn-lt"/>
                <a:cs typeface="Arial"/>
              </a:rPr>
              <a:t>. </a:t>
            </a:r>
            <a:endParaRPr lang="en-US" b="1">
              <a:latin typeface="Arial"/>
              <a:cs typeface="Arial"/>
            </a:endParaRPr>
          </a:p>
        </p:txBody>
      </p:sp>
      <p:pic>
        <p:nvPicPr>
          <p:cNvPr id="11" name="Picture 10" descr="A diagram of a gas exchange&#10;&#10;AI-generated content may be incorrect.">
            <a:extLst>
              <a:ext uri="{FF2B5EF4-FFF2-40B4-BE49-F238E27FC236}">
                <a16:creationId xmlns:a16="http://schemas.microsoft.com/office/drawing/2014/main" id="{0CBBBDF7-B84A-A0E6-CF1E-9593FFC122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9878" y="920794"/>
            <a:ext cx="5043944" cy="36385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2BEBA10-5DB9-FE8A-776F-805ABB2466CA}"/>
              </a:ext>
            </a:extLst>
          </p:cNvPr>
          <p:cNvSpPr txBox="1"/>
          <p:nvPr/>
        </p:nvSpPr>
        <p:spPr>
          <a:xfrm>
            <a:off x="8134531" y="4802313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err="1"/>
              <a:t>Googl</a:t>
            </a:r>
            <a:r>
              <a:rPr lang="en-GB" sz="1400"/>
              <a:t>e image used</a:t>
            </a:r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F35BCC0D-B00B-20D6-802E-B23F9B99B7A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88725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936"/>
    </mc:Choice>
    <mc:Fallback xmlns="">
      <p:transition spd="slow" advTm="38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CF025F6-A1F5-C618-BAA9-8233A1CEA38D}"/>
              </a:ext>
            </a:extLst>
          </p:cNvPr>
          <p:cNvSpPr txBox="1"/>
          <p:nvPr/>
        </p:nvSpPr>
        <p:spPr>
          <a:xfrm>
            <a:off x="3395753" y="136265"/>
            <a:ext cx="5686815" cy="584775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latin typeface="Arial"/>
                <a:ea typeface="+mn-lt"/>
                <a:cs typeface="Arial"/>
              </a:rPr>
              <a:t>What is Lung Cancer </a:t>
            </a:r>
            <a:endParaRPr lang="en-US" sz="3200" b="1">
              <a:latin typeface="Arial"/>
              <a:cs typeface="Arial"/>
            </a:endParaRPr>
          </a:p>
        </p:txBody>
      </p:sp>
      <p:pic>
        <p:nvPicPr>
          <p:cNvPr id="3" name="Picture 2" descr="A x-ray of a person&amp;#39;s body&#10;&#10;AI-generated content may be incorrect.">
            <a:extLst>
              <a:ext uri="{FF2B5EF4-FFF2-40B4-BE49-F238E27FC236}">
                <a16:creationId xmlns:a16="http://schemas.microsoft.com/office/drawing/2014/main" id="{56DE7A4F-728D-2ABC-D4E9-5D8150B6C8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694" y="952346"/>
            <a:ext cx="5781675" cy="3429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EF1DBB-6EEE-7E19-ACAE-8E405FCF5D07}"/>
              </a:ext>
            </a:extLst>
          </p:cNvPr>
          <p:cNvSpPr txBox="1"/>
          <p:nvPr/>
        </p:nvSpPr>
        <p:spPr>
          <a:xfrm>
            <a:off x="302378" y="422307"/>
            <a:ext cx="2743200" cy="175432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Lung cancer is a disease where abnormal cells grow uncontrollably in the tissues of the lungs </a:t>
            </a:r>
            <a:r>
              <a:rPr lang="en-GB" b="1" i="1">
                <a:latin typeface="Arial"/>
                <a:ea typeface="+mn-lt"/>
                <a:cs typeface="Arial"/>
              </a:rPr>
              <a:t>(NHS,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9E8011-4D4F-7681-6801-D01FCDDCDCD0}"/>
              </a:ext>
            </a:extLst>
          </p:cNvPr>
          <p:cNvSpPr txBox="1"/>
          <p:nvPr/>
        </p:nvSpPr>
        <p:spPr>
          <a:xfrm>
            <a:off x="302353" y="2413077"/>
            <a:ext cx="2743200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These abnormal cells can form tumours that interfere with the normal functioning of the respiratory system </a:t>
            </a:r>
            <a:r>
              <a:rPr lang="en-GB" b="1" i="1">
                <a:latin typeface="Arial"/>
                <a:ea typeface="+mn-lt"/>
                <a:cs typeface="Arial"/>
              </a:rPr>
              <a:t>(Cancer Research UK, 2024)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177172-C4A1-EA28-53A9-C3A39568AE26}"/>
              </a:ext>
            </a:extLst>
          </p:cNvPr>
          <p:cNvSpPr txBox="1"/>
          <p:nvPr/>
        </p:nvSpPr>
        <p:spPr>
          <a:xfrm>
            <a:off x="302017" y="5081947"/>
            <a:ext cx="8525435" cy="14773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Lung cancer is one of the leading causes of cancer-related deaths in the UK </a:t>
            </a:r>
            <a:r>
              <a:rPr lang="en-GB" b="1" i="1">
                <a:latin typeface="Arial"/>
                <a:ea typeface="+mn-lt"/>
                <a:cs typeface="Arial"/>
              </a:rPr>
              <a:t>(Cancer Research UK, 2024)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The two main types of lung cancer are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F540AF66-F711-F0D2-05EE-BFE50AA1FBE0}"/>
              </a:ext>
            </a:extLst>
          </p:cNvPr>
          <p:cNvSpPr/>
          <p:nvPr/>
        </p:nvSpPr>
        <p:spPr>
          <a:xfrm>
            <a:off x="9088899" y="557526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6DF8AB33-C264-F695-FE35-6C911D8D66E9}"/>
              </a:ext>
            </a:extLst>
          </p:cNvPr>
          <p:cNvSpPr/>
          <p:nvPr/>
        </p:nvSpPr>
        <p:spPr>
          <a:xfrm>
            <a:off x="10921048" y="4956402"/>
            <a:ext cx="417397" cy="1012025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52F362E-61CF-5E33-FB45-6DDAB6C41A52}"/>
              </a:ext>
            </a:extLst>
          </p:cNvPr>
          <p:cNvSpPr txBox="1"/>
          <p:nvPr/>
        </p:nvSpPr>
        <p:spPr>
          <a:xfrm>
            <a:off x="9243218" y="3645802"/>
            <a:ext cx="2743200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Non-small cell lung cancer (NSCLC) – the most common type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374FE0-C025-4EFB-C44A-9BFB6B3111B5}"/>
              </a:ext>
            </a:extLst>
          </p:cNvPr>
          <p:cNvSpPr txBox="1"/>
          <p:nvPr/>
        </p:nvSpPr>
        <p:spPr>
          <a:xfrm>
            <a:off x="9170393" y="1158893"/>
            <a:ext cx="2888877" cy="1245152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ea typeface="+mn-lt"/>
                <a:cs typeface="Arial"/>
              </a:rPr>
              <a:t>Small cell lung cancer (SCLC) – less common but spreads </a:t>
            </a:r>
            <a:r>
              <a:rPr lang="en-GB" b="1" dirty="0" err="1">
                <a:latin typeface="Arial"/>
                <a:ea typeface="+mn-lt"/>
                <a:cs typeface="Arial"/>
              </a:rPr>
              <a:t>morequickly</a:t>
            </a:r>
            <a:r>
              <a:rPr lang="en-GB" b="1" dirty="0">
                <a:latin typeface="Arial"/>
                <a:ea typeface="+mn-lt"/>
                <a:cs typeface="Arial"/>
              </a:rPr>
              <a:t> </a:t>
            </a:r>
            <a:r>
              <a:rPr lang="en-GB" b="1" i="1" dirty="0">
                <a:latin typeface="Arial"/>
                <a:ea typeface="+mn-lt"/>
                <a:cs typeface="Arial"/>
              </a:rPr>
              <a:t>(NICE, 2023)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GB" b="1" dirty="0">
              <a:latin typeface="Arial"/>
              <a:cs typeface="Arial"/>
            </a:endParaRPr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CB6C360E-2EDD-09C5-C4A0-B56CD168D575}"/>
              </a:ext>
            </a:extLst>
          </p:cNvPr>
          <p:cNvSpPr/>
          <p:nvPr/>
        </p:nvSpPr>
        <p:spPr>
          <a:xfrm>
            <a:off x="10374652" y="2662814"/>
            <a:ext cx="495837" cy="631026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5EA892-C99A-6E85-9967-78E7822F2FE6}"/>
              </a:ext>
            </a:extLst>
          </p:cNvPr>
          <p:cNvSpPr txBox="1"/>
          <p:nvPr/>
        </p:nvSpPr>
        <p:spPr>
          <a:xfrm>
            <a:off x="4267484" y="4575452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Google image used</a:t>
            </a:r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7CF50E7F-68E1-2DC6-11D5-97114DA695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67461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785"/>
    </mc:Choice>
    <mc:Fallback xmlns="">
      <p:transition spd="slow" advTm="317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F238113-D642-9F86-6D3D-C93AE1725E76}"/>
              </a:ext>
            </a:extLst>
          </p:cNvPr>
          <p:cNvSpPr txBox="1"/>
          <p:nvPr/>
        </p:nvSpPr>
        <p:spPr>
          <a:xfrm>
            <a:off x="-6" y="141007"/>
            <a:ext cx="10645034" cy="80021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Arial"/>
              </a:rPr>
              <a:t>How Lung Cancer Affects the Respiratory System</a:t>
            </a:r>
            <a:endParaRPr lang="en-US" sz="2800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pic>
        <p:nvPicPr>
          <p:cNvPr id="3" name="Picture 2" descr="A transparent body with a cancer&#10;&#10;AI-generated content may be incorrect.">
            <a:extLst>
              <a:ext uri="{FF2B5EF4-FFF2-40B4-BE49-F238E27FC236}">
                <a16:creationId xmlns:a16="http://schemas.microsoft.com/office/drawing/2014/main" id="{9BBB28FB-D6F1-4124-37E7-982C534CB3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25" y="1713041"/>
            <a:ext cx="5896535" cy="50986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A4C23F2-34DF-C35E-1B0E-E5EFEDB97C0D}"/>
              </a:ext>
            </a:extLst>
          </p:cNvPr>
          <p:cNvSpPr txBox="1"/>
          <p:nvPr/>
        </p:nvSpPr>
        <p:spPr>
          <a:xfrm>
            <a:off x="100595" y="1131175"/>
            <a:ext cx="576878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Impact of Lung Cancer on the Respiratory System</a:t>
            </a:r>
            <a:endParaRPr lang="en-US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F17AEF-BF78-E054-0E4E-D4169BD61F82}"/>
              </a:ext>
            </a:extLst>
          </p:cNvPr>
          <p:cNvSpPr txBox="1"/>
          <p:nvPr/>
        </p:nvSpPr>
        <p:spPr>
          <a:xfrm>
            <a:off x="6044204" y="1130862"/>
            <a:ext cx="5897425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Lung cancer can cause tumours to develop within the lung tissue, which may block the airways </a:t>
            </a:r>
            <a:r>
              <a:rPr lang="en-GB" b="1" i="1">
                <a:latin typeface="Arial"/>
                <a:ea typeface="+mn-lt"/>
                <a:cs typeface="Arial"/>
              </a:rPr>
              <a:t>(NHS,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A0F4B9-A1B2-38DE-D3FA-B1A149B501AF}"/>
              </a:ext>
            </a:extLst>
          </p:cNvPr>
          <p:cNvSpPr txBox="1"/>
          <p:nvPr/>
        </p:nvSpPr>
        <p:spPr>
          <a:xfrm>
            <a:off x="6036689" y="2058387"/>
            <a:ext cx="5886987" cy="923330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Blocked or narrowed airways reduce airflow and make breathing more difficult </a:t>
            </a:r>
            <a:r>
              <a:rPr lang="en-GB" b="1" i="1">
                <a:latin typeface="Arial"/>
                <a:ea typeface="+mn-lt"/>
                <a:cs typeface="Arial"/>
              </a:rPr>
              <a:t>(Cancer Research UK, 2024)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3611EC-6D7F-67A0-F5B1-02CED4FC953E}"/>
              </a:ext>
            </a:extLst>
          </p:cNvPr>
          <p:cNvSpPr txBox="1"/>
          <p:nvPr/>
        </p:nvSpPr>
        <p:spPr>
          <a:xfrm>
            <a:off x="6033308" y="2986094"/>
            <a:ext cx="5925669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Damage to the alveoli can reduce the efficiency of gas exchange, meaning less oxygen enters the bloodstream </a:t>
            </a:r>
            <a:r>
              <a:rPr lang="en-GB" b="1" i="1">
                <a:latin typeface="Arial"/>
                <a:ea typeface="+mn-lt"/>
                <a:cs typeface="Arial"/>
              </a:rPr>
              <a:t>(Tortora and Derrickson, 2021)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5BFAB5-D231-B31E-C4AE-B95091CA9ADA}"/>
              </a:ext>
            </a:extLst>
          </p:cNvPr>
          <p:cNvSpPr txBox="1"/>
          <p:nvPr/>
        </p:nvSpPr>
        <p:spPr>
          <a:xfrm>
            <a:off x="6622432" y="4830315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029AB8D-D0BB-028C-9124-BCFFF89AC0AA}"/>
              </a:ext>
            </a:extLst>
          </p:cNvPr>
          <p:cNvSpPr txBox="1"/>
          <p:nvPr/>
        </p:nvSpPr>
        <p:spPr>
          <a:xfrm>
            <a:off x="6032079" y="3917618"/>
            <a:ext cx="5937335" cy="92333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ea typeface="+mn-lt"/>
                <a:cs typeface="Arial"/>
              </a:rPr>
              <a:t>As the disease progresses, lung function may decline, affecting the body’s ability to supply oxygen to tissues </a:t>
            </a:r>
            <a:r>
              <a:rPr lang="en-GB" b="1" i="1" dirty="0">
                <a:latin typeface="Arial"/>
                <a:ea typeface="+mn-lt"/>
                <a:cs typeface="Arial"/>
              </a:rPr>
              <a:t>(</a:t>
            </a:r>
            <a:r>
              <a:rPr lang="en-GB" b="1" i="1" dirty="0" err="1">
                <a:latin typeface="Arial"/>
                <a:ea typeface="+mn-lt"/>
                <a:cs typeface="Arial"/>
              </a:rPr>
              <a:t>Marieb</a:t>
            </a:r>
            <a:r>
              <a:rPr lang="en-GB" b="1" i="1" dirty="0">
                <a:latin typeface="Arial"/>
                <a:ea typeface="+mn-lt"/>
                <a:cs typeface="Arial"/>
              </a:rPr>
              <a:t> and Hoehn, 2019)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US" b="1" dirty="0"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F35176-E43C-9C76-D645-400D9CC87779}"/>
              </a:ext>
            </a:extLst>
          </p:cNvPr>
          <p:cNvSpPr txBox="1"/>
          <p:nvPr/>
        </p:nvSpPr>
        <p:spPr>
          <a:xfrm>
            <a:off x="6035071" y="4850621"/>
            <a:ext cx="5926897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ea typeface="+mn-lt"/>
                <a:cs typeface="Arial"/>
              </a:rPr>
              <a:t>Common symptoms include persistent cough, breathlessness, chest pain and fatigue </a:t>
            </a:r>
            <a:r>
              <a:rPr lang="en-GB" b="1" i="1" dirty="0">
                <a:latin typeface="Arial"/>
                <a:ea typeface="+mn-lt"/>
                <a:cs typeface="Arial"/>
              </a:rPr>
              <a:t>(NHS, 2023)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US" b="1" dirty="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794ADDC-3999-2B54-1E70-8A86F9A214D4}"/>
              </a:ext>
            </a:extLst>
          </p:cNvPr>
          <p:cNvSpPr txBox="1"/>
          <p:nvPr/>
        </p:nvSpPr>
        <p:spPr>
          <a:xfrm>
            <a:off x="6042517" y="6189651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Google image used</a:t>
            </a:r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6B3DC0CA-B680-E3D6-B1C6-1C9822EA63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65369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481"/>
    </mc:Choice>
    <mc:Fallback xmlns="">
      <p:transition spd="slow" advTm="524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4E050B-07BD-B9B0-EFAF-CFDFF7D97F84}"/>
              </a:ext>
            </a:extLst>
          </p:cNvPr>
          <p:cNvSpPr txBox="1"/>
          <p:nvPr/>
        </p:nvSpPr>
        <p:spPr>
          <a:xfrm>
            <a:off x="3527946" y="316380"/>
            <a:ext cx="4693023" cy="5847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bg1"/>
                </a:solidFill>
                <a:latin typeface="Arial"/>
                <a:ea typeface="+mn-lt"/>
                <a:cs typeface="Arial"/>
              </a:rPr>
              <a:t>Fictional Patient Profile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B918A6-BC09-C717-246B-ADAA4F464A2F}"/>
              </a:ext>
            </a:extLst>
          </p:cNvPr>
          <p:cNvSpPr txBox="1"/>
          <p:nvPr/>
        </p:nvSpPr>
        <p:spPr>
          <a:xfrm>
            <a:off x="302223" y="1170280"/>
            <a:ext cx="2743200" cy="452431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Fictional Patient Profile</a:t>
            </a:r>
            <a:endParaRPr lang="en-US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Patient name:</a:t>
            </a:r>
            <a:r>
              <a:rPr lang="en-GB">
                <a:latin typeface="Arial"/>
                <a:ea typeface="+mn-lt"/>
                <a:cs typeface="Arial"/>
              </a:rPr>
              <a:t> Patient A (fictional case study)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Age:</a:t>
            </a:r>
            <a:r>
              <a:rPr lang="en-GB">
                <a:latin typeface="Arial"/>
                <a:ea typeface="+mn-lt"/>
                <a:cs typeface="Arial"/>
              </a:rPr>
              <a:t> 65 years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Gender:</a:t>
            </a:r>
            <a:r>
              <a:rPr lang="en-GB">
                <a:latin typeface="Arial"/>
                <a:ea typeface="+mn-lt"/>
                <a:cs typeface="Arial"/>
              </a:rPr>
              <a:t> Male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Occupation:</a:t>
            </a:r>
            <a:r>
              <a:rPr lang="en-GB">
                <a:latin typeface="Arial"/>
                <a:ea typeface="+mn-lt"/>
                <a:cs typeface="Arial"/>
              </a:rPr>
              <a:t> Retired construction worker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Living situation</a:t>
            </a:r>
            <a:r>
              <a:rPr lang="en-GB" dirty="0">
                <a:latin typeface="Arial"/>
                <a:ea typeface="+mn-lt"/>
                <a:cs typeface="Arial"/>
              </a:rPr>
              <a:t> </a:t>
            </a:r>
            <a:r>
              <a:rPr lang="en-GB">
                <a:latin typeface="Arial"/>
                <a:ea typeface="+mn-lt"/>
                <a:cs typeface="Arial"/>
              </a:rPr>
              <a:t>Lives with spouse</a:t>
            </a:r>
            <a:endParaRPr lang="en-GB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734EA7-DA66-78E2-2ED6-F97C4135B4ED}"/>
              </a:ext>
            </a:extLst>
          </p:cNvPr>
          <p:cNvSpPr txBox="1"/>
          <p:nvPr/>
        </p:nvSpPr>
        <p:spPr>
          <a:xfrm>
            <a:off x="9134856" y="1167511"/>
            <a:ext cx="2743200" cy="452431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Medical background</a:t>
            </a:r>
            <a:endParaRPr lang="en-US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Long history of smoking (40 years)</a:t>
            </a:r>
            <a:endParaRPr lang="en-GB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Occasional shortness of breath</a:t>
            </a:r>
            <a:endParaRPr lang="en-GB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Recently diagnosed with Stage II Non-Small Cell Lung Cancer (NSCLC)</a:t>
            </a:r>
            <a:r>
              <a:rPr lang="en-GB" b="1" dirty="0">
                <a:latin typeface="Arial"/>
                <a:ea typeface="+mn-lt"/>
                <a:cs typeface="Arial"/>
              </a:rPr>
              <a:t> </a:t>
            </a:r>
            <a:r>
              <a:rPr lang="en-GB" b="1">
                <a:latin typeface="Arial"/>
                <a:ea typeface="+mn-lt"/>
                <a:cs typeface="Arial"/>
              </a:rPr>
              <a:t>following medical investigations </a:t>
            </a:r>
            <a:r>
              <a:rPr lang="en-GB" b="1" i="1">
                <a:latin typeface="Arial"/>
                <a:ea typeface="+mn-lt"/>
                <a:cs typeface="Arial"/>
              </a:rPr>
              <a:t>(NHS, 2023; NICE,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pic>
        <p:nvPicPr>
          <p:cNvPr id="5" name="Picture 4" descr="Two people looking at a paper&#10;&#10;AI-generated content may be incorrect.">
            <a:extLst>
              <a:ext uri="{FF2B5EF4-FFF2-40B4-BE49-F238E27FC236}">
                <a16:creationId xmlns:a16="http://schemas.microsoft.com/office/drawing/2014/main" id="{D085B375-BD43-1479-1EA3-EC36B7229F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8500" y="1165412"/>
            <a:ext cx="5715001" cy="45271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F237E3-A477-FF6E-2665-7EEEB896206D}"/>
              </a:ext>
            </a:extLst>
          </p:cNvPr>
          <p:cNvSpPr txBox="1"/>
          <p:nvPr/>
        </p:nvSpPr>
        <p:spPr>
          <a:xfrm>
            <a:off x="4816314" y="5922387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Stock im</a:t>
            </a:r>
            <a:r>
              <a:rPr lang="en-GB" sz="1400">
                <a:latin typeface="Arial"/>
                <a:cs typeface="Arial"/>
              </a:rPr>
              <a:t>age used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A8E14A54-38AA-B2D9-254C-17861A47C1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57429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654"/>
    </mc:Choice>
    <mc:Fallback xmlns="">
      <p:transition spd="slow" advTm="36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31F029-1634-701C-8C76-435FC416D070}"/>
              </a:ext>
            </a:extLst>
          </p:cNvPr>
          <p:cNvSpPr txBox="1"/>
          <p:nvPr/>
        </p:nvSpPr>
        <p:spPr>
          <a:xfrm>
            <a:off x="4211211" y="103563"/>
            <a:ext cx="2743199" cy="584775"/>
          </a:xfrm>
          <a:prstGeom prst="rect">
            <a:avLst/>
          </a:prstGeom>
          <a:solidFill>
            <a:schemeClr val="accent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bg1"/>
                </a:solidFill>
                <a:latin typeface="Arial"/>
                <a:ea typeface="+mn-lt"/>
                <a:cs typeface="Arial"/>
              </a:rPr>
              <a:t>Risk Factors </a:t>
            </a:r>
            <a:endParaRPr lang="en-US" sz="32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298A69-8FF8-F486-61A2-0759E642CE55}"/>
              </a:ext>
            </a:extLst>
          </p:cNvPr>
          <p:cNvSpPr txBox="1"/>
          <p:nvPr/>
        </p:nvSpPr>
        <p:spPr>
          <a:xfrm>
            <a:off x="1804195" y="833284"/>
            <a:ext cx="7565719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Several lifestyle and environmental factors increase the risk of developing lung cancer.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486BC1-CA3D-58CC-F109-45D40EE041ED}"/>
              </a:ext>
            </a:extLst>
          </p:cNvPr>
          <p:cNvSpPr txBox="1"/>
          <p:nvPr/>
        </p:nvSpPr>
        <p:spPr>
          <a:xfrm>
            <a:off x="2431565" y="1713597"/>
            <a:ext cx="709599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ea typeface="+mn-lt"/>
                <a:cs typeface="Arial"/>
              </a:rPr>
              <a:t>For the fictional patient, the main risk factors </a:t>
            </a:r>
            <a:r>
              <a:rPr lang="en-GB" b="1">
                <a:latin typeface="Arial"/>
                <a:ea typeface="+mn-lt"/>
                <a:cs typeface="Arial"/>
              </a:rPr>
              <a:t>include 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68ADAE-ADAA-C408-EE39-DCE10DED48D5}"/>
              </a:ext>
            </a:extLst>
          </p:cNvPr>
          <p:cNvSpPr txBox="1"/>
          <p:nvPr/>
        </p:nvSpPr>
        <p:spPr>
          <a:xfrm>
            <a:off x="126756" y="2225003"/>
            <a:ext cx="7283884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Smoking – the leading cause of lung cancer and responsible for most cases </a:t>
            </a:r>
            <a:r>
              <a:rPr lang="en-GB" b="1" i="1">
                <a:latin typeface="Arial"/>
                <a:ea typeface="+mn-lt"/>
                <a:cs typeface="Arial"/>
              </a:rPr>
              <a:t>(Cancer Research UK, 2024)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C542B7-9555-7166-908B-7FB436D91856}"/>
              </a:ext>
            </a:extLst>
          </p:cNvPr>
          <p:cNvSpPr txBox="1"/>
          <p:nvPr/>
        </p:nvSpPr>
        <p:spPr>
          <a:xfrm>
            <a:off x="3613948" y="3107061"/>
            <a:ext cx="8160705" cy="646331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Long-term tobacco exposure – smoking for many years significantly increases the risk of abnormal cell growth in lung tissue </a:t>
            </a:r>
            <a:r>
              <a:rPr lang="en-GB" b="1" i="1">
                <a:latin typeface="Arial"/>
                <a:ea typeface="+mn-lt"/>
                <a:cs typeface="Arial"/>
              </a:rPr>
              <a:t>(NHS, 2023)</a:t>
            </a:r>
            <a:r>
              <a:rPr lang="en-GB" b="1">
                <a:latin typeface="Arial"/>
                <a:ea typeface="+mn-lt"/>
                <a:cs typeface="Arial"/>
              </a:rPr>
              <a:t>. 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C89756-AF73-96E8-FCF3-77AA2E17200A}"/>
              </a:ext>
            </a:extLst>
          </p:cNvPr>
          <p:cNvSpPr txBox="1"/>
          <p:nvPr/>
        </p:nvSpPr>
        <p:spPr>
          <a:xfrm>
            <a:off x="121624" y="3940490"/>
            <a:ext cx="7826678" cy="64633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Occupational exposure</a:t>
            </a:r>
            <a:r>
              <a:rPr lang="en-GB" b="1" dirty="0">
                <a:latin typeface="Arial"/>
                <a:ea typeface="+mn-lt"/>
                <a:cs typeface="Arial"/>
              </a:rPr>
              <a:t> </a:t>
            </a:r>
            <a:r>
              <a:rPr lang="en-GB" b="1">
                <a:latin typeface="Arial"/>
                <a:ea typeface="+mn-lt"/>
                <a:cs typeface="Arial"/>
              </a:rPr>
              <a:t>– working in construction may expose individuals to harmful substances such as asbestos </a:t>
            </a:r>
            <a:r>
              <a:rPr lang="en-GB" b="1" i="1">
                <a:latin typeface="Arial"/>
                <a:ea typeface="+mn-lt"/>
                <a:cs typeface="Arial"/>
              </a:rPr>
              <a:t>(WHO, 2023)</a:t>
            </a:r>
            <a:r>
              <a:rPr lang="en-GB" b="1">
                <a:latin typeface="Arial"/>
                <a:ea typeface="+mn-lt"/>
                <a:cs typeface="Arial"/>
              </a:rPr>
              <a:t>. 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75886C-5718-529C-1E1E-6BD67FBB38BE}"/>
              </a:ext>
            </a:extLst>
          </p:cNvPr>
          <p:cNvSpPr txBox="1"/>
          <p:nvPr/>
        </p:nvSpPr>
        <p:spPr>
          <a:xfrm>
            <a:off x="1984463" y="5037940"/>
            <a:ext cx="8776568" cy="646331"/>
          </a:xfrm>
          <a:prstGeom prst="rect">
            <a:avLst/>
          </a:prstGeom>
          <a:solidFill>
            <a:srgbClr val="00B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Age – the risk of lung cancer increases with age </a:t>
            </a:r>
            <a:r>
              <a:rPr lang="en-GB" b="1" i="1">
                <a:latin typeface="Arial"/>
                <a:ea typeface="+mn-lt"/>
                <a:cs typeface="Arial"/>
              </a:rPr>
              <a:t>(Cancer Research UK, 2024)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0789E-4EF3-660A-8532-ACBF5DB3065B}"/>
              </a:ext>
            </a:extLst>
          </p:cNvPr>
          <p:cNvSpPr txBox="1"/>
          <p:nvPr/>
        </p:nvSpPr>
        <p:spPr>
          <a:xfrm>
            <a:off x="519529" y="5915190"/>
            <a:ext cx="9622075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Lifestyle factors – limited physical activity and poor lung health may contribute to disease progression </a:t>
            </a:r>
            <a:r>
              <a:rPr lang="en-GB" b="1" i="1">
                <a:latin typeface="Arial"/>
                <a:ea typeface="+mn-lt"/>
                <a:cs typeface="Arial"/>
              </a:rPr>
              <a:t>(Public Health England,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</p:txBody>
      </p:sp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FD20AC1C-0A41-7A6A-3FDE-3C95C95AB80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34339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054"/>
    </mc:Choice>
    <mc:Fallback xmlns="">
      <p:transition spd="slow" advTm="51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960E58A-34E5-483C-44EE-4B1E63C1AA1D}"/>
              </a:ext>
            </a:extLst>
          </p:cNvPr>
          <p:cNvSpPr txBox="1"/>
          <p:nvPr/>
        </p:nvSpPr>
        <p:spPr>
          <a:xfrm>
            <a:off x="127205" y="139880"/>
            <a:ext cx="7438464" cy="923330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>
                <a:solidFill>
                  <a:schemeClr val="bg1"/>
                </a:solidFill>
                <a:latin typeface="Arial"/>
                <a:cs typeface="Arial"/>
              </a:rPr>
              <a:t>Patient Assessment and Monitoring</a:t>
            </a:r>
            <a:endParaRPr lang="en-US" sz="3600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FDA006-F412-CD90-AC77-10305E52FBDF}"/>
              </a:ext>
            </a:extLst>
          </p:cNvPr>
          <p:cNvSpPr txBox="1"/>
          <p:nvPr/>
        </p:nvSpPr>
        <p:spPr>
          <a:xfrm>
            <a:off x="-1365" y="1338009"/>
            <a:ext cx="12055287" cy="369332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Effective monitoring is essential to assess disease progression and guide treatment decisions </a:t>
            </a:r>
            <a:r>
              <a:rPr lang="en-GB" b="1" i="1">
                <a:latin typeface="Arial"/>
                <a:ea typeface="+mn-lt"/>
                <a:cs typeface="Arial"/>
              </a:rPr>
              <a:t>(NICE, 2023)</a:t>
            </a:r>
            <a:r>
              <a:rPr lang="en-GB" b="1">
                <a:latin typeface="Arial"/>
                <a:ea typeface="+mn-lt"/>
                <a:cs typeface="Arial"/>
              </a:rPr>
              <a:t>. 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BE1EA2-0F3D-445C-564B-F67E1696977A}"/>
              </a:ext>
            </a:extLst>
          </p:cNvPr>
          <p:cNvSpPr txBox="1"/>
          <p:nvPr/>
        </p:nvSpPr>
        <p:spPr>
          <a:xfrm>
            <a:off x="-361" y="1911584"/>
            <a:ext cx="5342964" cy="480131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ea typeface="+mn-lt"/>
                <a:cs typeface="Arial"/>
              </a:rPr>
              <a:t>CT scans and chest X-rays to detect tumours and monitor disease progression </a:t>
            </a:r>
            <a:r>
              <a:rPr lang="en-GB" b="1" i="1" dirty="0">
                <a:latin typeface="Arial"/>
                <a:ea typeface="+mn-lt"/>
                <a:cs typeface="Arial"/>
              </a:rPr>
              <a:t>(NHS, 2023)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Biopsy to confirm the presence of cancer cells in lung tissue </a:t>
            </a:r>
            <a:r>
              <a:rPr lang="en-GB" b="1" i="1">
                <a:latin typeface="Arial"/>
                <a:ea typeface="+mn-lt"/>
                <a:cs typeface="Arial"/>
              </a:rPr>
              <a:t>(NICE,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Blood tests to assess overall health and organ function during treatment </a:t>
            </a:r>
            <a:r>
              <a:rPr lang="en-GB" b="1" i="1">
                <a:latin typeface="Arial"/>
                <a:ea typeface="+mn-lt"/>
                <a:cs typeface="Arial"/>
              </a:rPr>
              <a:t>(NHS,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ea typeface="+mn-lt"/>
                <a:cs typeface="Arial"/>
              </a:rPr>
              <a:t>Oxygen saturation monitoring to measure oxygen levels in the blood </a:t>
            </a:r>
            <a:r>
              <a:rPr lang="en-GB" b="1" i="1" dirty="0">
                <a:latin typeface="Arial"/>
                <a:ea typeface="+mn-lt"/>
                <a:cs typeface="Arial"/>
              </a:rPr>
              <a:t>(WHO, 2023)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ea typeface="+mn-lt"/>
                <a:cs typeface="Arial"/>
              </a:rPr>
              <a:t>Symptom assessment including cough, breathlessness and chest pain </a:t>
            </a:r>
            <a:r>
              <a:rPr lang="en-GB" b="1" i="1" dirty="0">
                <a:latin typeface="Arial"/>
                <a:ea typeface="+mn-lt"/>
                <a:cs typeface="Arial"/>
              </a:rPr>
              <a:t>(NHS, 2023)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GB" b="1" dirty="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86B281-74C6-8220-1377-EED333C95E1E}"/>
              </a:ext>
            </a:extLst>
          </p:cNvPr>
          <p:cNvSpPr txBox="1"/>
          <p:nvPr/>
        </p:nvSpPr>
        <p:spPr>
          <a:xfrm>
            <a:off x="8151585" y="596710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Stock </a:t>
            </a:r>
            <a:r>
              <a:rPr lang="en-GB">
                <a:solidFill>
                  <a:schemeClr val="bg1"/>
                </a:solidFill>
              </a:rPr>
              <a:t>image used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AA26836B-8CB7-903A-AA28-BC257B3FBD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18252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810"/>
    </mc:Choice>
    <mc:Fallback xmlns="">
      <p:transition spd="slow" advTm="448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9258820-57CB-C5C5-83BC-57F6D1663FCC}"/>
              </a:ext>
            </a:extLst>
          </p:cNvPr>
          <p:cNvSpPr txBox="1"/>
          <p:nvPr/>
        </p:nvSpPr>
        <p:spPr>
          <a:xfrm>
            <a:off x="3225414" y="-3002"/>
            <a:ext cx="5746375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chemeClr val="bg1"/>
                </a:solidFill>
                <a:latin typeface="Arial"/>
                <a:cs typeface="Arial"/>
              </a:rPr>
              <a:t>Medical Treatment and Care Plan </a:t>
            </a:r>
            <a:endParaRPr lang="en-US" sz="28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FA52CB-7612-0B41-5AB7-CE6257CFBA2D}"/>
              </a:ext>
            </a:extLst>
          </p:cNvPr>
          <p:cNvSpPr txBox="1"/>
          <p:nvPr/>
        </p:nvSpPr>
        <p:spPr>
          <a:xfrm>
            <a:off x="106056" y="755456"/>
            <a:ext cx="10777817" cy="369332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Treatment for lung cancer depends on the type and stage of the disease</a:t>
            </a:r>
            <a:r>
              <a:rPr lang="en-GB" b="1" dirty="0">
                <a:latin typeface="Arial"/>
                <a:ea typeface="+mn-lt"/>
                <a:cs typeface="Arial"/>
              </a:rPr>
              <a:t> </a:t>
            </a:r>
            <a:r>
              <a:rPr lang="en-GB" b="1" i="1">
                <a:latin typeface="Arial"/>
                <a:ea typeface="+mn-lt"/>
                <a:cs typeface="Arial"/>
              </a:rPr>
              <a:t>(NICE, 2023)</a:t>
            </a:r>
            <a:r>
              <a:rPr lang="en-GB">
                <a:ea typeface="+mn-lt"/>
                <a:cs typeface="+mn-lt"/>
              </a:rPr>
              <a:t>. 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155C8F-978D-F4F5-F870-0DBE5FDC8465}"/>
              </a:ext>
            </a:extLst>
          </p:cNvPr>
          <p:cNvSpPr txBox="1"/>
          <p:nvPr/>
        </p:nvSpPr>
        <p:spPr>
          <a:xfrm>
            <a:off x="103055" y="1335111"/>
            <a:ext cx="4558553" cy="380537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Common treatment options include: 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A6B743-3C90-488C-9849-56847556A20D}"/>
              </a:ext>
            </a:extLst>
          </p:cNvPr>
          <p:cNvSpPr txBox="1"/>
          <p:nvPr/>
        </p:nvSpPr>
        <p:spPr>
          <a:xfrm>
            <a:off x="103158" y="1897815"/>
            <a:ext cx="5118848" cy="397031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ea typeface="+mn-lt"/>
                <a:cs typeface="Arial"/>
              </a:rPr>
              <a:t>Surgery – removal of part of the lung containing the tumour </a:t>
            </a:r>
            <a:r>
              <a:rPr lang="en-GB" b="1" i="1" dirty="0">
                <a:latin typeface="Arial"/>
                <a:ea typeface="+mn-lt"/>
                <a:cs typeface="Arial"/>
              </a:rPr>
              <a:t>(NHS, 2023)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Chemotherapy – medication used to destroy cancer cells </a:t>
            </a:r>
            <a:r>
              <a:rPr lang="en-GB" b="1" i="1">
                <a:latin typeface="Arial"/>
                <a:ea typeface="+mn-lt"/>
                <a:cs typeface="Arial"/>
              </a:rPr>
              <a:t>(Cancer Research UK, 2024)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Radiotherapy – high-energy radiation used to target cancer cells </a:t>
            </a:r>
            <a:r>
              <a:rPr lang="en-GB" b="1" i="1">
                <a:latin typeface="Arial"/>
                <a:ea typeface="+mn-lt"/>
                <a:cs typeface="Arial"/>
              </a:rPr>
              <a:t>(NHS,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Immunotherapy or targeted therapy – treatments that help the immune system fight cancer </a:t>
            </a:r>
            <a:r>
              <a:rPr lang="en-GB" b="1" i="1">
                <a:latin typeface="Arial"/>
                <a:ea typeface="+mn-lt"/>
                <a:cs typeface="Arial"/>
              </a:rPr>
              <a:t>(NICE,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77A375-19F5-CC1F-193F-54B495396459}"/>
              </a:ext>
            </a:extLst>
          </p:cNvPr>
          <p:cNvSpPr txBox="1"/>
          <p:nvPr/>
        </p:nvSpPr>
        <p:spPr>
          <a:xfrm>
            <a:off x="104975" y="6067909"/>
            <a:ext cx="9556376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ea typeface="+mn-lt"/>
                <a:cs typeface="Arial"/>
              </a:rPr>
              <a:t>Care is usually provided by a Multidisciplinary Team (MDT) including doctors, oncologists, nurses and respiratory specialists </a:t>
            </a:r>
            <a:r>
              <a:rPr lang="en-GB" b="1" i="1" dirty="0">
                <a:latin typeface="Arial"/>
                <a:ea typeface="+mn-lt"/>
                <a:cs typeface="Arial"/>
              </a:rPr>
              <a:t>(NHS England, 2023)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US" b="1" dirty="0">
              <a:latin typeface="Arial"/>
              <a:cs typeface="Arial"/>
            </a:endParaRP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6B971F79-5B69-689F-DC17-ABE09119816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03435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607"/>
    </mc:Choice>
    <mc:Fallback xmlns="">
      <p:transition spd="slow" advTm="37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888437-AFC9-5762-F2FA-431EE4422AF0}"/>
              </a:ext>
            </a:extLst>
          </p:cNvPr>
          <p:cNvSpPr txBox="1"/>
          <p:nvPr/>
        </p:nvSpPr>
        <p:spPr>
          <a:xfrm>
            <a:off x="3445400" y="260388"/>
            <a:ext cx="530059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ea typeface="+mn-lt"/>
                <a:cs typeface="Arial"/>
              </a:rPr>
              <a:t>Lifestyle and Supportive Care 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7BF865-1F54-8DCC-19AB-0D6BFC072605}"/>
              </a:ext>
            </a:extLst>
          </p:cNvPr>
          <p:cNvSpPr txBox="1"/>
          <p:nvPr/>
        </p:nvSpPr>
        <p:spPr>
          <a:xfrm>
            <a:off x="226823" y="909738"/>
            <a:ext cx="11741061" cy="61555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latin typeface="Arial"/>
                <a:ea typeface="+mn-lt"/>
                <a:cs typeface="Arial"/>
              </a:rPr>
              <a:t>In addition to medical treatment, supportive care is important to improve the patient’s quality of life </a:t>
            </a:r>
            <a:r>
              <a:rPr lang="en-GB" sz="1600" b="1" i="1">
                <a:latin typeface="Arial"/>
                <a:ea typeface="+mn-lt"/>
                <a:cs typeface="Arial"/>
              </a:rPr>
              <a:t>(NHS, 2023)</a:t>
            </a:r>
            <a:r>
              <a:rPr lang="en-GB" sz="1600" b="1">
                <a:latin typeface="Arial"/>
                <a:ea typeface="+mn-lt"/>
                <a:cs typeface="Arial"/>
              </a:rPr>
              <a:t>.</a:t>
            </a:r>
            <a:endParaRPr lang="en-US" sz="1600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529B99-D06A-B273-2DBF-A1B986DEDA17}"/>
              </a:ext>
            </a:extLst>
          </p:cNvPr>
          <p:cNvSpPr txBox="1"/>
          <p:nvPr/>
        </p:nvSpPr>
        <p:spPr>
          <a:xfrm>
            <a:off x="226508" y="1716660"/>
            <a:ext cx="7012487" cy="4801314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Recommended interventions include: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Smoking cessation stopping smoking can improve treatment outcomes and lung health </a:t>
            </a:r>
            <a:r>
              <a:rPr lang="en-GB" b="1" i="1">
                <a:latin typeface="Arial"/>
                <a:ea typeface="+mn-lt"/>
                <a:cs typeface="Arial"/>
              </a:rPr>
              <a:t>(Cancer Research UK, 2024)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ea typeface="+mn-lt"/>
                <a:cs typeface="Arial"/>
              </a:rPr>
              <a:t>Balanced nutrition </a:t>
            </a:r>
            <a:r>
              <a:rPr lang="en-GB" b="1">
                <a:latin typeface="Arial"/>
                <a:ea typeface="+mn-lt"/>
                <a:cs typeface="Arial"/>
              </a:rPr>
              <a:t>insisting</a:t>
            </a:r>
            <a:r>
              <a:rPr lang="en-GB" b="1" dirty="0">
                <a:latin typeface="Arial"/>
                <a:ea typeface="+mn-lt"/>
                <a:cs typeface="Arial"/>
              </a:rPr>
              <a:t> a healthy diet helps support the immune system during treatment </a:t>
            </a:r>
            <a:r>
              <a:rPr lang="en-GB" b="1" i="1" dirty="0">
                <a:latin typeface="Arial"/>
                <a:ea typeface="+mn-lt"/>
                <a:cs typeface="Arial"/>
              </a:rPr>
              <a:t>(WHO, 2023)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Physical activity gentle exercise may help improve breathing and overall wellbeing </a:t>
            </a:r>
            <a:r>
              <a:rPr lang="en-GB" b="1" i="1">
                <a:latin typeface="Arial"/>
                <a:ea typeface="+mn-lt"/>
                <a:cs typeface="Arial"/>
              </a:rPr>
              <a:t>(NHS,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Pulmonary rehabilitation  specialised programmes that support lung function and breathing </a:t>
            </a:r>
            <a:r>
              <a:rPr lang="en-GB" b="1" i="1">
                <a:latin typeface="Arial"/>
                <a:ea typeface="+mn-lt"/>
                <a:cs typeface="Arial"/>
              </a:rPr>
              <a:t>(NICE,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Psychological support counselling and emotional support to help patients cope with diagnosis and treatment </a:t>
            </a:r>
            <a:r>
              <a:rPr lang="en-GB" b="1" i="1">
                <a:latin typeface="Arial"/>
                <a:ea typeface="+mn-lt"/>
                <a:cs typeface="Arial"/>
              </a:rPr>
              <a:t>(NHS,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</p:txBody>
      </p:sp>
      <p:pic>
        <p:nvPicPr>
          <p:cNvPr id="5" name="Picture 4" descr="A person smiling at a person&#10;&#10;AI-generated content may be incorrect.">
            <a:extLst>
              <a:ext uri="{FF2B5EF4-FFF2-40B4-BE49-F238E27FC236}">
                <a16:creationId xmlns:a16="http://schemas.microsoft.com/office/drawing/2014/main" id="{44FCEAF7-0FD4-0DFE-32A1-1E55A57743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6771" y="1711890"/>
            <a:ext cx="4021963" cy="2536522"/>
          </a:xfrm>
          <a:prstGeom prst="rect">
            <a:avLst/>
          </a:prstGeom>
        </p:spPr>
      </p:pic>
      <p:pic>
        <p:nvPicPr>
          <p:cNvPr id="6" name="Picture 5" descr="A group of people doing yoga&#10;&#10;AI-generated content may be incorrect.">
            <a:extLst>
              <a:ext uri="{FF2B5EF4-FFF2-40B4-BE49-F238E27FC236}">
                <a16:creationId xmlns:a16="http://schemas.microsoft.com/office/drawing/2014/main" id="{1214AA21-B612-7514-9982-4CA6B048DC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4608" y="4457178"/>
            <a:ext cx="3575138" cy="20563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4CBB9C3-EF75-02B9-9DA0-EED1C4BFD836}"/>
              </a:ext>
            </a:extLst>
          </p:cNvPr>
          <p:cNvSpPr txBox="1"/>
          <p:nvPr/>
        </p:nvSpPr>
        <p:spPr>
          <a:xfrm>
            <a:off x="7230278" y="4456850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Stock image</a:t>
            </a:r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1F5233B7-41B7-E28F-C29F-BD71170E8C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03899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998"/>
    </mc:Choice>
    <mc:Fallback xmlns="">
      <p:transition spd="slow" advTm="459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00E97A-AB80-7858-9827-5630E1401422}"/>
              </a:ext>
            </a:extLst>
          </p:cNvPr>
          <p:cNvSpPr txBox="1"/>
          <p:nvPr/>
        </p:nvSpPr>
        <p:spPr>
          <a:xfrm>
            <a:off x="2477519" y="376208"/>
            <a:ext cx="6803719" cy="738664"/>
          </a:xfrm>
          <a:prstGeom prst="rect">
            <a:avLst/>
          </a:prstGeom>
          <a:solidFill>
            <a:schemeClr val="accent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  <a:latin typeface="Arial"/>
                <a:cs typeface="Arial"/>
              </a:rPr>
              <a:t>Communication and Ethical Considerations</a:t>
            </a:r>
            <a:endParaRPr lang="en-US" sz="2400" b="1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6F7A1C-F7F7-4E5F-7D16-EB056E8A5120}"/>
              </a:ext>
            </a:extLst>
          </p:cNvPr>
          <p:cNvSpPr txBox="1"/>
          <p:nvPr/>
        </p:nvSpPr>
        <p:spPr>
          <a:xfrm>
            <a:off x="624838" y="1478396"/>
            <a:ext cx="812939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Effective communication and ethical practice are essential when caring for patients with cancer </a:t>
            </a:r>
            <a:r>
              <a:rPr lang="en-GB" b="1" i="1">
                <a:latin typeface="Arial"/>
                <a:ea typeface="+mn-lt"/>
                <a:cs typeface="Arial"/>
              </a:rPr>
              <a:t>(NHS Constitution,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25DCF7-7092-3C18-4B78-0792D2F89FD4}"/>
              </a:ext>
            </a:extLst>
          </p:cNvPr>
          <p:cNvSpPr txBox="1"/>
          <p:nvPr/>
        </p:nvSpPr>
        <p:spPr>
          <a:xfrm>
            <a:off x="227682" y="3033816"/>
            <a:ext cx="9434185" cy="313932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Patient-centred care</a:t>
            </a:r>
            <a:r>
              <a:rPr lang="en-GB" b="1" dirty="0">
                <a:latin typeface="Arial"/>
                <a:ea typeface="+mn-lt"/>
                <a:cs typeface="Arial"/>
              </a:rPr>
              <a:t> </a:t>
            </a:r>
            <a:r>
              <a:rPr lang="en-GB" b="1">
                <a:latin typeface="Arial"/>
                <a:ea typeface="+mn-lt"/>
                <a:cs typeface="Arial"/>
              </a:rPr>
              <a:t>– involving the patient in decisions about their treatment and care </a:t>
            </a:r>
            <a:r>
              <a:rPr lang="en-GB" b="1" i="1">
                <a:latin typeface="Arial"/>
                <a:ea typeface="+mn-lt"/>
                <a:cs typeface="Arial"/>
              </a:rPr>
              <a:t>(NICE,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Informed consent – ensuring the patient understands treatment options before agreeing to care </a:t>
            </a:r>
            <a:r>
              <a:rPr lang="en-GB" b="1" i="1">
                <a:latin typeface="Arial"/>
                <a:ea typeface="+mn-lt"/>
                <a:cs typeface="Arial"/>
              </a:rPr>
              <a:t>(NHS,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Confidentiality – protecting the patient’s personal and medical information </a:t>
            </a:r>
            <a:r>
              <a:rPr lang="en-GB" b="1" i="1">
                <a:latin typeface="Arial"/>
                <a:ea typeface="+mn-lt"/>
                <a:cs typeface="Arial"/>
              </a:rPr>
              <a:t>(NHS Constitution,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Respect and dignity – providing compassionate care and respecting the patient’s values and preferences </a:t>
            </a:r>
            <a:r>
              <a:rPr lang="en-GB" b="1" i="1">
                <a:latin typeface="Arial"/>
                <a:ea typeface="+mn-lt"/>
                <a:cs typeface="Arial"/>
              </a:rPr>
              <a:t>(NHS, 2023)</a:t>
            </a:r>
            <a:r>
              <a:rPr lang="en-GB" b="1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ea typeface="+mn-lt"/>
                <a:cs typeface="Arial"/>
              </a:rPr>
              <a:t>Clear communication – healthcare professionals should explain diagnosis, </a:t>
            </a:r>
            <a:r>
              <a:rPr lang="en-GB" b="1">
                <a:latin typeface="Arial"/>
                <a:ea typeface="+mn-lt"/>
                <a:cs typeface="Arial"/>
              </a:rPr>
              <a:t>treatment,</a:t>
            </a:r>
            <a:r>
              <a:rPr lang="en-GB" b="1" dirty="0">
                <a:latin typeface="Arial"/>
                <a:ea typeface="+mn-lt"/>
                <a:cs typeface="Arial"/>
              </a:rPr>
              <a:t> and care plans clearly to the patient and family </a:t>
            </a:r>
            <a:r>
              <a:rPr lang="en-GB" b="1" i="1" dirty="0">
                <a:latin typeface="Arial"/>
                <a:ea typeface="+mn-lt"/>
                <a:cs typeface="Arial"/>
              </a:rPr>
              <a:t>(NICE, 2023)</a:t>
            </a:r>
            <a:r>
              <a:rPr lang="en-GB" b="1" dirty="0">
                <a:latin typeface="Arial"/>
                <a:ea typeface="+mn-lt"/>
                <a:cs typeface="Arial"/>
              </a:rPr>
              <a:t>.</a:t>
            </a:r>
            <a:endParaRPr lang="en-GB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C4CACF-5B8E-CBB5-A035-33E33BDFD842}"/>
              </a:ext>
            </a:extLst>
          </p:cNvPr>
          <p:cNvSpPr txBox="1"/>
          <p:nvPr/>
        </p:nvSpPr>
        <p:spPr>
          <a:xfrm>
            <a:off x="10455869" y="5993638"/>
            <a:ext cx="274319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Google im</a:t>
            </a:r>
            <a:r>
              <a:rPr lang="en-GB" sz="1600"/>
              <a:t>age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BD40B334-4DC1-A34B-F554-9AB2020842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2801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452"/>
    </mc:Choice>
    <mc:Fallback xmlns="">
      <p:transition spd="slow" advTm="384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94AE1A-8562-FD24-981B-C7FAE4D69193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AF559D60-D7FB-F85A-FE67-35C1E3E103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956995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8DEF486F-DFA4-9BE3-38F2-58409880C41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25281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698"/>
    </mc:Choice>
    <mc:Fallback xmlns="">
      <p:transition spd="slow" advTm="32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63235F5-3432-7ED0-03B0-2234657D20BE}"/>
              </a:ext>
            </a:extLst>
          </p:cNvPr>
          <p:cNvSpPr txBox="1"/>
          <p:nvPr/>
        </p:nvSpPr>
        <p:spPr>
          <a:xfrm>
            <a:off x="3694746" y="149377"/>
            <a:ext cx="2743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ea typeface="+mn-lt"/>
                <a:cs typeface="Arial"/>
              </a:rPr>
              <a:t>Reference List </a:t>
            </a:r>
            <a:endParaRPr lang="en-US" sz="2800" b="1">
              <a:latin typeface="Arial"/>
              <a:ea typeface="+mn-lt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BDE18A-5AA7-BF86-4CD2-26F6391DE5B7}"/>
              </a:ext>
            </a:extLst>
          </p:cNvPr>
          <p:cNvSpPr txBox="1"/>
          <p:nvPr/>
        </p:nvSpPr>
        <p:spPr>
          <a:xfrm>
            <a:off x="342576" y="886047"/>
            <a:ext cx="11500979" cy="59708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>
                <a:latin typeface="Arial"/>
                <a:ea typeface="+mn-lt"/>
                <a:cs typeface="Arial"/>
              </a:rPr>
              <a:t>Cancer Research UK (2024) </a:t>
            </a:r>
            <a:r>
              <a:rPr lang="en-GB" sz="1400" b="1" i="1">
                <a:latin typeface="Arial"/>
                <a:ea typeface="+mn-lt"/>
                <a:cs typeface="Arial"/>
              </a:rPr>
              <a:t>Lung cancer risks and causes</a:t>
            </a:r>
            <a:r>
              <a:rPr lang="en-GB" sz="1400" b="1">
                <a:latin typeface="Arial"/>
                <a:ea typeface="+mn-lt"/>
                <a:cs typeface="Arial"/>
              </a:rPr>
              <a:t>. Available at: </a:t>
            </a:r>
            <a:r>
              <a:rPr lang="en-GB" sz="1400" b="1" dirty="0">
                <a:latin typeface="Arial"/>
                <a:ea typeface="+mn-lt"/>
                <a:cs typeface="Arial"/>
                <a:hlinkClick r:id="rId4"/>
              </a:rPr>
              <a:t>https://www.cancerresearchuk.org/about-cancer/lung-cancer/risks-causes</a:t>
            </a:r>
            <a:r>
              <a:rPr lang="en-GB" sz="1400" b="1" dirty="0">
                <a:latin typeface="Arial"/>
                <a:ea typeface="+mn-lt"/>
                <a:cs typeface="Arial"/>
              </a:rPr>
              <a:t> </a:t>
            </a:r>
            <a:r>
              <a:rPr lang="en-GB" sz="1400" b="1">
                <a:latin typeface="Arial"/>
                <a:ea typeface="+mn-lt"/>
                <a:cs typeface="Arial"/>
              </a:rPr>
              <a:t>(Accessed: 7 March 2026).</a:t>
            </a:r>
            <a:endParaRPr lang="en-GB" sz="1400" b="1">
              <a:latin typeface="Arial"/>
              <a:cs typeface="Arial"/>
            </a:endParaRPr>
          </a:p>
          <a:p>
            <a:endParaRPr lang="en-GB" sz="1400" b="1" dirty="0">
              <a:latin typeface="Arial"/>
              <a:ea typeface="+mn-lt"/>
              <a:cs typeface="Arial"/>
            </a:endParaRPr>
          </a:p>
          <a:p>
            <a:r>
              <a:rPr lang="en-GB" sz="1400" b="1">
                <a:latin typeface="Arial"/>
                <a:ea typeface="+mn-lt"/>
                <a:cs typeface="Arial"/>
              </a:rPr>
              <a:t>Cancer Research UK (2024) </a:t>
            </a:r>
            <a:r>
              <a:rPr lang="en-GB" sz="1400" b="1" i="1">
                <a:latin typeface="Arial"/>
                <a:ea typeface="+mn-lt"/>
                <a:cs typeface="Arial"/>
              </a:rPr>
              <a:t>Lung cancer statistics</a:t>
            </a:r>
            <a:r>
              <a:rPr lang="en-GB" sz="1400" b="1">
                <a:latin typeface="Arial"/>
                <a:ea typeface="+mn-lt"/>
                <a:cs typeface="Arial"/>
              </a:rPr>
              <a:t>. Available at: </a:t>
            </a:r>
            <a:r>
              <a:rPr lang="en-GB" sz="1400" b="1" dirty="0">
                <a:latin typeface="Arial"/>
                <a:ea typeface="+mn-lt"/>
                <a:cs typeface="Arial"/>
                <a:hlinkClick r:id="rId5"/>
              </a:rPr>
              <a:t>https://www.cancerresearchuk.org</a:t>
            </a:r>
            <a:r>
              <a:rPr lang="en-GB" sz="1400" b="1" dirty="0">
                <a:latin typeface="Arial"/>
                <a:ea typeface="+mn-lt"/>
                <a:cs typeface="Arial"/>
              </a:rPr>
              <a:t> </a:t>
            </a:r>
            <a:r>
              <a:rPr lang="en-GB" sz="1400" b="1">
                <a:latin typeface="Arial"/>
                <a:ea typeface="+mn-lt"/>
                <a:cs typeface="Arial"/>
              </a:rPr>
              <a:t>(Accessed: 7 March 2026).</a:t>
            </a:r>
            <a:endParaRPr lang="en-GB" sz="1400" b="1">
              <a:latin typeface="Arial"/>
              <a:cs typeface="Arial"/>
            </a:endParaRPr>
          </a:p>
          <a:p>
            <a:endParaRPr lang="en-GB" sz="1400" b="1" dirty="0">
              <a:latin typeface="Arial"/>
              <a:ea typeface="+mn-lt"/>
              <a:cs typeface="Arial"/>
            </a:endParaRPr>
          </a:p>
          <a:p>
            <a:r>
              <a:rPr lang="en-GB" sz="1400" b="1" dirty="0" err="1">
                <a:latin typeface="Arial"/>
                <a:ea typeface="+mn-lt"/>
                <a:cs typeface="Arial"/>
              </a:rPr>
              <a:t>Marieb</a:t>
            </a:r>
            <a:r>
              <a:rPr lang="en-GB" sz="1400" b="1" dirty="0">
                <a:latin typeface="Arial"/>
                <a:ea typeface="+mn-lt"/>
                <a:cs typeface="Arial"/>
              </a:rPr>
              <a:t>, E.N. and Hoehn, K. (2019) </a:t>
            </a:r>
            <a:r>
              <a:rPr lang="en-GB" sz="1400" b="1" i="1" dirty="0">
                <a:latin typeface="Arial"/>
                <a:ea typeface="+mn-lt"/>
                <a:cs typeface="Arial"/>
              </a:rPr>
              <a:t>Human anatomy and physiology</a:t>
            </a:r>
            <a:r>
              <a:rPr lang="en-GB" sz="1400" b="1" dirty="0">
                <a:latin typeface="Arial"/>
                <a:ea typeface="+mn-lt"/>
                <a:cs typeface="Arial"/>
              </a:rPr>
              <a:t>. 11th </a:t>
            </a:r>
            <a:r>
              <a:rPr lang="en-GB" sz="1400" b="1" dirty="0" err="1">
                <a:latin typeface="Arial"/>
                <a:ea typeface="+mn-lt"/>
                <a:cs typeface="Arial"/>
              </a:rPr>
              <a:t>edn</a:t>
            </a:r>
            <a:r>
              <a:rPr lang="en-GB" sz="1400" b="1" dirty="0">
                <a:latin typeface="Arial"/>
                <a:ea typeface="+mn-lt"/>
                <a:cs typeface="Arial"/>
              </a:rPr>
              <a:t>. Harlow: Pearson Education Limited.</a:t>
            </a:r>
            <a:endParaRPr lang="en-GB" sz="1400" b="1">
              <a:latin typeface="Arial"/>
              <a:cs typeface="Arial"/>
            </a:endParaRPr>
          </a:p>
          <a:p>
            <a:endParaRPr lang="en-GB" sz="1400" b="1" dirty="0">
              <a:latin typeface="Arial"/>
              <a:ea typeface="+mn-lt"/>
              <a:cs typeface="Arial"/>
            </a:endParaRPr>
          </a:p>
          <a:p>
            <a:r>
              <a:rPr lang="en-GB" sz="1400" b="1">
                <a:latin typeface="Arial"/>
                <a:ea typeface="+mn-lt"/>
                <a:cs typeface="Arial"/>
              </a:rPr>
              <a:t>National Health Service (NHS) (2023) </a:t>
            </a:r>
            <a:r>
              <a:rPr lang="en-GB" sz="1400" b="1" i="1">
                <a:latin typeface="Arial"/>
                <a:ea typeface="+mn-lt"/>
                <a:cs typeface="Arial"/>
              </a:rPr>
              <a:t>Lung cancer</a:t>
            </a:r>
            <a:r>
              <a:rPr lang="en-GB" sz="1400" b="1">
                <a:latin typeface="Arial"/>
                <a:ea typeface="+mn-lt"/>
                <a:cs typeface="Arial"/>
              </a:rPr>
              <a:t>. Available at: </a:t>
            </a:r>
            <a:r>
              <a:rPr lang="en-GB" sz="1400" b="1" dirty="0">
                <a:latin typeface="Arial"/>
                <a:ea typeface="+mn-lt"/>
                <a:cs typeface="Arial"/>
                <a:hlinkClick r:id="rId6"/>
              </a:rPr>
              <a:t>https://www.nhs.uk/conditions/lung-cancer/</a:t>
            </a:r>
            <a:r>
              <a:rPr lang="en-GB" sz="1400" b="1" dirty="0">
                <a:latin typeface="Arial"/>
                <a:ea typeface="+mn-lt"/>
                <a:cs typeface="Arial"/>
              </a:rPr>
              <a:t> </a:t>
            </a:r>
            <a:r>
              <a:rPr lang="en-GB" sz="1400" b="1">
                <a:latin typeface="Arial"/>
                <a:ea typeface="+mn-lt"/>
                <a:cs typeface="Arial"/>
              </a:rPr>
              <a:t>(Accessed: 7 March 2026).</a:t>
            </a:r>
            <a:endParaRPr lang="en-GB" sz="1400" b="1">
              <a:latin typeface="Arial"/>
              <a:cs typeface="Arial"/>
            </a:endParaRPr>
          </a:p>
          <a:p>
            <a:endParaRPr lang="en-GB" sz="1400" b="1" dirty="0">
              <a:latin typeface="Arial"/>
              <a:ea typeface="+mn-lt"/>
              <a:cs typeface="Arial"/>
            </a:endParaRPr>
          </a:p>
          <a:p>
            <a:r>
              <a:rPr lang="en-GB" sz="1400" b="1">
                <a:latin typeface="Arial"/>
                <a:ea typeface="+mn-lt"/>
                <a:cs typeface="Arial"/>
              </a:rPr>
              <a:t>National Health Service (NHS) (2023) </a:t>
            </a:r>
            <a:r>
              <a:rPr lang="en-GB" sz="1400" b="1" i="1">
                <a:latin typeface="Arial"/>
                <a:ea typeface="+mn-lt"/>
                <a:cs typeface="Arial"/>
              </a:rPr>
              <a:t>The respiratory system</a:t>
            </a:r>
            <a:r>
              <a:rPr lang="en-GB" sz="1400" b="1">
                <a:latin typeface="Arial"/>
                <a:ea typeface="+mn-lt"/>
                <a:cs typeface="Arial"/>
              </a:rPr>
              <a:t>. Available at: </a:t>
            </a:r>
            <a:r>
              <a:rPr lang="en-GB" sz="1400" b="1" dirty="0">
                <a:latin typeface="Arial"/>
                <a:ea typeface="+mn-lt"/>
                <a:cs typeface="Arial"/>
                <a:hlinkClick r:id="rId7"/>
              </a:rPr>
              <a:t>https://www.nhs.uk</a:t>
            </a:r>
            <a:r>
              <a:rPr lang="en-GB" sz="1400" b="1" dirty="0">
                <a:latin typeface="Arial"/>
                <a:ea typeface="+mn-lt"/>
                <a:cs typeface="Arial"/>
              </a:rPr>
              <a:t> </a:t>
            </a:r>
            <a:r>
              <a:rPr lang="en-GB" sz="1400" b="1">
                <a:latin typeface="Arial"/>
                <a:ea typeface="+mn-lt"/>
                <a:cs typeface="Arial"/>
              </a:rPr>
              <a:t>(Accessed: 7 March 2026).</a:t>
            </a:r>
            <a:endParaRPr lang="en-GB" sz="1400" b="1">
              <a:latin typeface="Arial"/>
              <a:cs typeface="Arial"/>
            </a:endParaRPr>
          </a:p>
          <a:p>
            <a:endParaRPr lang="en-GB" sz="1400" b="1" dirty="0">
              <a:latin typeface="Arial"/>
              <a:ea typeface="+mn-lt"/>
              <a:cs typeface="Arial"/>
            </a:endParaRPr>
          </a:p>
          <a:p>
            <a:r>
              <a:rPr lang="en-GB" sz="1400" b="1">
                <a:latin typeface="Arial"/>
                <a:ea typeface="+mn-lt"/>
                <a:cs typeface="Arial"/>
              </a:rPr>
              <a:t>NHS England (2023) </a:t>
            </a:r>
            <a:r>
              <a:rPr lang="en-GB" sz="1400" b="1" i="1">
                <a:latin typeface="Arial"/>
                <a:ea typeface="+mn-lt"/>
                <a:cs typeface="Arial"/>
              </a:rPr>
              <a:t>The NHS long term plan: cancer</a:t>
            </a:r>
            <a:r>
              <a:rPr lang="en-GB" sz="1400" b="1">
                <a:latin typeface="Arial"/>
                <a:ea typeface="+mn-lt"/>
                <a:cs typeface="Arial"/>
              </a:rPr>
              <a:t>. Available at: </a:t>
            </a:r>
            <a:r>
              <a:rPr lang="en-GB" sz="1400" b="1" dirty="0">
                <a:latin typeface="Arial"/>
                <a:ea typeface="+mn-lt"/>
                <a:cs typeface="Arial"/>
                <a:hlinkClick r:id="rId8"/>
              </a:rPr>
              <a:t>https://www.england.nhs.uk</a:t>
            </a:r>
            <a:r>
              <a:rPr lang="en-GB" sz="1400" b="1" dirty="0">
                <a:latin typeface="Arial"/>
                <a:ea typeface="+mn-lt"/>
                <a:cs typeface="Arial"/>
              </a:rPr>
              <a:t> </a:t>
            </a:r>
            <a:r>
              <a:rPr lang="en-GB" sz="1400" b="1">
                <a:latin typeface="Arial"/>
                <a:ea typeface="+mn-lt"/>
                <a:cs typeface="Arial"/>
              </a:rPr>
              <a:t>(Accessed: 7 March 2026).</a:t>
            </a:r>
            <a:endParaRPr lang="en-GB" sz="1400" b="1">
              <a:latin typeface="Arial"/>
              <a:cs typeface="Arial"/>
            </a:endParaRPr>
          </a:p>
          <a:p>
            <a:endParaRPr lang="en-GB" sz="1400" b="1" dirty="0">
              <a:latin typeface="Arial"/>
              <a:ea typeface="+mn-lt"/>
              <a:cs typeface="Arial"/>
            </a:endParaRPr>
          </a:p>
          <a:p>
            <a:r>
              <a:rPr lang="en-GB" sz="1400" b="1">
                <a:latin typeface="Arial"/>
                <a:ea typeface="+mn-lt"/>
                <a:cs typeface="Arial"/>
              </a:rPr>
              <a:t>National Institute for Health and Care Excellence (NICE) (2023) </a:t>
            </a:r>
            <a:r>
              <a:rPr lang="en-GB" sz="1400" b="1" i="1">
                <a:latin typeface="Arial"/>
                <a:ea typeface="+mn-lt"/>
                <a:cs typeface="Arial"/>
              </a:rPr>
              <a:t>Lung cancer: diagnosis and management (NG122)</a:t>
            </a:r>
            <a:r>
              <a:rPr lang="en-GB" sz="1400" b="1">
                <a:latin typeface="Arial"/>
                <a:ea typeface="+mn-lt"/>
                <a:cs typeface="Arial"/>
              </a:rPr>
              <a:t>. Available at: </a:t>
            </a:r>
            <a:r>
              <a:rPr lang="en-GB" sz="1400" b="1" dirty="0">
                <a:latin typeface="Arial"/>
                <a:ea typeface="+mn-lt"/>
                <a:cs typeface="Arial"/>
                <a:hlinkClick r:id="rId9"/>
              </a:rPr>
              <a:t>https://www.nice.org.uk/guidance/ng122</a:t>
            </a:r>
            <a:r>
              <a:rPr lang="en-GB" sz="1400" b="1" dirty="0">
                <a:latin typeface="Arial"/>
                <a:ea typeface="+mn-lt"/>
                <a:cs typeface="Arial"/>
              </a:rPr>
              <a:t> </a:t>
            </a:r>
            <a:r>
              <a:rPr lang="en-GB" sz="1400" b="1">
                <a:latin typeface="Arial"/>
                <a:ea typeface="+mn-lt"/>
                <a:cs typeface="Arial"/>
              </a:rPr>
              <a:t>(Accessed: 7 March 2026). </a:t>
            </a:r>
            <a:endParaRPr lang="en-GB" sz="1400" b="1">
              <a:latin typeface="Arial"/>
              <a:cs typeface="Arial"/>
            </a:endParaRPr>
          </a:p>
          <a:p>
            <a:pPr algn="l"/>
            <a:endParaRPr lang="en-GB" sz="1400" b="1" dirty="0">
              <a:latin typeface="Arial"/>
              <a:cs typeface="Arial"/>
            </a:endParaRPr>
          </a:p>
          <a:p>
            <a:r>
              <a:rPr lang="en-GB" sz="1400" b="1">
                <a:latin typeface="Arial"/>
                <a:cs typeface="Arial"/>
              </a:rPr>
              <a:t>Public Health England (2023) </a:t>
            </a:r>
            <a:r>
              <a:rPr lang="en-GB" sz="1400" b="1" i="1">
                <a:latin typeface="Arial"/>
                <a:cs typeface="Arial"/>
              </a:rPr>
              <a:t>Cancer prevention and risk factors</a:t>
            </a:r>
            <a:r>
              <a:rPr lang="en-GB" sz="1400" b="1">
                <a:latin typeface="Arial"/>
                <a:cs typeface="Arial"/>
              </a:rPr>
              <a:t>. Available at: </a:t>
            </a:r>
            <a:r>
              <a:rPr lang="en-GB" sz="1400" b="1" dirty="0">
                <a:latin typeface="Arial"/>
                <a:cs typeface="Arial"/>
                <a:hlinkClick r:id="rId10"/>
              </a:rPr>
              <a:t>https://www.gov.uk/government/organisations/public-health-england</a:t>
            </a:r>
            <a:r>
              <a:rPr lang="en-GB" sz="1400" b="1">
                <a:latin typeface="Arial"/>
                <a:cs typeface="Arial"/>
              </a:rPr>
              <a:t> (Accessed: 7 March 2026).</a:t>
            </a:r>
            <a:endParaRPr lang="en-GB" sz="140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b="1" dirty="0">
                <a:latin typeface="Arial"/>
                <a:cs typeface="Arial"/>
              </a:rPr>
              <a:t>Tortora, G.J. and Derrickson, B. (2021) </a:t>
            </a:r>
            <a:r>
              <a:rPr lang="en-GB" sz="1400" b="1" i="1" dirty="0">
                <a:latin typeface="Arial"/>
                <a:cs typeface="Arial"/>
              </a:rPr>
              <a:t>Principles of anatomy and physiology</a:t>
            </a:r>
            <a:r>
              <a:rPr lang="en-GB" sz="1400" b="1" dirty="0">
                <a:latin typeface="Arial"/>
                <a:cs typeface="Arial"/>
              </a:rPr>
              <a:t>. 16th </a:t>
            </a:r>
            <a:r>
              <a:rPr lang="en-GB" sz="1400" b="1" dirty="0" err="1">
                <a:latin typeface="Arial"/>
                <a:cs typeface="Arial"/>
              </a:rPr>
              <a:t>edn</a:t>
            </a:r>
            <a:r>
              <a:rPr lang="en-GB" sz="1400" b="1" dirty="0">
                <a:latin typeface="Arial"/>
                <a:cs typeface="Arial"/>
              </a:rPr>
              <a:t>. Hoboken: John Wiley &amp; Sons.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b="1">
                <a:latin typeface="Arial"/>
                <a:cs typeface="Arial"/>
              </a:rPr>
              <a:t>World Health Organization (WHO) (2023) </a:t>
            </a:r>
            <a:r>
              <a:rPr lang="en-GB" sz="1400" b="1" i="1">
                <a:latin typeface="Arial"/>
                <a:cs typeface="Arial"/>
              </a:rPr>
              <a:t>Cancer</a:t>
            </a:r>
            <a:r>
              <a:rPr lang="en-GB" sz="1400" b="1">
                <a:latin typeface="Arial"/>
                <a:cs typeface="Arial"/>
              </a:rPr>
              <a:t>. Available at: </a:t>
            </a:r>
            <a:r>
              <a:rPr lang="en-GB" sz="1400" b="1" dirty="0">
                <a:latin typeface="Arial"/>
                <a:cs typeface="Arial"/>
                <a:hlinkClick r:id="rId11"/>
              </a:rPr>
              <a:t>https://www.who.int/news-room/fact-sheets/detail/cancer</a:t>
            </a:r>
            <a:r>
              <a:rPr lang="en-GB" sz="1400" b="1">
                <a:latin typeface="Arial"/>
                <a:cs typeface="Arial"/>
              </a:rPr>
              <a:t> (Accessed: 7 March 2026).</a:t>
            </a:r>
            <a:endParaRPr lang="en-GB" sz="140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b="1">
                <a:latin typeface="Arial"/>
                <a:cs typeface="Arial"/>
              </a:rPr>
              <a:t>Department of Health and Social Care (2023) </a:t>
            </a:r>
            <a:r>
              <a:rPr lang="en-GB" sz="1400" b="1" i="1">
                <a:latin typeface="Arial"/>
                <a:cs typeface="Arial"/>
              </a:rPr>
              <a:t>The NHS Constitution for England</a:t>
            </a:r>
            <a:r>
              <a:rPr lang="en-GB" sz="1400" b="1">
                <a:latin typeface="Arial"/>
                <a:cs typeface="Arial"/>
              </a:rPr>
              <a:t>. Available at: </a:t>
            </a:r>
            <a:r>
              <a:rPr lang="en-GB" sz="1400" b="1" dirty="0">
                <a:latin typeface="Arial"/>
                <a:cs typeface="Arial"/>
                <a:hlinkClick r:id="rId12"/>
              </a:rPr>
              <a:t>https://www.gov.uk/government/publications/the-nhs-constitution-for-england</a:t>
            </a:r>
            <a:r>
              <a:rPr lang="en-GB" sz="1400" b="1">
                <a:latin typeface="Arial"/>
                <a:cs typeface="Arial"/>
              </a:rPr>
              <a:t> (Accessed: 7 March 2026).</a:t>
            </a:r>
            <a:endParaRPr lang="en-GB"/>
          </a:p>
          <a:p>
            <a:endParaRPr lang="en-GB" dirty="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09291061-19BE-D778-8D71-A6515862B6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3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492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27"/>
    </mc:Choice>
    <mc:Fallback xmlns="">
      <p:transition spd="slow" advTm="11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c13c3d990e3353009fd8bc00a58ceceb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74d2a71bb7aea425772ea8e9d11b58a4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2962E641-2452-4B0F-9FBC-C833B36585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660BB-C8D3-4127-B672-BF3DF96A8D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C7537E7-4D9C-40DD-A4BB-305343EB24BA}">
  <ds:schemaRefs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elements/1.1/"/>
    <ds:schemaRef ds:uri="http://purl.org/dc/terms/"/>
    <ds:schemaRef ds:uri="http://schemas.openxmlformats.org/package/2006/metadata/core-properties"/>
    <ds:schemaRef ds:uri="http://purl.org/dc/dcmitype/"/>
    <ds:schemaRef ds:uri="0085e1a2-9cbf-4b92-866b-21f3c89040b6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</TotalTime>
  <Words>1888</Words>
  <Application>Microsoft Office PowerPoint</Application>
  <PresentationFormat>Widescreen</PresentationFormat>
  <Paragraphs>166</Paragraphs>
  <Slides>16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Naziea Yasmin Younis (2410916)</cp:lastModifiedBy>
  <cp:revision>901</cp:revision>
  <dcterms:created xsi:type="dcterms:W3CDTF">2026-03-06T21:47:21Z</dcterms:created>
  <dcterms:modified xsi:type="dcterms:W3CDTF">2026-03-22T18:05:56Z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