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3"/>
  </p:sldMasterIdLst>
  <p:notesMasterIdLst>
    <p:notesMasterId r:id="rId47"/>
  </p:notesMasterIdLst>
  <p:handoutMasterIdLst>
    <p:handoutMasterId r:id="rId48"/>
  </p:handoutMasterIdLst>
  <p:sldIdLst>
    <p:sldId id="256" r:id="rId4"/>
    <p:sldId id="257" r:id="rId5"/>
    <p:sldId id="293" r:id="rId6"/>
    <p:sldId id="294" r:id="rId7"/>
    <p:sldId id="324" r:id="rId8"/>
    <p:sldId id="325" r:id="rId9"/>
    <p:sldId id="326" r:id="rId10"/>
    <p:sldId id="327" r:id="rId11"/>
    <p:sldId id="288" r:id="rId12"/>
    <p:sldId id="289" r:id="rId13"/>
    <p:sldId id="291" r:id="rId14"/>
    <p:sldId id="290" r:id="rId15"/>
    <p:sldId id="292" r:id="rId16"/>
    <p:sldId id="296" r:id="rId17"/>
    <p:sldId id="297" r:id="rId18"/>
    <p:sldId id="298" r:id="rId19"/>
    <p:sldId id="299" r:id="rId20"/>
    <p:sldId id="300" r:id="rId21"/>
    <p:sldId id="301" r:id="rId22"/>
    <p:sldId id="295" r:id="rId23"/>
    <p:sldId id="302" r:id="rId24"/>
    <p:sldId id="303" r:id="rId25"/>
    <p:sldId id="304" r:id="rId26"/>
    <p:sldId id="306" r:id="rId27"/>
    <p:sldId id="328" r:id="rId28"/>
    <p:sldId id="307" r:id="rId29"/>
    <p:sldId id="308" r:id="rId30"/>
    <p:sldId id="309" r:id="rId31"/>
    <p:sldId id="310" r:id="rId32"/>
    <p:sldId id="311" r:id="rId33"/>
    <p:sldId id="312" r:id="rId34"/>
    <p:sldId id="313" r:id="rId35"/>
    <p:sldId id="314" r:id="rId36"/>
    <p:sldId id="315" r:id="rId37"/>
    <p:sldId id="317" r:id="rId38"/>
    <p:sldId id="316" r:id="rId39"/>
    <p:sldId id="323" r:id="rId40"/>
    <p:sldId id="318" r:id="rId41"/>
    <p:sldId id="319" r:id="rId42"/>
    <p:sldId id="320" r:id="rId43"/>
    <p:sldId id="321" r:id="rId44"/>
    <p:sldId id="322" r:id="rId45"/>
    <p:sldId id="287" r:id="rId4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BC6E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26" autoAdjust="0"/>
    <p:restoredTop sz="94246" autoAdjust="0"/>
  </p:normalViewPr>
  <p:slideViewPr>
    <p:cSldViewPr>
      <p:cViewPr varScale="1">
        <p:scale>
          <a:sx n="110" d="100"/>
          <a:sy n="110" d="100"/>
        </p:scale>
        <p:origin x="1638" y="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2" Type="http://schemas.openxmlformats.org/officeDocument/2006/relationships/customXml" Target="../customXml/item2.xml"/><Relationship Id="rId16" Type="http://schemas.openxmlformats.org/officeDocument/2006/relationships/slide" Target="slides/slide13.xml"/><Relationship Id="rId29" Type="http://schemas.openxmlformats.org/officeDocument/2006/relationships/slide" Target="slides/slide26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Relationship Id="rId3" Type="http://schemas.openxmlformats.org/officeDocument/2006/relationships/slideMaster" Target="slideMasters/slideMaster1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0" Type="http://schemas.openxmlformats.org/officeDocument/2006/relationships/slide" Target="slides/slide17.xml"/><Relationship Id="rId41" Type="http://schemas.openxmlformats.org/officeDocument/2006/relationships/slide" Target="slides/slide38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9A93B2-AC31-4CC8-8888-43B06E0E59AB}" type="datetimeFigureOut">
              <a:rPr lang="en-GB" smtClean="0"/>
              <a:t>26/10/2016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6CB166-AF45-45F0-8AC9-283301A8312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138552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709BF45-866D-408B-BE41-63D4CBED4D11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7F37A7-6CD5-480C-8A9C-8A14678CA55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21626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http://www.w3schools.com/sql/sql_datatypes_general.asp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 smtClean="0"/>
              <a:t>http://www.w3resource.com/sql/data-type.php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9868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Note,</a:t>
            </a:r>
            <a:r>
              <a:rPr lang="en-GB" baseline="0" dirty="0" smtClean="0"/>
              <a:t> BIT is no longer part of standard SQL and is a Microsoft SQL Data type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4066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https://technet.microsoft.com/en-us/library/dd283095(v=sql.100).aspx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665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See more: https://msdn.microsoft.com/en-us/library/bb669061(v=vs.110).aspx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7F37A7-6CD5-480C-8A9C-8A14678CA55C}" type="slidenum">
              <a:rPr lang="en-GB" smtClean="0"/>
              <a:pPr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17937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8000" y="108000"/>
            <a:ext cx="2857500" cy="1000125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596000" y="108000"/>
            <a:ext cx="1543050" cy="1143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GB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dirty="0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EFD89C59-280D-43ED-8FC0-545418D6ECAE}" type="datetimeFigureOut">
              <a:rPr lang="en-US" smtClean="0"/>
              <a:pPr/>
              <a:t>10/26/2016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A6EA856F-7FCD-4AED-824B-82A47E56E707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msdn.microsoft.com/en-us/library/ms187752.aspx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msdn.microsoft.com/en-us/library/ms175874.aspx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s://msdn.microsoft.com/en-us/library/ms175007.aspx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SQL – Data Definition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Lecture 3</a:t>
            </a:r>
            <a:r>
              <a:rPr lang="en-GB" dirty="0" smtClean="0"/>
              <a:t>: </a:t>
            </a:r>
            <a:r>
              <a:rPr lang="en-GB" dirty="0"/>
              <a:t>Database Management Systems (DBMS)</a:t>
            </a:r>
          </a:p>
          <a:p>
            <a:r>
              <a:rPr lang="en-GB" dirty="0"/>
              <a:t>Dr Kemi Ademoye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Week:</a:t>
            </a:r>
          </a:p>
          <a:p>
            <a:r>
              <a:rPr lang="en-US" dirty="0" smtClean="0"/>
              <a:t>24-Oct-2016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Today’s Lecture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SQL’s Data Definition Language (DDL)</a:t>
            </a:r>
          </a:p>
          <a:p>
            <a:pPr lvl="1"/>
            <a:r>
              <a:rPr lang="en-GB" dirty="0"/>
              <a:t>SQL Data Types</a:t>
            </a:r>
          </a:p>
          <a:p>
            <a:pPr lvl="1"/>
            <a:r>
              <a:rPr lang="en-GB" dirty="0"/>
              <a:t>Creating and Altering Tables</a:t>
            </a:r>
          </a:p>
          <a:p>
            <a:pPr lvl="1"/>
            <a:r>
              <a:rPr lang="en-GB" dirty="0"/>
              <a:t>Defining Integrity Constraints</a:t>
            </a:r>
          </a:p>
          <a:p>
            <a:pPr lvl="1"/>
            <a:r>
              <a:rPr lang="en-GB" dirty="0"/>
              <a:t>Computed Columns</a:t>
            </a:r>
            <a:endParaRPr lang="en-GB" dirty="0" smtClean="0"/>
          </a:p>
          <a:p>
            <a:r>
              <a:rPr lang="en-GB" dirty="0" smtClean="0"/>
              <a:t>Creating the </a:t>
            </a:r>
            <a:r>
              <a:rPr lang="en-GB" dirty="0" err="1" smtClean="0"/>
              <a:t>DreamHome</a:t>
            </a:r>
            <a:r>
              <a:rPr lang="en-GB" dirty="0" smtClean="0"/>
              <a:t> Relational Database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574345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Relational Model Terminology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b="1" dirty="0" smtClean="0"/>
              <a:t>Relation</a:t>
            </a:r>
            <a:r>
              <a:rPr lang="en-GB" dirty="0" smtClean="0"/>
              <a:t>: a table with columns and rows</a:t>
            </a:r>
          </a:p>
          <a:p>
            <a:pPr lvl="1"/>
            <a:r>
              <a:rPr lang="en-GB" dirty="0" smtClean="0"/>
              <a:t>This concept only applies to the logical structure of the database: at the external and conceptual levels</a:t>
            </a:r>
          </a:p>
          <a:p>
            <a:r>
              <a:rPr lang="en-GB" b="1" dirty="0" smtClean="0"/>
              <a:t>Attribute</a:t>
            </a:r>
            <a:r>
              <a:rPr lang="en-GB" dirty="0" smtClean="0"/>
              <a:t>: a named column of a relation</a:t>
            </a:r>
          </a:p>
          <a:p>
            <a:r>
              <a:rPr lang="en-GB" b="1" dirty="0" smtClean="0"/>
              <a:t>Domain</a:t>
            </a:r>
            <a:r>
              <a:rPr lang="en-GB" dirty="0" smtClean="0"/>
              <a:t>: the set of allowed values for one or more attributes.</a:t>
            </a:r>
          </a:p>
          <a:p>
            <a:r>
              <a:rPr lang="en-GB" b="1" dirty="0"/>
              <a:t>Tuple</a:t>
            </a:r>
            <a:r>
              <a:rPr lang="en-GB" dirty="0"/>
              <a:t>: a row of a </a:t>
            </a:r>
            <a:r>
              <a:rPr lang="en-GB" dirty="0" smtClean="0"/>
              <a:t>relation.</a:t>
            </a:r>
            <a:endParaRPr lang="en-GB" dirty="0"/>
          </a:p>
          <a:p>
            <a:r>
              <a:rPr lang="en-GB" b="1" dirty="0"/>
              <a:t>Degree</a:t>
            </a:r>
            <a:r>
              <a:rPr lang="en-GB" dirty="0"/>
              <a:t>: the number of attributes in a relation</a:t>
            </a:r>
            <a:r>
              <a:rPr lang="en-GB" dirty="0" smtClean="0"/>
              <a:t>.</a:t>
            </a:r>
          </a:p>
          <a:p>
            <a:r>
              <a:rPr lang="en-GB" b="1" dirty="0"/>
              <a:t>Cardinality</a:t>
            </a:r>
            <a:r>
              <a:rPr lang="en-GB" dirty="0"/>
              <a:t>: the number of tuples in a relation</a:t>
            </a:r>
            <a:r>
              <a:rPr lang="en-GB" dirty="0" smtClean="0"/>
              <a:t>.</a:t>
            </a:r>
          </a:p>
          <a:p>
            <a:r>
              <a:rPr lang="en-GB" b="1" dirty="0"/>
              <a:t>Relational Database</a:t>
            </a:r>
            <a:r>
              <a:rPr lang="en-GB" dirty="0"/>
              <a:t>: collection of </a:t>
            </a:r>
            <a:r>
              <a:rPr lang="en-GB" i="1" dirty="0"/>
              <a:t>normalised</a:t>
            </a:r>
            <a:r>
              <a:rPr lang="en-GB" dirty="0"/>
              <a:t> relations with distinct relation names.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4258622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Instances of Course and Student Relations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/>
          </p:nvPr>
        </p:nvGraphicFramePr>
        <p:xfrm>
          <a:off x="827584" y="2565120"/>
          <a:ext cx="5256584" cy="1764000"/>
        </p:xfrm>
        <a:graphic>
          <a:graphicData uri="http://schemas.openxmlformats.org/drawingml/2006/table">
            <a:tbl>
              <a:tblPr/>
              <a:tblGrid>
                <a:gridCol w="1088865">
                  <a:extLst>
                    <a:ext uri="{9D8B030D-6E8A-4147-A177-3AD203B41FA5}">
                      <a16:colId xmlns:a16="http://schemas.microsoft.com/office/drawing/2014/main" xmlns="" val="2018015944"/>
                    </a:ext>
                  </a:extLst>
                </a:gridCol>
                <a:gridCol w="3135176">
                  <a:extLst>
                    <a:ext uri="{9D8B030D-6E8A-4147-A177-3AD203B41FA5}">
                      <a16:colId xmlns:a16="http://schemas.microsoft.com/office/drawing/2014/main" xmlns="" val="817869980"/>
                    </a:ext>
                  </a:extLst>
                </a:gridCol>
                <a:gridCol w="1032543">
                  <a:extLst>
                    <a:ext uri="{9D8B030D-6E8A-4147-A177-3AD203B41FA5}">
                      <a16:colId xmlns:a16="http://schemas.microsoft.com/office/drawing/2014/main" xmlns="" val="3444768045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courseCode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shortName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046364548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Software Engineering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1519250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Web Development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58276392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Computing and Information Systems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CIS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415148188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Business Computing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BC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2757354896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C304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Applied Computing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>
                        <a:spcAft>
                          <a:spcPts val="600"/>
                        </a:spcAft>
                      </a:pPr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93769200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/>
          </p:nvPr>
        </p:nvGraphicFramePr>
        <p:xfrm>
          <a:off x="827584" y="5085184"/>
          <a:ext cx="6552729" cy="1728000"/>
        </p:xfrm>
        <a:graphic>
          <a:graphicData uri="http://schemas.openxmlformats.org/drawingml/2006/table">
            <a:tbl>
              <a:tblPr/>
              <a:tblGrid>
                <a:gridCol w="1041493">
                  <a:extLst>
                    <a:ext uri="{9D8B030D-6E8A-4147-A177-3AD203B41FA5}">
                      <a16:colId xmlns:a16="http://schemas.microsoft.com/office/drawing/2014/main" xmlns="" val="2771330174"/>
                    </a:ext>
                  </a:extLst>
                </a:gridCol>
                <a:gridCol w="1041493">
                  <a:extLst>
                    <a:ext uri="{9D8B030D-6E8A-4147-A177-3AD203B41FA5}">
                      <a16:colId xmlns:a16="http://schemas.microsoft.com/office/drawing/2014/main" xmlns="" val="319269571"/>
                    </a:ext>
                  </a:extLst>
                </a:gridCol>
                <a:gridCol w="1041493">
                  <a:extLst>
                    <a:ext uri="{9D8B030D-6E8A-4147-A177-3AD203B41FA5}">
                      <a16:colId xmlns:a16="http://schemas.microsoft.com/office/drawing/2014/main" xmlns="" val="2869194403"/>
                    </a:ext>
                  </a:extLst>
                </a:gridCol>
                <a:gridCol w="1268009">
                  <a:extLst>
                    <a:ext uri="{9D8B030D-6E8A-4147-A177-3AD203B41FA5}">
                      <a16:colId xmlns:a16="http://schemas.microsoft.com/office/drawing/2014/main" xmlns="" val="2970248718"/>
                    </a:ext>
                  </a:extLst>
                </a:gridCol>
                <a:gridCol w="901769">
                  <a:extLst>
                    <a:ext uri="{9D8B030D-6E8A-4147-A177-3AD203B41FA5}">
                      <a16:colId xmlns:a16="http://schemas.microsoft.com/office/drawing/2014/main" xmlns="" val="4108579416"/>
                    </a:ext>
                  </a:extLst>
                </a:gridCol>
                <a:gridCol w="1258472">
                  <a:extLst>
                    <a:ext uri="{9D8B030D-6E8A-4147-A177-3AD203B41FA5}">
                      <a16:colId xmlns:a16="http://schemas.microsoft.com/office/drawing/2014/main" xmlns="" val="319934006"/>
                    </a:ext>
                  </a:extLst>
                </a:gridCol>
              </a:tblGrid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pNumber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firstName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lastName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DOB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gender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courseCode</a:t>
                      </a:r>
                      <a:endParaRPr lang="en-GB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683093479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John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White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01-Oct-1998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568269424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P160010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Beech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10-Nov-1998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C302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976397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David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Ford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24-Mar-1997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360341305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P160007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Mary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Howe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19-Feb-1995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C306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60529737"/>
                  </a:ext>
                </a:extLst>
              </a:tr>
              <a:tr h="288000"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P160011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Susan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Brand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03-Jun-1998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C305</a:t>
                      </a:r>
                    </a:p>
                  </a:txBody>
                  <a:tcPr marL="7620" marR="7620" marT="762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3815919990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27584" y="2195788"/>
            <a:ext cx="9188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Course</a:t>
            </a:r>
            <a:endParaRPr lang="en-GB" b="1" dirty="0"/>
          </a:p>
        </p:txBody>
      </p:sp>
      <p:sp>
        <p:nvSpPr>
          <p:cNvPr id="9" name="TextBox 8"/>
          <p:cNvSpPr txBox="1"/>
          <p:nvPr/>
        </p:nvSpPr>
        <p:spPr>
          <a:xfrm>
            <a:off x="2862925" y="1570164"/>
            <a:ext cx="11859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Attributes</a:t>
            </a:r>
            <a:endParaRPr lang="en-GB" dirty="0"/>
          </a:p>
        </p:txBody>
      </p:sp>
      <p:cxnSp>
        <p:nvCxnSpPr>
          <p:cNvPr id="13" name="Straight Arrow Connector 12"/>
          <p:cNvCxnSpPr>
            <a:stCxn id="9" idx="2"/>
          </p:cNvCxnSpPr>
          <p:nvPr/>
        </p:nvCxnSpPr>
        <p:spPr>
          <a:xfrm flipH="1">
            <a:off x="1475656" y="1939496"/>
            <a:ext cx="198022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9" idx="2"/>
            <a:endCxn id="5" idx="0"/>
          </p:cNvCxnSpPr>
          <p:nvPr/>
        </p:nvCxnSpPr>
        <p:spPr>
          <a:xfrm>
            <a:off x="3455876" y="1939496"/>
            <a:ext cx="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stCxn id="9" idx="2"/>
          </p:cNvCxnSpPr>
          <p:nvPr/>
        </p:nvCxnSpPr>
        <p:spPr>
          <a:xfrm>
            <a:off x="3455876" y="1939496"/>
            <a:ext cx="1980220" cy="6256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6300192" y="2852936"/>
            <a:ext cx="0" cy="1470215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6198567" y="2870462"/>
            <a:ext cx="461665" cy="1422634"/>
          </a:xfrm>
          <a:prstGeom prst="rect">
            <a:avLst/>
          </a:prstGeom>
          <a:noFill/>
        </p:spPr>
        <p:txBody>
          <a:bodyPr vert="vert270" wrap="none" rtlCol="0">
            <a:spAutoFit/>
          </a:bodyPr>
          <a:lstStyle/>
          <a:p>
            <a:r>
              <a:rPr lang="en-GB" dirty="0" smtClean="0"/>
              <a:t>Cardinality: 5</a:t>
            </a:r>
            <a:endParaRPr lang="en-GB" dirty="0"/>
          </a:p>
        </p:txBody>
      </p:sp>
      <p:cxnSp>
        <p:nvCxnSpPr>
          <p:cNvPr id="22" name="Straight Arrow Connector 21"/>
          <p:cNvCxnSpPr/>
          <p:nvPr/>
        </p:nvCxnSpPr>
        <p:spPr>
          <a:xfrm>
            <a:off x="827584" y="4446404"/>
            <a:ext cx="5256584" cy="0"/>
          </a:xfrm>
          <a:prstGeom prst="straightConnector1">
            <a:avLst/>
          </a:prstGeom>
          <a:ln>
            <a:headEnd type="triangl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15787" y="4365104"/>
            <a:ext cx="112062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Degree: 3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04377" y="4758675"/>
            <a:ext cx="101021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 smtClean="0"/>
              <a:t>Student</a:t>
            </a:r>
            <a:endParaRPr lang="en-GB" b="1" dirty="0"/>
          </a:p>
        </p:txBody>
      </p:sp>
      <p:sp>
        <p:nvSpPr>
          <p:cNvPr id="26" name="Left Brace 25"/>
          <p:cNvSpPr/>
          <p:nvPr/>
        </p:nvSpPr>
        <p:spPr>
          <a:xfrm>
            <a:off x="539552" y="2565120"/>
            <a:ext cx="214064" cy="1758031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rIns="756000" rtlCol="0" anchor="ctr"/>
          <a:lstStyle/>
          <a:p>
            <a:pPr algn="ctr"/>
            <a:r>
              <a:rPr lang="en-GB" dirty="0" smtClean="0"/>
              <a:t>Relation</a:t>
            </a:r>
            <a:endParaRPr lang="en-GB" dirty="0"/>
          </a:p>
        </p:txBody>
      </p:sp>
      <p:sp>
        <p:nvSpPr>
          <p:cNvPr id="27" name="Left Brace 26"/>
          <p:cNvSpPr/>
          <p:nvPr/>
        </p:nvSpPr>
        <p:spPr>
          <a:xfrm>
            <a:off x="539552" y="5128006"/>
            <a:ext cx="214064" cy="1685178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vert="vert270" rIns="756000" rtlCol="0" anchor="ctr"/>
          <a:lstStyle/>
          <a:p>
            <a:pPr algn="ctr"/>
            <a:r>
              <a:rPr lang="en-GB" dirty="0" smtClean="0"/>
              <a:t>Relation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72581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Properties of Database Relations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Each relation name is distinct from all other relation names in the relational schema.</a:t>
            </a:r>
          </a:p>
          <a:p>
            <a:r>
              <a:rPr lang="en-GB" dirty="0" smtClean="0"/>
              <a:t>Each attribute has a distinct name.</a:t>
            </a:r>
          </a:p>
          <a:p>
            <a:r>
              <a:rPr lang="en-GB" dirty="0" smtClean="0"/>
              <a:t>Each cell of a relation contains exactly one atomic (single) value.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Values </a:t>
            </a:r>
            <a:r>
              <a:rPr lang="en-GB" dirty="0"/>
              <a:t>of an attribute all come from the same domain</a:t>
            </a:r>
            <a:r>
              <a:rPr lang="en-GB" dirty="0" smtClean="0"/>
              <a:t>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Each tuple is distinct, there are no duplicate tuples.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The order of attributes has no significance.</a:t>
            </a:r>
          </a:p>
          <a:p>
            <a:pPr marL="320040" lvl="1" indent="-320040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</a:pPr>
            <a:r>
              <a:rPr lang="en-GB" dirty="0" smtClean="0"/>
              <a:t>The order of tuples has no significance theoretically.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9410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As there are no duplicate tuples within a relation, one or more attributes called </a:t>
            </a:r>
            <a:r>
              <a:rPr lang="en-GB" b="1" i="1" dirty="0" smtClean="0"/>
              <a:t>relational keys</a:t>
            </a:r>
            <a:r>
              <a:rPr lang="en-GB" dirty="0" smtClean="0"/>
              <a:t> are needed to uniquely identify each tuple in a relation:</a:t>
            </a:r>
          </a:p>
          <a:p>
            <a:r>
              <a:rPr lang="en-GB" b="1" dirty="0" err="1" smtClean="0"/>
              <a:t>Superkey</a:t>
            </a:r>
            <a:r>
              <a:rPr lang="en-GB" dirty="0"/>
              <a:t>: an attribute or a set of attributes that uniquely identifies a tuple within a relation.</a:t>
            </a:r>
          </a:p>
          <a:p>
            <a:r>
              <a:rPr lang="en-GB" b="1" dirty="0"/>
              <a:t>Composite Key</a:t>
            </a:r>
            <a:r>
              <a:rPr lang="en-GB" dirty="0"/>
              <a:t>: A key that is made up of more than one attribute</a:t>
            </a:r>
            <a:r>
              <a:rPr lang="en-GB" dirty="0" smtClean="0"/>
              <a:t>.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54137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b="1" dirty="0"/>
              <a:t>Candidate Key</a:t>
            </a:r>
            <a:r>
              <a:rPr lang="en-GB" dirty="0"/>
              <a:t>: A </a:t>
            </a:r>
            <a:r>
              <a:rPr lang="en-GB" dirty="0" err="1"/>
              <a:t>superkey</a:t>
            </a:r>
            <a:r>
              <a:rPr lang="en-GB" dirty="0"/>
              <a:t> such that no proper subset of itself is a </a:t>
            </a:r>
            <a:r>
              <a:rPr lang="en-GB" dirty="0" err="1"/>
              <a:t>superkey</a:t>
            </a:r>
            <a:r>
              <a:rPr lang="en-GB" dirty="0"/>
              <a:t> within the relation. A candidate key (K) has two properties:</a:t>
            </a:r>
          </a:p>
          <a:p>
            <a:pPr lvl="1"/>
            <a:r>
              <a:rPr lang="en-GB" b="1" i="1" dirty="0"/>
              <a:t>Uniqueness</a:t>
            </a:r>
            <a:r>
              <a:rPr lang="en-GB" dirty="0"/>
              <a:t>: in each tuple (row) of R, the values of K uniquely identify that row.</a:t>
            </a:r>
          </a:p>
          <a:p>
            <a:pPr lvl="1"/>
            <a:r>
              <a:rPr lang="en-GB" b="1" i="1" dirty="0"/>
              <a:t>Irreducibility</a:t>
            </a:r>
            <a:r>
              <a:rPr lang="en-GB" dirty="0"/>
              <a:t>: no proper subset of K has the uniqueness property</a:t>
            </a:r>
            <a:r>
              <a:rPr lang="en-GB" dirty="0" smtClean="0"/>
              <a:t>.</a:t>
            </a:r>
          </a:p>
          <a:p>
            <a:r>
              <a:rPr lang="en-GB" b="1" dirty="0"/>
              <a:t>Primary Key</a:t>
            </a:r>
            <a:r>
              <a:rPr lang="en-GB" dirty="0"/>
              <a:t>: the candidate key selected to identify tuples uniquely within the relation.</a:t>
            </a:r>
          </a:p>
          <a:p>
            <a:r>
              <a:rPr lang="en-GB" b="1" dirty="0"/>
              <a:t>Alternate Keys</a:t>
            </a:r>
            <a:r>
              <a:rPr lang="en-GB" dirty="0"/>
              <a:t>: the candidate keys that are not selected to be the primary key.</a:t>
            </a:r>
          </a:p>
          <a:p>
            <a:r>
              <a:rPr lang="en-GB" b="1" dirty="0"/>
              <a:t>Foreign Key</a:t>
            </a:r>
            <a:r>
              <a:rPr lang="en-GB" dirty="0"/>
              <a:t>: an attribute, or set of attributes, within one relation that matches the candidate key of some (or possibly the same) relation.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71730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Relational Keys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What would be the primary key in this table?</a:t>
            </a:r>
          </a:p>
          <a:p>
            <a:endParaRPr lang="en-GB" dirty="0"/>
          </a:p>
        </p:txBody>
      </p:sp>
      <p:graphicFrame>
        <p:nvGraphicFramePr>
          <p:cNvPr id="4" name="Content Placeholder 4"/>
          <p:cNvGraphicFramePr>
            <a:graphicFrameLocks/>
          </p:cNvGraphicFramePr>
          <p:nvPr>
            <p:extLst/>
          </p:nvPr>
        </p:nvGraphicFramePr>
        <p:xfrm>
          <a:off x="683568" y="2564904"/>
          <a:ext cx="8153400" cy="185420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630680">
                  <a:extLst>
                    <a:ext uri="{9D8B030D-6E8A-4147-A177-3AD203B41FA5}">
                      <a16:colId xmlns="" xmlns:a16="http://schemas.microsoft.com/office/drawing/2014/main" val="3748376114"/>
                    </a:ext>
                  </a:extLst>
                </a:gridCol>
                <a:gridCol w="1630680">
                  <a:extLst>
                    <a:ext uri="{9D8B030D-6E8A-4147-A177-3AD203B41FA5}">
                      <a16:colId xmlns="" xmlns:a16="http://schemas.microsoft.com/office/drawing/2014/main" val="3416783315"/>
                    </a:ext>
                  </a:extLst>
                </a:gridCol>
                <a:gridCol w="1630680">
                  <a:extLst>
                    <a:ext uri="{9D8B030D-6E8A-4147-A177-3AD203B41FA5}">
                      <a16:colId xmlns="" xmlns:a16="http://schemas.microsoft.com/office/drawing/2014/main" val="2051705799"/>
                    </a:ext>
                  </a:extLst>
                </a:gridCol>
                <a:gridCol w="939520">
                  <a:extLst>
                    <a:ext uri="{9D8B030D-6E8A-4147-A177-3AD203B41FA5}">
                      <a16:colId xmlns="" xmlns:a16="http://schemas.microsoft.com/office/drawing/2014/main" val="2567990691"/>
                    </a:ext>
                  </a:extLst>
                </a:gridCol>
                <a:gridCol w="2321840">
                  <a:extLst>
                    <a:ext uri="{9D8B030D-6E8A-4147-A177-3AD203B41FA5}">
                      <a16:colId xmlns="" xmlns:a16="http://schemas.microsoft.com/office/drawing/2014/main" val="176950998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moduleCode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pNumber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session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grade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comment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82183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MX40001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14/15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6422367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MX50002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/>
                        <a:t>P160010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15/16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12154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MX50002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 smtClean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15/16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463055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MX40001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kumimoji="0" lang="en-GB" kern="1200" dirty="0" smtClean="0"/>
                        <a:t>P160005</a:t>
                      </a:r>
                      <a:endParaRPr kumimoji="0" lang="en-GB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15/16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Carrying</a:t>
                      </a:r>
                      <a:r>
                        <a:rPr lang="en-GB" baseline="0" dirty="0" smtClean="0"/>
                        <a:t> from 14/15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999863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2138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Integrity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Rules or restrictions applied to ensure that the data is accurate (correct and consistent):</a:t>
            </a:r>
          </a:p>
          <a:p>
            <a:r>
              <a:rPr lang="en-GB" b="1" dirty="0" smtClean="0"/>
              <a:t>Null</a:t>
            </a:r>
          </a:p>
          <a:p>
            <a:pPr lvl="1"/>
            <a:r>
              <a:rPr lang="en-GB" dirty="0"/>
              <a:t>Represents value for an attribute that is </a:t>
            </a:r>
            <a:r>
              <a:rPr lang="en-GB" i="1" dirty="0"/>
              <a:t>currently unknown</a:t>
            </a:r>
            <a:r>
              <a:rPr lang="en-GB" dirty="0"/>
              <a:t> or </a:t>
            </a:r>
            <a:r>
              <a:rPr lang="en-GB" i="1" dirty="0"/>
              <a:t>not applicable</a:t>
            </a:r>
            <a:r>
              <a:rPr lang="en-GB" dirty="0"/>
              <a:t> for the tuple.</a:t>
            </a:r>
          </a:p>
          <a:p>
            <a:pPr lvl="1"/>
            <a:r>
              <a:rPr lang="en-GB" dirty="0"/>
              <a:t>It is used to handle incomplete or exceptional data.</a:t>
            </a:r>
          </a:p>
          <a:p>
            <a:pPr lvl="1"/>
            <a:r>
              <a:rPr lang="en-GB" dirty="0"/>
              <a:t>Note: represents the </a:t>
            </a:r>
            <a:r>
              <a:rPr lang="en-GB" b="1" i="1" dirty="0"/>
              <a:t>absenc</a:t>
            </a:r>
            <a:r>
              <a:rPr lang="en-GB" dirty="0"/>
              <a:t>e of a value and is not the same as zero or spaces, which are values.</a:t>
            </a:r>
          </a:p>
          <a:p>
            <a:pPr lvl="1"/>
            <a:r>
              <a:rPr lang="en-GB" dirty="0"/>
              <a:t>Representing “null” values can be a bit of a problem for some attribute value types e.g. Booleans, numbers, dates</a:t>
            </a:r>
            <a:r>
              <a:rPr lang="en-GB" dirty="0" smtClean="0"/>
              <a:t>.</a:t>
            </a:r>
          </a:p>
          <a:p>
            <a:r>
              <a:rPr lang="en-GB" b="1" dirty="0" smtClean="0"/>
              <a:t>Required</a:t>
            </a:r>
            <a:r>
              <a:rPr lang="en-GB" dirty="0" smtClean="0"/>
              <a:t> Data Constraint</a:t>
            </a:r>
          </a:p>
          <a:p>
            <a:pPr lvl="1"/>
            <a:r>
              <a:rPr lang="en-GB" dirty="0" smtClean="0"/>
              <a:t>Attribute </a:t>
            </a:r>
            <a:r>
              <a:rPr lang="en-GB" dirty="0"/>
              <a:t>cannot have a null value.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460106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Integrity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b="1" dirty="0"/>
              <a:t>Entity Integrity</a:t>
            </a:r>
            <a:r>
              <a:rPr lang="en-GB" dirty="0"/>
              <a:t>: no attribute of a primary key in a base relation can have a null value.</a:t>
            </a:r>
          </a:p>
          <a:p>
            <a:r>
              <a:rPr lang="en-GB" b="1" dirty="0"/>
              <a:t>Referential Integrity</a:t>
            </a:r>
            <a:r>
              <a:rPr lang="en-GB" dirty="0"/>
              <a:t>: each foreign key value must match a candidate key value of some tuple in its home relation or the foreign key value must be completely null.</a:t>
            </a:r>
          </a:p>
          <a:p>
            <a:r>
              <a:rPr lang="en-GB" b="1" dirty="0"/>
              <a:t>Domain Constraints</a:t>
            </a:r>
            <a:r>
              <a:rPr lang="en-GB" dirty="0"/>
              <a:t>: limits set of values </a:t>
            </a:r>
            <a:r>
              <a:rPr lang="en-GB" dirty="0" smtClean="0"/>
              <a:t>allowed for </a:t>
            </a:r>
            <a:r>
              <a:rPr lang="en-GB" dirty="0"/>
              <a:t>attribute.</a:t>
            </a:r>
          </a:p>
          <a:p>
            <a:r>
              <a:rPr lang="en-GB" b="1" dirty="0"/>
              <a:t>General Constraints (Business Rules)</a:t>
            </a:r>
            <a:r>
              <a:rPr lang="en-GB" dirty="0"/>
              <a:t>: additional rules specified by users or database administrators that define or constrain some aspect of the enterprise.</a:t>
            </a:r>
          </a:p>
        </p:txBody>
      </p:sp>
    </p:spTree>
    <p:extLst>
      <p:ext uri="{BB962C8B-B14F-4D97-AF65-F5344CB8AC3E}">
        <p14:creationId xmlns:p14="http://schemas.microsoft.com/office/powerpoint/2010/main" val="17320471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Types: Domain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/>
          </a:bodyPr>
          <a:lstStyle/>
          <a:p>
            <a:r>
              <a:rPr lang="en-GB" dirty="0" smtClean="0"/>
              <a:t>ISO SQL defines the following base data types: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DBMSs define their own implementation or variations of these types </a:t>
            </a:r>
            <a:r>
              <a:rPr lang="en-GB" sz="2000" dirty="0" smtClean="0"/>
              <a:t>(e.g. </a:t>
            </a:r>
            <a:r>
              <a:rPr lang="en-GB" sz="2000" dirty="0" smtClean="0">
                <a:hlinkClick r:id="rId3"/>
              </a:rPr>
              <a:t>MS SQL Server Data Types</a:t>
            </a:r>
            <a:r>
              <a:rPr lang="en-GB" sz="2000" dirty="0" smtClean="0"/>
              <a:t>)</a:t>
            </a:r>
            <a:r>
              <a:rPr lang="en-GB" dirty="0" smtClean="0"/>
              <a:t>.</a:t>
            </a:r>
            <a:endParaRPr lang="en-GB" dirty="0"/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3079817"/>
              </p:ext>
            </p:extLst>
          </p:nvPr>
        </p:nvGraphicFramePr>
        <p:xfrm>
          <a:off x="1044700" y="2132856"/>
          <a:ext cx="7775772" cy="3774440"/>
        </p:xfrm>
        <a:graphic>
          <a:graphicData uri="http://schemas.openxmlformats.org/drawingml/2006/table">
            <a:tbl>
              <a:tblPr firstRow="1" bandRow="1">
                <a:tableStyleId>{3B4B98B0-60AC-42C2-AFA5-B58CD77FA1E5}</a:tableStyleId>
              </a:tblPr>
              <a:tblGrid>
                <a:gridCol w="1511078">
                  <a:extLst>
                    <a:ext uri="{9D8B030D-6E8A-4147-A177-3AD203B41FA5}">
                      <a16:colId xmlns="" xmlns:a16="http://schemas.microsoft.com/office/drawing/2014/main" val="3179296930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2349291247"/>
                    </a:ext>
                  </a:extLst>
                </a:gridCol>
                <a:gridCol w="1224136">
                  <a:extLst>
                    <a:ext uri="{9D8B030D-6E8A-4147-A177-3AD203B41FA5}">
                      <a16:colId xmlns="" xmlns:a16="http://schemas.microsoft.com/office/drawing/2014/main" val="1854968537"/>
                    </a:ext>
                  </a:extLst>
                </a:gridCol>
                <a:gridCol w="1512168">
                  <a:extLst>
                    <a:ext uri="{9D8B030D-6E8A-4147-A177-3AD203B41FA5}">
                      <a16:colId xmlns="" xmlns:a16="http://schemas.microsoft.com/office/drawing/2014/main" val="3027541297"/>
                    </a:ext>
                  </a:extLst>
                </a:gridCol>
                <a:gridCol w="1296144">
                  <a:extLst>
                    <a:ext uri="{9D8B030D-6E8A-4147-A177-3AD203B41FA5}">
                      <a16:colId xmlns="" xmlns:a16="http://schemas.microsoft.com/office/drawing/2014/main" val="1518370959"/>
                    </a:ext>
                  </a:extLst>
                </a:gridCol>
                <a:gridCol w="1008110">
                  <a:extLst>
                    <a:ext uri="{9D8B030D-6E8A-4147-A177-3AD203B41FA5}">
                      <a16:colId xmlns="" xmlns:a16="http://schemas.microsoft.com/office/drawing/2014/main" val="153717951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Data Type</a:t>
                      </a:r>
                      <a:endParaRPr lang="en-GB" dirty="0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r>
                        <a:rPr lang="en-GB" dirty="0" smtClean="0"/>
                        <a:t>Declarations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9576896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True or</a:t>
                      </a:r>
                      <a:r>
                        <a:rPr lang="en-GB" baseline="0" dirty="0" smtClean="0"/>
                        <a:t> False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BOOLEAN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BOOLEAN</a:t>
                      </a:r>
                      <a:endParaRPr lang="en-GB" baseline="30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21856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Character String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CHAR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VARCHAR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6331208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exact numeric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NUMERIC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DECIMAL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INTEGER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SMALLINT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BIGINT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131373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Approximate Numeric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FLOAT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DOUBLE PRECISION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694074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err="1" smtClean="0"/>
                        <a:t>Datetime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DATE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TIME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TIMESTAMP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9963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Interval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INTERVAL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12470188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Large Objects</a:t>
                      </a:r>
                      <a:endParaRPr lang="en-GB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en-GB" dirty="0" smtClean="0"/>
                        <a:t>VARBINARY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GB" dirty="0" smtClean="0"/>
                        <a:t>BINARY</a:t>
                      </a:r>
                      <a:r>
                        <a:rPr lang="en-GB" baseline="0" dirty="0" smtClean="0"/>
                        <a:t> LARGE OBJECT (BLOB)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6719823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154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SQL Identifiers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06916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SQL Identifiers are used to identify objects in the database e.g. table names, attributes, view names, etc.</a:t>
            </a:r>
          </a:p>
          <a:p>
            <a:r>
              <a:rPr lang="en-GB" dirty="0"/>
              <a:t>The ISO standard for identifiers (DBMSs have their own rules):</a:t>
            </a:r>
          </a:p>
          <a:p>
            <a:pPr lvl="1"/>
            <a:r>
              <a:rPr lang="en-GB" dirty="0"/>
              <a:t>An identifier should be no longer than 128 characters.</a:t>
            </a:r>
          </a:p>
          <a:p>
            <a:pPr lvl="1"/>
            <a:r>
              <a:rPr lang="en-GB" dirty="0"/>
              <a:t>It must start with a letter and can contain upper or lower case letters, digits 0…9 and the underscore character.</a:t>
            </a:r>
          </a:p>
          <a:p>
            <a:pPr lvl="1"/>
            <a:r>
              <a:rPr lang="en-GB" dirty="0"/>
              <a:t>An identifier cannot contain spaces.</a:t>
            </a:r>
          </a:p>
          <a:p>
            <a:r>
              <a:rPr lang="en-GB" dirty="0" smtClean="0"/>
              <a:t>You can check</a:t>
            </a:r>
            <a:r>
              <a:rPr lang="en-GB" dirty="0" smtClean="0"/>
              <a:t> </a:t>
            </a:r>
            <a:r>
              <a:rPr lang="en-GB" dirty="0" smtClean="0">
                <a:hlinkClick r:id="rId2"/>
              </a:rPr>
              <a:t>SQL Server’s Rules</a:t>
            </a:r>
            <a:r>
              <a:rPr lang="en-GB" dirty="0" smtClean="0"/>
              <a:t>, but try to stick with the ISO standard.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37031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Defining Attributes (Columns)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14116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You define an attribute by specifying:</a:t>
            </a:r>
          </a:p>
          <a:p>
            <a:pPr lvl="1"/>
            <a:r>
              <a:rPr lang="en-GB" b="1" dirty="0" err="1"/>
              <a:t>column_name</a:t>
            </a:r>
            <a:r>
              <a:rPr lang="en-GB" dirty="0"/>
              <a:t>: the name </a:t>
            </a:r>
            <a:r>
              <a:rPr lang="en-GB" dirty="0" smtClean="0"/>
              <a:t>of the attribute in the table</a:t>
            </a:r>
          </a:p>
          <a:p>
            <a:pPr lvl="1"/>
            <a:r>
              <a:rPr lang="en-GB" b="1" dirty="0" err="1" smtClean="0"/>
              <a:t>data_type</a:t>
            </a:r>
            <a:r>
              <a:rPr lang="en-GB" dirty="0" smtClean="0"/>
              <a:t>: the type of data the attribute can store</a:t>
            </a:r>
          </a:p>
          <a:p>
            <a:pPr lvl="1"/>
            <a:r>
              <a:rPr lang="en-GB" b="1" dirty="0"/>
              <a:t>s</a:t>
            </a:r>
            <a:r>
              <a:rPr lang="en-GB" b="1" dirty="0" smtClean="0"/>
              <a:t>ize</a:t>
            </a:r>
            <a:r>
              <a:rPr lang="en-GB" dirty="0" smtClean="0"/>
              <a:t>: maximum length of the data it can store</a:t>
            </a:r>
          </a:p>
          <a:p>
            <a:pPr marL="365760" lvl="1" indent="0" algn="ctr">
              <a:buNone/>
            </a:pPr>
            <a:r>
              <a:rPr lang="en-GB" dirty="0" err="1" smtClean="0"/>
              <a:t>column_name</a:t>
            </a:r>
            <a:r>
              <a:rPr lang="en-GB" dirty="0" smtClean="0"/>
              <a:t>	</a:t>
            </a:r>
            <a:r>
              <a:rPr lang="en-GB" dirty="0" err="1" smtClean="0"/>
              <a:t>data_type</a:t>
            </a:r>
            <a:r>
              <a:rPr lang="en-GB" dirty="0" smtClean="0"/>
              <a:t>(size)</a:t>
            </a:r>
            <a:endParaRPr lang="en-GB" dirty="0"/>
          </a:p>
          <a:p>
            <a:r>
              <a:rPr lang="en-GB" dirty="0" smtClean="0"/>
              <a:t>Examples:</a:t>
            </a:r>
          </a:p>
          <a:p>
            <a:pPr lvl="1"/>
            <a:r>
              <a:rPr lang="en-GB" dirty="0" err="1" smtClean="0"/>
              <a:t>pNumber</a:t>
            </a:r>
            <a:r>
              <a:rPr lang="en-GB" dirty="0" smtClean="0"/>
              <a:t>		CHAR(7)</a:t>
            </a:r>
          </a:p>
          <a:p>
            <a:pPr lvl="1"/>
            <a:r>
              <a:rPr lang="en-GB" dirty="0" err="1" smtClean="0"/>
              <a:t>streetAddress</a:t>
            </a:r>
            <a:r>
              <a:rPr lang="en-GB" dirty="0" smtClean="0"/>
              <a:t>		VARCHAR(30)</a:t>
            </a:r>
          </a:p>
          <a:p>
            <a:pPr lvl="1"/>
            <a:r>
              <a:rPr lang="en-GB" dirty="0" err="1" smtClean="0"/>
              <a:t>isActive</a:t>
            </a:r>
            <a:r>
              <a:rPr lang="en-GB" dirty="0" smtClean="0"/>
              <a:t>			BIT</a:t>
            </a:r>
          </a:p>
          <a:p>
            <a:pPr lvl="1"/>
            <a:r>
              <a:rPr lang="en-GB" dirty="0" smtClean="0"/>
              <a:t>salary			DECIMAL(10,2)</a:t>
            </a:r>
          </a:p>
          <a:p>
            <a:pPr marL="365760" lvl="1" indent="0">
              <a:buNone/>
            </a:pPr>
            <a:endParaRPr lang="en-GB" i="1" dirty="0" smtClean="0"/>
          </a:p>
          <a:p>
            <a:pPr marL="365760" lvl="1" indent="0">
              <a:buNone/>
            </a:pPr>
            <a:r>
              <a:rPr lang="en-GB" i="1" dirty="0" smtClean="0"/>
              <a:t>If size is omitted, it will use the default for the data type.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6076469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Required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Required data means that the attribute </a:t>
            </a:r>
            <a:r>
              <a:rPr lang="en-GB" u="sng" dirty="0" smtClean="0"/>
              <a:t>cannot</a:t>
            </a:r>
            <a:r>
              <a:rPr lang="en-GB" dirty="0" smtClean="0"/>
              <a:t> have a null value.</a:t>
            </a:r>
          </a:p>
          <a:p>
            <a:r>
              <a:rPr lang="en-GB" dirty="0" smtClean="0"/>
              <a:t>As such, you use the NOT NULL keyword to indicate this.</a:t>
            </a:r>
          </a:p>
          <a:p>
            <a:pPr marL="365760" lvl="1" indent="0" algn="ctr">
              <a:buNone/>
            </a:pPr>
            <a:r>
              <a:rPr lang="en-GB" dirty="0" smtClean="0"/>
              <a:t>position	VARCHAR(10) </a:t>
            </a:r>
            <a:r>
              <a:rPr lang="en-GB" b="1" dirty="0" smtClean="0"/>
              <a:t>NOT NULL</a:t>
            </a:r>
          </a:p>
          <a:p>
            <a:pPr marL="365760" lvl="1" indent="0" algn="ctr">
              <a:buNone/>
            </a:pPr>
            <a:r>
              <a:rPr lang="en-GB" dirty="0" err="1" smtClean="0"/>
              <a:t>staffNo</a:t>
            </a:r>
            <a:r>
              <a:rPr lang="en-GB" dirty="0" smtClean="0"/>
              <a:t>	VARCHAR(6) </a:t>
            </a:r>
            <a:r>
              <a:rPr lang="en-GB" b="1" dirty="0" smtClean="0"/>
              <a:t>NOT NULL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1790843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Domain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Used to limit the set of values allowed for an attribute.</a:t>
            </a:r>
          </a:p>
          <a:p>
            <a:r>
              <a:rPr lang="en-GB" dirty="0" smtClean="0"/>
              <a:t>The CHECK constraint is used and the syntax is:</a:t>
            </a:r>
          </a:p>
          <a:p>
            <a:pPr marL="365760" lvl="1" indent="0" algn="ctr">
              <a:buNone/>
            </a:pPr>
            <a:r>
              <a:rPr lang="en-GB" b="1" dirty="0" smtClean="0"/>
              <a:t>CHECK</a:t>
            </a:r>
            <a:r>
              <a:rPr lang="en-GB" dirty="0" smtClean="0"/>
              <a:t> (</a:t>
            </a:r>
            <a:r>
              <a:rPr lang="en-GB" dirty="0" err="1" smtClean="0"/>
              <a:t>searchCondition</a:t>
            </a:r>
            <a:r>
              <a:rPr lang="en-GB" dirty="0" smtClean="0"/>
              <a:t>)</a:t>
            </a:r>
            <a:endParaRPr lang="en-GB" dirty="0"/>
          </a:p>
          <a:p>
            <a:r>
              <a:rPr lang="en-GB" dirty="0" smtClean="0"/>
              <a:t>There is an alternative, CREATE DOMAIN syntax, which allows you to create a custom data type with a fixed set of values and/or data format.</a:t>
            </a:r>
          </a:p>
          <a:p>
            <a:pPr lvl="1"/>
            <a:r>
              <a:rPr lang="en-GB" dirty="0" smtClean="0"/>
              <a:t>MS SQL Server implements this as </a:t>
            </a:r>
            <a:r>
              <a:rPr lang="en-GB" dirty="0" smtClean="0">
                <a:hlinkClick r:id="rId2"/>
              </a:rPr>
              <a:t>CREATE TYPE</a:t>
            </a:r>
            <a:endParaRPr lang="en-GB" dirty="0" smtClean="0"/>
          </a:p>
          <a:p>
            <a:r>
              <a:rPr lang="en-GB" dirty="0" smtClean="0"/>
              <a:t>For this module, we will stick to the simple CHECK constraint.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4656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Domain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09120"/>
          </a:xfrm>
        </p:spPr>
        <p:txBody>
          <a:bodyPr>
            <a:normAutofit lnSpcReduction="10000"/>
          </a:bodyPr>
          <a:lstStyle/>
          <a:p>
            <a:pPr marL="365760" lvl="1" indent="0" algn="ctr">
              <a:buNone/>
            </a:pPr>
            <a:r>
              <a:rPr lang="en-GB" b="1" dirty="0" smtClean="0"/>
              <a:t>CHECK</a:t>
            </a:r>
            <a:r>
              <a:rPr lang="en-GB" dirty="0" smtClean="0"/>
              <a:t> (</a:t>
            </a:r>
            <a:r>
              <a:rPr lang="en-GB" dirty="0" err="1" smtClean="0"/>
              <a:t>searchCondition</a:t>
            </a:r>
            <a:r>
              <a:rPr lang="en-GB" dirty="0" smtClean="0"/>
              <a:t>)</a:t>
            </a:r>
          </a:p>
          <a:p>
            <a:r>
              <a:rPr lang="en-GB" dirty="0" smtClean="0"/>
              <a:t>The </a:t>
            </a:r>
            <a:r>
              <a:rPr lang="en-GB" dirty="0"/>
              <a:t>search condition can be a list of </a:t>
            </a:r>
            <a:r>
              <a:rPr lang="en-GB" dirty="0" smtClean="0"/>
              <a:t>values or a table lookup e.g. a SELECT statement.</a:t>
            </a:r>
          </a:p>
          <a:p>
            <a:r>
              <a:rPr lang="en-GB" dirty="0" smtClean="0"/>
              <a:t>Examples:</a:t>
            </a:r>
          </a:p>
          <a:p>
            <a:pPr lvl="1"/>
            <a:r>
              <a:rPr lang="en-GB" dirty="0" smtClean="0"/>
              <a:t>Restrict data to a set of allowed values</a:t>
            </a:r>
          </a:p>
          <a:p>
            <a:pPr lvl="2"/>
            <a:r>
              <a:rPr lang="en-GB" dirty="0" smtClean="0"/>
              <a:t>[status] VARCHAR(12) </a:t>
            </a:r>
            <a:r>
              <a:rPr lang="en-GB" b="1" dirty="0" smtClean="0"/>
              <a:t>CHECK</a:t>
            </a:r>
            <a:r>
              <a:rPr lang="en-GB" dirty="0" smtClean="0"/>
              <a:t> (status </a:t>
            </a:r>
            <a:r>
              <a:rPr lang="en-GB" dirty="0"/>
              <a:t>in ('Pending', 'Active', 'Closed</a:t>
            </a:r>
            <a:r>
              <a:rPr lang="en-GB" dirty="0" smtClean="0"/>
              <a:t>'))</a:t>
            </a:r>
          </a:p>
          <a:p>
            <a:pPr lvl="2"/>
            <a:r>
              <a:rPr lang="en-GB" dirty="0"/>
              <a:t>Classification VARCHAR(3) </a:t>
            </a:r>
            <a:r>
              <a:rPr lang="en-GB" b="1" dirty="0" smtClean="0"/>
              <a:t>CHECK</a:t>
            </a:r>
            <a:r>
              <a:rPr lang="en-GB" dirty="0" smtClean="0"/>
              <a:t>(Classification </a:t>
            </a:r>
            <a:r>
              <a:rPr lang="en-GB" dirty="0"/>
              <a:t>IN (NULL, </a:t>
            </a:r>
            <a:r>
              <a:rPr lang="en-GB" dirty="0" smtClean="0"/>
              <a:t>'TBC', </a:t>
            </a:r>
            <a:r>
              <a:rPr lang="en-GB" dirty="0"/>
              <a:t>'U', 'PG', '12A', '15', '18</a:t>
            </a:r>
            <a:r>
              <a:rPr lang="en-GB" dirty="0" smtClean="0"/>
              <a:t>'))</a:t>
            </a:r>
          </a:p>
          <a:p>
            <a:pPr lvl="2"/>
            <a:r>
              <a:rPr lang="en-GB" dirty="0" smtClean="0"/>
              <a:t>Quantity INT </a:t>
            </a:r>
            <a:r>
              <a:rPr lang="en-GB" b="1" dirty="0" smtClean="0"/>
              <a:t>CHECK</a:t>
            </a:r>
            <a:r>
              <a:rPr lang="en-GB" dirty="0" smtClean="0"/>
              <a:t> (Quantity &gt; 0)</a:t>
            </a:r>
          </a:p>
          <a:p>
            <a:r>
              <a:rPr lang="en-GB" b="1" dirty="0" smtClean="0"/>
              <a:t>Note</a:t>
            </a:r>
            <a:r>
              <a:rPr lang="en-GB" dirty="0" smtClean="0"/>
              <a:t> the brackets are important.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20304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Entity Integrity: Primary Key (PK) Constraint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lnSpcReduction="10000"/>
          </a:bodyPr>
          <a:lstStyle/>
          <a:p>
            <a:r>
              <a:rPr lang="en-GB" dirty="0"/>
              <a:t>The primary key of a table must contain a unique, non-null value for each row</a:t>
            </a:r>
            <a:r>
              <a:rPr lang="en-GB" dirty="0" smtClean="0"/>
              <a:t>.</a:t>
            </a:r>
          </a:p>
          <a:p>
            <a:r>
              <a:rPr lang="en-GB" dirty="0"/>
              <a:t>You can add the primary key when creating the table or add it later using the alter table command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syntax </a:t>
            </a:r>
            <a:r>
              <a:rPr lang="en-GB" dirty="0" smtClean="0"/>
              <a:t>is:</a:t>
            </a:r>
            <a:endParaRPr lang="en-GB" dirty="0" smtClean="0"/>
          </a:p>
          <a:p>
            <a:pPr lvl="1"/>
            <a:r>
              <a:rPr lang="en-GB" b="1" dirty="0"/>
              <a:t>PRIMARY </a:t>
            </a:r>
            <a:r>
              <a:rPr lang="en-GB" b="1" dirty="0" smtClean="0"/>
              <a:t>KEY</a:t>
            </a:r>
            <a:r>
              <a:rPr lang="en-GB" dirty="0" smtClean="0"/>
              <a:t> (</a:t>
            </a:r>
            <a:r>
              <a:rPr lang="en-GB" dirty="0" err="1"/>
              <a:t>courseCode</a:t>
            </a:r>
            <a:r>
              <a:rPr lang="en-GB" dirty="0" smtClean="0"/>
              <a:t>)</a:t>
            </a:r>
          </a:p>
          <a:p>
            <a:pPr lvl="1"/>
            <a:r>
              <a:rPr lang="en-GB" b="1" dirty="0"/>
              <a:t>PRIMARY </a:t>
            </a:r>
            <a:r>
              <a:rPr lang="en-GB" b="1" dirty="0" smtClean="0"/>
              <a:t>KEY</a:t>
            </a:r>
            <a:r>
              <a:rPr lang="en-GB" dirty="0" smtClean="0"/>
              <a:t> (</a:t>
            </a:r>
            <a:r>
              <a:rPr lang="en-GB" dirty="0" err="1"/>
              <a:t>moduleCode</a:t>
            </a:r>
            <a:r>
              <a:rPr lang="en-GB" dirty="0"/>
              <a:t>, </a:t>
            </a:r>
            <a:r>
              <a:rPr lang="en-GB" dirty="0" err="1"/>
              <a:t>pNumber</a:t>
            </a:r>
            <a:r>
              <a:rPr lang="en-GB" dirty="0"/>
              <a:t>, session)</a:t>
            </a:r>
          </a:p>
          <a:p>
            <a:r>
              <a:rPr lang="en-GB" dirty="0" smtClean="0"/>
              <a:t>Note: you </a:t>
            </a:r>
            <a:r>
              <a:rPr lang="en-GB" dirty="0"/>
              <a:t>can have only one primary </a:t>
            </a:r>
            <a:r>
              <a:rPr lang="en-GB" dirty="0" smtClean="0"/>
              <a:t>key</a:t>
            </a:r>
          </a:p>
          <a:p>
            <a:pPr lvl="1"/>
            <a:r>
              <a:rPr lang="en-GB" dirty="0" smtClean="0"/>
              <a:t>If </a:t>
            </a:r>
            <a:r>
              <a:rPr lang="en-GB" dirty="0"/>
              <a:t>you have other alternate keys and you want to ensure their uniqueness, use the UNIQUE keyword:</a:t>
            </a:r>
          </a:p>
          <a:p>
            <a:pPr marL="1097280" lvl="3" indent="0">
              <a:buNone/>
            </a:pPr>
            <a:r>
              <a:rPr lang="en-GB" dirty="0"/>
              <a:t>UNIQUE(postcode)</a:t>
            </a:r>
          </a:p>
        </p:txBody>
      </p:sp>
    </p:spTree>
    <p:extLst>
      <p:ext uri="{BB962C8B-B14F-4D97-AF65-F5344CB8AC3E}">
        <p14:creationId xmlns:p14="http://schemas.microsoft.com/office/powerpoint/2010/main" val="2274983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Primary Key Domain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495800"/>
          </a:xfrm>
        </p:spPr>
        <p:txBody>
          <a:bodyPr/>
          <a:lstStyle/>
          <a:p>
            <a:r>
              <a:rPr lang="en-GB" dirty="0" smtClean="0"/>
              <a:t>Using an auto increment number is a common practice for generating unique primary key values.</a:t>
            </a:r>
          </a:p>
          <a:p>
            <a:r>
              <a:rPr lang="en-GB" dirty="0" smtClean="0"/>
              <a:t>Use Google to find out why this may be a bad idea and what is/are the alternative(s)?</a:t>
            </a:r>
          </a:p>
        </p:txBody>
      </p:sp>
    </p:spTree>
    <p:extLst>
      <p:ext uri="{BB962C8B-B14F-4D97-AF65-F5344CB8AC3E}">
        <p14:creationId xmlns:p14="http://schemas.microsoft.com/office/powerpoint/2010/main" val="10324962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Auto Increment Primary Key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To specify </a:t>
            </a:r>
            <a:r>
              <a:rPr lang="en-GB" dirty="0"/>
              <a:t>an auto increment primary key in MS SQL </a:t>
            </a:r>
            <a:r>
              <a:rPr lang="en-GB" dirty="0" smtClean="0"/>
              <a:t>Server, you use the IDENTITY property:</a:t>
            </a:r>
          </a:p>
          <a:p>
            <a:pPr marL="365760" lvl="1" indent="0" algn="ctr">
              <a:buNone/>
            </a:pPr>
            <a:r>
              <a:rPr lang="en-GB" b="1" dirty="0" smtClean="0"/>
              <a:t>IDENTITY</a:t>
            </a:r>
            <a:r>
              <a:rPr lang="en-GB" dirty="0" smtClean="0"/>
              <a:t>[(seed, increment)]</a:t>
            </a:r>
            <a:endParaRPr lang="en-GB" dirty="0"/>
          </a:p>
          <a:p>
            <a:pPr lvl="1"/>
            <a:r>
              <a:rPr lang="en-GB" dirty="0" smtClean="0"/>
              <a:t>Seed is the value used for the first row</a:t>
            </a:r>
          </a:p>
          <a:p>
            <a:pPr lvl="1"/>
            <a:r>
              <a:rPr lang="en-GB" dirty="0" smtClean="0"/>
              <a:t>Increment is the incremental value added to the previous row.</a:t>
            </a:r>
          </a:p>
          <a:p>
            <a:r>
              <a:rPr lang="en-GB" dirty="0" smtClean="0"/>
              <a:t>For example:</a:t>
            </a:r>
          </a:p>
          <a:p>
            <a:pPr lvl="1"/>
            <a:r>
              <a:rPr lang="en-GB" dirty="0" err="1" smtClean="0"/>
              <a:t>staffNo</a:t>
            </a:r>
            <a:r>
              <a:rPr lang="en-GB" dirty="0" smtClean="0"/>
              <a:t> INT </a:t>
            </a:r>
            <a:r>
              <a:rPr lang="en-GB" b="1" dirty="0" smtClean="0"/>
              <a:t>IDENTITY</a:t>
            </a:r>
            <a:r>
              <a:rPr lang="en-GB" dirty="0" smtClean="0"/>
              <a:t>(1, 1) PRIMARY KEY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80597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Referential Integrity: Foreign Key (FK) Constraint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Foreign keys: a column or a set of columns linking each row in a child table containing FK to row in parent table containing the matching PK</a:t>
            </a:r>
            <a:r>
              <a:rPr lang="en-GB" dirty="0" smtClean="0"/>
              <a:t>.</a:t>
            </a:r>
          </a:p>
          <a:p>
            <a:r>
              <a:rPr lang="en-GB" dirty="0"/>
              <a:t>Referential integrity means that if FK contains a value, that value must </a:t>
            </a:r>
            <a:r>
              <a:rPr lang="en-GB" b="1" i="1" dirty="0" smtClean="0"/>
              <a:t>refer to</a:t>
            </a:r>
            <a:r>
              <a:rPr lang="en-GB" dirty="0" smtClean="0"/>
              <a:t> </a:t>
            </a:r>
            <a:r>
              <a:rPr lang="en-GB" dirty="0"/>
              <a:t>an </a:t>
            </a:r>
            <a:r>
              <a:rPr lang="en-GB" dirty="0" smtClean="0"/>
              <a:t>existing, valid </a:t>
            </a:r>
            <a:r>
              <a:rPr lang="en-GB" dirty="0"/>
              <a:t>row in </a:t>
            </a:r>
            <a:r>
              <a:rPr lang="en-GB" dirty="0" smtClean="0"/>
              <a:t>the parent </a:t>
            </a:r>
            <a:r>
              <a:rPr lang="en-GB" dirty="0"/>
              <a:t>table</a:t>
            </a:r>
            <a:r>
              <a:rPr lang="en-GB" dirty="0" smtClean="0"/>
              <a:t>.</a:t>
            </a:r>
          </a:p>
          <a:p>
            <a:r>
              <a:rPr lang="en-GB" dirty="0"/>
              <a:t>You can add the FK when creating the table or add it later using the alter table command</a:t>
            </a:r>
            <a:r>
              <a:rPr lang="en-GB" dirty="0" smtClean="0"/>
              <a:t>.</a:t>
            </a:r>
          </a:p>
          <a:p>
            <a:r>
              <a:rPr lang="en-GB" dirty="0" smtClean="0"/>
              <a:t>The syntax is:</a:t>
            </a:r>
          </a:p>
          <a:p>
            <a:pPr marL="685800" lvl="2" indent="0">
              <a:buNone/>
            </a:pPr>
            <a:r>
              <a:rPr lang="en-GB" b="1" dirty="0"/>
              <a:t>FOREIGN KEY</a:t>
            </a:r>
            <a:r>
              <a:rPr lang="en-GB" dirty="0"/>
              <a:t> (</a:t>
            </a:r>
            <a:r>
              <a:rPr lang="en-GB" dirty="0" err="1"/>
              <a:t>pNumber</a:t>
            </a:r>
            <a:r>
              <a:rPr lang="en-GB" dirty="0"/>
              <a:t>) </a:t>
            </a:r>
            <a:r>
              <a:rPr lang="en-GB" b="1" dirty="0"/>
              <a:t>REFERENCES</a:t>
            </a:r>
            <a:r>
              <a:rPr lang="en-GB" dirty="0"/>
              <a:t> Student (</a:t>
            </a:r>
            <a:r>
              <a:rPr lang="en-GB" dirty="0" err="1"/>
              <a:t>pNumber</a:t>
            </a:r>
            <a:r>
              <a:rPr lang="en-GB" dirty="0"/>
              <a:t>)</a:t>
            </a:r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2627784" y="5949281"/>
            <a:ext cx="2232248" cy="908719"/>
            <a:chOff x="2627784" y="5949281"/>
            <a:chExt cx="2232248" cy="908719"/>
          </a:xfrm>
        </p:grpSpPr>
        <p:sp>
          <p:nvSpPr>
            <p:cNvPr id="4" name="TextBox 3"/>
            <p:cNvSpPr txBox="1"/>
            <p:nvPr/>
          </p:nvSpPr>
          <p:spPr>
            <a:xfrm>
              <a:off x="2627784" y="6211669"/>
              <a:ext cx="223224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Name of FK Column in Child Table </a:t>
              </a:r>
              <a:endParaRPr lang="en-GB" dirty="0"/>
            </a:p>
          </p:txBody>
        </p:sp>
        <p:cxnSp>
          <p:nvCxnSpPr>
            <p:cNvPr id="8" name="Straight Arrow Connector 7"/>
            <p:cNvCxnSpPr>
              <a:stCxn id="4" idx="0"/>
            </p:cNvCxnSpPr>
            <p:nvPr/>
          </p:nvCxnSpPr>
          <p:spPr>
            <a:xfrm flipV="1">
              <a:off x="3743908" y="5949281"/>
              <a:ext cx="18546" cy="262388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9" name="Group 8"/>
          <p:cNvGrpSpPr/>
          <p:nvPr/>
        </p:nvGrpSpPr>
        <p:grpSpPr>
          <a:xfrm>
            <a:off x="6714656" y="4858498"/>
            <a:ext cx="2216206" cy="906695"/>
            <a:chOff x="6714656" y="4858498"/>
            <a:chExt cx="2216206" cy="906695"/>
          </a:xfrm>
        </p:grpSpPr>
        <p:sp>
          <p:nvSpPr>
            <p:cNvPr id="5" name="TextBox 4"/>
            <p:cNvSpPr txBox="1"/>
            <p:nvPr/>
          </p:nvSpPr>
          <p:spPr>
            <a:xfrm>
              <a:off x="7058654" y="4858498"/>
              <a:ext cx="187220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Name of Parent Table</a:t>
              </a:r>
              <a:endParaRPr lang="en-GB" dirty="0"/>
            </a:p>
          </p:txBody>
        </p:sp>
        <p:cxnSp>
          <p:nvCxnSpPr>
            <p:cNvPr id="10" name="Straight Arrow Connector 9"/>
            <p:cNvCxnSpPr/>
            <p:nvPr/>
          </p:nvCxnSpPr>
          <p:spPr>
            <a:xfrm flipH="1">
              <a:off x="6714656" y="5337264"/>
              <a:ext cx="665656" cy="42792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0"/>
          <p:cNvGrpSpPr/>
          <p:nvPr/>
        </p:nvGrpSpPr>
        <p:grpSpPr>
          <a:xfrm>
            <a:off x="6372200" y="5949281"/>
            <a:ext cx="2448272" cy="850883"/>
            <a:chOff x="6372200" y="5949281"/>
            <a:chExt cx="2448272" cy="850883"/>
          </a:xfrm>
        </p:grpSpPr>
        <p:sp>
          <p:nvSpPr>
            <p:cNvPr id="6" name="TextBox 5"/>
            <p:cNvSpPr txBox="1"/>
            <p:nvPr/>
          </p:nvSpPr>
          <p:spPr>
            <a:xfrm>
              <a:off x="6372200" y="6153833"/>
              <a:ext cx="2448272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Name of matching </a:t>
              </a:r>
              <a:r>
                <a:rPr lang="en-GB" dirty="0"/>
                <a:t>c</a:t>
              </a:r>
              <a:r>
                <a:rPr lang="en-GB" dirty="0" smtClean="0"/>
                <a:t>olumn in Parent Table </a:t>
              </a:r>
              <a:endParaRPr lang="en-GB" dirty="0"/>
            </a:p>
          </p:txBody>
        </p:sp>
        <p:cxnSp>
          <p:nvCxnSpPr>
            <p:cNvPr id="12" name="Straight Arrow Connector 11"/>
            <p:cNvCxnSpPr/>
            <p:nvPr/>
          </p:nvCxnSpPr>
          <p:spPr>
            <a:xfrm flipV="1">
              <a:off x="7596336" y="5949281"/>
              <a:ext cx="0" cy="360039"/>
            </a:xfrm>
            <a:prstGeom prst="straightConnector1">
              <a:avLst/>
            </a:prstGeom>
            <a:ln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0789050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Notes on Foreign Key (FK)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Any INSERT/UPDATE attempting to create FK value in a child table </a:t>
            </a:r>
            <a:r>
              <a:rPr lang="en-GB" i="1" u="sng" dirty="0"/>
              <a:t>without</a:t>
            </a:r>
            <a:r>
              <a:rPr lang="en-GB" dirty="0"/>
              <a:t> a matching PK value in the parent table is rejected.</a:t>
            </a:r>
          </a:p>
          <a:p>
            <a:r>
              <a:rPr lang="en-GB" dirty="0"/>
              <a:t>The action taken when attempting to </a:t>
            </a:r>
            <a:r>
              <a:rPr lang="en-GB" dirty="0" smtClean="0"/>
              <a:t>update or </a:t>
            </a:r>
            <a:r>
              <a:rPr lang="en-GB" dirty="0"/>
              <a:t>delete a row in a parent table with matching rows in a child table depends on the </a:t>
            </a:r>
            <a:r>
              <a:rPr lang="en-GB" b="1" dirty="0"/>
              <a:t>referential action</a:t>
            </a:r>
            <a:r>
              <a:rPr lang="en-GB" dirty="0"/>
              <a:t> specified using</a:t>
            </a:r>
            <a:r>
              <a:rPr lang="en-GB" dirty="0" smtClean="0"/>
              <a:t>: </a:t>
            </a:r>
          </a:p>
          <a:p>
            <a:pPr marL="685800" lvl="2" indent="0">
              <a:buNone/>
            </a:pPr>
            <a:r>
              <a:rPr lang="en-GB" b="1" dirty="0" smtClean="0"/>
              <a:t>ON UPDATE</a:t>
            </a:r>
            <a:r>
              <a:rPr lang="en-GB" dirty="0" smtClean="0"/>
              <a:t> and </a:t>
            </a:r>
            <a:r>
              <a:rPr lang="en-GB" b="1" dirty="0" smtClean="0"/>
              <a:t>ON DELETE</a:t>
            </a:r>
            <a:r>
              <a:rPr lang="en-GB" dirty="0" smtClean="0"/>
              <a:t> </a:t>
            </a:r>
            <a:r>
              <a:rPr lang="en-GB" dirty="0" err="1" smtClean="0"/>
              <a:t>subclauses</a:t>
            </a:r>
            <a:endParaRPr lang="en-GB" dirty="0" smtClean="0"/>
          </a:p>
          <a:p>
            <a:pPr marL="685800" lvl="2" indent="0">
              <a:buNone/>
            </a:pPr>
            <a:r>
              <a:rPr lang="en-GB" dirty="0" smtClean="0"/>
              <a:t>The actions are:</a:t>
            </a:r>
          </a:p>
          <a:p>
            <a:pPr marL="685800" lvl="2" indent="0">
              <a:buNone/>
            </a:pPr>
            <a:endParaRPr lang="en-GB" dirty="0" smtClean="0"/>
          </a:p>
          <a:p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995936" y="5733012"/>
            <a:ext cx="4572000" cy="864339"/>
          </a:xfrm>
          <a:prstGeom prst="rect">
            <a:avLst/>
          </a:prstGeom>
        </p:spPr>
        <p:txBody>
          <a:bodyPr>
            <a:spAutoFit/>
          </a:bodyPr>
          <a:lstStyle/>
          <a:p>
            <a:pPr lvl="2"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 smtClean="0">
                <a:solidFill>
                  <a:prstClr val="black"/>
                </a:solidFill>
              </a:rPr>
              <a:t>SET NULL</a:t>
            </a:r>
            <a:endParaRPr lang="en-GB" sz="2300" dirty="0">
              <a:solidFill>
                <a:prstClr val="black"/>
              </a:solidFill>
            </a:endParaRPr>
          </a:p>
          <a:p>
            <a:pPr lvl="2"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 smtClean="0">
                <a:solidFill>
                  <a:prstClr val="black"/>
                </a:solidFill>
              </a:rPr>
              <a:t>NO ACTION</a:t>
            </a:r>
            <a:endParaRPr lang="en-GB" sz="23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493912" y="5733013"/>
            <a:ext cx="4572000" cy="864339"/>
          </a:xfrm>
          <a:prstGeom prst="rect">
            <a:avLst/>
          </a:prstGeom>
        </p:spPr>
        <p:txBody>
          <a:bodyPr>
            <a:spAutoFit/>
          </a:bodyPr>
          <a:lstStyle/>
          <a:p>
            <a:pPr lvl="2"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>
                <a:solidFill>
                  <a:prstClr val="black"/>
                </a:solidFill>
              </a:rPr>
              <a:t>CASCADE</a:t>
            </a:r>
          </a:p>
          <a:p>
            <a:pPr lvl="2" indent="-228600">
              <a:spcBef>
                <a:spcPts val="500"/>
              </a:spcBef>
              <a:buClr>
                <a:srgbClr val="DA1F28"/>
              </a:buClr>
              <a:buSzPct val="75000"/>
              <a:buFont typeface="Wingdings"/>
              <a:buChar char=""/>
            </a:pPr>
            <a:r>
              <a:rPr lang="en-GB" sz="2300" dirty="0">
                <a:solidFill>
                  <a:prstClr val="black"/>
                </a:solidFill>
              </a:rPr>
              <a:t>SET DEFAULT</a:t>
            </a:r>
          </a:p>
        </p:txBody>
      </p:sp>
    </p:spTree>
    <p:extLst>
      <p:ext uri="{BB962C8B-B14F-4D97-AF65-F5344CB8AC3E}">
        <p14:creationId xmlns:p14="http://schemas.microsoft.com/office/powerpoint/2010/main" val="3135859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Notes on Foreign Key (FK) Constraints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423848" cy="4495800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Using the case of Deleting a parent row as an example:</a:t>
            </a:r>
          </a:p>
          <a:p>
            <a:pPr lvl="1"/>
            <a:r>
              <a:rPr lang="en-GB" b="1" dirty="0"/>
              <a:t>CASCADE</a:t>
            </a:r>
            <a:r>
              <a:rPr lang="en-GB" dirty="0"/>
              <a:t>: Delete row from parent and delete matching rows in child, and so on in cascading </a:t>
            </a:r>
            <a:r>
              <a:rPr lang="en-GB" dirty="0" smtClean="0"/>
              <a:t>manner.</a:t>
            </a:r>
          </a:p>
          <a:p>
            <a:pPr lvl="1"/>
            <a:r>
              <a:rPr lang="en-GB" b="1" dirty="0"/>
              <a:t>SET NULL</a:t>
            </a:r>
            <a:r>
              <a:rPr lang="en-GB" dirty="0"/>
              <a:t>: Delete row from parent and set FK column(s) in child to NULL. Only valid if FK columns </a:t>
            </a:r>
            <a:r>
              <a:rPr lang="en-GB" dirty="0" smtClean="0"/>
              <a:t>do not have NOT NULL defined on them.</a:t>
            </a:r>
          </a:p>
          <a:p>
            <a:pPr lvl="1"/>
            <a:r>
              <a:rPr lang="en-GB" b="1" dirty="0"/>
              <a:t>SET DEFAULT</a:t>
            </a:r>
            <a:r>
              <a:rPr lang="en-GB" dirty="0"/>
              <a:t>: Delete row from parent and set each component of FK in child to specified default. Only valid if DEFAULT specified for FK columns</a:t>
            </a:r>
            <a:r>
              <a:rPr lang="en-GB" dirty="0" smtClean="0"/>
              <a:t>.</a:t>
            </a:r>
          </a:p>
          <a:p>
            <a:pPr lvl="1"/>
            <a:r>
              <a:rPr lang="en-GB" b="1" dirty="0"/>
              <a:t>NO ACTION</a:t>
            </a:r>
            <a:r>
              <a:rPr lang="en-GB" dirty="0"/>
              <a:t>: Reject delete from parent. </a:t>
            </a:r>
            <a:r>
              <a:rPr lang="en-GB" dirty="0" smtClean="0"/>
              <a:t>Default setting and will cause an error.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969879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Foreign Key (FK) Constraint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Automatically deletes matching child rows when the parent row is deleted from the parent table.</a:t>
            </a:r>
          </a:p>
          <a:p>
            <a:pPr marL="365760" lvl="1" indent="0">
              <a:buNone/>
            </a:pPr>
            <a:r>
              <a:rPr lang="en-GB" dirty="0"/>
              <a:t>FOREIGN KEY (</a:t>
            </a:r>
            <a:r>
              <a:rPr lang="en-GB" dirty="0" err="1"/>
              <a:t>pNumber</a:t>
            </a:r>
            <a:r>
              <a:rPr lang="en-GB" dirty="0"/>
              <a:t>) REFERENCES 	Student(</a:t>
            </a:r>
            <a:r>
              <a:rPr lang="en-GB" dirty="0" err="1"/>
              <a:t>pNumber</a:t>
            </a:r>
            <a:r>
              <a:rPr lang="en-GB" dirty="0"/>
              <a:t>) </a:t>
            </a:r>
            <a:r>
              <a:rPr lang="en-GB" b="1" dirty="0"/>
              <a:t>ON DELETE CASCADE</a:t>
            </a:r>
          </a:p>
          <a:p>
            <a:pPr>
              <a:spcBef>
                <a:spcPts val="1200"/>
              </a:spcBef>
            </a:pPr>
            <a:r>
              <a:rPr lang="en-GB" dirty="0"/>
              <a:t>When the parent row is deleted, set values corresponding to the deleted </a:t>
            </a:r>
            <a:r>
              <a:rPr lang="en-GB" dirty="0" err="1"/>
              <a:t>courseCode</a:t>
            </a:r>
            <a:r>
              <a:rPr lang="en-GB" dirty="0"/>
              <a:t> in the child table to null.</a:t>
            </a:r>
          </a:p>
          <a:p>
            <a:pPr marL="365760" lvl="1" indent="0">
              <a:buNone/>
            </a:pPr>
            <a:r>
              <a:rPr lang="en-GB" dirty="0"/>
              <a:t>FOREIGN KEY (</a:t>
            </a:r>
            <a:r>
              <a:rPr lang="en-GB" dirty="0" err="1"/>
              <a:t>courseCode</a:t>
            </a:r>
            <a:r>
              <a:rPr lang="en-GB" dirty="0"/>
              <a:t>) REFERENCES 	Course(</a:t>
            </a:r>
            <a:r>
              <a:rPr lang="en-GB" dirty="0" err="1"/>
              <a:t>courseCode</a:t>
            </a:r>
            <a:r>
              <a:rPr lang="en-GB" dirty="0"/>
              <a:t>) </a:t>
            </a:r>
            <a:r>
              <a:rPr lang="en-GB" b="1" dirty="0"/>
              <a:t>ON DELETE SET NULL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6333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General Constraints (Business Rules)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Additional rules that define and/or constrain the updates allowed to table data. For example:</a:t>
            </a:r>
          </a:p>
          <a:p>
            <a:pPr lvl="1"/>
            <a:r>
              <a:rPr lang="en-GB" dirty="0" smtClean="0"/>
              <a:t>In the </a:t>
            </a:r>
            <a:r>
              <a:rPr lang="en-GB" dirty="0" err="1" smtClean="0"/>
              <a:t>DreamHome</a:t>
            </a:r>
            <a:r>
              <a:rPr lang="en-GB" dirty="0" smtClean="0"/>
              <a:t> case study, a staff member is not allowed to manage more than 100 properties.</a:t>
            </a:r>
          </a:p>
          <a:p>
            <a:pPr lvl="1"/>
            <a:r>
              <a:rPr lang="en-GB" dirty="0" smtClean="0"/>
              <a:t>A registered customer must be:</a:t>
            </a:r>
          </a:p>
          <a:p>
            <a:pPr lvl="2"/>
            <a:r>
              <a:rPr lang="en-GB" dirty="0" smtClean="0"/>
              <a:t>born already:	DOB </a:t>
            </a:r>
            <a:r>
              <a:rPr lang="en-GB" dirty="0"/>
              <a:t>&lt;</a:t>
            </a:r>
            <a:r>
              <a:rPr lang="en-GB" dirty="0" smtClean="0"/>
              <a:t>= Now</a:t>
            </a:r>
          </a:p>
          <a:p>
            <a:pPr lvl="2"/>
            <a:r>
              <a:rPr lang="en-GB" dirty="0" smtClean="0"/>
              <a:t>an adult:	Age &gt; ?? </a:t>
            </a:r>
          </a:p>
          <a:p>
            <a:r>
              <a:rPr lang="en-GB" dirty="0" smtClean="0"/>
              <a:t>These rules can also be defined with the CHECK constraint, e.g.:</a:t>
            </a:r>
          </a:p>
          <a:p>
            <a:pPr lvl="2"/>
            <a:r>
              <a:rPr lang="en-GB" dirty="0"/>
              <a:t>dob	DATE NOT NULL </a:t>
            </a:r>
            <a:r>
              <a:rPr lang="en-GB" b="1" dirty="0"/>
              <a:t>CHECK</a:t>
            </a:r>
            <a:r>
              <a:rPr lang="en-GB" dirty="0"/>
              <a:t> (dob &lt;= </a:t>
            </a:r>
            <a:r>
              <a:rPr lang="en-GB" dirty="0" err="1"/>
              <a:t>GetDate</a:t>
            </a:r>
            <a:r>
              <a:rPr lang="en-GB" dirty="0" smtClean="0"/>
              <a:t>())</a:t>
            </a:r>
          </a:p>
          <a:p>
            <a:pPr lvl="2"/>
            <a:r>
              <a:rPr lang="en-GB" dirty="0"/>
              <a:t>student not allowed to study more than 7 </a:t>
            </a:r>
            <a:r>
              <a:rPr lang="en-GB" dirty="0" smtClean="0"/>
              <a:t>modules:</a:t>
            </a:r>
          </a:p>
          <a:p>
            <a:pPr marL="1143000" lvl="3" indent="0">
              <a:buNone/>
            </a:pPr>
            <a:r>
              <a:rPr lang="en-GB" b="1" dirty="0" smtClean="0"/>
              <a:t>CHECK</a:t>
            </a:r>
            <a:r>
              <a:rPr lang="en-GB" dirty="0" smtClean="0"/>
              <a:t> </a:t>
            </a:r>
            <a:r>
              <a:rPr lang="en-GB" dirty="0"/>
              <a:t>(NOT EXISTS (SELECT </a:t>
            </a:r>
            <a:r>
              <a:rPr lang="en-GB" dirty="0" err="1"/>
              <a:t>pNumber</a:t>
            </a:r>
            <a:r>
              <a:rPr lang="en-GB" dirty="0"/>
              <a:t> FROM Module GROUP BY </a:t>
            </a:r>
            <a:r>
              <a:rPr lang="en-GB" dirty="0" err="1"/>
              <a:t>pNumber</a:t>
            </a:r>
            <a:r>
              <a:rPr lang="en-GB" dirty="0"/>
              <a:t> HAVING Count(*) &gt; 7</a:t>
            </a:r>
            <a:r>
              <a:rPr lang="en-GB" dirty="0" smtClean="0"/>
              <a:t>)) 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0332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DEFAULT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By default, if a value is </a:t>
            </a:r>
            <a:r>
              <a:rPr lang="en-GB" i="1" u="sng" dirty="0" smtClean="0"/>
              <a:t>not specified</a:t>
            </a:r>
            <a:r>
              <a:rPr lang="en-GB" dirty="0" smtClean="0"/>
              <a:t> for a column value, it is set to NULL as long as the column allows null values or to the column’s data type default.</a:t>
            </a:r>
          </a:p>
          <a:p>
            <a:r>
              <a:rPr lang="en-GB" dirty="0" smtClean="0"/>
              <a:t>Sometimes you want to specify a default value other than null or the data type default that will be entered in a column if the user leaves it blank.</a:t>
            </a:r>
          </a:p>
          <a:p>
            <a:r>
              <a:rPr lang="en-GB" dirty="0" smtClean="0"/>
              <a:t>You add a DEFAULT constraint to the column.</a:t>
            </a:r>
          </a:p>
          <a:p>
            <a:pPr marL="685800" lvl="2" indent="0">
              <a:buNone/>
            </a:pPr>
            <a:r>
              <a:rPr lang="en-GB" dirty="0" smtClean="0"/>
              <a:t>… </a:t>
            </a:r>
            <a:r>
              <a:rPr lang="en-GB" b="1" dirty="0" smtClean="0"/>
              <a:t>DEFAULT</a:t>
            </a:r>
            <a:r>
              <a:rPr lang="en-GB" dirty="0" smtClean="0"/>
              <a:t> </a:t>
            </a:r>
            <a:r>
              <a:rPr lang="en-GB" dirty="0" err="1" smtClean="0"/>
              <a:t>default_value</a:t>
            </a:r>
            <a:r>
              <a:rPr lang="en-GB" dirty="0" smtClean="0"/>
              <a:t> [FOR </a:t>
            </a:r>
            <a:r>
              <a:rPr lang="en-GB" dirty="0" err="1" smtClean="0"/>
              <a:t>column_name</a:t>
            </a:r>
            <a:r>
              <a:rPr lang="en-GB" dirty="0" smtClean="0"/>
              <a:t>]</a:t>
            </a:r>
          </a:p>
          <a:p>
            <a:pPr marL="685800" lvl="2" indent="0">
              <a:buNone/>
            </a:pPr>
            <a:r>
              <a:rPr lang="en-GB" sz="1900" i="1" dirty="0" smtClean="0"/>
              <a:t>Note: FOR </a:t>
            </a:r>
            <a:r>
              <a:rPr lang="en-GB" sz="1900" i="1" dirty="0" err="1" smtClean="0"/>
              <a:t>column_name</a:t>
            </a:r>
            <a:r>
              <a:rPr lang="en-GB" sz="1900" i="1" dirty="0" smtClean="0"/>
              <a:t> is only required when defining the default value separately from the column definition</a:t>
            </a:r>
            <a:r>
              <a:rPr lang="en-GB" sz="1900" dirty="0" smtClean="0"/>
              <a:t>.</a:t>
            </a:r>
          </a:p>
          <a:p>
            <a:r>
              <a:rPr lang="en-GB" dirty="0" smtClean="0"/>
              <a:t>Examples:</a:t>
            </a:r>
          </a:p>
          <a:p>
            <a:pPr lvl="1"/>
            <a:r>
              <a:rPr lang="en-GB" dirty="0" smtClean="0"/>
              <a:t>Quantity		INT </a:t>
            </a:r>
            <a:r>
              <a:rPr lang="en-GB" b="1" dirty="0" smtClean="0"/>
              <a:t>DEFAULT</a:t>
            </a:r>
            <a:r>
              <a:rPr lang="en-GB" dirty="0" smtClean="0"/>
              <a:t> 1 </a:t>
            </a:r>
          </a:p>
          <a:p>
            <a:pPr lvl="1"/>
            <a:r>
              <a:rPr lang="en-GB" dirty="0" err="1" smtClean="0"/>
              <a:t>OrderDate</a:t>
            </a:r>
            <a:r>
              <a:rPr lang="en-GB" dirty="0" smtClean="0"/>
              <a:t>	</a:t>
            </a:r>
            <a:r>
              <a:rPr lang="en-GB" dirty="0" smtClean="0"/>
              <a:t>DATETIME2 </a:t>
            </a:r>
            <a:r>
              <a:rPr lang="en-GB" b="1" dirty="0" smtClean="0"/>
              <a:t>DEFAULT</a:t>
            </a:r>
            <a:r>
              <a:rPr lang="en-GB" dirty="0" smtClean="0"/>
              <a:t> </a:t>
            </a:r>
            <a:r>
              <a:rPr lang="en-GB" dirty="0" err="1" smtClean="0"/>
              <a:t>GetDate</a:t>
            </a:r>
            <a:r>
              <a:rPr lang="en-GB" dirty="0" smtClean="0"/>
              <a:t>()</a:t>
            </a:r>
          </a:p>
          <a:p>
            <a:pPr lvl="1"/>
            <a:r>
              <a:rPr lang="en-GB" dirty="0" smtClean="0"/>
              <a:t>ALTER TABLE table1 ADD </a:t>
            </a:r>
            <a:r>
              <a:rPr lang="en-GB" b="1" dirty="0" smtClean="0"/>
              <a:t>DEFAULT</a:t>
            </a:r>
            <a:r>
              <a:rPr lang="en-GB" dirty="0" smtClean="0"/>
              <a:t> </a:t>
            </a:r>
            <a:r>
              <a:rPr lang="en-GB" dirty="0" smtClean="0"/>
              <a:t>50 FOR </a:t>
            </a:r>
            <a:r>
              <a:rPr lang="en-GB" dirty="0" err="1" smtClean="0"/>
              <a:t>col_b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850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MS SQL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Constraints are given names.</a:t>
            </a:r>
          </a:p>
          <a:p>
            <a:r>
              <a:rPr lang="en-GB" dirty="0"/>
              <a:t>The constraint name is used if you need to delete or change a constraint</a:t>
            </a:r>
            <a:r>
              <a:rPr lang="en-GB" dirty="0" smtClean="0"/>
              <a:t>.</a:t>
            </a:r>
          </a:p>
          <a:p>
            <a:r>
              <a:rPr lang="en-GB" dirty="0"/>
              <a:t>You can define your own name for a constraint </a:t>
            </a:r>
            <a:r>
              <a:rPr lang="en-GB" dirty="0" smtClean="0"/>
              <a:t>(</a:t>
            </a:r>
            <a:r>
              <a:rPr lang="en-GB" b="1" i="1" dirty="0" smtClean="0"/>
              <a:t>this is recommended</a:t>
            </a:r>
            <a:r>
              <a:rPr lang="en-GB" dirty="0" smtClean="0"/>
              <a:t>) or </a:t>
            </a:r>
            <a:r>
              <a:rPr lang="en-GB" dirty="0"/>
              <a:t>a name will be automatically generated</a:t>
            </a:r>
            <a:r>
              <a:rPr lang="en-GB" dirty="0" smtClean="0"/>
              <a:t>.</a:t>
            </a:r>
          </a:p>
          <a:p>
            <a:r>
              <a:rPr lang="en-GB" dirty="0" smtClean="0"/>
              <a:t>You have to use the CONSTRAINT syntax to add named constraints.</a:t>
            </a:r>
          </a:p>
          <a:p>
            <a:pPr marL="685800" lvl="2" indent="0">
              <a:buNone/>
            </a:pPr>
            <a:r>
              <a:rPr lang="en-GB" dirty="0" smtClean="0"/>
              <a:t>CONSTRAINT </a:t>
            </a:r>
            <a:r>
              <a:rPr lang="en-GB" dirty="0" err="1" smtClean="0"/>
              <a:t>constraint_name</a:t>
            </a:r>
            <a:r>
              <a:rPr lang="en-GB" dirty="0" smtClean="0"/>
              <a:t> …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5809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MS SQL Server Named Constraints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25144"/>
          </a:xfrm>
        </p:spPr>
        <p:txBody>
          <a:bodyPr/>
          <a:lstStyle/>
          <a:p>
            <a:r>
              <a:rPr lang="en-GB" dirty="0" smtClean="0"/>
              <a:t>Primary Key Constraint</a:t>
            </a:r>
          </a:p>
          <a:p>
            <a:pPr lvl="1"/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PK_ActivityCategory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CategoryID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endParaRPr lang="en-GB" sz="1800" dirty="0" smtClean="0"/>
          </a:p>
          <a:p>
            <a:r>
              <a:rPr lang="en-GB" dirty="0" smtClean="0"/>
              <a:t>Foreign Key Constraint</a:t>
            </a:r>
          </a:p>
          <a:p>
            <a:pPr lvl="1"/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FK_Activity_Category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FOREIGN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REFERENCES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ActivityCategory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CategoryID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endParaRPr lang="en-GB" dirty="0" smtClean="0"/>
          </a:p>
          <a:p>
            <a:r>
              <a:rPr lang="en-GB" dirty="0" smtClean="0"/>
              <a:t>CHECK Constraint</a:t>
            </a:r>
          </a:p>
          <a:p>
            <a:pPr lvl="1"/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CHK_Quantity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CHECK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(Quantity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&gt;= 0 AND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Quantity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&lt;=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10) </a:t>
            </a:r>
            <a:endParaRPr lang="en-GB" sz="1800" dirty="0" smtClean="0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pPr lvl="1"/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CHK_Level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CHECK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(Level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IN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(4, 5, 6, 7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))</a:t>
            </a:r>
            <a:endParaRPr lang="en-GB" sz="1800" dirty="0" smtClean="0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pPr lvl="1"/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b="1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CHK_ZipCode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CHECK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ZipCode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LIKE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'[0-9][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0-9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[0-9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][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0-9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][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0-9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]')</a:t>
            </a:r>
            <a:endParaRPr lang="en-GB" sz="1800" dirty="0" smtClean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653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Data Definition Commands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Used for creating and destroying database </a:t>
            </a:r>
            <a:r>
              <a:rPr lang="en-GB" dirty="0" smtClean="0"/>
              <a:t>objects.</a:t>
            </a:r>
          </a:p>
          <a:p>
            <a:r>
              <a:rPr lang="en-GB" dirty="0" smtClean="0"/>
              <a:t>Example SQL DDLs:</a:t>
            </a:r>
          </a:p>
          <a:p>
            <a:pPr lvl="1"/>
            <a:r>
              <a:rPr lang="en-GB" dirty="0"/>
              <a:t>CREATE DATABASE		DROP DATABASE</a:t>
            </a:r>
          </a:p>
          <a:p>
            <a:pPr lvl="1"/>
            <a:r>
              <a:rPr lang="en-GB" dirty="0"/>
              <a:t>CREATE SCHEMA		DROP SCHEMA</a:t>
            </a:r>
          </a:p>
          <a:p>
            <a:pPr lvl="1"/>
            <a:r>
              <a:rPr lang="en-GB" dirty="0"/>
              <a:t>CREATE TABLE		DROP TABLE</a:t>
            </a:r>
          </a:p>
          <a:p>
            <a:pPr lvl="1"/>
            <a:r>
              <a:rPr lang="en-GB" dirty="0"/>
              <a:t>ALTER TABLE</a:t>
            </a:r>
          </a:p>
          <a:p>
            <a:pPr lvl="1"/>
            <a:r>
              <a:rPr lang="en-GB" dirty="0"/>
              <a:t>CREATE VIEW			DROP </a:t>
            </a:r>
            <a:r>
              <a:rPr lang="en-GB" dirty="0" smtClean="0"/>
              <a:t>VIEW</a:t>
            </a:r>
          </a:p>
          <a:p>
            <a:pPr lvl="1"/>
            <a:r>
              <a:rPr lang="en-GB" dirty="0"/>
              <a:t>CREATE INDEX		DROP INDEX</a:t>
            </a:r>
          </a:p>
          <a:p>
            <a:pPr lvl="1"/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9290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DATABASE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You create a new database (in its simplest form) using</a:t>
            </a:r>
            <a:r>
              <a:rPr lang="en-GB" dirty="0" smtClean="0"/>
              <a:t>:</a:t>
            </a:r>
          </a:p>
          <a:p>
            <a:pPr marL="685800" lvl="2" indent="0">
              <a:buNone/>
            </a:pPr>
            <a:r>
              <a:rPr lang="en-GB" dirty="0"/>
              <a:t>CREATE DATABASE </a:t>
            </a:r>
            <a:r>
              <a:rPr lang="en-GB" dirty="0" err="1" smtClean="0"/>
              <a:t>databaseName</a:t>
            </a:r>
            <a:endParaRPr lang="en-GB" dirty="0"/>
          </a:p>
          <a:p>
            <a:r>
              <a:rPr lang="en-GB" dirty="0" smtClean="0"/>
              <a:t>You delete a database using:</a:t>
            </a:r>
          </a:p>
          <a:p>
            <a:pPr marL="685800" lvl="2" indent="0">
              <a:buNone/>
            </a:pPr>
            <a:r>
              <a:rPr lang="en-GB" dirty="0"/>
              <a:t>DROP DATABASE </a:t>
            </a:r>
            <a:r>
              <a:rPr lang="en-GB" dirty="0" err="1" smtClean="0"/>
              <a:t>databaseName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37049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Creating a Schema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According to the ISO standard, relations and other database objects exist in an environment</a:t>
            </a:r>
            <a:r>
              <a:rPr lang="en-GB" dirty="0" smtClean="0"/>
              <a:t>.</a:t>
            </a:r>
          </a:p>
          <a:p>
            <a:r>
              <a:rPr lang="en-GB" dirty="0"/>
              <a:t>Each environment contains one or more </a:t>
            </a:r>
            <a:r>
              <a:rPr lang="en-GB" dirty="0" err="1"/>
              <a:t>catalogs</a:t>
            </a:r>
            <a:r>
              <a:rPr lang="en-GB" dirty="0"/>
              <a:t>, and each </a:t>
            </a:r>
            <a:r>
              <a:rPr lang="en-GB" dirty="0" err="1"/>
              <a:t>catalog</a:t>
            </a:r>
            <a:r>
              <a:rPr lang="en-GB" dirty="0"/>
              <a:t> consists of set of schemas.</a:t>
            </a:r>
          </a:p>
          <a:p>
            <a:r>
              <a:rPr lang="en-GB" dirty="0"/>
              <a:t>A schema is a named collection of database </a:t>
            </a:r>
            <a:r>
              <a:rPr lang="en-GB" dirty="0" smtClean="0"/>
              <a:t>objects that are related to one another in some way.</a:t>
            </a:r>
          </a:p>
          <a:p>
            <a:pPr lvl="1"/>
            <a:r>
              <a:rPr lang="en-GB" dirty="0" smtClean="0"/>
              <a:t>Simply put, it provides a way to group related database object together.</a:t>
            </a:r>
          </a:p>
          <a:p>
            <a:pPr lvl="1"/>
            <a:r>
              <a:rPr lang="en-GB" dirty="0" smtClean="0"/>
              <a:t>E.g. Group all ‘Sales’ database objects together</a:t>
            </a:r>
          </a:p>
          <a:p>
            <a:r>
              <a:rPr lang="en-GB" dirty="0" smtClean="0"/>
              <a:t>All objects in a schema have the same owner and will share a number of defaults.</a:t>
            </a:r>
          </a:p>
          <a:p>
            <a:r>
              <a:rPr lang="en-GB" dirty="0" smtClean="0"/>
              <a:t>They provide another level of security for specifying access rights to the database objects they contain.</a:t>
            </a:r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5259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Schema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997152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You create a schema using:</a:t>
            </a:r>
          </a:p>
          <a:p>
            <a:pPr marL="640080" lvl="2" indent="0">
              <a:buNone/>
            </a:pPr>
            <a:r>
              <a:rPr lang="en-GB" dirty="0"/>
              <a:t>CREATE SCHEMA </a:t>
            </a:r>
            <a:r>
              <a:rPr lang="en-GB" dirty="0" err="1"/>
              <a:t>schemaName</a:t>
            </a:r>
            <a:r>
              <a:rPr lang="en-GB" dirty="0"/>
              <a:t> [AUTHORIZATION </a:t>
            </a:r>
            <a:r>
              <a:rPr lang="en-GB" dirty="0" err="1"/>
              <a:t>ownerName</a:t>
            </a:r>
            <a:r>
              <a:rPr lang="en-GB" dirty="0"/>
              <a:t>]</a:t>
            </a:r>
          </a:p>
          <a:p>
            <a:pPr lvl="1"/>
            <a:r>
              <a:rPr lang="en-GB" dirty="0"/>
              <a:t>The new schema will be added to the current database.</a:t>
            </a:r>
          </a:p>
          <a:p>
            <a:r>
              <a:rPr lang="en-GB" dirty="0"/>
              <a:t>You reference schema objects using </a:t>
            </a:r>
            <a:r>
              <a:rPr lang="en-GB" dirty="0" err="1"/>
              <a:t>schemaName.object</a:t>
            </a:r>
            <a:r>
              <a:rPr lang="en-GB" dirty="0"/>
              <a:t> (think of namespaces in programming)</a:t>
            </a:r>
            <a:endParaRPr lang="en-GB" dirty="0" smtClean="0"/>
          </a:p>
          <a:p>
            <a:r>
              <a:rPr lang="en-GB" dirty="0" smtClean="0"/>
              <a:t>You </a:t>
            </a:r>
            <a:r>
              <a:rPr lang="en-GB" dirty="0"/>
              <a:t>delete a schema using:</a:t>
            </a:r>
          </a:p>
          <a:p>
            <a:pPr marL="685800" lvl="2" indent="0">
              <a:buNone/>
            </a:pPr>
            <a:r>
              <a:rPr lang="en-GB" dirty="0"/>
              <a:t>DROP SCHEMA </a:t>
            </a:r>
            <a:r>
              <a:rPr lang="en-GB" dirty="0" err="1"/>
              <a:t>schemaName</a:t>
            </a:r>
            <a:endParaRPr lang="en-GB" dirty="0"/>
          </a:p>
          <a:p>
            <a:r>
              <a:rPr lang="en-GB" dirty="0"/>
              <a:t>The default schema in MS SQL Server is </a:t>
            </a:r>
            <a:r>
              <a:rPr lang="en-GB" b="1" dirty="0" err="1"/>
              <a:t>dbo</a:t>
            </a:r>
            <a:r>
              <a:rPr lang="en-GB" dirty="0"/>
              <a:t> and that is the schema we will be adding our database objects </a:t>
            </a:r>
            <a:r>
              <a:rPr lang="en-GB" dirty="0" smtClean="0"/>
              <a:t>to, </a:t>
            </a:r>
            <a:r>
              <a:rPr lang="en-GB" dirty="0" smtClean="0"/>
              <a:t>as our database is quite small and will not have many users connecting to it.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9747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dirty="0" smtClean="0"/>
              <a:t>Finally, we need to add some tables to the database!</a:t>
            </a:r>
          </a:p>
          <a:p>
            <a:r>
              <a:rPr lang="en-GB" dirty="0" smtClean="0"/>
              <a:t>Syntax:</a:t>
            </a:r>
          </a:p>
          <a:p>
            <a:pPr marL="320040" lvl="1" indent="0">
              <a:buNone/>
            </a:pPr>
            <a:r>
              <a:rPr lang="en-GB" b="1" dirty="0"/>
              <a:t>CREATE TABLE </a:t>
            </a:r>
            <a:r>
              <a:rPr lang="en-GB" dirty="0" err="1"/>
              <a:t>TableName</a:t>
            </a:r>
            <a:r>
              <a:rPr lang="en-GB" dirty="0"/>
              <a:t> (</a:t>
            </a:r>
          </a:p>
          <a:p>
            <a:pPr marL="320040" lvl="1" indent="0">
              <a:buNone/>
            </a:pPr>
            <a:r>
              <a:rPr lang="en-GB" dirty="0"/>
              <a:t>	{(</a:t>
            </a:r>
            <a:r>
              <a:rPr lang="en-GB" dirty="0" err="1"/>
              <a:t>colName</a:t>
            </a:r>
            <a:r>
              <a:rPr lang="en-GB" dirty="0"/>
              <a:t>	</a:t>
            </a:r>
            <a:r>
              <a:rPr lang="en-GB" dirty="0" err="1"/>
              <a:t>dataType</a:t>
            </a:r>
            <a:r>
              <a:rPr lang="en-GB" dirty="0"/>
              <a:t>	[NOT NULL] [UNIQUE]</a:t>
            </a:r>
          </a:p>
          <a:p>
            <a:pPr marL="320040" lvl="1" indent="0">
              <a:buNone/>
            </a:pPr>
            <a:r>
              <a:rPr lang="en-GB" dirty="0"/>
              <a:t>	[DEFAULT </a:t>
            </a:r>
            <a:r>
              <a:rPr lang="en-GB" dirty="0" err="1"/>
              <a:t>defaultOption</a:t>
            </a:r>
            <a:r>
              <a:rPr lang="en-GB" dirty="0"/>
              <a:t>]		</a:t>
            </a:r>
          </a:p>
          <a:p>
            <a:pPr marL="320040" lvl="1" indent="0">
              <a:buNone/>
            </a:pPr>
            <a:r>
              <a:rPr lang="en-GB" dirty="0"/>
              <a:t>	[CHECK </a:t>
            </a:r>
            <a:r>
              <a:rPr lang="en-GB" dirty="0" err="1"/>
              <a:t>searchCondition</a:t>
            </a:r>
            <a:r>
              <a:rPr lang="en-GB" dirty="0"/>
              <a:t>] [, …]},</a:t>
            </a:r>
          </a:p>
          <a:p>
            <a:pPr marL="320040" lvl="1" indent="0">
              <a:buNone/>
            </a:pPr>
            <a:r>
              <a:rPr lang="en-GB" dirty="0"/>
              <a:t>	[PRIMARY KEY (</a:t>
            </a:r>
            <a:r>
              <a:rPr lang="en-GB" dirty="0" err="1"/>
              <a:t>listOfColumns</a:t>
            </a:r>
            <a:r>
              <a:rPr lang="en-GB" dirty="0"/>
              <a:t>),]</a:t>
            </a:r>
          </a:p>
          <a:p>
            <a:pPr marL="320040" lvl="1" indent="0">
              <a:buNone/>
            </a:pPr>
            <a:r>
              <a:rPr lang="en-GB" dirty="0"/>
              <a:t>	[{UNIQUE (</a:t>
            </a:r>
            <a:r>
              <a:rPr lang="en-GB" dirty="0" err="1"/>
              <a:t>listOfColumns</a:t>
            </a:r>
            <a:r>
              <a:rPr lang="en-GB" dirty="0"/>
              <a:t>),] […,]}</a:t>
            </a:r>
          </a:p>
          <a:p>
            <a:pPr marL="320040" lvl="1" indent="0">
              <a:buNone/>
            </a:pPr>
            <a:r>
              <a:rPr lang="en-GB" dirty="0"/>
              <a:t>	{[FOREIGN KEY (</a:t>
            </a:r>
            <a:r>
              <a:rPr lang="en-GB" dirty="0" err="1"/>
              <a:t>childColumnName</a:t>
            </a:r>
            <a:r>
              <a:rPr lang="en-GB" dirty="0"/>
              <a:t>) REFERENCES 		</a:t>
            </a:r>
            <a:r>
              <a:rPr lang="en-GB" dirty="0" err="1"/>
              <a:t>ParentTableName</a:t>
            </a:r>
            <a:r>
              <a:rPr lang="en-GB" dirty="0"/>
              <a:t>(</a:t>
            </a:r>
            <a:r>
              <a:rPr lang="en-GB" dirty="0" err="1"/>
              <a:t>parentColumnName</a:t>
            </a:r>
            <a:r>
              <a:rPr lang="en-GB" dirty="0"/>
              <a:t>)</a:t>
            </a:r>
          </a:p>
          <a:p>
            <a:pPr marL="320040" lvl="1" indent="0">
              <a:spcBef>
                <a:spcPts val="0"/>
              </a:spcBef>
              <a:buNone/>
            </a:pPr>
            <a:r>
              <a:rPr lang="en-GB" dirty="0"/>
              <a:t>		[ON UPDATE </a:t>
            </a:r>
            <a:r>
              <a:rPr lang="en-GB" dirty="0" err="1"/>
              <a:t>referentialAction</a:t>
            </a:r>
            <a:r>
              <a:rPr lang="en-GB" dirty="0"/>
              <a:t>]</a:t>
            </a:r>
          </a:p>
          <a:p>
            <a:pPr marL="320040" lvl="1" indent="0">
              <a:spcBef>
                <a:spcPts val="0"/>
              </a:spcBef>
              <a:buNone/>
            </a:pPr>
            <a:r>
              <a:rPr lang="en-GB" dirty="0"/>
              <a:t>		[ON DELETE </a:t>
            </a:r>
            <a:r>
              <a:rPr lang="en-GB" dirty="0" err="1"/>
              <a:t>referentialAction</a:t>
            </a:r>
            <a:r>
              <a:rPr lang="en-GB" dirty="0"/>
              <a:t>],] […,]}</a:t>
            </a:r>
          </a:p>
          <a:p>
            <a:pPr marL="320040" lvl="1" indent="0">
              <a:spcBef>
                <a:spcPts val="0"/>
              </a:spcBef>
              <a:buNone/>
            </a:pPr>
            <a:r>
              <a:rPr lang="en-GB" dirty="0"/>
              <a:t>	{[CHECK (</a:t>
            </a:r>
            <a:r>
              <a:rPr lang="en-GB" dirty="0" err="1"/>
              <a:t>searchCondition</a:t>
            </a:r>
            <a:r>
              <a:rPr lang="en-GB" dirty="0"/>
              <a:t>)] [,…]}</a:t>
            </a:r>
          </a:p>
          <a:p>
            <a:pPr marL="320040" lvl="1" indent="0">
              <a:buNone/>
            </a:pPr>
            <a:r>
              <a:rPr lang="en-GB" dirty="0"/>
              <a:t>)</a:t>
            </a:r>
          </a:p>
          <a:p>
            <a:endParaRPr lang="en-GB" dirty="0" smtClean="0"/>
          </a:p>
          <a:p>
            <a:pPr marL="320040" lvl="1" indent="0">
              <a:buNone/>
            </a:pPr>
            <a:r>
              <a:rPr lang="en-GB" i="1" dirty="0" smtClean="0"/>
              <a:t>Note</a:t>
            </a:r>
            <a:r>
              <a:rPr lang="en-GB" i="1" dirty="0"/>
              <a:t>: Everything in square brackets is optional</a:t>
            </a:r>
          </a:p>
        </p:txBody>
      </p:sp>
    </p:spTree>
    <p:extLst>
      <p:ext uri="{BB962C8B-B14F-4D97-AF65-F5344CB8AC3E}">
        <p14:creationId xmlns:p14="http://schemas.microsoft.com/office/powerpoint/2010/main" val="914320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853136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Creates a table with </a:t>
            </a:r>
            <a:endParaRPr lang="en-GB" dirty="0" smtClean="0"/>
          </a:p>
          <a:p>
            <a:pPr lvl="1"/>
            <a:r>
              <a:rPr lang="en-GB" dirty="0"/>
              <a:t>t</a:t>
            </a:r>
            <a:r>
              <a:rPr lang="en-GB" dirty="0" smtClean="0"/>
              <a:t>he specified name, and</a:t>
            </a:r>
          </a:p>
          <a:p>
            <a:pPr lvl="1"/>
            <a:r>
              <a:rPr lang="en-GB" dirty="0" smtClean="0"/>
              <a:t>one </a:t>
            </a:r>
            <a:r>
              <a:rPr lang="en-GB" dirty="0"/>
              <a:t>or more columns of the specified </a:t>
            </a:r>
            <a:r>
              <a:rPr lang="en-GB" dirty="0" err="1"/>
              <a:t>dataType</a:t>
            </a:r>
            <a:r>
              <a:rPr lang="en-GB" dirty="0"/>
              <a:t>. </a:t>
            </a:r>
            <a:endParaRPr lang="en-GB" dirty="0" smtClean="0"/>
          </a:p>
          <a:p>
            <a:pPr lvl="2"/>
            <a:r>
              <a:rPr lang="en-GB" dirty="0" smtClean="0"/>
              <a:t>Columns’ definitions are separated by commas(,)</a:t>
            </a:r>
          </a:p>
          <a:p>
            <a:r>
              <a:rPr lang="en-GB" dirty="0"/>
              <a:t>Columns with NOT NULL, the system rejects any attempt to insert a null in the column</a:t>
            </a:r>
            <a:r>
              <a:rPr lang="en-GB" dirty="0" smtClean="0"/>
              <a:t>.</a:t>
            </a:r>
          </a:p>
          <a:p>
            <a:r>
              <a:rPr lang="en-GB" dirty="0"/>
              <a:t>You can specify a DEFAULT value for </a:t>
            </a:r>
            <a:r>
              <a:rPr lang="en-GB" dirty="0" smtClean="0"/>
              <a:t>a column.</a:t>
            </a:r>
          </a:p>
          <a:p>
            <a:r>
              <a:rPr lang="en-GB" dirty="0" smtClean="0"/>
              <a:t>The PRIMARY KEY clause identifies the primary columns and only one PK is allowed per table.</a:t>
            </a:r>
          </a:p>
          <a:p>
            <a:r>
              <a:rPr lang="en-GB" dirty="0"/>
              <a:t>FOREIGN KEY clause specifies FK along with the referential action.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1325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 Example 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2700" dirty="0" smtClean="0"/>
              <a:t>Using </a:t>
            </a:r>
            <a:r>
              <a:rPr lang="en-GB" sz="2700" dirty="0"/>
              <a:t>u</a:t>
            </a:r>
            <a:r>
              <a:rPr lang="en-GB" sz="2700" dirty="0" smtClean="0"/>
              <a:t>nnamed </a:t>
            </a:r>
            <a:r>
              <a:rPr lang="en-GB" sz="2700" dirty="0"/>
              <a:t>c</a:t>
            </a:r>
            <a:r>
              <a:rPr lang="en-GB" sz="2700" dirty="0" smtClean="0"/>
              <a:t>onstraints as you define each column</a:t>
            </a:r>
          </a:p>
          <a:p>
            <a:pPr marL="0" indent="0">
              <a:buNone/>
            </a:pPr>
            <a:endParaRPr lang="en-GB" sz="2700" dirty="0"/>
          </a:p>
          <a:p>
            <a:pPr marL="0" indent="0">
              <a:buNone/>
            </a:pP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Student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7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firstName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2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lastName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20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DOB	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[CHK_DOB]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CHECK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DOB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&lt; </a:t>
            </a:r>
            <a:r>
              <a:rPr lang="en-GB" sz="1800" dirty="0" err="1" smtClean="0">
                <a:solidFill>
                  <a:srgbClr val="808080"/>
                </a:solidFill>
                <a:latin typeface="Consolas" panose="020B0609020204030204" pitchFamily="49" charset="0"/>
              </a:rPr>
              <a:t>GetDate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()),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Gender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VARCHAR(10)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4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FOREIGN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REFERENCES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Course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  <a:endParaRPr lang="en-GB" sz="1800" dirty="0" smtClean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4499992" y="3068960"/>
            <a:ext cx="2592288" cy="36004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83768" y="4293096"/>
            <a:ext cx="5400600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501834" y="5157192"/>
            <a:ext cx="5022494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019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 Example 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Clr>
                <a:srgbClr val="DA1F28"/>
              </a:buClr>
              <a:buNone/>
            </a:pPr>
            <a:r>
              <a:rPr lang="en-GB" sz="2700" dirty="0" smtClean="0">
                <a:solidFill>
                  <a:prstClr val="black"/>
                </a:solidFill>
              </a:rPr>
              <a:t>Named Constraints as you define each column</a:t>
            </a:r>
          </a:p>
          <a:p>
            <a:pPr marL="0" indent="0">
              <a:buClr>
                <a:srgbClr val="DA1F28"/>
              </a:buClr>
              <a:buNone/>
            </a:pPr>
            <a:endParaRPr lang="en-GB" sz="1800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Student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7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[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PK_Student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firstName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2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lastName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20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DOB	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[CHK_DOB]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CHECK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DOB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&lt; </a:t>
            </a:r>
            <a:r>
              <a:rPr lang="en-GB" sz="1800" dirty="0" err="1" smtClean="0">
                <a:solidFill>
                  <a:srgbClr val="808080"/>
                </a:solidFill>
                <a:latin typeface="Consolas" panose="020B0609020204030204" pitchFamily="49" charset="0"/>
              </a:rPr>
              <a:t>GetDate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()),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Gender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VARCHAR(10)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4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 </a:t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[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FK_Student_Course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]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FOREIGN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	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REFERENCES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Course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endParaRPr lang="en-GB" sz="1800" dirty="0" smtClean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  <a:endParaRPr lang="en-GB" sz="1800" dirty="0">
              <a:solidFill>
                <a:srgbClr val="808080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2483768" y="3068960"/>
            <a:ext cx="5400600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2483768" y="4149080"/>
            <a:ext cx="5400600" cy="288032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2499630" y="4941168"/>
            <a:ext cx="5400600" cy="50405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42214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CREATE TABLE Example II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81128"/>
          </a:xfrm>
        </p:spPr>
        <p:txBody>
          <a:bodyPr>
            <a:normAutofit fontScale="92500" lnSpcReduction="10000"/>
          </a:bodyPr>
          <a:lstStyle/>
          <a:p>
            <a:pPr marL="0" lvl="0" indent="0">
              <a:buClr>
                <a:srgbClr val="DA1F28"/>
              </a:buClr>
              <a:buNone/>
            </a:pPr>
            <a:r>
              <a:rPr lang="en-GB" sz="2500" dirty="0">
                <a:solidFill>
                  <a:prstClr val="black"/>
                </a:solidFill>
              </a:rPr>
              <a:t>Named Constraints </a:t>
            </a:r>
            <a:r>
              <a:rPr lang="en-GB" sz="2500" dirty="0" smtClean="0">
                <a:solidFill>
                  <a:prstClr val="black"/>
                </a:solidFill>
              </a:rPr>
              <a:t>defined </a:t>
            </a:r>
            <a:r>
              <a:rPr lang="en-GB" sz="2500" b="1" i="1" dirty="0" smtClean="0">
                <a:solidFill>
                  <a:prstClr val="black"/>
                </a:solidFill>
              </a:rPr>
              <a:t>after </a:t>
            </a:r>
            <a:r>
              <a:rPr lang="en-GB" sz="2500" dirty="0" smtClean="0">
                <a:solidFill>
                  <a:prstClr val="black"/>
                </a:solidFill>
              </a:rPr>
              <a:t>the column definitions</a:t>
            </a:r>
          </a:p>
          <a:p>
            <a:pPr lvl="0">
              <a:buClr>
                <a:srgbClr val="DA1F28"/>
              </a:buClr>
            </a:pPr>
            <a:endParaRPr lang="en-GB" sz="1800" dirty="0" smtClean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Student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7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firstName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2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lastName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20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DOB	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DATE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Gender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VARCHAR(10)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VARCHAR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4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NOT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NULL,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320040" lvl="1" indent="0">
              <a:buNone/>
            </a:pP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[</a:t>
            </a: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PK_Student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KEY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pNumber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,</a:t>
            </a:r>
          </a:p>
          <a:p>
            <a:pPr marL="320040" lvl="1" indent="0">
              <a:buNone/>
            </a:pP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[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FK_Student_Course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]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FOREIGN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KEY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REFERENCES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Course </a:t>
            </a:r>
            <a:r>
              <a:rPr lang="en-GB" sz="19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courseCode</a:t>
            </a:r>
            <a:r>
              <a:rPr lang="en-GB" sz="19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</a:p>
          <a:p>
            <a:pPr marL="320040" lvl="1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[CHK_DOB]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CHECK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DOB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&lt; </a:t>
            </a:r>
            <a:r>
              <a:rPr lang="en-GB" sz="1800" dirty="0" err="1">
                <a:solidFill>
                  <a:srgbClr val="808080"/>
                </a:solidFill>
                <a:latin typeface="Consolas" panose="020B0609020204030204" pitchFamily="49" charset="0"/>
              </a:rPr>
              <a:t>GetDate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())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0" indent="0">
              <a:buNone/>
            </a:pP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971600" y="4797152"/>
            <a:ext cx="7704856" cy="122413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6366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Computed Columns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A computed column is a virtual column that is not physically stored in the </a:t>
            </a:r>
            <a:r>
              <a:rPr lang="en-GB" dirty="0" smtClean="0"/>
              <a:t>table, unless marked PERSISTED.</a:t>
            </a:r>
          </a:p>
          <a:p>
            <a:r>
              <a:rPr lang="en-GB" dirty="0" smtClean="0"/>
              <a:t>The column value is based on a computed expression and it can use data from other columns to calculate a value for the column.</a:t>
            </a:r>
          </a:p>
          <a:p>
            <a:r>
              <a:rPr lang="en-GB" dirty="0" smtClean="0"/>
              <a:t>For example, the order table calculates the total price from the </a:t>
            </a:r>
            <a:r>
              <a:rPr lang="en-GB" dirty="0" err="1" smtClean="0"/>
              <a:t>qty</a:t>
            </a:r>
            <a:r>
              <a:rPr lang="en-GB" dirty="0" smtClean="0"/>
              <a:t> and unit price columns: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CREATE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[ORDER]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</a:p>
          <a:p>
            <a:pPr marL="594360" lvl="2" indent="0">
              <a:buNone/>
            </a:pPr>
            <a:r>
              <a:rPr lang="en-GB" sz="19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	…</a:t>
            </a:r>
            <a:endParaRPr lang="en-GB" sz="19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totalPrice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err="1">
                <a:solidFill>
                  <a:prstClr val="black"/>
                </a:solidFill>
                <a:latin typeface="Consolas" panose="020B0609020204030204" pitchFamily="49" charset="0"/>
              </a:rPr>
              <a:t>qty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808080"/>
                </a:solidFill>
                <a:latin typeface="Consolas" panose="020B0609020204030204" pitchFamily="49" charset="0"/>
              </a:rPr>
              <a:t>*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unitPrice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,</a:t>
            </a:r>
          </a:p>
          <a:p>
            <a:pPr marL="594360" lvl="2" indent="0">
              <a:buNone/>
            </a:pP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	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expectedDeliveryDate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>
                <a:solidFill>
                  <a:srgbClr val="0000FF"/>
                </a:solidFill>
                <a:latin typeface="Consolas" panose="020B0609020204030204" pitchFamily="49" charset="0"/>
              </a:rPr>
              <a:t>AS</a:t>
            </a:r>
            <a:r>
              <a:rPr lang="en-GB" sz="19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deliveryDate</a:t>
            </a:r>
            <a:r>
              <a:rPr lang="en-GB" sz="19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9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+ 2</a:t>
            </a:r>
            <a:endParaRPr lang="en-GB" sz="19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900" dirty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</a:p>
          <a:p>
            <a:r>
              <a:rPr lang="en-GB" dirty="0"/>
              <a:t>Note: you do not insert or update the values of computed columns</a:t>
            </a:r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03891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Used to make data definition changes to an existing </a:t>
            </a:r>
            <a:r>
              <a:rPr lang="en-GB" dirty="0" smtClean="0"/>
              <a:t>table.</a:t>
            </a:r>
          </a:p>
          <a:p>
            <a:r>
              <a:rPr lang="en-GB" dirty="0" smtClean="0"/>
              <a:t>For example:</a:t>
            </a:r>
          </a:p>
          <a:p>
            <a:pPr lvl="1"/>
            <a:r>
              <a:rPr lang="en-GB" dirty="0"/>
              <a:t>Add a new column to a table.</a:t>
            </a:r>
          </a:p>
          <a:p>
            <a:pPr lvl="1"/>
            <a:r>
              <a:rPr lang="en-GB" dirty="0"/>
              <a:t>Drop a column from a table.</a:t>
            </a:r>
          </a:p>
          <a:p>
            <a:pPr lvl="1"/>
            <a:r>
              <a:rPr lang="en-GB" dirty="0"/>
              <a:t>Add a new table constraint.</a:t>
            </a:r>
          </a:p>
          <a:p>
            <a:pPr lvl="1"/>
            <a:r>
              <a:rPr lang="en-GB" dirty="0"/>
              <a:t>Drop a table constraint.</a:t>
            </a:r>
          </a:p>
          <a:p>
            <a:pPr lvl="1"/>
            <a:r>
              <a:rPr lang="en-GB" dirty="0"/>
              <a:t>Set a default for a column.</a:t>
            </a:r>
          </a:p>
          <a:p>
            <a:pPr lvl="1"/>
            <a:r>
              <a:rPr lang="en-GB" dirty="0"/>
              <a:t>Drop a default for a column.</a:t>
            </a:r>
          </a:p>
          <a:p>
            <a:pPr lvl="1"/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37611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351840" cy="5257800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Adding a new column</a:t>
            </a:r>
          </a:p>
          <a:p>
            <a:pPr lvl="1"/>
            <a:r>
              <a:rPr lang="en-GB" b="1" dirty="0" smtClean="0"/>
              <a:t>ALTER TABLE</a:t>
            </a:r>
            <a:r>
              <a:rPr lang="en-GB" dirty="0" smtClean="0"/>
              <a:t> </a:t>
            </a:r>
            <a:r>
              <a:rPr lang="en-GB" dirty="0" err="1" smtClean="0"/>
              <a:t>tableName</a:t>
            </a:r>
            <a:r>
              <a:rPr lang="en-GB" dirty="0" smtClean="0"/>
              <a:t> </a:t>
            </a:r>
            <a:r>
              <a:rPr lang="en-GB" b="1" dirty="0" smtClean="0"/>
              <a:t>ADD</a:t>
            </a:r>
            <a:r>
              <a:rPr lang="en-GB" dirty="0" smtClean="0"/>
              <a:t> </a:t>
            </a:r>
            <a:r>
              <a:rPr lang="en-GB" dirty="0" err="1" smtClean="0"/>
              <a:t>newColumnName</a:t>
            </a:r>
            <a:r>
              <a:rPr lang="en-GB" dirty="0" smtClean="0"/>
              <a:t> datatype</a:t>
            </a:r>
          </a:p>
          <a:p>
            <a:pPr lvl="1"/>
            <a:r>
              <a:rPr lang="en-GB" b="1" dirty="0"/>
              <a:t>ALTER TABLE</a:t>
            </a:r>
            <a:r>
              <a:rPr lang="en-GB" dirty="0"/>
              <a:t> </a:t>
            </a:r>
            <a:r>
              <a:rPr lang="en-GB" dirty="0" err="1"/>
              <a:t>tableName</a:t>
            </a:r>
            <a:r>
              <a:rPr lang="en-GB" dirty="0"/>
              <a:t> </a:t>
            </a:r>
            <a:r>
              <a:rPr lang="en-GB" b="1" dirty="0"/>
              <a:t>ADD</a:t>
            </a:r>
            <a:r>
              <a:rPr lang="en-GB" dirty="0"/>
              <a:t> </a:t>
            </a:r>
            <a:r>
              <a:rPr lang="en-GB" dirty="0" err="1"/>
              <a:t>newColumnName</a:t>
            </a:r>
            <a:r>
              <a:rPr lang="en-GB" dirty="0"/>
              <a:t> </a:t>
            </a:r>
            <a:r>
              <a:rPr lang="en-GB" dirty="0" smtClean="0"/>
              <a:t>datatype [CONSTRAINTS]</a:t>
            </a:r>
          </a:p>
          <a:p>
            <a:r>
              <a:rPr lang="en-GB" dirty="0" smtClean="0"/>
              <a:t>Deleting (Dropping) an existing column</a:t>
            </a:r>
          </a:p>
          <a:p>
            <a:pPr lvl="1"/>
            <a:r>
              <a:rPr lang="en-GB" b="1" dirty="0" smtClean="0"/>
              <a:t>ALTER TABLE</a:t>
            </a:r>
            <a:r>
              <a:rPr lang="en-GB" dirty="0" smtClean="0"/>
              <a:t> </a:t>
            </a:r>
            <a:r>
              <a:rPr lang="en-GB" dirty="0" err="1" smtClean="0"/>
              <a:t>tableName</a:t>
            </a:r>
            <a:r>
              <a:rPr lang="en-GB" dirty="0" smtClean="0"/>
              <a:t> </a:t>
            </a:r>
            <a:r>
              <a:rPr lang="en-GB" b="1" dirty="0" smtClean="0"/>
              <a:t>DROP COLUMN</a:t>
            </a:r>
            <a:r>
              <a:rPr lang="en-GB" dirty="0" smtClean="0"/>
              <a:t> </a:t>
            </a:r>
            <a:r>
              <a:rPr lang="en-GB" dirty="0" err="1" smtClean="0"/>
              <a:t>columnName</a:t>
            </a:r>
            <a:endParaRPr lang="en-GB" dirty="0" smtClean="0"/>
          </a:p>
          <a:p>
            <a:r>
              <a:rPr lang="en-GB" dirty="0" smtClean="0"/>
              <a:t>Changing a column’s properties</a:t>
            </a:r>
          </a:p>
          <a:p>
            <a:pPr lvl="1"/>
            <a:r>
              <a:rPr lang="en-GB" b="1" dirty="0" smtClean="0"/>
              <a:t>ALTER TABLE</a:t>
            </a:r>
            <a:r>
              <a:rPr lang="en-GB" dirty="0" smtClean="0"/>
              <a:t> </a:t>
            </a:r>
            <a:r>
              <a:rPr lang="en-GB" dirty="0" err="1" smtClean="0"/>
              <a:t>tableName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b="1" dirty="0" smtClean="0"/>
              <a:t>ALTER COLUMN</a:t>
            </a:r>
            <a:r>
              <a:rPr lang="en-GB" dirty="0" smtClean="0"/>
              <a:t> </a:t>
            </a:r>
            <a:r>
              <a:rPr lang="en-GB" dirty="0" err="1" smtClean="0"/>
              <a:t>columnName</a:t>
            </a:r>
            <a:r>
              <a:rPr lang="en-GB" dirty="0" smtClean="0"/>
              <a:t> [new property details]</a:t>
            </a:r>
          </a:p>
          <a:p>
            <a:r>
              <a:rPr lang="en-GB" dirty="0" smtClean="0"/>
              <a:t>Deleting a constraint</a:t>
            </a:r>
          </a:p>
          <a:p>
            <a:pPr lvl="1"/>
            <a:r>
              <a:rPr lang="en-GB" b="1" dirty="0"/>
              <a:t>ALTER TABLE</a:t>
            </a:r>
            <a:r>
              <a:rPr lang="en-GB" dirty="0"/>
              <a:t> </a:t>
            </a:r>
            <a:r>
              <a:rPr lang="en-GB" dirty="0" err="1"/>
              <a:t>tableName</a:t>
            </a:r>
            <a:r>
              <a:rPr lang="en-GB" dirty="0"/>
              <a:t/>
            </a:r>
            <a:br>
              <a:rPr lang="en-GB" dirty="0"/>
            </a:br>
            <a:r>
              <a:rPr lang="en-GB" b="1" dirty="0" smtClean="0"/>
              <a:t>DROP CONSTRAINT</a:t>
            </a:r>
            <a:r>
              <a:rPr lang="en-GB" dirty="0" smtClean="0"/>
              <a:t> </a:t>
            </a:r>
            <a:r>
              <a:rPr lang="en-GB" dirty="0" err="1" smtClean="0"/>
              <a:t>constraintName</a:t>
            </a:r>
            <a:r>
              <a:rPr lang="en-GB" dirty="0" smtClean="0"/>
              <a:t> …</a:t>
            </a:r>
            <a:endParaRPr lang="en-GB" dirty="0"/>
          </a:p>
          <a:p>
            <a:pPr lvl="1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05265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 TABLE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5257800"/>
          </a:xfrm>
        </p:spPr>
        <p:txBody>
          <a:bodyPr>
            <a:normAutofit fontScale="77500" lnSpcReduction="20000"/>
          </a:bodyPr>
          <a:lstStyle/>
          <a:p>
            <a:r>
              <a:rPr lang="en-GB" b="1" dirty="0" smtClean="0"/>
              <a:t>Note</a:t>
            </a:r>
            <a:r>
              <a:rPr lang="en-GB" dirty="0" smtClean="0"/>
              <a:t>: </a:t>
            </a:r>
            <a:r>
              <a:rPr lang="en-GB" dirty="0"/>
              <a:t>In MS SQL Server, typically you can only perform one change at a time.</a:t>
            </a:r>
          </a:p>
          <a:p>
            <a:pPr lvl="1"/>
            <a:r>
              <a:rPr lang="en-GB" dirty="0"/>
              <a:t>Some similar changes, however, can be performed </a:t>
            </a:r>
            <a:r>
              <a:rPr lang="en-GB" dirty="0" smtClean="0"/>
              <a:t>together – separate these using commas.</a:t>
            </a:r>
            <a:endParaRPr lang="en-GB" dirty="0"/>
          </a:p>
          <a:p>
            <a:pPr lvl="1"/>
            <a:r>
              <a:rPr lang="en-GB" dirty="0"/>
              <a:t>Different types of changes will have to be done with multiple ALTER statements.</a:t>
            </a:r>
          </a:p>
          <a:p>
            <a:r>
              <a:rPr lang="en-GB" dirty="0"/>
              <a:t>Change Staff table by increasing the size of </a:t>
            </a:r>
            <a:r>
              <a:rPr lang="en-GB" dirty="0" err="1"/>
              <a:t>lastName</a:t>
            </a:r>
            <a:r>
              <a:rPr lang="en-GB" dirty="0"/>
              <a:t> to 50 </a:t>
            </a:r>
            <a:r>
              <a:rPr lang="en-GB" dirty="0" smtClean="0"/>
              <a:t>characters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ALTER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Staff</a:t>
            </a:r>
            <a:endParaRPr lang="en-GB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ALTER COLUMN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lastName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VARCHAR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50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  <a:endParaRPr lang="en-GB" dirty="0" smtClean="0"/>
          </a:p>
          <a:p>
            <a:r>
              <a:rPr lang="en-GB" dirty="0" smtClean="0"/>
              <a:t>Change staff and set the primary key.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ALTER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Staff</a:t>
            </a:r>
            <a:endParaRPr lang="en-GB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ADD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CONSTRAINT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PK_Staff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PRIMARY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KEY 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staffNo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);</a:t>
            </a:r>
            <a:endParaRPr lang="en-GB" dirty="0" smtClean="0"/>
          </a:p>
          <a:p>
            <a:r>
              <a:rPr lang="en-GB" dirty="0" smtClean="0"/>
              <a:t>Deleting a Foreign Key Constraint (and that’s why constraints are named)</a:t>
            </a:r>
          </a:p>
          <a:p>
            <a:pPr marL="594360" lvl="2" indent="0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ALTER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</a:t>
            </a:r>
          </a:p>
          <a:p>
            <a:pPr marL="594360" lvl="2" indent="0">
              <a:buNone/>
            </a:pPr>
            <a:r>
              <a:rPr lang="en-GB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DROP CONSTRAINT</a:t>
            </a:r>
            <a:r>
              <a:rPr lang="en-GB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 err="1" smtClean="0">
                <a:solidFill>
                  <a:prstClr val="black"/>
                </a:solidFill>
                <a:latin typeface="Consolas" panose="020B0609020204030204" pitchFamily="49" charset="0"/>
              </a:rPr>
              <a:t>FK_Staff_Branch</a:t>
            </a:r>
            <a:r>
              <a:rPr lang="en-GB" dirty="0" smtClean="0">
                <a:solidFill>
                  <a:srgbClr val="808080"/>
                </a:solidFill>
                <a:latin typeface="Consolas" panose="020B0609020204030204" pitchFamily="49" charset="0"/>
              </a:rPr>
              <a:t>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78975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ALTER TABLE Examples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Adding multiple new columns</a:t>
            </a:r>
          </a:p>
          <a:p>
            <a:pPr marL="594360" lvl="2" indent="0">
              <a:buNone/>
            </a:pP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ALTER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Staff</a:t>
            </a:r>
            <a:b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ADD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 Salary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DECIMAL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7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,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2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) CHECK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(Salary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&gt; 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15000),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/>
            </a:r>
            <a:b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</a:b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dob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DATE</a:t>
            </a:r>
            <a:endParaRPr lang="en-GB" sz="1800" dirty="0">
              <a:solidFill>
                <a:srgbClr val="0000FF"/>
              </a:solidFill>
              <a:latin typeface="Consolas" panose="020B0609020204030204" pitchFamily="49" charset="0"/>
            </a:endParaRPr>
          </a:p>
          <a:p>
            <a:r>
              <a:rPr lang="en-GB" dirty="0" smtClean="0"/>
              <a:t>Adding multiple constraints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ALTER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Staff</a:t>
            </a: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ADD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srgbClr val="0000FF"/>
                </a:solidFill>
                <a:latin typeface="Consolas" panose="020B0609020204030204" pitchFamily="49" charset="0"/>
              </a:rPr>
              <a:t>CHECK</a:t>
            </a:r>
            <a:r>
              <a:rPr lang="en-GB" sz="1800" dirty="0" smtClean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dob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&lt;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FF0000"/>
                </a:solidFill>
                <a:latin typeface="Consolas" panose="020B0609020204030204" pitchFamily="49" charset="0"/>
              </a:rPr>
              <a:t>'01-Jan-1998'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),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pPr marL="594360" lvl="2" indent="0">
              <a:buNone/>
            </a:pP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DEFAULT 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(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18000</a:t>
            </a:r>
            <a:r>
              <a:rPr lang="en-GB" sz="1800" dirty="0">
                <a:solidFill>
                  <a:srgbClr val="808080"/>
                </a:solidFill>
                <a:latin typeface="Consolas" panose="020B0609020204030204" pitchFamily="49" charset="0"/>
              </a:rPr>
              <a:t>)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>
                <a:solidFill>
                  <a:srgbClr val="0000FF"/>
                </a:solidFill>
                <a:latin typeface="Consolas" panose="020B0609020204030204" pitchFamily="49" charset="0"/>
              </a:rPr>
              <a:t>FOR</a:t>
            </a:r>
            <a:r>
              <a:rPr lang="en-GB" sz="1800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sz="1800" dirty="0" smtClean="0">
                <a:solidFill>
                  <a:prstClr val="black"/>
                </a:solidFill>
                <a:latin typeface="Consolas" panose="020B0609020204030204" pitchFamily="49" charset="0"/>
              </a:rPr>
              <a:t>salary</a:t>
            </a:r>
            <a:endParaRPr lang="en-GB" sz="1800" dirty="0">
              <a:solidFill>
                <a:prstClr val="black"/>
              </a:solidFill>
              <a:latin typeface="Consolas" panose="020B0609020204030204" pitchFamily="49" charset="0"/>
            </a:endParaRPr>
          </a:p>
          <a:p>
            <a:r>
              <a:rPr lang="en-GB" dirty="0" smtClean="0"/>
              <a:t>Dropping columns</a:t>
            </a:r>
          </a:p>
          <a:p>
            <a:pPr lvl="1"/>
            <a:r>
              <a:rPr lang="en-GB" dirty="0" smtClean="0"/>
              <a:t>Note: if the column(s) to be dropped have any constraints, you must delete these first.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95395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DROP TABLE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 smtClean="0"/>
              <a:t>Removes a named table and all the rows in it from the database.</a:t>
            </a:r>
          </a:p>
          <a:p>
            <a:r>
              <a:rPr lang="en-GB" dirty="0" smtClean="0"/>
              <a:t>Syntax:</a:t>
            </a:r>
          </a:p>
          <a:p>
            <a:pPr marL="365760" lvl="1" indent="0" algn="ctr">
              <a:buNone/>
            </a:pPr>
            <a:r>
              <a:rPr lang="en-GB" dirty="0" smtClean="0"/>
              <a:t>DROP TABLE </a:t>
            </a:r>
            <a:r>
              <a:rPr lang="en-GB" dirty="0" err="1" smtClean="0"/>
              <a:t>TableName</a:t>
            </a:r>
            <a:endParaRPr lang="en-GB" dirty="0"/>
          </a:p>
          <a:p>
            <a:r>
              <a:rPr lang="en-GB" dirty="0" smtClean="0"/>
              <a:t>Example:</a:t>
            </a:r>
          </a:p>
          <a:p>
            <a:pPr marL="320040" lvl="1" indent="0" algn="ctr">
              <a:buNone/>
            </a:pP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DROP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</a:t>
            </a:r>
            <a:r>
              <a:rPr lang="en-GB" dirty="0">
                <a:solidFill>
                  <a:srgbClr val="0000FF"/>
                </a:solidFill>
                <a:latin typeface="Consolas" panose="020B0609020204030204" pitchFamily="49" charset="0"/>
              </a:rPr>
              <a:t>TABLE</a:t>
            </a:r>
            <a:r>
              <a:rPr lang="en-GB" dirty="0">
                <a:solidFill>
                  <a:prstClr val="black"/>
                </a:solidFill>
                <a:latin typeface="Consolas" panose="020B0609020204030204" pitchFamily="49" charset="0"/>
              </a:rPr>
              <a:t> Staff</a:t>
            </a:r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116588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Homework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GB" dirty="0"/>
              <a:t>Download Instructions from Moodle.</a:t>
            </a:r>
          </a:p>
          <a:p>
            <a:r>
              <a:rPr lang="en-GB" b="1"/>
              <a:t>Note</a:t>
            </a:r>
            <a:r>
              <a:rPr lang="en-GB"/>
              <a:t>: Must be completed before next class.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81940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Control xmlns="http://schemas.microsoft.com/VisualStudio/2011/storyboarding/control">
  <Id Name="System.Storyboarding.Backgrounds.WebBrowser" Revision="1" Stencil="System.Storyboarding.Backgrounds" StencilVersion="0.1"/>
</Control>
</file>

<file path=customXml/item2.xml><?xml version="1.0" encoding="utf-8"?>
<Control xmlns="http://schemas.microsoft.com/VisualStudio/2011/storyboarding/control">
  <Id Name="System.Storyboarding.Common.TextInput" Revision="1" Stencil="System.Storyboarding.Common" StencilVersion="0.1"/>
</Control>
</file>

<file path=customXml/itemProps1.xml><?xml version="1.0" encoding="utf-8"?>
<ds:datastoreItem xmlns:ds="http://schemas.openxmlformats.org/officeDocument/2006/customXml" ds:itemID="{EB7B554C-29BD-42EC-82E7-C9EE7367E9A1}">
  <ds:schemaRefs>
    <ds:schemaRef ds:uri="http://schemas.microsoft.com/VisualStudio/2011/storyboarding/control"/>
  </ds:schemaRefs>
</ds:datastoreItem>
</file>

<file path=customXml/itemProps2.xml><?xml version="1.0" encoding="utf-8"?>
<ds:datastoreItem xmlns:ds="http://schemas.openxmlformats.org/officeDocument/2006/customXml" ds:itemID="{69CA5B40-25F3-41C0-8BBC-13DDE9C63212}">
  <ds:schemaRefs>
    <ds:schemaRef ds:uri="http://schemas.microsoft.com/VisualStudio/2011/storyboarding/control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10304</TotalTime>
  <Words>2684</Words>
  <Application>Microsoft Office PowerPoint</Application>
  <PresentationFormat>On-screen Show (4:3)</PresentationFormat>
  <Paragraphs>465</Paragraphs>
  <Slides>43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Arial</vt:lpstr>
      <vt:lpstr>Calibri</vt:lpstr>
      <vt:lpstr>Cambria</vt:lpstr>
      <vt:lpstr>Consolas</vt:lpstr>
      <vt:lpstr>Wingdings</vt:lpstr>
      <vt:lpstr>Wingdings 2</vt:lpstr>
      <vt:lpstr>Median</vt:lpstr>
      <vt:lpstr>SQL – Data Definition</vt:lpstr>
      <vt:lpstr>Today’s Lecture</vt:lpstr>
      <vt:lpstr>Relational Model Terminology</vt:lpstr>
      <vt:lpstr>Instances of Course and Student Relations</vt:lpstr>
      <vt:lpstr>Properties of Database Relations</vt:lpstr>
      <vt:lpstr>Relational Keys</vt:lpstr>
      <vt:lpstr>Relational Keys</vt:lpstr>
      <vt:lpstr>Relational Keys</vt:lpstr>
      <vt:lpstr>Integrity Constraints</vt:lpstr>
      <vt:lpstr>Integrity Constraints</vt:lpstr>
      <vt:lpstr>Data Types: Domain Constraints</vt:lpstr>
      <vt:lpstr>SQL Identifiers</vt:lpstr>
      <vt:lpstr>Defining Attributes (Columns)</vt:lpstr>
      <vt:lpstr>Required Constraints</vt:lpstr>
      <vt:lpstr>Domain Constraints</vt:lpstr>
      <vt:lpstr>Domain Constraints</vt:lpstr>
      <vt:lpstr>Entity Integrity: Primary Key (PK) Constraint</vt:lpstr>
      <vt:lpstr>Exercise: Primary Key Domain</vt:lpstr>
      <vt:lpstr>Auto Increment Primary Key</vt:lpstr>
      <vt:lpstr>Referential Integrity: Foreign Key (FK) Constraint</vt:lpstr>
      <vt:lpstr>Notes on Foreign Key (FK) Constraints</vt:lpstr>
      <vt:lpstr>Notes on Foreign Key (FK) Constraints</vt:lpstr>
      <vt:lpstr>Foreign Key (FK) Constraint Examples</vt:lpstr>
      <vt:lpstr>General Constraints (Business Rules)</vt:lpstr>
      <vt:lpstr>DEFAULT CONSTRAINTS</vt:lpstr>
      <vt:lpstr>MS SQL Constraints</vt:lpstr>
      <vt:lpstr>MS SQL Server Named Constraints Examples</vt:lpstr>
      <vt:lpstr>Data Definition Commands</vt:lpstr>
      <vt:lpstr>CREATE DATABASE</vt:lpstr>
      <vt:lpstr>Creating a Schema</vt:lpstr>
      <vt:lpstr>CREATE Schema</vt:lpstr>
      <vt:lpstr>CREATE TABLE</vt:lpstr>
      <vt:lpstr>CREATE TABLE</vt:lpstr>
      <vt:lpstr>CREATE TABLE Example I</vt:lpstr>
      <vt:lpstr>CREATE TABLE Example I</vt:lpstr>
      <vt:lpstr>CREATE TABLE Example II</vt:lpstr>
      <vt:lpstr>Computed Columns</vt:lpstr>
      <vt:lpstr>ALTER TABLE</vt:lpstr>
      <vt:lpstr>ALTER TABLE</vt:lpstr>
      <vt:lpstr>ALTER TABLE Examples</vt:lpstr>
      <vt:lpstr>ALTER TABLE Examples</vt:lpstr>
      <vt:lpstr>DROP TABLE</vt:lpstr>
      <vt:lpstr>Homework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Kemi Ademoye</dc:creator>
  <cp:lastModifiedBy>Kemi Ademoye</cp:lastModifiedBy>
  <cp:revision>1558</cp:revision>
  <cp:lastPrinted>2014-09-29T16:21:25Z</cp:lastPrinted>
  <dcterms:created xsi:type="dcterms:W3CDTF">2013-09-18T07:00:31Z</dcterms:created>
  <dcterms:modified xsi:type="dcterms:W3CDTF">2016-10-26T06:53:22Z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fs.IsStoryboard">
    <vt:bool>true</vt:bool>
  </property>
</Properties>
</file>