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8288000" cy="10287000"/>
  <p:notesSz cx="6858000" cy="9144000"/>
  <p:embeddedFontLst>
    <p:embeddedFont>
      <p:font typeface="Arimo" panose="020B0604020202020204" charset="0"/>
      <p:regular r:id="rId41"/>
    </p:embeddedFont>
    <p:embeddedFont>
      <p:font typeface="Canva Sans" panose="020B0604020202020204" charset="0"/>
      <p:regular r:id="rId42"/>
    </p:embeddedFont>
    <p:embeddedFont>
      <p:font typeface="Canva Sans Bold" panose="020B0604020202020204" charset="0"/>
      <p:regular r:id="rId43"/>
    </p:embeddedFont>
    <p:embeddedFont>
      <p:font typeface="Paytone One" panose="020B0604020202020204" charset="0"/>
      <p:regular r:id="rId44"/>
    </p:embeddedFont>
    <p:embeddedFont>
      <p:font typeface="เอฟซี เรนโบว์" panose="020B0604020202020204" charset="-34"/>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8" d="100"/>
          <a:sy n="78" d="100"/>
        </p:scale>
        <p:origin x="35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Other partners are only bound where the original partner who entered into the contract has authority to do so.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Key terms Principal is the other person whereas agent is the person who has entered into the contract.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Not know of believe was a partner or other party aware no authority.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Other option can leave via a notice to dissolve.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Can  be held liable as such , it is for the other party to prove that they relied of the fact that the individual was a partner as to why they entered. Usually in professional partnerships. </a:t>
            </a:r>
          </a:p>
          <a:p>
            <a:endParaRPr lang="en-US"/>
          </a:p>
          <a:p>
            <a:r>
              <a:rPr lang="en-US"/>
              <a:t>Harder is large firms,</a:t>
            </a:r>
          </a:p>
          <a:p>
            <a:endParaRPr lang="en-US"/>
          </a:p>
          <a:p>
            <a:r>
              <a:rPr lang="en-US"/>
              <a:t>Salaried partners do not fall under the definition in S.1 but are partners.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S.28 - refers to openness</a:t>
            </a:r>
          </a:p>
          <a:p>
            <a:endParaRPr lang="en-US"/>
          </a:p>
          <a:p>
            <a:r>
              <a:rPr lang="en-US"/>
              <a:t>S.29 - Profit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 a right to be indemnified for expenditure incurred for the purposes of the firm’s business;</a:t>
            </a:r>
          </a:p>
          <a:p>
            <a:r>
              <a:rPr lang="en-US"/>
              <a:t>2. the right  to take part in the management of the business – unless this has been overridden in the partnership agreement, perhaps because a formal management structure has been agreed, or because roles are allocated between partners;</a:t>
            </a:r>
          </a:p>
          <a:p>
            <a:r>
              <a:rPr lang="en-US"/>
              <a:t>3. the decision-making rights – a right of veto on matters requiring unanimous decisions, and an equal say in majority votes on other matters, unless the partnership agreement provides otherwise; and</a:t>
            </a:r>
          </a:p>
          <a:p>
            <a:r>
              <a:rPr lang="en-US"/>
              <a:t>4. a right to inspect the partnership’s records (its “books”), which must be kept at its place of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25.svg"/><Relationship Id="rId3" Type="http://schemas.openxmlformats.org/officeDocument/2006/relationships/image" Target="../media/image19.svg"/><Relationship Id="rId7" Type="http://schemas.openxmlformats.org/officeDocument/2006/relationships/image" Target="../media/image11.svg"/><Relationship Id="rId12" Type="http://schemas.openxmlformats.org/officeDocument/2006/relationships/image" Target="../media/image24.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23.svg"/><Relationship Id="rId5" Type="http://schemas.openxmlformats.org/officeDocument/2006/relationships/image" Target="../media/image21.svg"/><Relationship Id="rId10" Type="http://schemas.openxmlformats.org/officeDocument/2006/relationships/image" Target="../media/image22.png"/><Relationship Id="rId4" Type="http://schemas.openxmlformats.org/officeDocument/2006/relationships/image" Target="../media/image20.png"/><Relationship Id="rId9" Type="http://schemas.openxmlformats.org/officeDocument/2006/relationships/image" Target="../media/image13.svg"/></Relationships>
</file>

<file path=ppt/slides/_rels/slide4.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2.png"/><Relationship Id="rId3" Type="http://schemas.openxmlformats.org/officeDocument/2006/relationships/image" Target="../media/image4.svg"/><Relationship Id="rId7" Type="http://schemas.openxmlformats.org/officeDocument/2006/relationships/image" Target="../media/image24.png"/><Relationship Id="rId12" Type="http://schemas.openxmlformats.org/officeDocument/2006/relationships/image" Target="../media/image11.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10.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7.png"/><Relationship Id="rId9" Type="http://schemas.openxmlformats.org/officeDocument/2006/relationships/image" Target="../media/image8.png"/><Relationship Id="rId14" Type="http://schemas.openxmlformats.org/officeDocument/2006/relationships/image" Target="../media/image23.sv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5.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33.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13.sv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sv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5.svg"/><Relationship Id="rId5" Type="http://schemas.openxmlformats.org/officeDocument/2006/relationships/image" Target="../media/image27.svg"/><Relationship Id="rId10" Type="http://schemas.openxmlformats.org/officeDocument/2006/relationships/image" Target="../media/image34.png"/><Relationship Id="rId4" Type="http://schemas.openxmlformats.org/officeDocument/2006/relationships/image" Target="../media/image26.png"/><Relationship Id="rId9" Type="http://schemas.openxmlformats.org/officeDocument/2006/relationships/image" Target="../media/image31.svg"/></Relationships>
</file>

<file path=ppt/slides/_rels/slide2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2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3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12" Type="http://schemas.openxmlformats.org/officeDocument/2006/relationships/image" Target="../media/image37.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6.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3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9.svg"/><Relationship Id="rId7" Type="http://schemas.openxmlformats.org/officeDocument/2006/relationships/image" Target="../media/image38.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23.svg"/><Relationship Id="rId4" Type="http://schemas.openxmlformats.org/officeDocument/2006/relationships/image" Target="../media/image7.png"/><Relationship Id="rId9" Type="http://schemas.openxmlformats.org/officeDocument/2006/relationships/image" Target="../media/image22.png"/></Relationships>
</file>

<file path=ppt/slides/_rels/slide3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1.svg"/><Relationship Id="rId7" Type="http://schemas.openxmlformats.org/officeDocument/2006/relationships/image" Target="../media/image41.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23.svg"/><Relationship Id="rId5" Type="http://schemas.openxmlformats.org/officeDocument/2006/relationships/image" Target="../media/image13.svg"/><Relationship Id="rId10" Type="http://schemas.openxmlformats.org/officeDocument/2006/relationships/image" Target="../media/image22.png"/><Relationship Id="rId4" Type="http://schemas.openxmlformats.org/officeDocument/2006/relationships/image" Target="../media/image12.png"/><Relationship Id="rId9" Type="http://schemas.openxmlformats.org/officeDocument/2006/relationships/image" Target="../media/image19.svg"/></Relationships>
</file>

<file path=ppt/slides/_rels/slide38.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2.png"/><Relationship Id="rId3" Type="http://schemas.openxmlformats.org/officeDocument/2006/relationships/image" Target="../media/image4.svg"/><Relationship Id="rId7" Type="http://schemas.openxmlformats.org/officeDocument/2006/relationships/image" Target="../media/image24.png"/><Relationship Id="rId12" Type="http://schemas.openxmlformats.org/officeDocument/2006/relationships/image" Target="../media/image11.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10.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7.png"/><Relationship Id="rId9" Type="http://schemas.openxmlformats.org/officeDocument/2006/relationships/image" Target="../media/image8.png"/><Relationship Id="rId1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456353">
            <a:off x="222256" y="920486"/>
            <a:ext cx="6644041" cy="3800034"/>
          </a:xfrm>
          <a:custGeom>
            <a:avLst/>
            <a:gdLst/>
            <a:ahLst/>
            <a:cxnLst/>
            <a:rect l="l" t="t" r="r" b="b"/>
            <a:pathLst>
              <a:path w="6644041" h="3800034">
                <a:moveTo>
                  <a:pt x="0" y="0"/>
                </a:moveTo>
                <a:lnTo>
                  <a:pt x="6644041" y="0"/>
                </a:lnTo>
                <a:lnTo>
                  <a:pt x="6644041" y="3800034"/>
                </a:lnTo>
                <a:lnTo>
                  <a:pt x="0" y="38000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70333">
            <a:off x="3446239" y="431395"/>
            <a:ext cx="4200452" cy="5938942"/>
          </a:xfrm>
          <a:custGeom>
            <a:avLst/>
            <a:gdLst/>
            <a:ahLst/>
            <a:cxnLst/>
            <a:rect l="l" t="t" r="r" b="b"/>
            <a:pathLst>
              <a:path w="4200452" h="5938942">
                <a:moveTo>
                  <a:pt x="0" y="0"/>
                </a:moveTo>
                <a:lnTo>
                  <a:pt x="4200451" y="0"/>
                </a:lnTo>
                <a:lnTo>
                  <a:pt x="4200451" y="5938942"/>
                </a:lnTo>
                <a:lnTo>
                  <a:pt x="0" y="59389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264429">
            <a:off x="2650560" y="217881"/>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rot="64315">
            <a:off x="222388" y="221331"/>
            <a:ext cx="16986986" cy="16191875"/>
            <a:chOff x="0" y="0"/>
            <a:chExt cx="22649315" cy="21589167"/>
          </a:xfrm>
        </p:grpSpPr>
        <p:grpSp>
          <p:nvGrpSpPr>
            <p:cNvPr id="6" name="Group 6"/>
            <p:cNvGrpSpPr/>
            <p:nvPr/>
          </p:nvGrpSpPr>
          <p:grpSpPr>
            <a:xfrm rot="-463612">
              <a:off x="19841100" y="973726"/>
              <a:ext cx="1405813" cy="2808667"/>
              <a:chOff x="0" y="0"/>
              <a:chExt cx="277692" cy="554798"/>
            </a:xfrm>
          </p:grpSpPr>
          <p:sp>
            <p:nvSpPr>
              <p:cNvPr id="7" name="Freeform 7"/>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8" name="TextBox 8"/>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463612">
              <a:off x="20245944" y="3957474"/>
              <a:ext cx="1405813" cy="2808667"/>
              <a:chOff x="0" y="0"/>
              <a:chExt cx="277692" cy="554798"/>
            </a:xfrm>
          </p:grpSpPr>
          <p:sp>
            <p:nvSpPr>
              <p:cNvPr id="10" name="Freeform 10"/>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1" name="TextBox 11"/>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463612">
              <a:off x="20650788" y="6941222"/>
              <a:ext cx="1405813" cy="2808667"/>
              <a:chOff x="0" y="0"/>
              <a:chExt cx="277692" cy="554798"/>
            </a:xfrm>
          </p:grpSpPr>
          <p:sp>
            <p:nvSpPr>
              <p:cNvPr id="13" name="Freeform 13"/>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4" name="TextBox 14"/>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463612">
              <a:off x="21055632" y="9924970"/>
              <a:ext cx="1405813" cy="2808667"/>
              <a:chOff x="0" y="0"/>
              <a:chExt cx="277692" cy="554798"/>
            </a:xfrm>
          </p:grpSpPr>
          <p:sp>
            <p:nvSpPr>
              <p:cNvPr id="16" name="Freeform 16"/>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7" name="TextBox 17"/>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rot="-5863994">
              <a:off x="13724839" y="5841257"/>
              <a:ext cx="12797941" cy="3359460"/>
            </a:xfrm>
            <a:custGeom>
              <a:avLst/>
              <a:gdLst/>
              <a:ahLst/>
              <a:cxnLst/>
              <a:rect l="l" t="t" r="r" b="b"/>
              <a:pathLst>
                <a:path w="12797941" h="3359460">
                  <a:moveTo>
                    <a:pt x="0" y="0"/>
                  </a:moveTo>
                  <a:lnTo>
                    <a:pt x="12797941" y="0"/>
                  </a:lnTo>
                  <a:lnTo>
                    <a:pt x="12797941" y="3359460"/>
                  </a:lnTo>
                  <a:lnTo>
                    <a:pt x="0" y="3359460"/>
                  </a:lnTo>
                  <a:lnTo>
                    <a:pt x="0" y="0"/>
                  </a:lnTo>
                  <a:close/>
                </a:path>
              </a:pathLst>
            </a:custGeom>
            <a:blipFill>
              <a:blip r:embed="rId8"/>
              <a:stretch>
                <a:fillRect/>
              </a:stretch>
            </a:blipFill>
          </p:spPr>
          <p:txBody>
            <a:bodyPr/>
            <a:lstStyle/>
            <a:p>
              <a:endParaRPr lang="en-GB"/>
            </a:p>
          </p:txBody>
        </p:sp>
        <p:grpSp>
          <p:nvGrpSpPr>
            <p:cNvPr id="19" name="Group 19"/>
            <p:cNvGrpSpPr/>
            <p:nvPr/>
          </p:nvGrpSpPr>
          <p:grpSpPr>
            <a:xfrm rot="-482388">
              <a:off x="2112715" y="1253558"/>
              <a:ext cx="19217676" cy="18383336"/>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486137">
              <a:off x="2170980" y="1257817"/>
              <a:ext cx="19114333" cy="19079580"/>
            </a:xfrm>
            <a:custGeom>
              <a:avLst/>
              <a:gdLst/>
              <a:ahLst/>
              <a:cxnLst/>
              <a:rect l="l" t="t" r="r" b="b"/>
              <a:pathLst>
                <a:path w="19114333" h="19079580">
                  <a:moveTo>
                    <a:pt x="0" y="0"/>
                  </a:moveTo>
                  <a:lnTo>
                    <a:pt x="19114333" y="0"/>
                  </a:lnTo>
                  <a:lnTo>
                    <a:pt x="19114333" y="19079580"/>
                  </a:lnTo>
                  <a:lnTo>
                    <a:pt x="0" y="190795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587391">
              <a:off x="1184056" y="3160471"/>
              <a:ext cx="1766206" cy="14078456"/>
            </a:xfrm>
            <a:custGeom>
              <a:avLst/>
              <a:gdLst/>
              <a:ahLst/>
              <a:cxnLst/>
              <a:rect l="l" t="t" r="r" b="b"/>
              <a:pathLst>
                <a:path w="1766206" h="14078456">
                  <a:moveTo>
                    <a:pt x="0" y="0"/>
                  </a:moveTo>
                  <a:lnTo>
                    <a:pt x="1766206" y="0"/>
                  </a:lnTo>
                  <a:lnTo>
                    <a:pt x="1766206" y="14078455"/>
                  </a:lnTo>
                  <a:lnTo>
                    <a:pt x="0" y="140784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grpSp>
        <p:nvGrpSpPr>
          <p:cNvPr id="24" name="Group 24"/>
          <p:cNvGrpSpPr/>
          <p:nvPr/>
        </p:nvGrpSpPr>
        <p:grpSpPr>
          <a:xfrm rot="-418072">
            <a:off x="2625452" y="3377657"/>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AutoShape 27"/>
          <p:cNvSpPr/>
          <p:nvPr/>
        </p:nvSpPr>
        <p:spPr>
          <a:xfrm flipV="1">
            <a:off x="4985915" y="5379243"/>
            <a:ext cx="10252602" cy="1213431"/>
          </a:xfrm>
          <a:prstGeom prst="line">
            <a:avLst/>
          </a:prstGeom>
          <a:ln w="38100" cap="flat">
            <a:solidFill>
              <a:srgbClr val="000000"/>
            </a:solidFill>
            <a:prstDash val="solid"/>
            <a:headEnd type="none" w="sm" len="sm"/>
            <a:tailEnd type="none" w="sm" len="sm"/>
          </a:ln>
        </p:spPr>
        <p:txBody>
          <a:bodyPr/>
          <a:lstStyle/>
          <a:p>
            <a:endParaRPr lang="en-GB"/>
          </a:p>
        </p:txBody>
      </p:sp>
      <p:sp>
        <p:nvSpPr>
          <p:cNvPr id="28" name="TextBox 28"/>
          <p:cNvSpPr txBox="1"/>
          <p:nvPr/>
        </p:nvSpPr>
        <p:spPr>
          <a:xfrm rot="-416449">
            <a:off x="3353381" y="4204210"/>
            <a:ext cx="11828062" cy="1698930"/>
          </a:xfrm>
          <a:prstGeom prst="rect">
            <a:avLst/>
          </a:prstGeom>
        </p:spPr>
        <p:txBody>
          <a:bodyPr lIns="0" tIns="0" rIns="0" bIns="0" rtlCol="0" anchor="t">
            <a:spAutoFit/>
          </a:bodyPr>
          <a:lstStyle/>
          <a:p>
            <a:pPr algn="r">
              <a:lnSpc>
                <a:spcPts val="13983"/>
              </a:lnSpc>
            </a:pPr>
            <a:r>
              <a:rPr lang="en-US" sz="9987">
                <a:solidFill>
                  <a:srgbClr val="373737"/>
                </a:solidFill>
                <a:latin typeface="Paytone One"/>
                <a:ea typeface="Paytone One"/>
                <a:cs typeface="Paytone One"/>
                <a:sym typeface="Paytone One"/>
              </a:rPr>
              <a:t>PARTNERSHIPS</a:t>
            </a:r>
          </a:p>
        </p:txBody>
      </p:sp>
      <p:sp>
        <p:nvSpPr>
          <p:cNvPr id="29" name="TextBox 29"/>
          <p:cNvSpPr txBox="1"/>
          <p:nvPr/>
        </p:nvSpPr>
        <p:spPr>
          <a:xfrm rot="-416449">
            <a:off x="6659163" y="6133022"/>
            <a:ext cx="8563554" cy="817878"/>
          </a:xfrm>
          <a:prstGeom prst="rect">
            <a:avLst/>
          </a:prstGeom>
        </p:spPr>
        <p:txBody>
          <a:bodyPr lIns="0" tIns="0" rIns="0" bIns="0" rtlCol="0" anchor="t">
            <a:spAutoFit/>
          </a:bodyPr>
          <a:lstStyle/>
          <a:p>
            <a:pPr algn="r">
              <a:lnSpc>
                <a:spcPts val="5969"/>
              </a:lnSpc>
            </a:pPr>
            <a:r>
              <a:rPr lang="en-US" sz="4264">
                <a:solidFill>
                  <a:srgbClr val="373737"/>
                </a:solidFill>
                <a:latin typeface="เอฟซี เรนโบว์"/>
                <a:ea typeface="เอฟซี เรนโบว์"/>
                <a:cs typeface="เอฟซี เรนโบว์"/>
                <a:sym typeface="เอฟซี เรนโบว์"/>
              </a:rPr>
              <a:t>By Zita Draper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689548" y="190801"/>
            <a:ext cx="17598452" cy="9798823"/>
            <a:chOff x="0" y="0"/>
            <a:chExt cx="4634983" cy="2580760"/>
          </a:xfrm>
        </p:grpSpPr>
        <p:sp>
          <p:nvSpPr>
            <p:cNvPr id="3" name="Freeform 3"/>
            <p:cNvSpPr/>
            <p:nvPr/>
          </p:nvSpPr>
          <p:spPr>
            <a:xfrm>
              <a:off x="0" y="0"/>
              <a:ext cx="4634983" cy="2580760"/>
            </a:xfrm>
            <a:custGeom>
              <a:avLst/>
              <a:gdLst/>
              <a:ahLst/>
              <a:cxnLst/>
              <a:rect l="l" t="t" r="r" b="b"/>
              <a:pathLst>
                <a:path w="4634983" h="2580760">
                  <a:moveTo>
                    <a:pt x="0" y="0"/>
                  </a:moveTo>
                  <a:lnTo>
                    <a:pt x="4634983" y="0"/>
                  </a:lnTo>
                  <a:lnTo>
                    <a:pt x="4634983" y="2580760"/>
                  </a:lnTo>
                  <a:lnTo>
                    <a:pt x="0" y="2580760"/>
                  </a:lnTo>
                  <a:close/>
                </a:path>
              </a:pathLst>
            </a:custGeom>
            <a:solidFill>
              <a:srgbClr val="FDC9C3"/>
            </a:solidFill>
          </p:spPr>
          <p:txBody>
            <a:bodyPr/>
            <a:lstStyle/>
            <a:p>
              <a:endParaRPr lang="en-GB"/>
            </a:p>
          </p:txBody>
        </p:sp>
        <p:sp>
          <p:nvSpPr>
            <p:cNvPr id="4" name="TextBox 4"/>
            <p:cNvSpPr txBox="1"/>
            <p:nvPr/>
          </p:nvSpPr>
          <p:spPr>
            <a:xfrm>
              <a:off x="0" y="-47625"/>
              <a:ext cx="4634983" cy="262838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06157" y="526717"/>
            <a:ext cx="17675685" cy="9233566"/>
            <a:chOff x="0" y="0"/>
            <a:chExt cx="23567581" cy="12311421"/>
          </a:xfrm>
        </p:grpSpPr>
        <p:grpSp>
          <p:nvGrpSpPr>
            <p:cNvPr id="6" name="Group 6"/>
            <p:cNvGrpSpPr/>
            <p:nvPr/>
          </p:nvGrpSpPr>
          <p:grpSpPr>
            <a:xfrm>
              <a:off x="22161767" y="153722"/>
              <a:ext cx="1405813" cy="2808667"/>
              <a:chOff x="0" y="0"/>
              <a:chExt cx="277692" cy="554798"/>
            </a:xfrm>
          </p:grpSpPr>
          <p:sp>
            <p:nvSpPr>
              <p:cNvPr id="7" name="Freeform 7"/>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8" name="TextBox 8"/>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22161767" y="3164810"/>
              <a:ext cx="1405813" cy="2808667"/>
              <a:chOff x="0" y="0"/>
              <a:chExt cx="277692" cy="554798"/>
            </a:xfrm>
          </p:grpSpPr>
          <p:sp>
            <p:nvSpPr>
              <p:cNvPr id="10" name="Freeform 10"/>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1" name="TextBox 11"/>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22161767" y="6175898"/>
              <a:ext cx="1405813" cy="2808667"/>
              <a:chOff x="0" y="0"/>
              <a:chExt cx="277692" cy="554798"/>
            </a:xfrm>
          </p:grpSpPr>
          <p:sp>
            <p:nvSpPr>
              <p:cNvPr id="13" name="Freeform 13"/>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txBody>
              <a:bodyPr/>
              <a:lstStyle/>
              <a:p>
                <a:endParaRPr lang="en-GB"/>
              </a:p>
            </p:txBody>
          </p:sp>
          <p:sp>
            <p:nvSpPr>
              <p:cNvPr id="14" name="TextBox 14"/>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2161767" y="9186986"/>
              <a:ext cx="1405813" cy="2808667"/>
              <a:chOff x="0" y="0"/>
              <a:chExt cx="277692" cy="554798"/>
            </a:xfrm>
          </p:grpSpPr>
          <p:sp>
            <p:nvSpPr>
              <p:cNvPr id="16" name="Freeform 16"/>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7" name="TextBox 17"/>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742874" y="0"/>
              <a:ext cx="21885452" cy="12311421"/>
              <a:chOff x="0" y="0"/>
              <a:chExt cx="4323052" cy="2431886"/>
            </a:xfrm>
          </p:grpSpPr>
          <p:sp>
            <p:nvSpPr>
              <p:cNvPr id="19" name="Freeform 19"/>
              <p:cNvSpPr/>
              <p:nvPr/>
            </p:nvSpPr>
            <p:spPr>
              <a:xfrm>
                <a:off x="0" y="0"/>
                <a:ext cx="4323052" cy="2431886"/>
              </a:xfrm>
              <a:custGeom>
                <a:avLst/>
                <a:gdLst/>
                <a:ahLst/>
                <a:cxnLst/>
                <a:rect l="l" t="t" r="r" b="b"/>
                <a:pathLst>
                  <a:path w="4323052" h="2431886">
                    <a:moveTo>
                      <a:pt x="0" y="0"/>
                    </a:moveTo>
                    <a:lnTo>
                      <a:pt x="4323052" y="0"/>
                    </a:lnTo>
                    <a:lnTo>
                      <a:pt x="4323052" y="2431886"/>
                    </a:lnTo>
                    <a:lnTo>
                      <a:pt x="0" y="2431886"/>
                    </a:lnTo>
                    <a:close/>
                  </a:path>
                </a:pathLst>
              </a:custGeom>
              <a:solidFill>
                <a:srgbClr val="FFFFFF"/>
              </a:solidFill>
            </p:spPr>
            <p:txBody>
              <a:bodyPr/>
              <a:lstStyle/>
              <a:p>
                <a:endParaRPr lang="en-GB"/>
              </a:p>
            </p:txBody>
          </p:sp>
          <p:sp>
            <p:nvSpPr>
              <p:cNvPr id="20" name="TextBox 20"/>
              <p:cNvSpPr txBox="1"/>
              <p:nvPr/>
            </p:nvSpPr>
            <p:spPr>
              <a:xfrm>
                <a:off x="0" y="-47625"/>
                <a:ext cx="4323052" cy="2479511"/>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0" y="153722"/>
              <a:ext cx="1485749" cy="11842925"/>
            </a:xfrm>
            <a:custGeom>
              <a:avLst/>
              <a:gdLst/>
              <a:ahLst/>
              <a:cxnLst/>
              <a:rect l="l" t="t" r="r" b="b"/>
              <a:pathLst>
                <a:path w="1485749" h="11842925">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22" name="Group 22"/>
          <p:cNvGrpSpPr/>
          <p:nvPr/>
        </p:nvGrpSpPr>
        <p:grpSpPr>
          <a:xfrm>
            <a:off x="2869936" y="2802288"/>
            <a:ext cx="13237676" cy="6148654"/>
            <a:chOff x="0" y="0"/>
            <a:chExt cx="3486466" cy="1619398"/>
          </a:xfrm>
        </p:grpSpPr>
        <p:sp>
          <p:nvSpPr>
            <p:cNvPr id="23" name="Freeform 23"/>
            <p:cNvSpPr/>
            <p:nvPr/>
          </p:nvSpPr>
          <p:spPr>
            <a:xfrm>
              <a:off x="0" y="0"/>
              <a:ext cx="3486466" cy="1619398"/>
            </a:xfrm>
            <a:custGeom>
              <a:avLst/>
              <a:gdLst/>
              <a:ahLst/>
              <a:cxnLst/>
              <a:rect l="l" t="t" r="r" b="b"/>
              <a:pathLst>
                <a:path w="3486466" h="1619398">
                  <a:moveTo>
                    <a:pt x="38015" y="0"/>
                  </a:moveTo>
                  <a:lnTo>
                    <a:pt x="3448451" y="0"/>
                  </a:lnTo>
                  <a:cubicBezTo>
                    <a:pt x="3458533" y="0"/>
                    <a:pt x="3468203" y="4005"/>
                    <a:pt x="3475332" y="11134"/>
                  </a:cubicBezTo>
                  <a:cubicBezTo>
                    <a:pt x="3482461" y="18263"/>
                    <a:pt x="3486466" y="27932"/>
                    <a:pt x="3486466" y="38015"/>
                  </a:cubicBezTo>
                  <a:lnTo>
                    <a:pt x="3486466" y="1581384"/>
                  </a:lnTo>
                  <a:cubicBezTo>
                    <a:pt x="3486466" y="1602379"/>
                    <a:pt x="3469446" y="1619398"/>
                    <a:pt x="3448451" y="1619398"/>
                  </a:cubicBezTo>
                  <a:lnTo>
                    <a:pt x="38015" y="1619398"/>
                  </a:lnTo>
                  <a:cubicBezTo>
                    <a:pt x="27932" y="1619398"/>
                    <a:pt x="18263" y="1615393"/>
                    <a:pt x="11134" y="1608264"/>
                  </a:cubicBezTo>
                  <a:cubicBezTo>
                    <a:pt x="4005" y="1601135"/>
                    <a:pt x="0" y="1591466"/>
                    <a:pt x="0" y="1581384"/>
                  </a:cubicBezTo>
                  <a:lnTo>
                    <a:pt x="0" y="38015"/>
                  </a:lnTo>
                  <a:cubicBezTo>
                    <a:pt x="0" y="17020"/>
                    <a:pt x="17020" y="0"/>
                    <a:pt x="380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24" name="TextBox 24"/>
            <p:cNvSpPr txBox="1"/>
            <p:nvPr/>
          </p:nvSpPr>
          <p:spPr>
            <a:xfrm>
              <a:off x="0" y="-47625"/>
              <a:ext cx="3486466" cy="1667023"/>
            </a:xfrm>
            <a:prstGeom prst="rect">
              <a:avLst/>
            </a:prstGeom>
          </p:spPr>
          <p:txBody>
            <a:bodyPr lIns="50800" tIns="50800" rIns="50800" bIns="50800" rtlCol="0" anchor="ctr"/>
            <a:lstStyle/>
            <a:p>
              <a:pPr algn="ctr">
                <a:lnSpc>
                  <a:spcPts val="2659"/>
                </a:lnSpc>
              </a:pPr>
              <a:endParaRPr/>
            </a:p>
          </p:txBody>
        </p:sp>
      </p:grpSp>
      <p:sp>
        <p:nvSpPr>
          <p:cNvPr id="25" name="Freeform 25"/>
          <p:cNvSpPr/>
          <p:nvPr/>
        </p:nvSpPr>
        <p:spPr>
          <a:xfrm>
            <a:off x="3766676" y="1321245"/>
            <a:ext cx="1082327" cy="1359281"/>
          </a:xfrm>
          <a:custGeom>
            <a:avLst/>
            <a:gdLst/>
            <a:ahLst/>
            <a:cxnLst/>
            <a:rect l="l" t="t" r="r" b="b"/>
            <a:pathLst>
              <a:path w="1082327" h="1359281">
                <a:moveTo>
                  <a:pt x="0" y="0"/>
                </a:moveTo>
                <a:lnTo>
                  <a:pt x="1082327" y="0"/>
                </a:lnTo>
                <a:lnTo>
                  <a:pt x="1082327"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TextBox 26"/>
          <p:cNvSpPr txBox="1"/>
          <p:nvPr/>
        </p:nvSpPr>
        <p:spPr>
          <a:xfrm>
            <a:off x="4307839" y="1178370"/>
            <a:ext cx="9672321" cy="1244599"/>
          </a:xfrm>
          <a:prstGeom prst="rect">
            <a:avLst/>
          </a:prstGeom>
        </p:spPr>
        <p:txBody>
          <a:bodyPr lIns="0" tIns="0" rIns="0" bIns="0" rtlCol="0" anchor="t">
            <a:spAutoFit/>
          </a:bodyPr>
          <a:lstStyle/>
          <a:p>
            <a:pPr algn="ctr">
              <a:lnSpc>
                <a:spcPts val="10150"/>
              </a:lnSpc>
            </a:pPr>
            <a:r>
              <a:rPr lang="en-US" sz="7250" u="sng">
                <a:solidFill>
                  <a:srgbClr val="373737"/>
                </a:solidFill>
                <a:latin typeface="Paytone One"/>
                <a:ea typeface="Paytone One"/>
                <a:cs typeface="Paytone One"/>
                <a:sym typeface="Paytone One"/>
              </a:rPr>
              <a:t>CONTENT</a:t>
            </a:r>
          </a:p>
        </p:txBody>
      </p:sp>
      <p:sp>
        <p:nvSpPr>
          <p:cNvPr id="27" name="Freeform 27"/>
          <p:cNvSpPr/>
          <p:nvPr/>
        </p:nvSpPr>
        <p:spPr>
          <a:xfrm flipH="1">
            <a:off x="13438997" y="1321245"/>
            <a:ext cx="1082327" cy="1359281"/>
          </a:xfrm>
          <a:custGeom>
            <a:avLst/>
            <a:gdLst/>
            <a:ahLst/>
            <a:cxnLst/>
            <a:rect l="l" t="t" r="r" b="b"/>
            <a:pathLst>
              <a:path w="1082327" h="1359281">
                <a:moveTo>
                  <a:pt x="1082327" y="0"/>
                </a:moveTo>
                <a:lnTo>
                  <a:pt x="0" y="0"/>
                </a:lnTo>
                <a:lnTo>
                  <a:pt x="0" y="1359281"/>
                </a:lnTo>
                <a:lnTo>
                  <a:pt x="1082327" y="1359281"/>
                </a:lnTo>
                <a:lnTo>
                  <a:pt x="10823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Freeform 28"/>
          <p:cNvSpPr/>
          <p:nvPr/>
        </p:nvSpPr>
        <p:spPr>
          <a:xfrm>
            <a:off x="1464785" y="7247886"/>
            <a:ext cx="2301891" cy="2245556"/>
          </a:xfrm>
          <a:custGeom>
            <a:avLst/>
            <a:gdLst/>
            <a:ahLst/>
            <a:cxnLst/>
            <a:rect l="l" t="t" r="r" b="b"/>
            <a:pathLst>
              <a:path w="2301891" h="2245556">
                <a:moveTo>
                  <a:pt x="0" y="0"/>
                </a:moveTo>
                <a:lnTo>
                  <a:pt x="2301891" y="0"/>
                </a:lnTo>
                <a:lnTo>
                  <a:pt x="2301891" y="2245556"/>
                </a:lnTo>
                <a:lnTo>
                  <a:pt x="0" y="224555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TextBox 29"/>
          <p:cNvSpPr txBox="1"/>
          <p:nvPr/>
        </p:nvSpPr>
        <p:spPr>
          <a:xfrm>
            <a:off x="2752498" y="3140586"/>
            <a:ext cx="12783004" cy="4317439"/>
          </a:xfrm>
          <a:prstGeom prst="rect">
            <a:avLst/>
          </a:prstGeom>
        </p:spPr>
        <p:txBody>
          <a:bodyPr lIns="0" tIns="0" rIns="0" bIns="0" rtlCol="0" anchor="t">
            <a:spAutoFit/>
          </a:bodyPr>
          <a:lstStyle/>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Aims and Learning Objectives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Running a Partnership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Ending a partnership</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Activity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Summary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Thank you, any question?</a:t>
            </a:r>
          </a:p>
        </p:txBody>
      </p:sp>
      <p:sp>
        <p:nvSpPr>
          <p:cNvPr id="30" name="Freeform 30"/>
          <p:cNvSpPr/>
          <p:nvPr/>
        </p:nvSpPr>
        <p:spPr>
          <a:xfrm rot="1348902">
            <a:off x="14531492" y="7309651"/>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1074498">
            <a:off x="1942030" y="-1339036"/>
            <a:ext cx="6338431" cy="6939172"/>
          </a:xfrm>
          <a:custGeom>
            <a:avLst/>
            <a:gdLst/>
            <a:ahLst/>
            <a:cxnLst/>
            <a:rect l="l" t="t" r="r" b="b"/>
            <a:pathLst>
              <a:path w="6338431" h="6939172">
                <a:moveTo>
                  <a:pt x="0" y="0"/>
                </a:moveTo>
                <a:lnTo>
                  <a:pt x="6338431" y="0"/>
                </a:lnTo>
                <a:lnTo>
                  <a:pt x="6338431" y="6939172"/>
                </a:lnTo>
                <a:lnTo>
                  <a:pt x="0" y="693917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7147693" y="2487896"/>
            <a:ext cx="10849881" cy="7256468"/>
            <a:chOff x="0" y="0"/>
            <a:chExt cx="2857582" cy="1911169"/>
          </a:xfrm>
        </p:grpSpPr>
        <p:sp>
          <p:nvSpPr>
            <p:cNvPr id="4" name="Freeform 4"/>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5" name="TextBox 5"/>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775463">
            <a:off x="-93209" y="7112746"/>
            <a:ext cx="5339146" cy="7250692"/>
          </a:xfrm>
          <a:custGeom>
            <a:avLst/>
            <a:gdLst/>
            <a:ahLst/>
            <a:cxnLst/>
            <a:rect l="l" t="t" r="r" b="b"/>
            <a:pathLst>
              <a:path w="5339146" h="7250692">
                <a:moveTo>
                  <a:pt x="0" y="0"/>
                </a:moveTo>
                <a:lnTo>
                  <a:pt x="5339146" y="0"/>
                </a:lnTo>
                <a:lnTo>
                  <a:pt x="5339146" y="7250692"/>
                </a:lnTo>
                <a:lnTo>
                  <a:pt x="0" y="72506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5395279" y="0"/>
            <a:ext cx="15067362" cy="13787502"/>
            <a:chOff x="0" y="0"/>
            <a:chExt cx="20089817" cy="18383336"/>
          </a:xfrm>
        </p:grpSpPr>
        <p:grpSp>
          <p:nvGrpSpPr>
            <p:cNvPr id="8" name="Group 8"/>
            <p:cNvGrpSpPr/>
            <p:nvPr/>
          </p:nvGrpSpPr>
          <p:grpSpPr>
            <a:xfrm>
              <a:off x="872141" y="0"/>
              <a:ext cx="19217676" cy="18383336"/>
              <a:chOff x="0" y="0"/>
              <a:chExt cx="3796084" cy="3631276"/>
            </a:xfrm>
          </p:grpSpPr>
          <p:sp>
            <p:nvSpPr>
              <p:cNvPr id="9" name="Freeform 9"/>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FFFF"/>
              </a:solidFill>
            </p:spPr>
            <p:txBody>
              <a:bodyPr/>
              <a:lstStyle/>
              <a:p>
                <a:endParaRPr lang="en-GB"/>
              </a:p>
            </p:txBody>
          </p:sp>
          <p:sp>
            <p:nvSpPr>
              <p:cNvPr id="10" name="TextBox 10"/>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rot="-48879">
              <a:off x="99994" y="403767"/>
              <a:ext cx="1766206" cy="14078456"/>
            </a:xfrm>
            <a:custGeom>
              <a:avLst/>
              <a:gdLst/>
              <a:ahLst/>
              <a:cxnLst/>
              <a:rect l="l" t="t" r="r" b="b"/>
              <a:pathLst>
                <a:path w="1766206" h="14078456">
                  <a:moveTo>
                    <a:pt x="0" y="0"/>
                  </a:moveTo>
                  <a:lnTo>
                    <a:pt x="1766207" y="0"/>
                  </a:lnTo>
                  <a:lnTo>
                    <a:pt x="1766207" y="14078455"/>
                  </a:lnTo>
                  <a:lnTo>
                    <a:pt x="0" y="1407845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grpSp>
        <p:nvGrpSpPr>
          <p:cNvPr id="12" name="Group 12"/>
          <p:cNvGrpSpPr/>
          <p:nvPr/>
        </p:nvGrpSpPr>
        <p:grpSpPr>
          <a:xfrm>
            <a:off x="7142935" y="2364185"/>
            <a:ext cx="10849881" cy="7256468"/>
            <a:chOff x="0" y="0"/>
            <a:chExt cx="2857582" cy="1911169"/>
          </a:xfrm>
        </p:grpSpPr>
        <p:sp>
          <p:nvSpPr>
            <p:cNvPr id="13" name="Freeform 13"/>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4" name="TextBox 14"/>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7147693" y="885825"/>
            <a:ext cx="10726606" cy="1244725"/>
          </a:xfrm>
          <a:prstGeom prst="rect">
            <a:avLst/>
          </a:prstGeom>
        </p:spPr>
        <p:txBody>
          <a:bodyPr lIns="0" tIns="0" rIns="0" bIns="0" rtlCol="0" anchor="t">
            <a:spAutoFit/>
          </a:bodyPr>
          <a:lstStyle/>
          <a:p>
            <a:pPr algn="ctr">
              <a:lnSpc>
                <a:spcPts val="10150"/>
              </a:lnSpc>
            </a:pPr>
            <a:r>
              <a:rPr lang="en-US" sz="7250">
                <a:solidFill>
                  <a:srgbClr val="373737"/>
                </a:solidFill>
                <a:latin typeface="Paytone One"/>
                <a:ea typeface="Paytone One"/>
                <a:cs typeface="Paytone One"/>
                <a:sym typeface="Paytone One"/>
              </a:rPr>
              <a:t>AIMS AND OBJECTIVES</a:t>
            </a:r>
          </a:p>
        </p:txBody>
      </p:sp>
      <p:sp>
        <p:nvSpPr>
          <p:cNvPr id="16" name="Freeform 16"/>
          <p:cNvSpPr/>
          <p:nvPr/>
        </p:nvSpPr>
        <p:spPr>
          <a:xfrm flipH="1">
            <a:off x="17205673" y="772239"/>
            <a:ext cx="1082327" cy="1359281"/>
          </a:xfrm>
          <a:custGeom>
            <a:avLst/>
            <a:gdLst/>
            <a:ahLst/>
            <a:cxnLst/>
            <a:rect l="l" t="t" r="r" b="b"/>
            <a:pathLst>
              <a:path w="1082327" h="1359281">
                <a:moveTo>
                  <a:pt x="1082327" y="0"/>
                </a:moveTo>
                <a:lnTo>
                  <a:pt x="0" y="0"/>
                </a:lnTo>
                <a:lnTo>
                  <a:pt x="0" y="1359281"/>
                </a:lnTo>
                <a:lnTo>
                  <a:pt x="1082327" y="1359281"/>
                </a:lnTo>
                <a:lnTo>
                  <a:pt x="1082327"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7" name="Freeform 17"/>
          <p:cNvSpPr/>
          <p:nvPr/>
        </p:nvSpPr>
        <p:spPr>
          <a:xfrm>
            <a:off x="6869850" y="899985"/>
            <a:ext cx="1082327" cy="1359281"/>
          </a:xfrm>
          <a:custGeom>
            <a:avLst/>
            <a:gdLst/>
            <a:ahLst/>
            <a:cxnLst/>
            <a:rect l="l" t="t" r="r" b="b"/>
            <a:pathLst>
              <a:path w="1082327" h="1359281">
                <a:moveTo>
                  <a:pt x="0" y="0"/>
                </a:moveTo>
                <a:lnTo>
                  <a:pt x="1082327" y="0"/>
                </a:lnTo>
                <a:lnTo>
                  <a:pt x="1082327" y="1359280"/>
                </a:lnTo>
                <a:lnTo>
                  <a:pt x="0" y="13592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Freeform 18"/>
          <p:cNvSpPr/>
          <p:nvPr/>
        </p:nvSpPr>
        <p:spPr>
          <a:xfrm rot="-1656846">
            <a:off x="434344" y="430438"/>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9" name="TextBox 19"/>
          <p:cNvSpPr txBox="1"/>
          <p:nvPr/>
        </p:nvSpPr>
        <p:spPr>
          <a:xfrm>
            <a:off x="7411013" y="2812035"/>
            <a:ext cx="10199966" cy="4317439"/>
          </a:xfrm>
          <a:prstGeom prst="rect">
            <a:avLst/>
          </a:prstGeom>
        </p:spPr>
        <p:txBody>
          <a:bodyPr lIns="0" tIns="0" rIns="0" bIns="0" rtlCol="0" anchor="t">
            <a:spAutoFit/>
          </a:bodyPr>
          <a:lstStyle/>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The aim of today’s session is to discuss running and ending a partnership. </a:t>
            </a:r>
          </a:p>
          <a:p>
            <a:pPr algn="ctr">
              <a:lnSpc>
                <a:spcPts val="5629"/>
              </a:lnSpc>
            </a:pPr>
            <a:endParaRPr lang="en-US" sz="4021">
              <a:solidFill>
                <a:srgbClr val="373737"/>
              </a:solidFill>
              <a:latin typeface="เอฟซี เรนโบว์"/>
              <a:ea typeface="เอฟซี เรนโบว์"/>
              <a:cs typeface="เอฟซี เรนโบว์"/>
              <a:sym typeface="เอฟซี เรนโบว์"/>
            </a:endParaR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By the end of today’s session student should be able to demonstrate their understanding of partnerships.</a:t>
            </a:r>
          </a:p>
        </p:txBody>
      </p:sp>
      <p:sp>
        <p:nvSpPr>
          <p:cNvPr id="20" name="Freeform 20"/>
          <p:cNvSpPr/>
          <p:nvPr/>
        </p:nvSpPr>
        <p:spPr>
          <a:xfrm rot="-264429">
            <a:off x="799912" y="5076392"/>
            <a:ext cx="1661252" cy="3062216"/>
          </a:xfrm>
          <a:custGeom>
            <a:avLst/>
            <a:gdLst/>
            <a:ahLst/>
            <a:cxnLst/>
            <a:rect l="l" t="t" r="r" b="b"/>
            <a:pathLst>
              <a:path w="1661252" h="3062216">
                <a:moveTo>
                  <a:pt x="0" y="0"/>
                </a:moveTo>
                <a:lnTo>
                  <a:pt x="1661252" y="0"/>
                </a:lnTo>
                <a:lnTo>
                  <a:pt x="1661252" y="3062216"/>
                </a:lnTo>
                <a:lnTo>
                  <a:pt x="0" y="306221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1670091">
            <a:off x="16727613" y="3998605"/>
            <a:ext cx="4200452" cy="5938942"/>
          </a:xfrm>
          <a:custGeom>
            <a:avLst/>
            <a:gdLst/>
            <a:ahLst/>
            <a:cxnLst/>
            <a:rect l="l" t="t" r="r" b="b"/>
            <a:pathLst>
              <a:path w="4200452" h="593894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64315">
            <a:off x="15020393" y="1028700"/>
            <a:ext cx="2238907" cy="8942567"/>
            <a:chOff x="0" y="0"/>
            <a:chExt cx="2985209" cy="11923422"/>
          </a:xfrm>
        </p:grpSpPr>
        <p:grpSp>
          <p:nvGrpSpPr>
            <p:cNvPr id="4" name="Group 4"/>
            <p:cNvGrpSpPr/>
            <p:nvPr/>
          </p:nvGrpSpPr>
          <p:grpSpPr>
            <a:xfrm rot="-463612">
              <a:off x="182432" y="81756"/>
              <a:ext cx="1405813" cy="2808667"/>
              <a:chOff x="0" y="0"/>
              <a:chExt cx="277692" cy="554798"/>
            </a:xfrm>
          </p:grpSpPr>
          <p:sp>
            <p:nvSpPr>
              <p:cNvPr id="5" name="Freeform 5"/>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6" name="TextBox 6"/>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463612">
              <a:off x="587276" y="3065504"/>
              <a:ext cx="1405813" cy="2808667"/>
              <a:chOff x="0" y="0"/>
              <a:chExt cx="277692" cy="554798"/>
            </a:xfrm>
          </p:grpSpPr>
          <p:sp>
            <p:nvSpPr>
              <p:cNvPr id="8" name="Freeform 8"/>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9" name="TextBox 9"/>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463612">
              <a:off x="992120" y="6049252"/>
              <a:ext cx="1405813" cy="2808667"/>
              <a:chOff x="0" y="0"/>
              <a:chExt cx="277692" cy="554798"/>
            </a:xfrm>
          </p:grpSpPr>
          <p:sp>
            <p:nvSpPr>
              <p:cNvPr id="11" name="Freeform 11"/>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2" name="TextBox 12"/>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463612">
              <a:off x="1396963" y="9033000"/>
              <a:ext cx="1405813" cy="2808667"/>
              <a:chOff x="0" y="0"/>
              <a:chExt cx="277692" cy="554798"/>
            </a:xfrm>
          </p:grpSpPr>
          <p:sp>
            <p:nvSpPr>
              <p:cNvPr id="14" name="Freeform 14"/>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5" name="TextBox 15"/>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sp>
        <p:nvSpPr>
          <p:cNvPr id="16" name="Freeform 16"/>
          <p:cNvSpPr/>
          <p:nvPr/>
        </p:nvSpPr>
        <p:spPr>
          <a:xfrm rot="-5884988">
            <a:off x="10784868" y="4528987"/>
            <a:ext cx="9598456" cy="2519595"/>
          </a:xfrm>
          <a:custGeom>
            <a:avLst/>
            <a:gdLst/>
            <a:ahLst/>
            <a:cxnLst/>
            <a:rect l="l" t="t" r="r" b="b"/>
            <a:pathLst>
              <a:path w="9598456" h="2519595">
                <a:moveTo>
                  <a:pt x="0" y="0"/>
                </a:moveTo>
                <a:lnTo>
                  <a:pt x="9598456" y="0"/>
                </a:lnTo>
                <a:lnTo>
                  <a:pt x="9598456" y="2519594"/>
                </a:lnTo>
                <a:lnTo>
                  <a:pt x="0" y="2519594"/>
                </a:lnTo>
                <a:lnTo>
                  <a:pt x="0" y="0"/>
                </a:lnTo>
                <a:close/>
              </a:path>
            </a:pathLst>
          </a:custGeom>
          <a:blipFill>
            <a:blip r:embed="rId4"/>
            <a:stretch>
              <a:fillRect/>
            </a:stretch>
          </a:blipFill>
        </p:spPr>
        <p:txBody>
          <a:bodyPr/>
          <a:lstStyle/>
          <a:p>
            <a:endParaRPr lang="en-GB"/>
          </a:p>
        </p:txBody>
      </p:sp>
      <p:sp>
        <p:nvSpPr>
          <p:cNvPr id="17" name="Freeform 17"/>
          <p:cNvSpPr/>
          <p:nvPr/>
        </p:nvSpPr>
        <p:spPr>
          <a:xfrm rot="456353">
            <a:off x="549697" y="598980"/>
            <a:ext cx="6644041" cy="3800034"/>
          </a:xfrm>
          <a:custGeom>
            <a:avLst/>
            <a:gdLst/>
            <a:ahLst/>
            <a:cxnLst/>
            <a:rect l="l" t="t" r="r" b="b"/>
            <a:pathLst>
              <a:path w="6644041" h="3800034">
                <a:moveTo>
                  <a:pt x="0" y="0"/>
                </a:moveTo>
                <a:lnTo>
                  <a:pt x="6644041" y="0"/>
                </a:lnTo>
                <a:lnTo>
                  <a:pt x="6644041" y="3800034"/>
                </a:lnTo>
                <a:lnTo>
                  <a:pt x="0" y="38000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264429">
            <a:off x="16919560" y="2464361"/>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9" name="Group 19"/>
          <p:cNvGrpSpPr/>
          <p:nvPr/>
        </p:nvGrpSpPr>
        <p:grpSpPr>
          <a:xfrm rot="-418072">
            <a:off x="1811774" y="1167114"/>
            <a:ext cx="14413257" cy="13787502"/>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421822">
            <a:off x="1850528" y="1170355"/>
            <a:ext cx="14335750" cy="14309685"/>
          </a:xfrm>
          <a:custGeom>
            <a:avLst/>
            <a:gdLst/>
            <a:ahLst/>
            <a:cxnLst/>
            <a:rect l="l" t="t" r="r" b="b"/>
            <a:pathLst>
              <a:path w="14335750" h="14309685">
                <a:moveTo>
                  <a:pt x="0" y="0"/>
                </a:moveTo>
                <a:lnTo>
                  <a:pt x="14335749" y="0"/>
                </a:lnTo>
                <a:lnTo>
                  <a:pt x="14335749" y="14309684"/>
                </a:lnTo>
                <a:lnTo>
                  <a:pt x="0" y="143096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523075">
            <a:off x="1119992" y="2461872"/>
            <a:ext cx="1324655" cy="10558842"/>
          </a:xfrm>
          <a:custGeom>
            <a:avLst/>
            <a:gdLst/>
            <a:ahLst/>
            <a:cxnLst/>
            <a:rect l="l" t="t" r="r" b="b"/>
            <a:pathLst>
              <a:path w="1324655" h="10558842">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24" name="Group 24"/>
          <p:cNvGrpSpPr/>
          <p:nvPr/>
        </p:nvGrpSpPr>
        <p:grpSpPr>
          <a:xfrm rot="-418072">
            <a:off x="2625452" y="3377657"/>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Freeform 27"/>
          <p:cNvSpPr/>
          <p:nvPr/>
        </p:nvSpPr>
        <p:spPr>
          <a:xfrm rot="1361156">
            <a:off x="14158376" y="1182294"/>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8" name="AutoShape 28"/>
          <p:cNvSpPr/>
          <p:nvPr/>
        </p:nvSpPr>
        <p:spPr>
          <a:xfrm flipV="1">
            <a:off x="4969493" y="5735727"/>
            <a:ext cx="10252602" cy="1213431"/>
          </a:xfrm>
          <a:prstGeom prst="line">
            <a:avLst/>
          </a:prstGeom>
          <a:ln w="38100" cap="flat">
            <a:solidFill>
              <a:srgbClr val="000000"/>
            </a:solidFill>
            <a:prstDash val="solid"/>
            <a:headEnd type="none" w="sm" len="sm"/>
            <a:tailEnd type="none" w="sm" len="sm"/>
          </a:ln>
        </p:spPr>
        <p:txBody>
          <a:bodyPr/>
          <a:lstStyle/>
          <a:p>
            <a:endParaRPr lang="en-GB"/>
          </a:p>
        </p:txBody>
      </p:sp>
      <p:sp>
        <p:nvSpPr>
          <p:cNvPr id="29" name="TextBox 29"/>
          <p:cNvSpPr txBox="1"/>
          <p:nvPr/>
        </p:nvSpPr>
        <p:spPr>
          <a:xfrm rot="-416449">
            <a:off x="3444006" y="4554202"/>
            <a:ext cx="11828062" cy="3470580"/>
          </a:xfrm>
          <a:prstGeom prst="rect">
            <a:avLst/>
          </a:prstGeom>
        </p:spPr>
        <p:txBody>
          <a:bodyPr lIns="0" tIns="0" rIns="0" bIns="0" rtlCol="0" anchor="t">
            <a:spAutoFit/>
          </a:bodyPr>
          <a:lstStyle/>
          <a:p>
            <a:pPr algn="ctr">
              <a:lnSpc>
                <a:spcPts val="13983"/>
              </a:lnSpc>
            </a:pPr>
            <a:r>
              <a:rPr lang="en-US" sz="9987">
                <a:solidFill>
                  <a:srgbClr val="373737"/>
                </a:solidFill>
                <a:latin typeface="Paytone One"/>
                <a:ea typeface="Paytone One"/>
                <a:cs typeface="Paytone One"/>
                <a:sym typeface="Paytone One"/>
              </a:rPr>
              <a:t>RUNNING A PARTNERHSIP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399368"/>
            <a:ext cx="5476589" cy="1333971"/>
          </a:xfrm>
          <a:prstGeom prst="rect">
            <a:avLst/>
          </a:prstGeom>
        </p:spPr>
        <p:txBody>
          <a:bodyPr lIns="0" tIns="0" rIns="0" bIns="0" rtlCol="0" anchor="t">
            <a:spAutoFit/>
          </a:bodyPr>
          <a:lstStyle/>
          <a:p>
            <a:pPr algn="ctr">
              <a:lnSpc>
                <a:spcPts val="10999"/>
              </a:lnSpc>
            </a:pPr>
            <a:r>
              <a:rPr lang="en-US" sz="7856">
                <a:solidFill>
                  <a:srgbClr val="373737"/>
                </a:solidFill>
                <a:latin typeface="Paytone One"/>
                <a:ea typeface="Paytone One"/>
                <a:cs typeface="Paytone One"/>
                <a:sym typeface="Paytone One"/>
              </a:rPr>
              <a:t>REFRESH</a:t>
            </a:r>
          </a:p>
        </p:txBody>
      </p:sp>
      <p:sp>
        <p:nvSpPr>
          <p:cNvPr id="20" name="TextBox 20"/>
          <p:cNvSpPr txBox="1"/>
          <p:nvPr/>
        </p:nvSpPr>
        <p:spPr>
          <a:xfrm>
            <a:off x="11306722" y="1484120"/>
            <a:ext cx="5476589" cy="1333971"/>
          </a:xfrm>
          <a:prstGeom prst="rect">
            <a:avLst/>
          </a:prstGeom>
        </p:spPr>
        <p:txBody>
          <a:bodyPr lIns="0" tIns="0" rIns="0" bIns="0" rtlCol="0" anchor="t">
            <a:spAutoFit/>
          </a:bodyPr>
          <a:lstStyle/>
          <a:p>
            <a:pPr algn="ctr">
              <a:lnSpc>
                <a:spcPts val="10999"/>
              </a:lnSpc>
            </a:pPr>
            <a:r>
              <a:rPr lang="en-US" sz="7856">
                <a:solidFill>
                  <a:srgbClr val="373737"/>
                </a:solidFill>
                <a:latin typeface="Paytone One"/>
                <a:ea typeface="Paytone One"/>
                <a:cs typeface="Paytone One"/>
                <a:sym typeface="Paytone One"/>
              </a:rPr>
              <a:t>REFRESH</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TextBox 32"/>
          <p:cNvSpPr txBox="1"/>
          <p:nvPr/>
        </p:nvSpPr>
        <p:spPr>
          <a:xfrm>
            <a:off x="678499" y="3452825"/>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is a partnership?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elements do they need to consider?</a:t>
            </a:r>
          </a:p>
        </p:txBody>
      </p:sp>
      <p:sp>
        <p:nvSpPr>
          <p:cNvPr id="33" name="AutoShape 33"/>
          <p:cNvSpPr/>
          <p:nvPr/>
        </p:nvSpPr>
        <p:spPr>
          <a:xfrm flipV="1">
            <a:off x="6780636" y="3865608"/>
            <a:ext cx="4097494" cy="85193"/>
          </a:xfrm>
          <a:prstGeom prst="line">
            <a:avLst/>
          </a:prstGeom>
          <a:ln w="38100" cap="flat">
            <a:solidFill>
              <a:srgbClr val="000000"/>
            </a:solidFill>
            <a:prstDash val="solid"/>
            <a:headEnd type="none" w="sm" len="sm"/>
            <a:tailEnd type="triangle" w="lg" len="med"/>
          </a:ln>
        </p:spPr>
        <p:txBody>
          <a:bodyPr/>
          <a:lstStyle/>
          <a:p>
            <a:endParaRPr lang="en-GB"/>
          </a:p>
        </p:txBody>
      </p:sp>
      <p:sp>
        <p:nvSpPr>
          <p:cNvPr id="34" name="AutoShape 34"/>
          <p:cNvSpPr/>
          <p:nvPr/>
        </p:nvSpPr>
        <p:spPr>
          <a:xfrm flipV="1">
            <a:off x="7204010" y="6978458"/>
            <a:ext cx="4097494" cy="85193"/>
          </a:xfrm>
          <a:prstGeom prst="line">
            <a:avLst/>
          </a:prstGeom>
          <a:ln w="38100" cap="flat">
            <a:solidFill>
              <a:srgbClr val="000000"/>
            </a:solidFill>
            <a:prstDash val="solid"/>
            <a:headEnd type="none" w="sm" len="sm"/>
            <a:tailEnd type="triangle" w="lg" len="med"/>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2629865" y="1677560"/>
            <a:ext cx="3401169" cy="8870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Continued</a:t>
            </a:r>
          </a:p>
        </p:txBody>
      </p:sp>
      <p:sp>
        <p:nvSpPr>
          <p:cNvPr id="31" name="TextBox 31"/>
          <p:cNvSpPr txBox="1"/>
          <p:nvPr/>
        </p:nvSpPr>
        <p:spPr>
          <a:xfrm>
            <a:off x="12420640" y="1733317"/>
            <a:ext cx="3401169" cy="8870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Continued</a:t>
            </a:r>
          </a:p>
        </p:txBody>
      </p:sp>
      <p:sp>
        <p:nvSpPr>
          <p:cNvPr id="32" name="TextBox 32"/>
          <p:cNvSpPr txBox="1"/>
          <p:nvPr/>
        </p:nvSpPr>
        <p:spPr>
          <a:xfrm>
            <a:off x="788033" y="3223100"/>
            <a:ext cx="6415580" cy="3591559"/>
          </a:xfrm>
          <a:prstGeom prst="rect">
            <a:avLst/>
          </a:prstGeom>
        </p:spPr>
        <p:txBody>
          <a:bodyPr lIns="0" tIns="0" rIns="0" bIns="0" rtlCol="0" anchor="t">
            <a:spAutoFit/>
          </a:bodyPr>
          <a:lstStyle/>
          <a:p>
            <a:pPr algn="ctr">
              <a:lnSpc>
                <a:spcPts val="5740"/>
              </a:lnSpc>
            </a:pPr>
            <a:r>
              <a:rPr lang="en-US" sz="4100">
                <a:solidFill>
                  <a:srgbClr val="000000"/>
                </a:solidFill>
                <a:latin typeface="Canva Sans"/>
                <a:ea typeface="Canva Sans"/>
                <a:cs typeface="Canva Sans"/>
                <a:sym typeface="Canva Sans"/>
              </a:rPr>
              <a:t>Before we start it is important note that as we have seen decisions should be taken by the majority. </a:t>
            </a:r>
          </a:p>
        </p:txBody>
      </p:sp>
      <p:sp>
        <p:nvSpPr>
          <p:cNvPr id="33" name="TextBox 33"/>
          <p:cNvSpPr txBox="1"/>
          <p:nvPr/>
        </p:nvSpPr>
        <p:spPr>
          <a:xfrm>
            <a:off x="10913435" y="3363981"/>
            <a:ext cx="6415580" cy="3591559"/>
          </a:xfrm>
          <a:prstGeom prst="rect">
            <a:avLst/>
          </a:prstGeom>
        </p:spPr>
        <p:txBody>
          <a:bodyPr lIns="0" tIns="0" rIns="0" bIns="0" rtlCol="0" anchor="t">
            <a:spAutoFit/>
          </a:bodyPr>
          <a:lstStyle/>
          <a:p>
            <a:pPr algn="ctr">
              <a:lnSpc>
                <a:spcPts val="5740"/>
              </a:lnSpc>
            </a:pPr>
            <a:r>
              <a:rPr lang="en-US" sz="4100">
                <a:solidFill>
                  <a:srgbClr val="000000"/>
                </a:solidFill>
                <a:latin typeface="Canva Sans"/>
                <a:ea typeface="Canva Sans"/>
                <a:cs typeface="Canva Sans"/>
                <a:sym typeface="Canva Sans"/>
              </a:rPr>
              <a:t>Today we are going to discuss running a partnership and we are still considering ordinary partnerships.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2629865" y="1677560"/>
            <a:ext cx="3401169" cy="8870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Continued</a:t>
            </a:r>
          </a:p>
        </p:txBody>
      </p:sp>
      <p:sp>
        <p:nvSpPr>
          <p:cNvPr id="31" name="TextBox 31"/>
          <p:cNvSpPr txBox="1"/>
          <p:nvPr/>
        </p:nvSpPr>
        <p:spPr>
          <a:xfrm>
            <a:off x="12420640" y="1785797"/>
            <a:ext cx="3401169" cy="8870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Continued</a:t>
            </a:r>
          </a:p>
        </p:txBody>
      </p:sp>
      <p:sp>
        <p:nvSpPr>
          <p:cNvPr id="32" name="TextBox 32"/>
          <p:cNvSpPr txBox="1"/>
          <p:nvPr/>
        </p:nvSpPr>
        <p:spPr>
          <a:xfrm>
            <a:off x="788033" y="3223100"/>
            <a:ext cx="6415580" cy="3591559"/>
          </a:xfrm>
          <a:prstGeom prst="rect">
            <a:avLst/>
          </a:prstGeom>
        </p:spPr>
        <p:txBody>
          <a:bodyPr lIns="0" tIns="0" rIns="0" bIns="0" rtlCol="0" anchor="t">
            <a:spAutoFit/>
          </a:bodyPr>
          <a:lstStyle/>
          <a:p>
            <a:pPr algn="ctr">
              <a:lnSpc>
                <a:spcPts val="5740"/>
              </a:lnSpc>
            </a:pPr>
            <a:r>
              <a:rPr lang="en-US" sz="4100">
                <a:solidFill>
                  <a:srgbClr val="000000"/>
                </a:solidFill>
                <a:latin typeface="Canva Sans"/>
                <a:ea typeface="Canva Sans"/>
                <a:cs typeface="Canva Sans"/>
                <a:sym typeface="Canva Sans"/>
              </a:rPr>
              <a:t>Liability - with any business liabilities arise. </a:t>
            </a:r>
          </a:p>
          <a:p>
            <a:pPr algn="ctr">
              <a:lnSpc>
                <a:spcPts val="5740"/>
              </a:lnSpc>
            </a:pPr>
            <a:endParaRPr lang="en-US" sz="4100">
              <a:solidFill>
                <a:srgbClr val="000000"/>
              </a:solidFill>
              <a:latin typeface="Canva Sans"/>
              <a:ea typeface="Canva Sans"/>
              <a:cs typeface="Canva Sans"/>
              <a:sym typeface="Canva Sans"/>
            </a:endParaRPr>
          </a:p>
          <a:p>
            <a:pPr algn="ctr">
              <a:lnSpc>
                <a:spcPts val="5740"/>
              </a:lnSpc>
            </a:pPr>
            <a:r>
              <a:rPr lang="en-US" sz="4100">
                <a:solidFill>
                  <a:srgbClr val="000000"/>
                </a:solidFill>
                <a:latin typeface="Canva Sans"/>
                <a:ea typeface="Canva Sans"/>
                <a:cs typeface="Canva Sans"/>
                <a:sym typeface="Canva Sans"/>
              </a:rPr>
              <a:t>We will consider tort and contract liabilities.  </a:t>
            </a:r>
          </a:p>
        </p:txBody>
      </p:sp>
      <p:sp>
        <p:nvSpPr>
          <p:cNvPr id="33" name="TextBox 33"/>
          <p:cNvSpPr txBox="1"/>
          <p:nvPr/>
        </p:nvSpPr>
        <p:spPr>
          <a:xfrm>
            <a:off x="11024453" y="3363981"/>
            <a:ext cx="6415580" cy="5763259"/>
          </a:xfrm>
          <a:prstGeom prst="rect">
            <a:avLst/>
          </a:prstGeom>
        </p:spPr>
        <p:txBody>
          <a:bodyPr lIns="0" tIns="0" rIns="0" bIns="0" rtlCol="0" anchor="t">
            <a:spAutoFit/>
          </a:bodyPr>
          <a:lstStyle/>
          <a:p>
            <a:pPr algn="ctr">
              <a:lnSpc>
                <a:spcPts val="5740"/>
              </a:lnSpc>
            </a:pPr>
            <a:r>
              <a:rPr lang="en-US" sz="4100">
                <a:solidFill>
                  <a:srgbClr val="000000"/>
                </a:solidFill>
                <a:latin typeface="Canva Sans"/>
                <a:ea typeface="Canva Sans"/>
                <a:cs typeface="Canva Sans"/>
                <a:sym typeface="Canva Sans"/>
              </a:rPr>
              <a:t>Liability in contract - Refer to S.9 of the PA 1890. </a:t>
            </a:r>
          </a:p>
          <a:p>
            <a:pPr algn="ctr">
              <a:lnSpc>
                <a:spcPts val="5740"/>
              </a:lnSpc>
            </a:pPr>
            <a:endParaRPr lang="en-US" sz="4100">
              <a:solidFill>
                <a:srgbClr val="000000"/>
              </a:solidFill>
              <a:latin typeface="Canva Sans"/>
              <a:ea typeface="Canva Sans"/>
              <a:cs typeface="Canva Sans"/>
              <a:sym typeface="Canva Sans"/>
            </a:endParaRPr>
          </a:p>
          <a:p>
            <a:pPr algn="ctr">
              <a:lnSpc>
                <a:spcPts val="5740"/>
              </a:lnSpc>
            </a:pPr>
            <a:r>
              <a:rPr lang="en-US" sz="4100">
                <a:solidFill>
                  <a:srgbClr val="000000"/>
                </a:solidFill>
                <a:latin typeface="Canva Sans"/>
                <a:ea typeface="Canva Sans"/>
                <a:cs typeface="Canva Sans"/>
                <a:sym typeface="Canva Sans"/>
              </a:rPr>
              <a:t>Can sue any partner that was part of the partnership when the incident took place.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069808"/>
          </a:xfrm>
          <a:prstGeom prst="rect">
            <a:avLst/>
          </a:prstGeom>
        </p:spPr>
        <p:txBody>
          <a:bodyPr lIns="0" tIns="0" rIns="0" bIns="0" rtlCol="0" anchor="t">
            <a:spAutoFit/>
          </a:bodyPr>
          <a:lstStyle/>
          <a:p>
            <a:pPr algn="ctr">
              <a:lnSpc>
                <a:spcPts val="8759"/>
              </a:lnSpc>
            </a:pPr>
            <a:r>
              <a:rPr lang="en-US" sz="62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Liability in tort law - Falls under S.10 and S.12.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Civil Liability (Contributions) Act 1978</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Now Joint Liability (Several and Joint)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012336"/>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Or under S.1(1) of the Civil Liabilities (Contributions) Act 1978- Contributions.</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Revisit the above act and feedback what it says.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Calculated in accordance with shares.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happens if a claim is brought?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1 Partner can pay and be reimbursed by the other partners unless the agreement states otherwise ( Indemnified)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2829323"/>
            <a:ext cx="7009103" cy="4584675"/>
          </a:xfrm>
          <a:prstGeom prst="rect">
            <a:avLst/>
          </a:prstGeom>
        </p:spPr>
        <p:txBody>
          <a:bodyPr lIns="0" tIns="0" rIns="0" bIns="0" rtlCol="0" anchor="t">
            <a:spAutoFit/>
          </a:bodyPr>
          <a:lstStyle/>
          <a:p>
            <a:pPr algn="ctr">
              <a:lnSpc>
                <a:spcPts val="5128"/>
              </a:lnSpc>
            </a:pPr>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Only liable if it happens whilst you are part of the partnership.</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But later on we will see the exceptions.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Entering into contracts is complicated but we need to understand it.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We will focus on the law of agency, this questions does the partner have the authority to act on behalf.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329172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Have you covered Privity of Contract in Contract law?</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 mention of this will be included in today’s session.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the partner does enter into a contract in the name of the firm - they act for themselves and where they have authority the other partners.</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Privity of contract.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TextBox 33"/>
          <p:cNvSpPr txBox="1"/>
          <p:nvPr/>
        </p:nvSpPr>
        <p:spPr>
          <a:xfrm>
            <a:off x="678499" y="3452825"/>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To enter into a contract on behalf of the partners, you do not need to be a partner.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 key section is S.6 of the PA 1890.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CONTACT</a:t>
            </a:r>
          </a:p>
        </p:txBody>
      </p:sp>
      <p:sp>
        <p:nvSpPr>
          <p:cNvPr id="20" name="TextBox 20"/>
          <p:cNvSpPr txBox="1"/>
          <p:nvPr/>
        </p:nvSpPr>
        <p:spPr>
          <a:xfrm>
            <a:off x="11306722" y="1493645"/>
            <a:ext cx="5476589" cy="1160780"/>
          </a:xfrm>
          <a:prstGeom prst="rect">
            <a:avLst/>
          </a:prstGeom>
        </p:spPr>
        <p:txBody>
          <a:bodyPr lIns="0" tIns="0" rIns="0" bIns="0" rtlCol="0" anchor="t">
            <a:spAutoFit/>
          </a:bodyPr>
          <a:lstStyle/>
          <a:p>
            <a:pPr algn="ctr">
              <a:lnSpc>
                <a:spcPts val="9519"/>
              </a:lnSpc>
            </a:pPr>
            <a:r>
              <a:rPr lang="en-US" sz="6799">
                <a:solidFill>
                  <a:srgbClr val="373737"/>
                </a:solidFill>
                <a:latin typeface="Paytone One"/>
                <a:ea typeface="Paytone One"/>
                <a:cs typeface="Paytone One"/>
                <a:sym typeface="Paytone One"/>
              </a:rPr>
              <a:t>CONTRACT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5240948"/>
          </a:xfrm>
          <a:prstGeom prst="rect">
            <a:avLst/>
          </a:prstGeom>
        </p:spPr>
        <p:txBody>
          <a:bodyPr lIns="0" tIns="0" rIns="0" bIns="0" rtlCol="0" anchor="t">
            <a:spAutoFit/>
          </a:bodyPr>
          <a:lstStyle/>
          <a:p>
            <a:pPr algn="ctr">
              <a:lnSpc>
                <a:spcPts val="5128"/>
              </a:lnSpc>
            </a:pPr>
            <a:r>
              <a:rPr lang="en-US" sz="3663" u="sng">
                <a:solidFill>
                  <a:srgbClr val="373737"/>
                </a:solidFill>
                <a:latin typeface="เอฟซี เรนโบว์"/>
                <a:ea typeface="เอฟซี เรนโบว์"/>
                <a:cs typeface="เอฟซี เรนโบว์"/>
                <a:sym typeface="เอฟซี เรนโบว์"/>
              </a:rPr>
              <a:t>Apparent</a:t>
            </a:r>
            <a:r>
              <a:rPr lang="en-US" sz="3663">
                <a:solidFill>
                  <a:srgbClr val="373737"/>
                </a:solidFill>
                <a:latin typeface="เอฟซี เรนโบว์"/>
                <a:ea typeface="เอฟซี เรนโบว์"/>
                <a:cs typeface="เอฟซี เรนโบว์"/>
                <a:sym typeface="เอฟซี เรนโบว์"/>
              </a:rPr>
              <a:t> - S.5 of the PA 1890.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We look at the view of the other party to the contract.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have they been allowed to believe, do they believe there is authority.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TextBox 33"/>
          <p:cNvSpPr txBox="1"/>
          <p:nvPr/>
        </p:nvSpPr>
        <p:spPr>
          <a:xfrm>
            <a:off x="678499" y="2891101"/>
            <a:ext cx="7009103" cy="5888648"/>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There are forms of authority;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u="sng">
                <a:solidFill>
                  <a:srgbClr val="373737"/>
                </a:solidFill>
                <a:latin typeface="เอฟซี เรนโบว์"/>
                <a:ea typeface="เอฟซี เรนโบว์"/>
                <a:cs typeface="เอฟซี เรนโบว์"/>
                <a:sym typeface="เอฟซี เรนโบว์"/>
              </a:rPr>
              <a:t>Implied</a:t>
            </a:r>
            <a:r>
              <a:rPr lang="en-US" sz="3663">
                <a:solidFill>
                  <a:srgbClr val="373737"/>
                </a:solidFill>
                <a:latin typeface="เอฟซี เรนโบว์"/>
                <a:ea typeface="เอฟซี เรนโบว์"/>
                <a:cs typeface="เอฟซี เรนโบว์"/>
                <a:sym typeface="เอฟซี เรนโบว์"/>
              </a:rPr>
              <a:t> - Course of dealing/ the relationship.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u="sng">
                <a:solidFill>
                  <a:srgbClr val="373737"/>
                </a:solidFill>
                <a:latin typeface="เอฟซี เรนโบว์"/>
                <a:ea typeface="เอฟซี เรนโบว์"/>
                <a:cs typeface="เอฟซี เรนโบว์"/>
                <a:sym typeface="เอฟซี เรนโบว์"/>
              </a:rPr>
              <a:t>Express</a:t>
            </a:r>
            <a:r>
              <a:rPr lang="en-US" sz="3663">
                <a:solidFill>
                  <a:srgbClr val="373737"/>
                </a:solidFill>
                <a:latin typeface="เอฟซี เรนโบว์"/>
                <a:ea typeface="เอฟซี เรนโบว์"/>
                <a:cs typeface="เอฟซี เรนโบว์"/>
                <a:sym typeface="เอฟซี เรนโบว์"/>
              </a:rPr>
              <a:t> - it is expressly stated- look at the agreement.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CONTRACT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705824"/>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take a look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take a look at S.5 of the PA 1890.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Find the section and have a read before we move on to discuss.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689548" y="166478"/>
            <a:ext cx="17598452" cy="9798823"/>
            <a:chOff x="0" y="0"/>
            <a:chExt cx="4634983" cy="2580760"/>
          </a:xfrm>
        </p:grpSpPr>
        <p:sp>
          <p:nvSpPr>
            <p:cNvPr id="3" name="Freeform 3"/>
            <p:cNvSpPr/>
            <p:nvPr/>
          </p:nvSpPr>
          <p:spPr>
            <a:xfrm>
              <a:off x="0" y="0"/>
              <a:ext cx="4634983" cy="2580760"/>
            </a:xfrm>
            <a:custGeom>
              <a:avLst/>
              <a:gdLst/>
              <a:ahLst/>
              <a:cxnLst/>
              <a:rect l="l" t="t" r="r" b="b"/>
              <a:pathLst>
                <a:path w="4634983" h="2580760">
                  <a:moveTo>
                    <a:pt x="0" y="0"/>
                  </a:moveTo>
                  <a:lnTo>
                    <a:pt x="4634983" y="0"/>
                  </a:lnTo>
                  <a:lnTo>
                    <a:pt x="4634983" y="2580760"/>
                  </a:lnTo>
                  <a:lnTo>
                    <a:pt x="0" y="2580760"/>
                  </a:lnTo>
                  <a:close/>
                </a:path>
              </a:pathLst>
            </a:custGeom>
            <a:solidFill>
              <a:srgbClr val="FDC9C3"/>
            </a:solidFill>
          </p:spPr>
          <p:txBody>
            <a:bodyPr/>
            <a:lstStyle/>
            <a:p>
              <a:endParaRPr lang="en-GB"/>
            </a:p>
          </p:txBody>
        </p:sp>
        <p:sp>
          <p:nvSpPr>
            <p:cNvPr id="4" name="TextBox 4"/>
            <p:cNvSpPr txBox="1"/>
            <p:nvPr/>
          </p:nvSpPr>
          <p:spPr>
            <a:xfrm>
              <a:off x="0" y="-47625"/>
              <a:ext cx="4634983" cy="262838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06157" y="526717"/>
            <a:ext cx="17675685" cy="9233566"/>
            <a:chOff x="0" y="0"/>
            <a:chExt cx="23567581" cy="12311421"/>
          </a:xfrm>
        </p:grpSpPr>
        <p:grpSp>
          <p:nvGrpSpPr>
            <p:cNvPr id="6" name="Group 6"/>
            <p:cNvGrpSpPr/>
            <p:nvPr/>
          </p:nvGrpSpPr>
          <p:grpSpPr>
            <a:xfrm>
              <a:off x="22161767" y="153722"/>
              <a:ext cx="1405813" cy="2808667"/>
              <a:chOff x="0" y="0"/>
              <a:chExt cx="277692" cy="554798"/>
            </a:xfrm>
          </p:grpSpPr>
          <p:sp>
            <p:nvSpPr>
              <p:cNvPr id="7" name="Freeform 7"/>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8" name="TextBox 8"/>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22161767" y="3164810"/>
              <a:ext cx="1405813" cy="2808667"/>
              <a:chOff x="0" y="0"/>
              <a:chExt cx="277692" cy="554798"/>
            </a:xfrm>
          </p:grpSpPr>
          <p:sp>
            <p:nvSpPr>
              <p:cNvPr id="10" name="Freeform 10"/>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1" name="TextBox 11"/>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22161767" y="6175898"/>
              <a:ext cx="1405813" cy="2808667"/>
              <a:chOff x="0" y="0"/>
              <a:chExt cx="277692" cy="554798"/>
            </a:xfrm>
          </p:grpSpPr>
          <p:sp>
            <p:nvSpPr>
              <p:cNvPr id="13" name="Freeform 13"/>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txBody>
              <a:bodyPr/>
              <a:lstStyle/>
              <a:p>
                <a:endParaRPr lang="en-GB"/>
              </a:p>
            </p:txBody>
          </p:sp>
          <p:sp>
            <p:nvSpPr>
              <p:cNvPr id="14" name="TextBox 14"/>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2161767" y="9186986"/>
              <a:ext cx="1405813" cy="2808667"/>
              <a:chOff x="0" y="0"/>
              <a:chExt cx="277692" cy="554798"/>
            </a:xfrm>
          </p:grpSpPr>
          <p:sp>
            <p:nvSpPr>
              <p:cNvPr id="16" name="Freeform 16"/>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7" name="TextBox 17"/>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742874" y="0"/>
              <a:ext cx="21885452" cy="12311421"/>
              <a:chOff x="0" y="0"/>
              <a:chExt cx="4323052" cy="2431886"/>
            </a:xfrm>
          </p:grpSpPr>
          <p:sp>
            <p:nvSpPr>
              <p:cNvPr id="19" name="Freeform 19"/>
              <p:cNvSpPr/>
              <p:nvPr/>
            </p:nvSpPr>
            <p:spPr>
              <a:xfrm>
                <a:off x="0" y="0"/>
                <a:ext cx="4323052" cy="2431886"/>
              </a:xfrm>
              <a:custGeom>
                <a:avLst/>
                <a:gdLst/>
                <a:ahLst/>
                <a:cxnLst/>
                <a:rect l="l" t="t" r="r" b="b"/>
                <a:pathLst>
                  <a:path w="4323052" h="2431886">
                    <a:moveTo>
                      <a:pt x="0" y="0"/>
                    </a:moveTo>
                    <a:lnTo>
                      <a:pt x="4323052" y="0"/>
                    </a:lnTo>
                    <a:lnTo>
                      <a:pt x="4323052" y="2431886"/>
                    </a:lnTo>
                    <a:lnTo>
                      <a:pt x="0" y="2431886"/>
                    </a:lnTo>
                    <a:close/>
                  </a:path>
                </a:pathLst>
              </a:custGeom>
              <a:solidFill>
                <a:srgbClr val="FFFFFF"/>
              </a:solidFill>
            </p:spPr>
            <p:txBody>
              <a:bodyPr/>
              <a:lstStyle/>
              <a:p>
                <a:endParaRPr lang="en-GB"/>
              </a:p>
            </p:txBody>
          </p:sp>
          <p:sp>
            <p:nvSpPr>
              <p:cNvPr id="20" name="TextBox 20"/>
              <p:cNvSpPr txBox="1"/>
              <p:nvPr/>
            </p:nvSpPr>
            <p:spPr>
              <a:xfrm>
                <a:off x="0" y="-47625"/>
                <a:ext cx="4323052" cy="2479511"/>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0" y="153722"/>
              <a:ext cx="1485749" cy="11842925"/>
            </a:xfrm>
            <a:custGeom>
              <a:avLst/>
              <a:gdLst/>
              <a:ahLst/>
              <a:cxnLst/>
              <a:rect l="l" t="t" r="r" b="b"/>
              <a:pathLst>
                <a:path w="1485749" h="11842925">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22" name="Freeform 22"/>
          <p:cNvSpPr/>
          <p:nvPr/>
        </p:nvSpPr>
        <p:spPr>
          <a:xfrm>
            <a:off x="3766676" y="1321245"/>
            <a:ext cx="1082327" cy="1359281"/>
          </a:xfrm>
          <a:custGeom>
            <a:avLst/>
            <a:gdLst/>
            <a:ahLst/>
            <a:cxnLst/>
            <a:rect l="l" t="t" r="r" b="b"/>
            <a:pathLst>
              <a:path w="1082327" h="1359281">
                <a:moveTo>
                  <a:pt x="0" y="0"/>
                </a:moveTo>
                <a:lnTo>
                  <a:pt x="1082327" y="0"/>
                </a:lnTo>
                <a:lnTo>
                  <a:pt x="1082327"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TextBox 23"/>
          <p:cNvSpPr txBox="1"/>
          <p:nvPr/>
        </p:nvSpPr>
        <p:spPr>
          <a:xfrm>
            <a:off x="4478225" y="1307086"/>
            <a:ext cx="9672321" cy="1244599"/>
          </a:xfrm>
          <a:prstGeom prst="rect">
            <a:avLst/>
          </a:prstGeom>
        </p:spPr>
        <p:txBody>
          <a:bodyPr lIns="0" tIns="0" rIns="0" bIns="0" rtlCol="0" anchor="t">
            <a:spAutoFit/>
          </a:bodyPr>
          <a:lstStyle/>
          <a:p>
            <a:pPr algn="ctr">
              <a:lnSpc>
                <a:spcPts val="10150"/>
              </a:lnSpc>
            </a:pPr>
            <a:r>
              <a:rPr lang="en-US" sz="7250" u="sng">
                <a:solidFill>
                  <a:srgbClr val="373737"/>
                </a:solidFill>
                <a:latin typeface="Paytone One"/>
                <a:ea typeface="Paytone One"/>
                <a:cs typeface="Paytone One"/>
                <a:sym typeface="Paytone One"/>
              </a:rPr>
              <a:t>S.5 PA 1890</a:t>
            </a:r>
          </a:p>
        </p:txBody>
      </p:sp>
      <p:sp>
        <p:nvSpPr>
          <p:cNvPr id="24" name="Freeform 24"/>
          <p:cNvSpPr/>
          <p:nvPr/>
        </p:nvSpPr>
        <p:spPr>
          <a:xfrm flipH="1">
            <a:off x="13438997" y="1321245"/>
            <a:ext cx="1082327" cy="1359281"/>
          </a:xfrm>
          <a:custGeom>
            <a:avLst/>
            <a:gdLst/>
            <a:ahLst/>
            <a:cxnLst/>
            <a:rect l="l" t="t" r="r" b="b"/>
            <a:pathLst>
              <a:path w="1082327" h="1359281">
                <a:moveTo>
                  <a:pt x="1082327" y="0"/>
                </a:moveTo>
                <a:lnTo>
                  <a:pt x="0" y="0"/>
                </a:lnTo>
                <a:lnTo>
                  <a:pt x="0" y="1359281"/>
                </a:lnTo>
                <a:lnTo>
                  <a:pt x="1082327" y="1359281"/>
                </a:lnTo>
                <a:lnTo>
                  <a:pt x="10823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p:cNvSpPr/>
          <p:nvPr/>
        </p:nvSpPr>
        <p:spPr>
          <a:xfrm>
            <a:off x="15227502" y="300919"/>
            <a:ext cx="2546272" cy="2379607"/>
          </a:xfrm>
          <a:custGeom>
            <a:avLst/>
            <a:gdLst/>
            <a:ahLst/>
            <a:cxnLst/>
            <a:rect l="l" t="t" r="r" b="b"/>
            <a:pathLst>
              <a:path w="2546272" h="2379607">
                <a:moveTo>
                  <a:pt x="0" y="0"/>
                </a:moveTo>
                <a:lnTo>
                  <a:pt x="2546272" y="0"/>
                </a:lnTo>
                <a:lnTo>
                  <a:pt x="2546272" y="2379607"/>
                </a:lnTo>
                <a:lnTo>
                  <a:pt x="0" y="23796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TextBox 26"/>
          <p:cNvSpPr txBox="1"/>
          <p:nvPr/>
        </p:nvSpPr>
        <p:spPr>
          <a:xfrm>
            <a:off x="2303962" y="3039002"/>
            <a:ext cx="14196677" cy="3733559"/>
          </a:xfrm>
          <a:prstGeom prst="rect">
            <a:avLst/>
          </a:prstGeom>
        </p:spPr>
        <p:txBody>
          <a:bodyPr lIns="0" tIns="0" rIns="0" bIns="0" rtlCol="0" anchor="t">
            <a:spAutoFit/>
          </a:bodyPr>
          <a:lstStyle/>
          <a:p>
            <a:pPr algn="ctr">
              <a:lnSpc>
                <a:spcPts val="4213"/>
              </a:lnSpc>
              <a:spcBef>
                <a:spcPct val="0"/>
              </a:spcBef>
            </a:pPr>
            <a:r>
              <a:rPr lang="en-US" sz="3009">
                <a:solidFill>
                  <a:srgbClr val="373737"/>
                </a:solidFill>
                <a:latin typeface="Arimo"/>
                <a:ea typeface="Arimo"/>
                <a:cs typeface="Arimo"/>
                <a:sym typeface="Arimo"/>
              </a:rPr>
              <a:t>Every partner is an agent of the firm and his other partners for the purpose of the business of the partnership; and the acts of every partner who does any act for </a:t>
            </a:r>
            <a:r>
              <a:rPr lang="en-US" sz="3009">
                <a:solidFill>
                  <a:srgbClr val="FF3131"/>
                </a:solidFill>
                <a:latin typeface="Arimo"/>
                <a:ea typeface="Arimo"/>
                <a:cs typeface="Arimo"/>
                <a:sym typeface="Arimo"/>
              </a:rPr>
              <a:t>carrying on in the usual way business of the kind carried on by the firm </a:t>
            </a:r>
            <a:r>
              <a:rPr lang="en-US" sz="3009">
                <a:solidFill>
                  <a:srgbClr val="373737"/>
                </a:solidFill>
                <a:latin typeface="Arimo"/>
                <a:ea typeface="Arimo"/>
                <a:cs typeface="Arimo"/>
                <a:sym typeface="Arimo"/>
              </a:rPr>
              <a:t>of which he is a member bind the firm and his partners, unless the partner so acting has in fact no authority to act for the firm in the particular matter, and the person with whom he is dealing either knows that he has no authority, or does not know or believe him to be a partner.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17179838" cy="6585408"/>
            <a:chOff x="0" y="0"/>
            <a:chExt cx="4524731" cy="1734428"/>
          </a:xfrm>
        </p:grpSpPr>
        <p:sp>
          <p:nvSpPr>
            <p:cNvPr id="6" name="Freeform 6"/>
            <p:cNvSpPr/>
            <p:nvPr/>
          </p:nvSpPr>
          <p:spPr>
            <a:xfrm>
              <a:off x="0" y="0"/>
              <a:ext cx="4524731" cy="1734428"/>
            </a:xfrm>
            <a:custGeom>
              <a:avLst/>
              <a:gdLst/>
              <a:ahLst/>
              <a:cxnLst/>
              <a:rect l="l" t="t" r="r" b="b"/>
              <a:pathLst>
                <a:path w="4524731" h="1734428">
                  <a:moveTo>
                    <a:pt x="29292" y="0"/>
                  </a:moveTo>
                  <a:lnTo>
                    <a:pt x="4495440" y="0"/>
                  </a:lnTo>
                  <a:cubicBezTo>
                    <a:pt x="4511617" y="0"/>
                    <a:pt x="4524731" y="13114"/>
                    <a:pt x="4524731" y="29292"/>
                  </a:cubicBezTo>
                  <a:lnTo>
                    <a:pt x="4524731" y="1705137"/>
                  </a:lnTo>
                  <a:cubicBezTo>
                    <a:pt x="4524731" y="1721314"/>
                    <a:pt x="4511617" y="1734428"/>
                    <a:pt x="4495440" y="1734428"/>
                  </a:cubicBezTo>
                  <a:lnTo>
                    <a:pt x="29292" y="1734428"/>
                  </a:lnTo>
                  <a:cubicBezTo>
                    <a:pt x="13114" y="1734428"/>
                    <a:pt x="0" y="1721314"/>
                    <a:pt x="0" y="1705137"/>
                  </a:cubicBezTo>
                  <a:lnTo>
                    <a:pt x="0" y="29292"/>
                  </a:lnTo>
                  <a:cubicBezTo>
                    <a:pt x="0" y="13114"/>
                    <a:pt x="13114" y="0"/>
                    <a:pt x="29292"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4524731" cy="1782053"/>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48215" y="558715"/>
            <a:ext cx="18987976" cy="1501616"/>
          </a:xfrm>
          <a:prstGeom prst="rect">
            <a:avLst/>
          </a:prstGeom>
        </p:spPr>
        <p:txBody>
          <a:bodyPr lIns="0" tIns="0" rIns="0" bIns="0" rtlCol="0" anchor="t">
            <a:spAutoFit/>
          </a:bodyPr>
          <a:lstStyle/>
          <a:p>
            <a:pPr algn="ctr">
              <a:lnSpc>
                <a:spcPts val="12258"/>
              </a:lnSpc>
            </a:pPr>
            <a:r>
              <a:rPr lang="en-US" sz="8756" u="sng">
                <a:solidFill>
                  <a:srgbClr val="373737"/>
                </a:solidFill>
                <a:latin typeface="Paytone One"/>
                <a:ea typeface="Paytone One"/>
                <a:cs typeface="Paytone One"/>
                <a:sym typeface="Paytone One"/>
              </a:rPr>
              <a:t>LET’S BREAK DOWN THE TERMS</a:t>
            </a:r>
          </a:p>
        </p:txBody>
      </p:sp>
      <p:sp>
        <p:nvSpPr>
          <p:cNvPr id="9" name="Freeform 9"/>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646674" y="2593987"/>
            <a:ext cx="16956019" cy="6199164"/>
          </a:xfrm>
          <a:prstGeom prst="rect">
            <a:avLst/>
          </a:prstGeom>
        </p:spPr>
        <p:txBody>
          <a:bodyPr lIns="0" tIns="0" rIns="0" bIns="0" rtlCol="0" anchor="t">
            <a:spAutoFit/>
          </a:bodyPr>
          <a:lstStyle/>
          <a:p>
            <a:pPr algn="ctr">
              <a:lnSpc>
                <a:spcPts val="7033"/>
              </a:lnSpc>
            </a:pPr>
            <a:r>
              <a:rPr lang="en-US" sz="3663">
                <a:solidFill>
                  <a:srgbClr val="373737"/>
                </a:solidFill>
                <a:latin typeface="เอฟซี เรนโบว์"/>
                <a:ea typeface="เอฟซี เรนโบว์"/>
                <a:cs typeface="เอฟซี เรนโบว์"/>
                <a:sym typeface="เอฟซี เรนโบว์"/>
              </a:rPr>
              <a:t>When can they be bound? </a:t>
            </a:r>
          </a:p>
          <a:p>
            <a:pPr marL="790939" lvl="1" indent="-395469" algn="ctr">
              <a:lnSpc>
                <a:spcPts val="7033"/>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Carried on in the usual way - Would the individual usually have authority to do what they have done? - Objective test. </a:t>
            </a:r>
          </a:p>
          <a:p>
            <a:pPr marL="790939" lvl="1" indent="-395469" algn="ctr">
              <a:lnSpc>
                <a:spcPts val="7033"/>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Business of Kind - Part of the Business Carried on by the firm - Objective test. </a:t>
            </a:r>
          </a:p>
          <a:p>
            <a:pPr marL="790939" lvl="1" indent="-395469" algn="ctr">
              <a:lnSpc>
                <a:spcPts val="7033"/>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Demonstrated in the key case of Mercantile Credit Co LTD v Garrod [1962]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2" name="TextBox 32"/>
          <p:cNvSpPr txBox="1"/>
          <p:nvPr/>
        </p:nvSpPr>
        <p:spPr>
          <a:xfrm>
            <a:off x="678499" y="3452825"/>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When are the partners not bound?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We look at S.8 of the PA 1890.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It reads as follows; </a:t>
            </a:r>
          </a:p>
        </p:txBody>
      </p:sp>
      <p:sp>
        <p:nvSpPr>
          <p:cNvPr id="33" name="TextBox 33"/>
          <p:cNvSpPr txBox="1"/>
          <p:nvPr/>
        </p:nvSpPr>
        <p:spPr>
          <a:xfrm>
            <a:off x="10413997" y="3519500"/>
            <a:ext cx="7262040" cy="4949826"/>
          </a:xfrm>
          <a:prstGeom prst="rect">
            <a:avLst/>
          </a:prstGeom>
        </p:spPr>
        <p:txBody>
          <a:bodyPr lIns="0" tIns="0" rIns="0" bIns="0" rtlCol="0" anchor="t">
            <a:spAutoFit/>
          </a:bodyPr>
          <a:lstStyle/>
          <a:p>
            <a:pPr algn="ctr">
              <a:lnSpc>
                <a:spcPts val="4899"/>
              </a:lnSpc>
              <a:spcBef>
                <a:spcPct val="0"/>
              </a:spcBef>
            </a:pPr>
            <a:r>
              <a:rPr lang="en-US" sz="3499">
                <a:solidFill>
                  <a:srgbClr val="373737"/>
                </a:solidFill>
                <a:latin typeface="Arimo"/>
                <a:ea typeface="Arimo"/>
                <a:cs typeface="Arimo"/>
                <a:sym typeface="Arimo"/>
              </a:rPr>
              <a:t>If it has been agreed between the partners that any restriction shall be placed on the power of any one or more of them to bind the firm, no act done in contravention of the agreement is binding on the firm with respect to persons having notice of the agreement.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AUTHORITY</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AUTHORITY</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001404"/>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the individual does have authority - all partners are bound and can be sued and vice versa.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Even if apparent authority - because of privity of contract, claim can be brought for exceeding and liable for shares of losses.</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001404"/>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the individual does not have authority - the partnership is not part of the contract but the individual is and will be bound (Privity of contract).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Other party bring a claim - Breach of Warranty of Authority.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RETIRMENT </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RETIRMENT </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However in accordance with S.17 of the PA 1890 - You are still liable for elements that happened whilst you were part of the partnership and after you retire.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TextBox 33"/>
          <p:cNvSpPr txBox="1"/>
          <p:nvPr/>
        </p:nvSpPr>
        <p:spPr>
          <a:xfrm>
            <a:off x="678499" y="3452825"/>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happens if you want to leave?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In the agreement you can state what happens in relation to retirement.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How do you protect your self?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Through novation - Agreement indemnify and contribution.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705824"/>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Do you think this is fair?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16" name="Group 16"/>
          <p:cNvGrpSpPr/>
          <p:nvPr/>
        </p:nvGrpSpPr>
        <p:grpSpPr>
          <a:xfrm rot="-7583812">
            <a:off x="1504506"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1" name="TextBox 21"/>
          <p:cNvSpPr txBox="1"/>
          <p:nvPr/>
        </p:nvSpPr>
        <p:spPr>
          <a:xfrm>
            <a:off x="678499" y="3452825"/>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Novation/ agreement with the other party - essentially change the identity of the parties, which released them from their liabilities.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S.17(3)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370793"/>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DEBT</a:t>
            </a:r>
          </a:p>
        </p:txBody>
      </p:sp>
      <p:sp>
        <p:nvSpPr>
          <p:cNvPr id="20" name="TextBox 20"/>
          <p:cNvSpPr txBox="1"/>
          <p:nvPr/>
        </p:nvSpPr>
        <p:spPr>
          <a:xfrm>
            <a:off x="11306722" y="1455545"/>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DEBT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TextBox 32"/>
          <p:cNvSpPr txBox="1"/>
          <p:nvPr/>
        </p:nvSpPr>
        <p:spPr>
          <a:xfrm>
            <a:off x="678499" y="3452825"/>
            <a:ext cx="7009103" cy="2645249"/>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Key section is S.36 of the PA 1890.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kEY ARE SUBSECTION 1, 2, 3</a:t>
            </a:r>
          </a:p>
        </p:txBody>
      </p:sp>
      <p:sp>
        <p:nvSpPr>
          <p:cNvPr id="33" name="TextBox 33"/>
          <p:cNvSpPr txBox="1"/>
          <p:nvPr/>
        </p:nvSpPr>
        <p:spPr>
          <a:xfrm>
            <a:off x="10433909" y="3538550"/>
            <a:ext cx="7520391" cy="4180840"/>
          </a:xfrm>
          <a:prstGeom prst="rect">
            <a:avLst/>
          </a:prstGeom>
        </p:spPr>
        <p:txBody>
          <a:bodyPr lIns="0" tIns="0" rIns="0" bIns="0" rtlCol="0" anchor="t">
            <a:spAutoFit/>
          </a:bodyPr>
          <a:lstStyle/>
          <a:p>
            <a:pPr algn="ctr">
              <a:lnSpc>
                <a:spcPts val="4759"/>
              </a:lnSpc>
            </a:pPr>
            <a:r>
              <a:rPr lang="en-US" sz="3399">
                <a:solidFill>
                  <a:srgbClr val="373737"/>
                </a:solidFill>
                <a:latin typeface="Canva Sans"/>
                <a:ea typeface="Canva Sans"/>
                <a:cs typeface="Canva Sans"/>
                <a:sym typeface="Canva Sans"/>
              </a:rPr>
              <a:t>If the other party enters into a contract because they believe that the other partner is still there, the other partner is still liable. </a:t>
            </a:r>
          </a:p>
          <a:p>
            <a:pPr algn="ctr">
              <a:lnSpc>
                <a:spcPts val="4759"/>
              </a:lnSpc>
            </a:pPr>
            <a:endParaRPr lang="en-US" sz="3399">
              <a:solidFill>
                <a:srgbClr val="373737"/>
              </a:solidFill>
              <a:latin typeface="Canva Sans"/>
              <a:ea typeface="Canva Sans"/>
              <a:cs typeface="Canva Sans"/>
              <a:sym typeface="Canva Sans"/>
            </a:endParaRPr>
          </a:p>
          <a:p>
            <a:pPr algn="ctr">
              <a:lnSpc>
                <a:spcPts val="4759"/>
              </a:lnSpc>
            </a:pPr>
            <a:r>
              <a:rPr lang="en-US" sz="3399">
                <a:solidFill>
                  <a:srgbClr val="373737"/>
                </a:solidFill>
                <a:latin typeface="Canva Sans"/>
                <a:ea typeface="Canva Sans"/>
                <a:cs typeface="Canva Sans"/>
                <a:sym typeface="Canva Sans"/>
              </a:rPr>
              <a:t>There is an obligation on the partner to do two things.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370793"/>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DEBT</a:t>
            </a:r>
          </a:p>
        </p:txBody>
      </p:sp>
      <p:sp>
        <p:nvSpPr>
          <p:cNvPr id="20" name="TextBox 20"/>
          <p:cNvSpPr txBox="1"/>
          <p:nvPr/>
        </p:nvSpPr>
        <p:spPr>
          <a:xfrm>
            <a:off x="11306722" y="1455545"/>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DEBT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272438"/>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S.36 (2) notice in the Gazette which gives legal notice about the changes.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This can be accessed online and there are agencies who provide a service to monitor.</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S.36(3) - Key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S.36 - you are responsible for informing the other party, suppliers or lenders for example that you have left the partnership - Notice.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08893"/>
            <a:ext cx="5476589" cy="1185378"/>
          </a:xfrm>
          <a:prstGeom prst="rect">
            <a:avLst/>
          </a:prstGeom>
        </p:spPr>
        <p:txBody>
          <a:bodyPr lIns="0" tIns="0" rIns="0" bIns="0" rtlCol="0" anchor="t">
            <a:spAutoFit/>
          </a:bodyPr>
          <a:lstStyle/>
          <a:p>
            <a:pPr algn="ctr">
              <a:lnSpc>
                <a:spcPts val="9739"/>
              </a:lnSpc>
            </a:pPr>
            <a:r>
              <a:rPr lang="en-US" sz="6956">
                <a:solidFill>
                  <a:srgbClr val="373737"/>
                </a:solidFill>
                <a:latin typeface="Paytone One"/>
                <a:ea typeface="Paytone One"/>
                <a:cs typeface="Paytone One"/>
                <a:sym typeface="Paytone One"/>
              </a:rPr>
              <a:t>HOLDING </a:t>
            </a:r>
          </a:p>
        </p:txBody>
      </p:sp>
      <p:sp>
        <p:nvSpPr>
          <p:cNvPr id="20" name="TextBox 20"/>
          <p:cNvSpPr txBox="1"/>
          <p:nvPr/>
        </p:nvSpPr>
        <p:spPr>
          <a:xfrm>
            <a:off x="11306722" y="1474595"/>
            <a:ext cx="5476589" cy="1416524"/>
          </a:xfrm>
          <a:prstGeom prst="rect">
            <a:avLst/>
          </a:prstGeom>
        </p:spPr>
        <p:txBody>
          <a:bodyPr lIns="0" tIns="0" rIns="0" bIns="0" rtlCol="0" anchor="t">
            <a:spAutoFit/>
          </a:bodyPr>
          <a:lstStyle/>
          <a:p>
            <a:pPr algn="ctr">
              <a:lnSpc>
                <a:spcPts val="11698"/>
              </a:lnSpc>
            </a:pPr>
            <a:r>
              <a:rPr lang="en-US" sz="8356">
                <a:solidFill>
                  <a:srgbClr val="373737"/>
                </a:solidFill>
                <a:latin typeface="Paytone One"/>
                <a:ea typeface="Paytone One"/>
                <a:cs typeface="Paytone One"/>
                <a:sym typeface="Paytone One"/>
              </a:rPr>
              <a:t>OUT</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Essentially what S.14 explains is that the individual can be liable if they are held out as being a partner- the other party is relying on the fact that you have said you are a partner.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2645249"/>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Dealt with under S.14 of the PA 1890.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take a look.........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Freeform 32"/>
          <p:cNvSpPr/>
          <p:nvPr/>
        </p:nvSpPr>
        <p:spPr>
          <a:xfrm>
            <a:off x="12222396" y="6154338"/>
            <a:ext cx="3645242" cy="2995726"/>
          </a:xfrm>
          <a:custGeom>
            <a:avLst/>
            <a:gdLst/>
            <a:ahLst/>
            <a:cxnLst/>
            <a:rect l="l" t="t" r="r" b="b"/>
            <a:pathLst>
              <a:path w="3645242" h="2995726">
                <a:moveTo>
                  <a:pt x="0" y="0"/>
                </a:moveTo>
                <a:lnTo>
                  <a:pt x="3645241" y="0"/>
                </a:lnTo>
                <a:lnTo>
                  <a:pt x="3645241" y="2995726"/>
                </a:lnTo>
                <a:lnTo>
                  <a:pt x="0" y="299572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3" name="TextBox 33"/>
          <p:cNvSpPr txBox="1"/>
          <p:nvPr/>
        </p:nvSpPr>
        <p:spPr>
          <a:xfrm>
            <a:off x="10593590" y="3406299"/>
            <a:ext cx="7009103" cy="2645249"/>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But before we do...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take a 10 minute break and we will return...</a:t>
            </a:r>
          </a:p>
        </p:txBody>
      </p:sp>
      <p:sp>
        <p:nvSpPr>
          <p:cNvPr id="34" name="TextBox 34"/>
          <p:cNvSpPr txBox="1"/>
          <p:nvPr/>
        </p:nvSpPr>
        <p:spPr>
          <a:xfrm>
            <a:off x="678499" y="3452825"/>
            <a:ext cx="7009103" cy="1352299"/>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There are two key elements we need to look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911705"/>
            <a:chOff x="0" y="0"/>
            <a:chExt cx="1980679" cy="1820367"/>
          </a:xfrm>
        </p:grpSpPr>
        <p:sp>
          <p:nvSpPr>
            <p:cNvPr id="6" name="Freeform 6"/>
            <p:cNvSpPr/>
            <p:nvPr/>
          </p:nvSpPr>
          <p:spPr>
            <a:xfrm>
              <a:off x="0" y="0"/>
              <a:ext cx="1980679" cy="1820367"/>
            </a:xfrm>
            <a:custGeom>
              <a:avLst/>
              <a:gdLst/>
              <a:ahLst/>
              <a:cxnLst/>
              <a:rect l="l" t="t" r="r" b="b"/>
              <a:pathLst>
                <a:path w="1980679" h="1820367">
                  <a:moveTo>
                    <a:pt x="66915" y="0"/>
                  </a:moveTo>
                  <a:lnTo>
                    <a:pt x="1913764" y="0"/>
                  </a:lnTo>
                  <a:cubicBezTo>
                    <a:pt x="1931511" y="0"/>
                    <a:pt x="1948531" y="7050"/>
                    <a:pt x="1961080" y="19599"/>
                  </a:cubicBezTo>
                  <a:cubicBezTo>
                    <a:pt x="1973629" y="32148"/>
                    <a:pt x="1980679" y="49168"/>
                    <a:pt x="1980679" y="66915"/>
                  </a:cubicBezTo>
                  <a:lnTo>
                    <a:pt x="1980679" y="1753452"/>
                  </a:lnTo>
                  <a:cubicBezTo>
                    <a:pt x="1980679" y="1790408"/>
                    <a:pt x="1950720" y="1820367"/>
                    <a:pt x="1913764" y="1820367"/>
                  </a:cubicBezTo>
                  <a:lnTo>
                    <a:pt x="66915" y="1820367"/>
                  </a:lnTo>
                  <a:cubicBezTo>
                    <a:pt x="29959" y="1820367"/>
                    <a:pt x="0" y="1790408"/>
                    <a:pt x="0" y="1753452"/>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86799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0" name="Group 20"/>
          <p:cNvGrpSpPr/>
          <p:nvPr/>
        </p:nvGrpSpPr>
        <p:grpSpPr>
          <a:xfrm rot="-7583812">
            <a:off x="1504506" y="1133415"/>
            <a:ext cx="411875" cy="1390303"/>
            <a:chOff x="0" y="0"/>
            <a:chExt cx="108477" cy="366170"/>
          </a:xfrm>
        </p:grpSpPr>
        <p:sp>
          <p:nvSpPr>
            <p:cNvPr id="21" name="Freeform 21"/>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2" name="TextBox 22"/>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rot="-2622763">
            <a:off x="16424128" y="1199942"/>
            <a:ext cx="411875" cy="1390303"/>
            <a:chOff x="0" y="0"/>
            <a:chExt cx="108477" cy="366170"/>
          </a:xfrm>
        </p:grpSpPr>
        <p:sp>
          <p:nvSpPr>
            <p:cNvPr id="24" name="Freeform 24"/>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5" name="TextBox 25"/>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7583812">
            <a:off x="11353936" y="1199942"/>
            <a:ext cx="411875" cy="1390303"/>
            <a:chOff x="0" y="0"/>
            <a:chExt cx="108477" cy="366170"/>
          </a:xfrm>
        </p:grpSpPr>
        <p:sp>
          <p:nvSpPr>
            <p:cNvPr id="27" name="Freeform 2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8" name="TextBox 2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0540465" y="3012336"/>
            <a:ext cx="7009103" cy="6536348"/>
          </a:xfrm>
          <a:prstGeom prst="rect">
            <a:avLst/>
          </a:prstGeom>
        </p:spPr>
        <p:txBody>
          <a:bodyPr lIns="0" tIns="0" rIns="0" bIns="0" rtlCol="0" anchor="t">
            <a:spAutoFit/>
          </a:bodyPr>
          <a:lstStyle/>
          <a:p>
            <a:pPr algn="ctr">
              <a:lnSpc>
                <a:spcPts val="5128"/>
              </a:lnSpc>
            </a:pPr>
            <a:r>
              <a:rPr lang="en-US" sz="3663" u="sng">
                <a:solidFill>
                  <a:srgbClr val="373737"/>
                </a:solidFill>
                <a:latin typeface="เอฟซี เรนโบว์"/>
                <a:ea typeface="เอฟซี เรนโบว์"/>
                <a:cs typeface="เอฟซี เรนโบว์"/>
                <a:sym typeface="เอฟซี เรนโบว์"/>
              </a:rPr>
              <a:t>Retired? </a:t>
            </a:r>
            <a:r>
              <a:rPr lang="en-US" sz="3663">
                <a:solidFill>
                  <a:srgbClr val="373737"/>
                </a:solidFill>
                <a:latin typeface="เอฟซี เรนโบว์"/>
                <a:ea typeface="เอฟซี เรนโบว์"/>
                <a:cs typeface="เอฟซี เรนโบว์"/>
                <a:sym typeface="เอฟซี เรนโบว์"/>
              </a:rPr>
              <a:t>- Less likely to be held out.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But the information of the person will still on elements such as the website, the retired person is responsible for this being removed.</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Agreement - S.36.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Continued partners stop liability under S.14</a:t>
            </a:r>
          </a:p>
        </p:txBody>
      </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2" name="TextBox 32"/>
          <p:cNvSpPr txBox="1"/>
          <p:nvPr/>
        </p:nvSpPr>
        <p:spPr>
          <a:xfrm>
            <a:off x="678499" y="3452825"/>
            <a:ext cx="7009103" cy="3945548"/>
          </a:xfrm>
          <a:prstGeom prst="rect">
            <a:avLst/>
          </a:prstGeom>
        </p:spPr>
        <p:txBody>
          <a:bodyPr lIns="0" tIns="0" rIns="0" bIns="0" rtlCol="0" anchor="t">
            <a:spAutoFit/>
          </a:bodyPr>
          <a:lstStyle/>
          <a:p>
            <a:pPr algn="ctr">
              <a:lnSpc>
                <a:spcPts val="5128"/>
              </a:lnSpc>
            </a:pPr>
            <a:r>
              <a:rPr lang="en-US" sz="3663" u="sng">
                <a:solidFill>
                  <a:srgbClr val="373737"/>
                </a:solidFill>
                <a:latin typeface="เอฟซี เรนโบว์"/>
                <a:ea typeface="เอฟซี เรนโบว์"/>
                <a:cs typeface="เอฟซี เรนโบว์"/>
                <a:sym typeface="เอฟซี เรนโบว์"/>
              </a:rPr>
              <a:t>Salaried</a:t>
            </a:r>
            <a:r>
              <a:rPr lang="en-US" sz="3663">
                <a:solidFill>
                  <a:srgbClr val="373737"/>
                </a:solidFill>
                <a:latin typeface="เอฟซี เรนโบว์"/>
                <a:ea typeface="เอฟซี เรนโบว์"/>
                <a:cs typeface="เอฟซี เรนโบว์"/>
                <a:sym typeface="เอฟซี เรนโบว์"/>
              </a:rPr>
              <a:t> - instead of shares, take a salary.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To outsider they are a partner and are recorded as such.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S.14.</a:t>
            </a:r>
          </a:p>
        </p:txBody>
      </p:sp>
      <p:sp>
        <p:nvSpPr>
          <p:cNvPr id="33" name="TextBox 33"/>
          <p:cNvSpPr txBox="1"/>
          <p:nvPr/>
        </p:nvSpPr>
        <p:spPr>
          <a:xfrm>
            <a:off x="11511735" y="1669529"/>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10540465" y="3537577"/>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Each partner is an agent (Fiduciary)</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 relationship between the agent and other partners is called a Fiduciary Relationship.</a:t>
            </a:r>
          </a:p>
        </p:txBody>
      </p:sp>
      <p:sp>
        <p:nvSpPr>
          <p:cNvPr id="29" name="Freeform 29"/>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0" name="Freeform 30"/>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TextBox 31"/>
          <p:cNvSpPr txBox="1"/>
          <p:nvPr/>
        </p:nvSpPr>
        <p:spPr>
          <a:xfrm>
            <a:off x="678499" y="3452825"/>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Equity play a part in Business law and Partnerships.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Equity means fairness.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Act honestly and openly.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Equity brings remedies. </a:t>
            </a:r>
          </a:p>
        </p:txBody>
      </p:sp>
      <p:sp>
        <p:nvSpPr>
          <p:cNvPr id="32" name="TextBox 32"/>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FIDUCIARY</a:t>
            </a:r>
          </a:p>
        </p:txBody>
      </p:sp>
      <p:sp>
        <p:nvSpPr>
          <p:cNvPr id="33" name="TextBox 33"/>
          <p:cNvSpPr txBox="1"/>
          <p:nvPr/>
        </p:nvSpPr>
        <p:spPr>
          <a:xfrm>
            <a:off x="11511735"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FIDUCIARY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0" name="Group 20"/>
          <p:cNvGrpSpPr/>
          <p:nvPr/>
        </p:nvGrpSpPr>
        <p:grpSpPr>
          <a:xfrm rot="-7583812">
            <a:off x="1504506" y="1133415"/>
            <a:ext cx="411875" cy="1390303"/>
            <a:chOff x="0" y="0"/>
            <a:chExt cx="108477" cy="366170"/>
          </a:xfrm>
        </p:grpSpPr>
        <p:sp>
          <p:nvSpPr>
            <p:cNvPr id="21" name="Freeform 21"/>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2" name="TextBox 22"/>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rot="-2622763">
            <a:off x="16424128" y="1199942"/>
            <a:ext cx="411875" cy="1390303"/>
            <a:chOff x="0" y="0"/>
            <a:chExt cx="108477" cy="366170"/>
          </a:xfrm>
        </p:grpSpPr>
        <p:sp>
          <p:nvSpPr>
            <p:cNvPr id="24" name="Freeform 24"/>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5" name="TextBox 25"/>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7583812">
            <a:off x="11353936" y="1199942"/>
            <a:ext cx="411875" cy="1390303"/>
            <a:chOff x="0" y="0"/>
            <a:chExt cx="108477" cy="366170"/>
          </a:xfrm>
        </p:grpSpPr>
        <p:sp>
          <p:nvSpPr>
            <p:cNvPr id="27" name="Freeform 2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8" name="TextBox 2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0540465" y="3537577"/>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They deal with a number of different elements such as profit - any made will be shared between the partnership or damages paid. </a:t>
            </a:r>
          </a:p>
        </p:txBody>
      </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TextBox 32"/>
          <p:cNvSpPr txBox="1"/>
          <p:nvPr/>
        </p:nvSpPr>
        <p:spPr>
          <a:xfrm>
            <a:off x="678499" y="3452825"/>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Key piece of legislation PA 1890- key sections include;</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marL="790939" lvl="1" indent="-395470" algn="ctr">
              <a:lnSpc>
                <a:spcPts val="5128"/>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S.28</a:t>
            </a:r>
          </a:p>
          <a:p>
            <a:pPr marL="790939" lvl="1" indent="-395470" algn="ctr">
              <a:lnSpc>
                <a:spcPts val="5128"/>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S. 29</a:t>
            </a:r>
          </a:p>
          <a:p>
            <a:pPr marL="790939" lvl="1" indent="-395470" algn="ctr">
              <a:lnSpc>
                <a:spcPts val="5128"/>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S.30</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p:txBody>
      </p:sp>
      <p:sp>
        <p:nvSpPr>
          <p:cNvPr id="33" name="TextBox 33"/>
          <p:cNvSpPr txBox="1"/>
          <p:nvPr/>
        </p:nvSpPr>
        <p:spPr>
          <a:xfrm>
            <a:off x="11511735" y="1669529"/>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10540465" y="2958879"/>
            <a:ext cx="7009103" cy="6749073"/>
          </a:xfrm>
          <a:prstGeom prst="rect">
            <a:avLst/>
          </a:prstGeom>
        </p:spPr>
        <p:txBody>
          <a:bodyPr lIns="0" tIns="0" rIns="0" bIns="0" rtlCol="0" anchor="t">
            <a:spAutoFit/>
          </a:bodyPr>
          <a:lstStyle/>
          <a:p>
            <a:pPr algn="ctr">
              <a:lnSpc>
                <a:spcPts val="3728"/>
              </a:lnSpc>
            </a:pPr>
            <a:r>
              <a:rPr lang="en-US" sz="2663">
                <a:solidFill>
                  <a:srgbClr val="373737"/>
                </a:solidFill>
                <a:latin typeface="เอฟซี เรนโบว์"/>
                <a:ea typeface="เอฟซี เรนโบว์"/>
                <a:cs typeface="เอฟซี เรนโบว์"/>
                <a:sym typeface="เอฟซี เรนโบว์"/>
              </a:rPr>
              <a:t>S.29 - (1)Every partner must account to the firm for any benefit derived by him without the consent of the other partners from any transaction concerning the partnership, or from any use by him of the partnership property name or business connexion.</a:t>
            </a:r>
          </a:p>
          <a:p>
            <a:pPr algn="ctr">
              <a:lnSpc>
                <a:spcPts val="3168"/>
              </a:lnSpc>
            </a:pPr>
            <a:r>
              <a:rPr lang="en-US" sz="2263">
                <a:solidFill>
                  <a:srgbClr val="373737"/>
                </a:solidFill>
                <a:latin typeface="เอฟซี เรนโบว์"/>
                <a:ea typeface="เอฟซี เรนโบว์"/>
                <a:cs typeface="เอฟซี เรนโบว์"/>
                <a:sym typeface="เอฟซี เรนโบว์"/>
              </a:rPr>
              <a:t>(2)This section applies also to transactions undertaken after a partnership has been dissolved by the death of a partner, and before the affairs thereof have been completely wound up, either by any surviving partner or by the representatives of the deceased partner.</a:t>
            </a:r>
          </a:p>
          <a:p>
            <a:pPr algn="ctr">
              <a:lnSpc>
                <a:spcPts val="5128"/>
              </a:lnSpc>
            </a:pPr>
            <a:endParaRPr lang="en-US" sz="2263">
              <a:solidFill>
                <a:srgbClr val="373737"/>
              </a:solidFill>
              <a:latin typeface="เอฟซี เรนโบว์"/>
              <a:ea typeface="เอฟซี เรนโบว์"/>
              <a:cs typeface="เอฟซี เรนโบว์"/>
              <a:sym typeface="เอฟซี เรนโบว์"/>
            </a:endParaRPr>
          </a:p>
        </p:txBody>
      </p:sp>
      <p:sp>
        <p:nvSpPr>
          <p:cNvPr id="29" name="Freeform 29"/>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0" name="Freeform 30"/>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1" name="TextBox 31"/>
          <p:cNvSpPr txBox="1"/>
          <p:nvPr/>
        </p:nvSpPr>
        <p:spPr>
          <a:xfrm>
            <a:off x="678499" y="3452825"/>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S.28 - ‘’Partners are bound to render true accounts and full information of all things affecting the partnership to any partner or his legal representatives’’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p:txBody>
      </p:sp>
      <p:sp>
        <p:nvSpPr>
          <p:cNvPr id="32" name="TextBox 32"/>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33" name="TextBox 33"/>
          <p:cNvSpPr txBox="1"/>
          <p:nvPr/>
        </p:nvSpPr>
        <p:spPr>
          <a:xfrm>
            <a:off x="11153477" y="1513549"/>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0" name="Group 20"/>
          <p:cNvGrpSpPr/>
          <p:nvPr/>
        </p:nvGrpSpPr>
        <p:grpSpPr>
          <a:xfrm rot="-7583812">
            <a:off x="1504506" y="1133415"/>
            <a:ext cx="411875" cy="1390303"/>
            <a:chOff x="0" y="0"/>
            <a:chExt cx="108477" cy="366170"/>
          </a:xfrm>
        </p:grpSpPr>
        <p:sp>
          <p:nvSpPr>
            <p:cNvPr id="21" name="Freeform 21"/>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2" name="TextBox 22"/>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rot="-2622763">
            <a:off x="16424128" y="1199942"/>
            <a:ext cx="411875" cy="1390303"/>
            <a:chOff x="0" y="0"/>
            <a:chExt cx="108477" cy="366170"/>
          </a:xfrm>
        </p:grpSpPr>
        <p:sp>
          <p:nvSpPr>
            <p:cNvPr id="24" name="Freeform 24"/>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5" name="TextBox 25"/>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7583812">
            <a:off x="11353936" y="1199942"/>
            <a:ext cx="411875" cy="1390303"/>
            <a:chOff x="0" y="0"/>
            <a:chExt cx="108477" cy="366170"/>
          </a:xfrm>
        </p:grpSpPr>
        <p:sp>
          <p:nvSpPr>
            <p:cNvPr id="27" name="Freeform 2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8" name="TextBox 2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0540465" y="3537577"/>
            <a:ext cx="7009103" cy="393820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Only when in a partnership and it ends once the individual leaves the partnership - unless agreed.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But S.30 also applies. </a:t>
            </a:r>
          </a:p>
        </p:txBody>
      </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TextBox 32"/>
          <p:cNvSpPr txBox="1"/>
          <p:nvPr/>
        </p:nvSpPr>
        <p:spPr>
          <a:xfrm>
            <a:off x="678499" y="3012336"/>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S.30- ‘’If a partner, without the consent of the other partners, carries on any business of the same nature as and competing with that of the firm, he must account for and pay over to the firm all profits made by him in that business’’.</a:t>
            </a:r>
          </a:p>
        </p:txBody>
      </p:sp>
      <p:sp>
        <p:nvSpPr>
          <p:cNvPr id="33" name="TextBox 33"/>
          <p:cNvSpPr txBox="1"/>
          <p:nvPr/>
        </p:nvSpPr>
        <p:spPr>
          <a:xfrm>
            <a:off x="11302185" y="1669529"/>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10540465" y="3537577"/>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Duty of care in running the business.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Management - Duty to take reasonable care.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Key case ; Tann v Herrington  [2009]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Negligence; Third Party. </a:t>
            </a:r>
          </a:p>
        </p:txBody>
      </p:sp>
      <p:sp>
        <p:nvSpPr>
          <p:cNvPr id="29" name="Freeform 29"/>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0" name="Freeform 30"/>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TextBox 31"/>
          <p:cNvSpPr txBox="1"/>
          <p:nvPr/>
        </p:nvSpPr>
        <p:spPr>
          <a:xfrm>
            <a:off x="678499" y="3452825"/>
            <a:ext cx="7009103" cy="329172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S.28-30 rules overlap, but it is unclear if the duties under S,28-29 can be unfollowed and this included in the partnership agreement. </a:t>
            </a:r>
          </a:p>
        </p:txBody>
      </p:sp>
      <p:sp>
        <p:nvSpPr>
          <p:cNvPr id="32" name="TextBox 32"/>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
        <p:nvSpPr>
          <p:cNvPr id="33" name="TextBox 33"/>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Freeform 20"/>
          <p:cNvSpPr/>
          <p:nvPr/>
        </p:nvSpPr>
        <p:spPr>
          <a:xfrm>
            <a:off x="10806533" y="1856992"/>
            <a:ext cx="6259047" cy="6316470"/>
          </a:xfrm>
          <a:custGeom>
            <a:avLst/>
            <a:gdLst/>
            <a:ahLst/>
            <a:cxnLst/>
            <a:rect l="l" t="t" r="r" b="b"/>
            <a:pathLst>
              <a:path w="6259047" h="6316470">
                <a:moveTo>
                  <a:pt x="0" y="0"/>
                </a:moveTo>
                <a:lnTo>
                  <a:pt x="6259047" y="0"/>
                </a:lnTo>
                <a:lnTo>
                  <a:pt x="6259047" y="6316470"/>
                </a:lnTo>
                <a:lnTo>
                  <a:pt x="0" y="631647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1" name="TextBox 21"/>
          <p:cNvSpPr txBox="1"/>
          <p:nvPr/>
        </p:nvSpPr>
        <p:spPr>
          <a:xfrm>
            <a:off x="678499" y="3452825"/>
            <a:ext cx="7009103" cy="1998774"/>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There are other rights that need to be considered and they include; </a:t>
            </a:r>
          </a:p>
        </p:txBody>
      </p:sp>
      <p:sp>
        <p:nvSpPr>
          <p:cNvPr id="22" name="TextBox 22"/>
          <p:cNvSpPr txBox="1"/>
          <p:nvPr/>
        </p:nvSpPr>
        <p:spPr>
          <a:xfrm>
            <a:off x="1444756" y="1418418"/>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370793"/>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BREACH</a:t>
            </a:r>
          </a:p>
        </p:txBody>
      </p:sp>
      <p:sp>
        <p:nvSpPr>
          <p:cNvPr id="20" name="TextBox 20"/>
          <p:cNvSpPr txBox="1"/>
          <p:nvPr/>
        </p:nvSpPr>
        <p:spPr>
          <a:xfrm>
            <a:off x="11306722" y="1455545"/>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BREACH</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458467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Dissolved - Partnership at will or provisions in agreement.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Or apply to the courts for an order  under S.35 - but this is to the courts discretion.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there is a breach of today a number of things can happen, depending on the partnership agreement.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Partner can be expelled- the partnership dissolved or ADR can take place.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1306722" y="1455545"/>
            <a:ext cx="5476589" cy="3318804"/>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BREACH</a:t>
            </a:r>
          </a:p>
          <a:p>
            <a:pPr algn="ctr">
              <a:lnSpc>
                <a:spcPts val="13378"/>
              </a:lnSpc>
            </a:pPr>
            <a:endParaRPr lang="en-US" sz="9556">
              <a:solidFill>
                <a:srgbClr val="373737"/>
              </a:solidFill>
              <a:latin typeface="Paytone One"/>
              <a:ea typeface="Paytone One"/>
              <a:cs typeface="Paytone One"/>
              <a:sym typeface="Paytone One"/>
            </a:endParaRPr>
          </a:p>
        </p:txBody>
      </p:sp>
      <p:grpSp>
        <p:nvGrpSpPr>
          <p:cNvPr id="20" name="Group 20"/>
          <p:cNvGrpSpPr/>
          <p:nvPr/>
        </p:nvGrpSpPr>
        <p:grpSpPr>
          <a:xfrm rot="-7583812">
            <a:off x="1504506" y="1133415"/>
            <a:ext cx="411875" cy="1390303"/>
            <a:chOff x="0" y="0"/>
            <a:chExt cx="108477" cy="366170"/>
          </a:xfrm>
        </p:grpSpPr>
        <p:sp>
          <p:nvSpPr>
            <p:cNvPr id="21" name="Freeform 21"/>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2" name="TextBox 22"/>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rot="-2622763">
            <a:off x="16424128" y="1199942"/>
            <a:ext cx="411875" cy="1390303"/>
            <a:chOff x="0" y="0"/>
            <a:chExt cx="108477" cy="366170"/>
          </a:xfrm>
        </p:grpSpPr>
        <p:sp>
          <p:nvSpPr>
            <p:cNvPr id="24" name="Freeform 24"/>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5" name="TextBox 25"/>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7583812">
            <a:off x="11353936" y="1199942"/>
            <a:ext cx="411875" cy="1390303"/>
            <a:chOff x="0" y="0"/>
            <a:chExt cx="108477" cy="366170"/>
          </a:xfrm>
        </p:grpSpPr>
        <p:sp>
          <p:nvSpPr>
            <p:cNvPr id="27" name="Freeform 2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8" name="TextBox 2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0540465" y="3537577"/>
            <a:ext cx="7009103" cy="5877626"/>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Provisions within the agreement may protect the party that has breached their duty.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Agreement states what happens to shares.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Ask to retire. </a:t>
            </a:r>
          </a:p>
        </p:txBody>
      </p:sp>
      <p:sp>
        <p:nvSpPr>
          <p:cNvPr id="30" name="Freeform 30"/>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TextBox 32"/>
          <p:cNvSpPr txBox="1"/>
          <p:nvPr/>
        </p:nvSpPr>
        <p:spPr>
          <a:xfrm>
            <a:off x="678499" y="3452825"/>
            <a:ext cx="7009103" cy="5231150"/>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Expell - the agreement needs to allow for this (PA 1890 does not allow for this)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 procedure for this will also be laid down in the agreement. </a:t>
            </a:r>
          </a:p>
          <a:p>
            <a:pPr algn="ctr">
              <a:lnSpc>
                <a:spcPts val="5128"/>
              </a:lnSpc>
            </a:pPr>
            <a:endParaRPr lang="en-US" sz="3663">
              <a:solidFill>
                <a:srgbClr val="373737"/>
              </a:solidFill>
              <a:latin typeface="เอฟซี เรนโบว์"/>
              <a:ea typeface="เอฟซี เรนโบว์"/>
              <a:cs typeface="เอฟซี เรนโบว์"/>
              <a:sym typeface="เอฟซี เรนโบว์"/>
            </a:endParaRPr>
          </a:p>
        </p:txBody>
      </p:sp>
      <p:sp>
        <p:nvSpPr>
          <p:cNvPr id="33" name="TextBox 33"/>
          <p:cNvSpPr txBox="1"/>
          <p:nvPr/>
        </p:nvSpPr>
        <p:spPr>
          <a:xfrm>
            <a:off x="1444756" y="1370793"/>
            <a:ext cx="5476589"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BREACH</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444756" y="1408893"/>
            <a:ext cx="5476589" cy="1145373"/>
          </a:xfrm>
          <a:prstGeom prst="rect">
            <a:avLst/>
          </a:prstGeom>
        </p:spPr>
        <p:txBody>
          <a:bodyPr lIns="0" tIns="0" rIns="0" bIns="0" rtlCol="0" anchor="t">
            <a:spAutoFit/>
          </a:bodyPr>
          <a:lstStyle/>
          <a:p>
            <a:pPr algn="ctr">
              <a:lnSpc>
                <a:spcPts val="9319"/>
              </a:lnSpc>
            </a:pPr>
            <a:r>
              <a:rPr lang="en-US" sz="6656">
                <a:solidFill>
                  <a:srgbClr val="373737"/>
                </a:solidFill>
                <a:latin typeface="Paytone One"/>
                <a:ea typeface="Paytone One"/>
                <a:cs typeface="Paytone One"/>
                <a:sym typeface="Paytone One"/>
              </a:rPr>
              <a:t>CONTINUED</a:t>
            </a:r>
          </a:p>
        </p:txBody>
      </p:sp>
      <p:sp>
        <p:nvSpPr>
          <p:cNvPr id="20" name="TextBox 20"/>
          <p:cNvSpPr txBox="1"/>
          <p:nvPr/>
        </p:nvSpPr>
        <p:spPr>
          <a:xfrm>
            <a:off x="11306722" y="1503170"/>
            <a:ext cx="5476589" cy="1159343"/>
          </a:xfrm>
          <a:prstGeom prst="rect">
            <a:avLst/>
          </a:prstGeom>
        </p:spPr>
        <p:txBody>
          <a:bodyPr lIns="0" tIns="0" rIns="0" bIns="0" rtlCol="0" anchor="t">
            <a:spAutoFit/>
          </a:bodyPr>
          <a:lstStyle/>
          <a:p>
            <a:pPr algn="ctr">
              <a:lnSpc>
                <a:spcPts val="9599"/>
              </a:lnSpc>
            </a:pPr>
            <a:r>
              <a:rPr lang="en-US" sz="6856">
                <a:solidFill>
                  <a:srgbClr val="373737"/>
                </a:solidFill>
                <a:latin typeface="Paytone One"/>
                <a:ea typeface="Paytone One"/>
                <a:cs typeface="Paytone One"/>
                <a:sym typeface="Paytone One"/>
              </a:rPr>
              <a:t>CONTINUED</a:t>
            </a:r>
          </a:p>
        </p:txBody>
      </p:sp>
      <p:grpSp>
        <p:nvGrpSpPr>
          <p:cNvPr id="21" name="Group 21"/>
          <p:cNvGrpSpPr/>
          <p:nvPr/>
        </p:nvGrpSpPr>
        <p:grpSpPr>
          <a:xfrm rot="-7583812">
            <a:off x="1504506" y="1133415"/>
            <a:ext cx="411875" cy="1390303"/>
            <a:chOff x="0" y="0"/>
            <a:chExt cx="108477" cy="366170"/>
          </a:xfrm>
        </p:grpSpPr>
        <p:sp>
          <p:nvSpPr>
            <p:cNvPr id="22" name="Freeform 22"/>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3" name="TextBox 23"/>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2622763">
            <a:off x="16424128" y="1199942"/>
            <a:ext cx="411875" cy="1390303"/>
            <a:chOff x="0" y="0"/>
            <a:chExt cx="108477" cy="366170"/>
          </a:xfrm>
        </p:grpSpPr>
        <p:sp>
          <p:nvSpPr>
            <p:cNvPr id="25" name="Freeform 25"/>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6" name="TextBox 26"/>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7583812">
            <a:off x="11353936" y="1199942"/>
            <a:ext cx="411875" cy="1390303"/>
            <a:chOff x="0" y="0"/>
            <a:chExt cx="108477" cy="366170"/>
          </a:xfrm>
        </p:grpSpPr>
        <p:sp>
          <p:nvSpPr>
            <p:cNvPr id="28" name="Freeform 28"/>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9" name="TextBox 29"/>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0540465" y="3537577"/>
            <a:ext cx="7009103" cy="329172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another partner is being added to the partnership then there may be a need to revisit the partnership agreement. </a:t>
            </a:r>
          </a:p>
        </p:txBody>
      </p:sp>
      <p:sp>
        <p:nvSpPr>
          <p:cNvPr id="31" name="Freeform 31"/>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3" name="TextBox 33"/>
          <p:cNvSpPr txBox="1"/>
          <p:nvPr/>
        </p:nvSpPr>
        <p:spPr>
          <a:xfrm>
            <a:off x="678499" y="3452825"/>
            <a:ext cx="7009103" cy="3291725"/>
          </a:xfrm>
          <a:prstGeom prst="rect">
            <a:avLst/>
          </a:prstGeom>
        </p:spPr>
        <p:txBody>
          <a:bodyPr lIns="0" tIns="0" rIns="0" bIns="0" rtlCol="0" anchor="t">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Alternative dispute resolution can be used - what if the partners are determined that the partner should leave?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a:off x="10300429" y="76254"/>
            <a:ext cx="10305738" cy="10287000"/>
          </a:xfrm>
          <a:custGeom>
            <a:avLst/>
            <a:gdLst/>
            <a:ahLst/>
            <a:cxnLst/>
            <a:rect l="l" t="t" r="r" b="b"/>
            <a:pathLst>
              <a:path w="10305738" h="10287000">
                <a:moveTo>
                  <a:pt x="0" y="0"/>
                </a:moveTo>
                <a:lnTo>
                  <a:pt x="10305737" y="0"/>
                </a:lnTo>
                <a:lnTo>
                  <a:pt x="10305737"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5309" y="0"/>
            <a:ext cx="10305738" cy="10287000"/>
          </a:xfrm>
          <a:custGeom>
            <a:avLst/>
            <a:gdLst/>
            <a:ahLst/>
            <a:cxnLst/>
            <a:rect l="l" t="t" r="r" b="b"/>
            <a:pathLst>
              <a:path w="10305738" h="10287000">
                <a:moveTo>
                  <a:pt x="0" y="0"/>
                </a:moveTo>
                <a:lnTo>
                  <a:pt x="10305738" y="0"/>
                </a:lnTo>
                <a:lnTo>
                  <a:pt x="10305738"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69170" y="1223545"/>
            <a:ext cx="16705024" cy="11335649"/>
            <a:chOff x="0" y="0"/>
            <a:chExt cx="22273365" cy="15114199"/>
          </a:xfrm>
        </p:grpSpPr>
        <p:grpSp>
          <p:nvGrpSpPr>
            <p:cNvPr id="5" name="Group 5"/>
            <p:cNvGrpSpPr/>
            <p:nvPr/>
          </p:nvGrpSpPr>
          <p:grpSpPr>
            <a:xfrm rot="5150">
              <a:off x="434967" y="16345"/>
              <a:ext cx="21829158" cy="12351487"/>
              <a:chOff x="0" y="0"/>
              <a:chExt cx="4311932" cy="2439800"/>
            </a:xfrm>
          </p:grpSpPr>
          <p:sp>
            <p:nvSpPr>
              <p:cNvPr id="6" name="Freeform 6"/>
              <p:cNvSpPr/>
              <p:nvPr/>
            </p:nvSpPr>
            <p:spPr>
              <a:xfrm>
                <a:off x="0" y="0"/>
                <a:ext cx="4311933" cy="2439800"/>
              </a:xfrm>
              <a:custGeom>
                <a:avLst/>
                <a:gdLst/>
                <a:ahLst/>
                <a:cxnLst/>
                <a:rect l="l" t="t" r="r" b="b"/>
                <a:pathLst>
                  <a:path w="4311933" h="2439800">
                    <a:moveTo>
                      <a:pt x="0" y="0"/>
                    </a:moveTo>
                    <a:lnTo>
                      <a:pt x="4311933" y="0"/>
                    </a:lnTo>
                    <a:lnTo>
                      <a:pt x="4311933" y="2439800"/>
                    </a:lnTo>
                    <a:lnTo>
                      <a:pt x="0" y="2439800"/>
                    </a:lnTo>
                    <a:close/>
                  </a:path>
                </a:pathLst>
              </a:custGeom>
              <a:solidFill>
                <a:srgbClr val="FDC9C3"/>
              </a:solidFill>
            </p:spPr>
            <p:txBody>
              <a:bodyPr/>
              <a:lstStyle/>
              <a:p>
                <a:endParaRPr lang="en-GB"/>
              </a:p>
            </p:txBody>
          </p:sp>
          <p:sp>
            <p:nvSpPr>
              <p:cNvPr id="7" name="TextBox 7"/>
              <p:cNvSpPr txBox="1"/>
              <p:nvPr/>
            </p:nvSpPr>
            <p:spPr>
              <a:xfrm>
                <a:off x="0" y="-47625"/>
                <a:ext cx="4311932" cy="248742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38085">
              <a:off x="19598061" y="1619054"/>
              <a:ext cx="1405813" cy="2808667"/>
              <a:chOff x="0" y="0"/>
              <a:chExt cx="277692" cy="554798"/>
            </a:xfrm>
          </p:grpSpPr>
          <p:sp>
            <p:nvSpPr>
              <p:cNvPr id="9" name="Freeform 9"/>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10" name="TextBox 10"/>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8085">
              <a:off x="19564703" y="4629958"/>
              <a:ext cx="1405813" cy="2808667"/>
              <a:chOff x="0" y="0"/>
              <a:chExt cx="277692" cy="554798"/>
            </a:xfrm>
          </p:grpSpPr>
          <p:sp>
            <p:nvSpPr>
              <p:cNvPr id="12" name="Freeform 12"/>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3" name="TextBox 13"/>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rot="38085">
              <a:off x="19531346" y="7640861"/>
              <a:ext cx="1405813" cy="2808667"/>
              <a:chOff x="0" y="0"/>
              <a:chExt cx="277692" cy="554798"/>
            </a:xfrm>
          </p:grpSpPr>
          <p:sp>
            <p:nvSpPr>
              <p:cNvPr id="15" name="Freeform 15"/>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txBody>
              <a:bodyPr/>
              <a:lstStyle/>
              <a:p>
                <a:endParaRPr lang="en-GB"/>
              </a:p>
            </p:txBody>
          </p:sp>
          <p:sp>
            <p:nvSpPr>
              <p:cNvPr id="16" name="TextBox 16"/>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rot="38085">
              <a:off x="19497988" y="10651764"/>
              <a:ext cx="1405813" cy="2808667"/>
              <a:chOff x="0" y="0"/>
              <a:chExt cx="277692" cy="554798"/>
            </a:xfrm>
          </p:grpSpPr>
          <p:sp>
            <p:nvSpPr>
              <p:cNvPr id="18" name="Freeform 18"/>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9" name="TextBox 19"/>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rot="-5338741">
              <a:off x="12741554" y="6106175"/>
              <a:ext cx="12797941" cy="3359460"/>
            </a:xfrm>
            <a:custGeom>
              <a:avLst/>
              <a:gdLst/>
              <a:ahLst/>
              <a:cxnLst/>
              <a:rect l="l" t="t" r="r" b="b"/>
              <a:pathLst>
                <a:path w="12797941" h="3359460">
                  <a:moveTo>
                    <a:pt x="0" y="0"/>
                  </a:moveTo>
                  <a:lnTo>
                    <a:pt x="12797941" y="0"/>
                  </a:lnTo>
                  <a:lnTo>
                    <a:pt x="12797941" y="3359459"/>
                  </a:lnTo>
                  <a:lnTo>
                    <a:pt x="0" y="3359459"/>
                  </a:lnTo>
                  <a:lnTo>
                    <a:pt x="0" y="0"/>
                  </a:lnTo>
                  <a:close/>
                </a:path>
              </a:pathLst>
            </a:custGeom>
            <a:blipFill>
              <a:blip r:embed="rId4"/>
              <a:stretch>
                <a:fillRect/>
              </a:stretch>
            </a:blipFill>
          </p:spPr>
          <p:txBody>
            <a:bodyPr/>
            <a:lstStyle/>
            <a:p>
              <a:endParaRPr lang="en-GB"/>
            </a:p>
          </p:txBody>
        </p:sp>
        <p:grpSp>
          <p:nvGrpSpPr>
            <p:cNvPr id="21" name="Group 21"/>
            <p:cNvGrpSpPr/>
            <p:nvPr/>
          </p:nvGrpSpPr>
          <p:grpSpPr>
            <a:xfrm rot="19309">
              <a:off x="808106" y="530217"/>
              <a:ext cx="19217676" cy="12053027"/>
              <a:chOff x="0" y="0"/>
              <a:chExt cx="3796084" cy="2380845"/>
            </a:xfrm>
          </p:grpSpPr>
          <p:sp>
            <p:nvSpPr>
              <p:cNvPr id="22" name="Freeform 22"/>
              <p:cNvSpPr/>
              <p:nvPr/>
            </p:nvSpPr>
            <p:spPr>
              <a:xfrm>
                <a:off x="0" y="0"/>
                <a:ext cx="3796084" cy="2380845"/>
              </a:xfrm>
              <a:custGeom>
                <a:avLst/>
                <a:gdLst/>
                <a:ahLst/>
                <a:cxnLst/>
                <a:rect l="l" t="t" r="r" b="b"/>
                <a:pathLst>
                  <a:path w="3796084" h="2380845">
                    <a:moveTo>
                      <a:pt x="0" y="0"/>
                    </a:moveTo>
                    <a:lnTo>
                      <a:pt x="3796084" y="0"/>
                    </a:lnTo>
                    <a:lnTo>
                      <a:pt x="3796084" y="2380845"/>
                    </a:lnTo>
                    <a:lnTo>
                      <a:pt x="0" y="2380845"/>
                    </a:lnTo>
                    <a:close/>
                  </a:path>
                </a:pathLst>
              </a:custGeom>
              <a:solidFill>
                <a:srgbClr val="FFFFFF"/>
              </a:solidFill>
            </p:spPr>
            <p:txBody>
              <a:bodyPr/>
              <a:lstStyle/>
              <a:p>
                <a:endParaRPr lang="en-GB"/>
              </a:p>
            </p:txBody>
          </p:sp>
          <p:sp>
            <p:nvSpPr>
              <p:cNvPr id="23" name="TextBox 23"/>
              <p:cNvSpPr txBox="1"/>
              <p:nvPr/>
            </p:nvSpPr>
            <p:spPr>
              <a:xfrm>
                <a:off x="0" y="-47625"/>
                <a:ext cx="3796084" cy="2428470"/>
              </a:xfrm>
              <a:prstGeom prst="rect">
                <a:avLst/>
              </a:prstGeom>
            </p:spPr>
            <p:txBody>
              <a:bodyPr lIns="50800" tIns="50800" rIns="50800" bIns="50800" rtlCol="0" anchor="ctr"/>
              <a:lstStyle/>
              <a:p>
                <a:pPr algn="ctr">
                  <a:lnSpc>
                    <a:spcPts val="2659"/>
                  </a:lnSpc>
                </a:pPr>
                <a:endParaRPr/>
              </a:p>
            </p:txBody>
          </p:sp>
        </p:grpSp>
        <p:sp>
          <p:nvSpPr>
            <p:cNvPr id="24" name="Freeform 24"/>
            <p:cNvSpPr/>
            <p:nvPr/>
          </p:nvSpPr>
          <p:spPr>
            <a:xfrm>
              <a:off x="0" y="1035743"/>
              <a:ext cx="1766206" cy="14078456"/>
            </a:xfrm>
            <a:custGeom>
              <a:avLst/>
              <a:gdLst/>
              <a:ahLst/>
              <a:cxnLst/>
              <a:rect l="l" t="t" r="r" b="b"/>
              <a:pathLst>
                <a:path w="1766206" h="14078456">
                  <a:moveTo>
                    <a:pt x="0" y="0"/>
                  </a:moveTo>
                  <a:lnTo>
                    <a:pt x="1766206" y="0"/>
                  </a:lnTo>
                  <a:lnTo>
                    <a:pt x="1766206" y="14078456"/>
                  </a:lnTo>
                  <a:lnTo>
                    <a:pt x="0" y="14078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25" name="Freeform 25"/>
          <p:cNvSpPr/>
          <p:nvPr/>
        </p:nvSpPr>
        <p:spPr>
          <a:xfrm>
            <a:off x="3425685" y="3338511"/>
            <a:ext cx="2481752" cy="1439416"/>
          </a:xfrm>
          <a:custGeom>
            <a:avLst/>
            <a:gdLst/>
            <a:ahLst/>
            <a:cxnLst/>
            <a:rect l="l" t="t" r="r" b="b"/>
            <a:pathLst>
              <a:path w="2481752" h="1439416">
                <a:moveTo>
                  <a:pt x="0" y="0"/>
                </a:moveTo>
                <a:lnTo>
                  <a:pt x="2481752" y="0"/>
                </a:lnTo>
                <a:lnTo>
                  <a:pt x="2481752" y="1439416"/>
                </a:lnTo>
                <a:lnTo>
                  <a:pt x="0" y="14394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6" name="Freeform 26"/>
          <p:cNvSpPr/>
          <p:nvPr/>
        </p:nvSpPr>
        <p:spPr>
          <a:xfrm>
            <a:off x="8071271" y="3338511"/>
            <a:ext cx="2481752" cy="1439416"/>
          </a:xfrm>
          <a:custGeom>
            <a:avLst/>
            <a:gdLst/>
            <a:ahLst/>
            <a:cxnLst/>
            <a:rect l="l" t="t" r="r" b="b"/>
            <a:pathLst>
              <a:path w="2481752" h="1439416">
                <a:moveTo>
                  <a:pt x="0" y="0"/>
                </a:moveTo>
                <a:lnTo>
                  <a:pt x="2481752" y="0"/>
                </a:lnTo>
                <a:lnTo>
                  <a:pt x="2481752" y="1439416"/>
                </a:lnTo>
                <a:lnTo>
                  <a:pt x="0" y="14394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7" name="Freeform 27"/>
          <p:cNvSpPr/>
          <p:nvPr/>
        </p:nvSpPr>
        <p:spPr>
          <a:xfrm>
            <a:off x="12380563" y="3198165"/>
            <a:ext cx="2481752" cy="1439416"/>
          </a:xfrm>
          <a:custGeom>
            <a:avLst/>
            <a:gdLst/>
            <a:ahLst/>
            <a:cxnLst/>
            <a:rect l="l" t="t" r="r" b="b"/>
            <a:pathLst>
              <a:path w="2481752" h="1439416">
                <a:moveTo>
                  <a:pt x="0" y="0"/>
                </a:moveTo>
                <a:lnTo>
                  <a:pt x="2481752" y="0"/>
                </a:lnTo>
                <a:lnTo>
                  <a:pt x="2481752" y="1439416"/>
                </a:lnTo>
                <a:lnTo>
                  <a:pt x="0" y="14394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28" name="Group 28"/>
          <p:cNvGrpSpPr/>
          <p:nvPr/>
        </p:nvGrpSpPr>
        <p:grpSpPr>
          <a:xfrm>
            <a:off x="2968991" y="5002290"/>
            <a:ext cx="3395139" cy="4785812"/>
            <a:chOff x="0" y="0"/>
            <a:chExt cx="894193" cy="1260461"/>
          </a:xfrm>
        </p:grpSpPr>
        <p:sp>
          <p:nvSpPr>
            <p:cNvPr id="29" name="Freeform 29"/>
            <p:cNvSpPr/>
            <p:nvPr/>
          </p:nvSpPr>
          <p:spPr>
            <a:xfrm>
              <a:off x="0" y="0"/>
              <a:ext cx="894193" cy="1260461"/>
            </a:xfrm>
            <a:custGeom>
              <a:avLst/>
              <a:gdLst/>
              <a:ahLst/>
              <a:cxnLst/>
              <a:rect l="l" t="t" r="r" b="b"/>
              <a:pathLst>
                <a:path w="894193" h="1260461">
                  <a:moveTo>
                    <a:pt x="148219" y="0"/>
                  </a:moveTo>
                  <a:lnTo>
                    <a:pt x="745974" y="0"/>
                  </a:lnTo>
                  <a:cubicBezTo>
                    <a:pt x="785284" y="0"/>
                    <a:pt x="822984" y="15616"/>
                    <a:pt x="850781" y="43412"/>
                  </a:cubicBezTo>
                  <a:cubicBezTo>
                    <a:pt x="878577" y="71209"/>
                    <a:pt x="894193" y="108909"/>
                    <a:pt x="894193" y="148219"/>
                  </a:cubicBezTo>
                  <a:lnTo>
                    <a:pt x="894193" y="1112242"/>
                  </a:lnTo>
                  <a:cubicBezTo>
                    <a:pt x="894193" y="1151552"/>
                    <a:pt x="878577" y="1189252"/>
                    <a:pt x="850781" y="1217048"/>
                  </a:cubicBezTo>
                  <a:cubicBezTo>
                    <a:pt x="822984" y="1244845"/>
                    <a:pt x="785284" y="1260461"/>
                    <a:pt x="745974" y="1260461"/>
                  </a:cubicBezTo>
                  <a:lnTo>
                    <a:pt x="148219" y="1260461"/>
                  </a:lnTo>
                  <a:cubicBezTo>
                    <a:pt x="108909" y="1260461"/>
                    <a:pt x="71209" y="1244845"/>
                    <a:pt x="43412" y="1217048"/>
                  </a:cubicBezTo>
                  <a:cubicBezTo>
                    <a:pt x="15616" y="1189252"/>
                    <a:pt x="0" y="1151552"/>
                    <a:pt x="0" y="1112242"/>
                  </a:cubicBezTo>
                  <a:lnTo>
                    <a:pt x="0" y="148219"/>
                  </a:lnTo>
                  <a:cubicBezTo>
                    <a:pt x="0" y="108909"/>
                    <a:pt x="15616" y="71209"/>
                    <a:pt x="43412" y="43412"/>
                  </a:cubicBezTo>
                  <a:cubicBezTo>
                    <a:pt x="71209" y="15616"/>
                    <a:pt x="108909" y="0"/>
                    <a:pt x="148219"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30" name="TextBox 30"/>
            <p:cNvSpPr txBox="1"/>
            <p:nvPr/>
          </p:nvSpPr>
          <p:spPr>
            <a:xfrm>
              <a:off x="0" y="-47625"/>
              <a:ext cx="894193" cy="1308086"/>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7446431" y="5002290"/>
            <a:ext cx="3395139" cy="4785812"/>
            <a:chOff x="0" y="0"/>
            <a:chExt cx="894193" cy="1260461"/>
          </a:xfrm>
        </p:grpSpPr>
        <p:sp>
          <p:nvSpPr>
            <p:cNvPr id="32" name="Freeform 32"/>
            <p:cNvSpPr/>
            <p:nvPr/>
          </p:nvSpPr>
          <p:spPr>
            <a:xfrm>
              <a:off x="0" y="0"/>
              <a:ext cx="894193" cy="1260461"/>
            </a:xfrm>
            <a:custGeom>
              <a:avLst/>
              <a:gdLst/>
              <a:ahLst/>
              <a:cxnLst/>
              <a:rect l="l" t="t" r="r" b="b"/>
              <a:pathLst>
                <a:path w="894193" h="1260461">
                  <a:moveTo>
                    <a:pt x="148219" y="0"/>
                  </a:moveTo>
                  <a:lnTo>
                    <a:pt x="745974" y="0"/>
                  </a:lnTo>
                  <a:cubicBezTo>
                    <a:pt x="785284" y="0"/>
                    <a:pt x="822984" y="15616"/>
                    <a:pt x="850781" y="43412"/>
                  </a:cubicBezTo>
                  <a:cubicBezTo>
                    <a:pt x="878577" y="71209"/>
                    <a:pt x="894193" y="108909"/>
                    <a:pt x="894193" y="148219"/>
                  </a:cubicBezTo>
                  <a:lnTo>
                    <a:pt x="894193" y="1112242"/>
                  </a:lnTo>
                  <a:cubicBezTo>
                    <a:pt x="894193" y="1151552"/>
                    <a:pt x="878577" y="1189252"/>
                    <a:pt x="850781" y="1217048"/>
                  </a:cubicBezTo>
                  <a:cubicBezTo>
                    <a:pt x="822984" y="1244845"/>
                    <a:pt x="785284" y="1260461"/>
                    <a:pt x="745974" y="1260461"/>
                  </a:cubicBezTo>
                  <a:lnTo>
                    <a:pt x="148219" y="1260461"/>
                  </a:lnTo>
                  <a:cubicBezTo>
                    <a:pt x="108909" y="1260461"/>
                    <a:pt x="71209" y="1244845"/>
                    <a:pt x="43412" y="1217048"/>
                  </a:cubicBezTo>
                  <a:cubicBezTo>
                    <a:pt x="15616" y="1189252"/>
                    <a:pt x="0" y="1151552"/>
                    <a:pt x="0" y="1112242"/>
                  </a:cubicBezTo>
                  <a:lnTo>
                    <a:pt x="0" y="148219"/>
                  </a:lnTo>
                  <a:cubicBezTo>
                    <a:pt x="0" y="108909"/>
                    <a:pt x="15616" y="71209"/>
                    <a:pt x="43412" y="43412"/>
                  </a:cubicBezTo>
                  <a:cubicBezTo>
                    <a:pt x="71209" y="15616"/>
                    <a:pt x="108909" y="0"/>
                    <a:pt x="148219"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33" name="TextBox 33"/>
            <p:cNvSpPr txBox="1"/>
            <p:nvPr/>
          </p:nvSpPr>
          <p:spPr>
            <a:xfrm>
              <a:off x="0" y="-47625"/>
              <a:ext cx="894193" cy="1308086"/>
            </a:xfrm>
            <a:prstGeom prst="rect">
              <a:avLst/>
            </a:prstGeom>
          </p:spPr>
          <p:txBody>
            <a:bodyPr lIns="50800" tIns="50800" rIns="50800" bIns="50800" rtlCol="0" anchor="ctr"/>
            <a:lstStyle/>
            <a:p>
              <a:pPr algn="ctr">
                <a:lnSpc>
                  <a:spcPts val="2659"/>
                </a:lnSpc>
              </a:pPr>
              <a:endParaRPr/>
            </a:p>
          </p:txBody>
        </p:sp>
      </p:grpSp>
      <p:grpSp>
        <p:nvGrpSpPr>
          <p:cNvPr id="34" name="Group 34"/>
          <p:cNvGrpSpPr/>
          <p:nvPr/>
        </p:nvGrpSpPr>
        <p:grpSpPr>
          <a:xfrm>
            <a:off x="11923870" y="5002290"/>
            <a:ext cx="3395139" cy="4785812"/>
            <a:chOff x="0" y="0"/>
            <a:chExt cx="894193" cy="1260461"/>
          </a:xfrm>
        </p:grpSpPr>
        <p:sp>
          <p:nvSpPr>
            <p:cNvPr id="35" name="Freeform 35"/>
            <p:cNvSpPr/>
            <p:nvPr/>
          </p:nvSpPr>
          <p:spPr>
            <a:xfrm>
              <a:off x="0" y="0"/>
              <a:ext cx="894193" cy="1260461"/>
            </a:xfrm>
            <a:custGeom>
              <a:avLst/>
              <a:gdLst/>
              <a:ahLst/>
              <a:cxnLst/>
              <a:rect l="l" t="t" r="r" b="b"/>
              <a:pathLst>
                <a:path w="894193" h="1260461">
                  <a:moveTo>
                    <a:pt x="148219" y="0"/>
                  </a:moveTo>
                  <a:lnTo>
                    <a:pt x="745974" y="0"/>
                  </a:lnTo>
                  <a:cubicBezTo>
                    <a:pt x="785284" y="0"/>
                    <a:pt x="822984" y="15616"/>
                    <a:pt x="850781" y="43412"/>
                  </a:cubicBezTo>
                  <a:cubicBezTo>
                    <a:pt x="878577" y="71209"/>
                    <a:pt x="894193" y="108909"/>
                    <a:pt x="894193" y="148219"/>
                  </a:cubicBezTo>
                  <a:lnTo>
                    <a:pt x="894193" y="1112242"/>
                  </a:lnTo>
                  <a:cubicBezTo>
                    <a:pt x="894193" y="1151552"/>
                    <a:pt x="878577" y="1189252"/>
                    <a:pt x="850781" y="1217048"/>
                  </a:cubicBezTo>
                  <a:cubicBezTo>
                    <a:pt x="822984" y="1244845"/>
                    <a:pt x="785284" y="1260461"/>
                    <a:pt x="745974" y="1260461"/>
                  </a:cubicBezTo>
                  <a:lnTo>
                    <a:pt x="148219" y="1260461"/>
                  </a:lnTo>
                  <a:cubicBezTo>
                    <a:pt x="108909" y="1260461"/>
                    <a:pt x="71209" y="1244845"/>
                    <a:pt x="43412" y="1217048"/>
                  </a:cubicBezTo>
                  <a:cubicBezTo>
                    <a:pt x="15616" y="1189252"/>
                    <a:pt x="0" y="1151552"/>
                    <a:pt x="0" y="1112242"/>
                  </a:cubicBezTo>
                  <a:lnTo>
                    <a:pt x="0" y="148219"/>
                  </a:lnTo>
                  <a:cubicBezTo>
                    <a:pt x="0" y="108909"/>
                    <a:pt x="15616" y="71209"/>
                    <a:pt x="43412" y="43412"/>
                  </a:cubicBezTo>
                  <a:cubicBezTo>
                    <a:pt x="71209" y="15616"/>
                    <a:pt x="108909" y="0"/>
                    <a:pt x="148219"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36" name="TextBox 36"/>
            <p:cNvSpPr txBox="1"/>
            <p:nvPr/>
          </p:nvSpPr>
          <p:spPr>
            <a:xfrm>
              <a:off x="0" y="-47625"/>
              <a:ext cx="894193" cy="1308086"/>
            </a:xfrm>
            <a:prstGeom prst="rect">
              <a:avLst/>
            </a:prstGeom>
          </p:spPr>
          <p:txBody>
            <a:bodyPr lIns="50800" tIns="50800" rIns="50800" bIns="50800" rtlCol="0" anchor="ctr"/>
            <a:lstStyle/>
            <a:p>
              <a:pPr algn="ctr">
                <a:lnSpc>
                  <a:spcPts val="2659"/>
                </a:lnSpc>
              </a:pPr>
              <a:endParaRPr/>
            </a:p>
          </p:txBody>
        </p:sp>
      </p:grpSp>
      <p:sp>
        <p:nvSpPr>
          <p:cNvPr id="37" name="TextBox 37"/>
          <p:cNvSpPr txBox="1"/>
          <p:nvPr/>
        </p:nvSpPr>
        <p:spPr>
          <a:xfrm>
            <a:off x="3761979" y="3706189"/>
            <a:ext cx="1809164" cy="580235"/>
          </a:xfrm>
          <a:prstGeom prst="rect">
            <a:avLst/>
          </a:prstGeom>
        </p:spPr>
        <p:txBody>
          <a:bodyPr lIns="0" tIns="0" rIns="0" bIns="0" rtlCol="0" anchor="t">
            <a:spAutoFit/>
          </a:bodyPr>
          <a:lstStyle/>
          <a:p>
            <a:pPr algn="ctr">
              <a:lnSpc>
                <a:spcPts val="4243"/>
              </a:lnSpc>
            </a:pPr>
            <a:r>
              <a:rPr lang="en-US" sz="3031">
                <a:solidFill>
                  <a:srgbClr val="373737"/>
                </a:solidFill>
                <a:latin typeface="เอฟซี เรนโบว์"/>
                <a:ea typeface="เอฟซี เรนโบว์"/>
                <a:cs typeface="เอฟซี เรนโบว์"/>
                <a:sym typeface="เอฟซี เรนโบว์"/>
              </a:rPr>
              <a:t>TUESDAY</a:t>
            </a:r>
          </a:p>
        </p:txBody>
      </p:sp>
      <p:sp>
        <p:nvSpPr>
          <p:cNvPr id="38" name="TextBox 38"/>
          <p:cNvSpPr txBox="1"/>
          <p:nvPr/>
        </p:nvSpPr>
        <p:spPr>
          <a:xfrm>
            <a:off x="8407565" y="3725239"/>
            <a:ext cx="1809164" cy="511655"/>
          </a:xfrm>
          <a:prstGeom prst="rect">
            <a:avLst/>
          </a:prstGeom>
        </p:spPr>
        <p:txBody>
          <a:bodyPr lIns="0" tIns="0" rIns="0" bIns="0" rtlCol="0" anchor="t">
            <a:spAutoFit/>
          </a:bodyPr>
          <a:lstStyle/>
          <a:p>
            <a:pPr algn="ctr">
              <a:lnSpc>
                <a:spcPts val="3823"/>
              </a:lnSpc>
            </a:pPr>
            <a:r>
              <a:rPr lang="en-US" sz="2731">
                <a:solidFill>
                  <a:srgbClr val="373737"/>
                </a:solidFill>
                <a:latin typeface="เอฟซี เรนโบว์"/>
                <a:ea typeface="เอฟซี เรนโบว์"/>
                <a:cs typeface="เอฟซี เรนโบว์"/>
                <a:sym typeface="เอฟซี เรนโบว์"/>
              </a:rPr>
              <a:t>THURSDAY</a:t>
            </a:r>
          </a:p>
        </p:txBody>
      </p:sp>
      <p:sp>
        <p:nvSpPr>
          <p:cNvPr id="39" name="TextBox 39"/>
          <p:cNvSpPr txBox="1"/>
          <p:nvPr/>
        </p:nvSpPr>
        <p:spPr>
          <a:xfrm>
            <a:off x="12716857" y="3425913"/>
            <a:ext cx="1809164" cy="665326"/>
          </a:xfrm>
          <a:prstGeom prst="rect">
            <a:avLst/>
          </a:prstGeom>
        </p:spPr>
        <p:txBody>
          <a:bodyPr lIns="0" tIns="0" rIns="0" bIns="0" rtlCol="0" anchor="t">
            <a:spAutoFit/>
          </a:bodyPr>
          <a:lstStyle/>
          <a:p>
            <a:pPr algn="ctr">
              <a:lnSpc>
                <a:spcPts val="4803"/>
              </a:lnSpc>
            </a:pPr>
            <a:r>
              <a:rPr lang="en-US" sz="3431">
                <a:solidFill>
                  <a:srgbClr val="373737"/>
                </a:solidFill>
                <a:latin typeface="เอฟซี เรนโบว์"/>
                <a:ea typeface="เอฟซี เรนโบว์"/>
                <a:cs typeface="เอฟซี เรนโบว์"/>
                <a:sym typeface="เอฟซี เรนโบว์"/>
              </a:rPr>
              <a:t>STREAM</a:t>
            </a:r>
          </a:p>
        </p:txBody>
      </p:sp>
      <p:sp>
        <p:nvSpPr>
          <p:cNvPr id="40" name="TextBox 40"/>
          <p:cNvSpPr txBox="1"/>
          <p:nvPr/>
        </p:nvSpPr>
        <p:spPr>
          <a:xfrm>
            <a:off x="3111995" y="5114979"/>
            <a:ext cx="3109132" cy="1999215"/>
          </a:xfrm>
          <a:prstGeom prst="rect">
            <a:avLst/>
          </a:prstGeom>
        </p:spPr>
        <p:txBody>
          <a:bodyPr lIns="0" tIns="0" rIns="0" bIns="0" rtlCol="0" anchor="t">
            <a:spAutoFit/>
          </a:bodyPr>
          <a:lstStyle/>
          <a:p>
            <a:pPr algn="ctr">
              <a:lnSpc>
                <a:spcPts val="3897"/>
              </a:lnSpc>
            </a:pPr>
            <a:r>
              <a:rPr lang="en-US" sz="2784">
                <a:solidFill>
                  <a:srgbClr val="373737"/>
                </a:solidFill>
                <a:latin typeface="เอฟซี เรนโบว์"/>
                <a:ea typeface="เอฟซี เรนโบว์"/>
                <a:cs typeface="เอฟซี เรนโบว์"/>
                <a:sym typeface="เอฟซี เรนโบว์"/>
              </a:rPr>
              <a:t>Finish partnerships with ending a partnership.</a:t>
            </a:r>
          </a:p>
        </p:txBody>
      </p:sp>
      <p:sp>
        <p:nvSpPr>
          <p:cNvPr id="41" name="TextBox 41"/>
          <p:cNvSpPr txBox="1"/>
          <p:nvPr/>
        </p:nvSpPr>
        <p:spPr>
          <a:xfrm>
            <a:off x="7589434" y="5114979"/>
            <a:ext cx="3109132" cy="2981793"/>
          </a:xfrm>
          <a:prstGeom prst="rect">
            <a:avLst/>
          </a:prstGeom>
        </p:spPr>
        <p:txBody>
          <a:bodyPr lIns="0" tIns="0" rIns="0" bIns="0" rtlCol="0" anchor="t">
            <a:spAutoFit/>
          </a:bodyPr>
          <a:lstStyle/>
          <a:p>
            <a:pPr algn="ctr">
              <a:lnSpc>
                <a:spcPts val="3897"/>
              </a:lnSpc>
            </a:pPr>
            <a:r>
              <a:rPr lang="en-US" sz="2784">
                <a:solidFill>
                  <a:srgbClr val="373737"/>
                </a:solidFill>
                <a:latin typeface="เอฟซี เรนโบว์"/>
                <a:ea typeface="เอฟซี เรนโบว์"/>
                <a:cs typeface="เอฟซี เรนโบว์"/>
                <a:sym typeface="เอฟซี เรนโบว์"/>
              </a:rPr>
              <a:t>Move on to companies. </a:t>
            </a:r>
          </a:p>
          <a:p>
            <a:pPr algn="ctr">
              <a:lnSpc>
                <a:spcPts val="3897"/>
              </a:lnSpc>
            </a:pPr>
            <a:endParaRPr lang="en-US" sz="2784">
              <a:solidFill>
                <a:srgbClr val="373737"/>
              </a:solidFill>
              <a:latin typeface="เอฟซี เรนโบว์"/>
              <a:ea typeface="เอฟซี เรนโบว์"/>
              <a:cs typeface="เอฟซี เรนโบว์"/>
              <a:sym typeface="เอฟซี เรนโบว์"/>
            </a:endParaRPr>
          </a:p>
          <a:p>
            <a:pPr algn="ctr">
              <a:lnSpc>
                <a:spcPts val="3897"/>
              </a:lnSpc>
            </a:pPr>
            <a:r>
              <a:rPr lang="en-US" sz="2784">
                <a:solidFill>
                  <a:srgbClr val="373737"/>
                </a:solidFill>
                <a:latin typeface="เอฟซี เรนโบว์"/>
                <a:ea typeface="เอฟซี เรนโบว์"/>
                <a:cs typeface="เอฟซี เรนโบว์"/>
                <a:sym typeface="เอฟซี เรนโบว์"/>
              </a:rPr>
              <a:t>Activity in relation to partnerships.</a:t>
            </a:r>
          </a:p>
        </p:txBody>
      </p:sp>
      <p:sp>
        <p:nvSpPr>
          <p:cNvPr id="42" name="TextBox 42"/>
          <p:cNvSpPr txBox="1"/>
          <p:nvPr/>
        </p:nvSpPr>
        <p:spPr>
          <a:xfrm>
            <a:off x="12066873" y="5114979"/>
            <a:ext cx="3109132" cy="2981793"/>
          </a:xfrm>
          <a:prstGeom prst="rect">
            <a:avLst/>
          </a:prstGeom>
        </p:spPr>
        <p:txBody>
          <a:bodyPr lIns="0" tIns="0" rIns="0" bIns="0" rtlCol="0" anchor="t">
            <a:spAutoFit/>
          </a:bodyPr>
          <a:lstStyle/>
          <a:p>
            <a:pPr algn="ctr">
              <a:lnSpc>
                <a:spcPts val="3897"/>
              </a:lnSpc>
            </a:pPr>
            <a:r>
              <a:rPr lang="en-US" sz="2784">
                <a:solidFill>
                  <a:srgbClr val="373737"/>
                </a:solidFill>
                <a:latin typeface="เอฟซี เรนโบว์"/>
                <a:ea typeface="เอฟซี เรนโบว์"/>
                <a:cs typeface="เอฟซี เรนโบว์"/>
                <a:sym typeface="เอฟซี เรนโบว์"/>
              </a:rPr>
              <a:t>By next weeks session there will be a video on Moodle showing you how to utilise stream.</a:t>
            </a:r>
          </a:p>
        </p:txBody>
      </p:sp>
      <p:sp>
        <p:nvSpPr>
          <p:cNvPr id="43" name="TextBox 43"/>
          <p:cNvSpPr txBox="1"/>
          <p:nvPr/>
        </p:nvSpPr>
        <p:spPr>
          <a:xfrm>
            <a:off x="5783170" y="1574400"/>
            <a:ext cx="6721660" cy="1623765"/>
          </a:xfrm>
          <a:prstGeom prst="rect">
            <a:avLst/>
          </a:prstGeom>
        </p:spPr>
        <p:txBody>
          <a:bodyPr lIns="0" tIns="0" rIns="0" bIns="0" rtlCol="0" anchor="t">
            <a:spAutoFit/>
          </a:bodyPr>
          <a:lstStyle/>
          <a:p>
            <a:pPr algn="ctr">
              <a:lnSpc>
                <a:spcPts val="13378"/>
              </a:lnSpc>
            </a:pPr>
            <a:r>
              <a:rPr lang="en-US" sz="9556">
                <a:solidFill>
                  <a:srgbClr val="373737"/>
                </a:solidFill>
                <a:latin typeface="Paytone One"/>
                <a:ea typeface="Paytone One"/>
                <a:cs typeface="Paytone One"/>
                <a:sym typeface="Paytone One"/>
              </a:rPr>
              <a:t>NEXT....</a:t>
            </a:r>
          </a:p>
        </p:txBody>
      </p:sp>
      <p:sp>
        <p:nvSpPr>
          <p:cNvPr id="44" name="Freeform 44"/>
          <p:cNvSpPr/>
          <p:nvPr/>
        </p:nvSpPr>
        <p:spPr>
          <a:xfrm rot="1361156">
            <a:off x="13099745" y="338039"/>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1622303" y="0"/>
            <a:ext cx="14938563" cy="13787502"/>
            <a:chOff x="0" y="0"/>
            <a:chExt cx="19918083" cy="18383336"/>
          </a:xfrm>
        </p:grpSpPr>
        <p:grpSp>
          <p:nvGrpSpPr>
            <p:cNvPr id="3" name="Group 3"/>
            <p:cNvGrpSpPr/>
            <p:nvPr/>
          </p:nvGrpSpPr>
          <p:grpSpPr>
            <a:xfrm>
              <a:off x="0" y="0"/>
              <a:ext cx="19217676" cy="18383336"/>
              <a:chOff x="0" y="0"/>
              <a:chExt cx="3796084" cy="3631276"/>
            </a:xfrm>
          </p:grpSpPr>
          <p:sp>
            <p:nvSpPr>
              <p:cNvPr id="4" name="Freeform 4"/>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FFFF"/>
              </a:solidFill>
            </p:spPr>
            <p:txBody>
              <a:bodyPr/>
              <a:lstStyle/>
              <a:p>
                <a:endParaRPr lang="en-GB"/>
              </a:p>
            </p:txBody>
          </p:sp>
          <p:sp>
            <p:nvSpPr>
              <p:cNvPr id="5" name="TextBox 5"/>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H="1">
              <a:off x="18151877" y="0"/>
              <a:ext cx="1766206" cy="14078456"/>
            </a:xfrm>
            <a:custGeom>
              <a:avLst/>
              <a:gdLst/>
              <a:ahLst/>
              <a:cxnLst/>
              <a:rect l="l" t="t" r="r" b="b"/>
              <a:pathLst>
                <a:path w="1766206" h="14078456">
                  <a:moveTo>
                    <a:pt x="1766206" y="0"/>
                  </a:moveTo>
                  <a:lnTo>
                    <a:pt x="0" y="0"/>
                  </a:lnTo>
                  <a:lnTo>
                    <a:pt x="0" y="14078456"/>
                  </a:lnTo>
                  <a:lnTo>
                    <a:pt x="1766206" y="14078456"/>
                  </a:lnTo>
                  <a:lnTo>
                    <a:pt x="176620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7" name="Group 7"/>
          <p:cNvGrpSpPr/>
          <p:nvPr/>
        </p:nvGrpSpPr>
        <p:grpSpPr>
          <a:xfrm>
            <a:off x="597379" y="2483464"/>
            <a:ext cx="10849881" cy="7256468"/>
            <a:chOff x="0" y="0"/>
            <a:chExt cx="2857582" cy="1911169"/>
          </a:xfrm>
        </p:grpSpPr>
        <p:sp>
          <p:nvSpPr>
            <p:cNvPr id="8" name="Freeform 8"/>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9" name="TextBox 9"/>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83675" y="757110"/>
            <a:ext cx="10726606" cy="1244725"/>
          </a:xfrm>
          <a:prstGeom prst="rect">
            <a:avLst/>
          </a:prstGeom>
        </p:spPr>
        <p:txBody>
          <a:bodyPr lIns="0" tIns="0" rIns="0" bIns="0" rtlCol="0" anchor="t">
            <a:spAutoFit/>
          </a:bodyPr>
          <a:lstStyle/>
          <a:p>
            <a:pPr algn="ctr">
              <a:lnSpc>
                <a:spcPts val="10150"/>
              </a:lnSpc>
            </a:pPr>
            <a:r>
              <a:rPr lang="en-US" sz="7250">
                <a:solidFill>
                  <a:srgbClr val="373737"/>
                </a:solidFill>
                <a:latin typeface="Paytone One"/>
                <a:ea typeface="Paytone One"/>
                <a:cs typeface="Paytone One"/>
                <a:sym typeface="Paytone One"/>
              </a:rPr>
              <a:t>CONCLUSION</a:t>
            </a:r>
          </a:p>
        </p:txBody>
      </p:sp>
      <p:sp>
        <p:nvSpPr>
          <p:cNvPr id="11" name="Freeform 11"/>
          <p:cNvSpPr/>
          <p:nvPr/>
        </p:nvSpPr>
        <p:spPr>
          <a:xfrm flipH="1">
            <a:off x="9636570" y="642554"/>
            <a:ext cx="1082327" cy="1359281"/>
          </a:xfrm>
          <a:custGeom>
            <a:avLst/>
            <a:gdLst/>
            <a:ahLst/>
            <a:cxnLst/>
            <a:rect l="l" t="t" r="r" b="b"/>
            <a:pathLst>
              <a:path w="1082327" h="1359281">
                <a:moveTo>
                  <a:pt x="1082327" y="0"/>
                </a:moveTo>
                <a:lnTo>
                  <a:pt x="0" y="0"/>
                </a:lnTo>
                <a:lnTo>
                  <a:pt x="0" y="1359280"/>
                </a:lnTo>
                <a:lnTo>
                  <a:pt x="1082327" y="1359280"/>
                </a:lnTo>
                <a:lnTo>
                  <a:pt x="10823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247777" y="771269"/>
            <a:ext cx="1082327" cy="1359281"/>
          </a:xfrm>
          <a:custGeom>
            <a:avLst/>
            <a:gdLst/>
            <a:ahLst/>
            <a:cxnLst/>
            <a:rect l="l" t="t" r="r" b="b"/>
            <a:pathLst>
              <a:path w="1082327" h="1359281">
                <a:moveTo>
                  <a:pt x="0" y="0"/>
                </a:moveTo>
                <a:lnTo>
                  <a:pt x="1082328" y="0"/>
                </a:lnTo>
                <a:lnTo>
                  <a:pt x="1082328"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p:cNvSpPr txBox="1"/>
          <p:nvPr/>
        </p:nvSpPr>
        <p:spPr>
          <a:xfrm>
            <a:off x="828762" y="2392935"/>
            <a:ext cx="10199966" cy="6298872"/>
          </a:xfrm>
          <a:prstGeom prst="rect">
            <a:avLst/>
          </a:prstGeom>
        </p:spPr>
        <p:txBody>
          <a:bodyPr lIns="0" tIns="0" rIns="0" bIns="0" rtlCol="0" anchor="t">
            <a:spAutoFit/>
          </a:bodyPr>
          <a:lstStyle/>
          <a:p>
            <a:pPr marL="868180" lvl="1" indent="-434090" algn="ctr">
              <a:lnSpc>
                <a:spcPts val="10053"/>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Partnerships are governed by the Partnerships Act 1890. </a:t>
            </a:r>
          </a:p>
          <a:p>
            <a:pPr marL="868180" lvl="1" indent="-434090" algn="ctr">
              <a:lnSpc>
                <a:spcPts val="10053"/>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However, there are elements that need to be include in the partnership agreement. </a:t>
            </a:r>
          </a:p>
        </p:txBody>
      </p:sp>
      <p:sp>
        <p:nvSpPr>
          <p:cNvPr id="14" name="Freeform 14"/>
          <p:cNvSpPr/>
          <p:nvPr/>
        </p:nvSpPr>
        <p:spPr>
          <a:xfrm rot="-1049429">
            <a:off x="14296765" y="5574676"/>
            <a:ext cx="5925070" cy="6817549"/>
          </a:xfrm>
          <a:custGeom>
            <a:avLst/>
            <a:gdLst/>
            <a:ahLst/>
            <a:cxnLst/>
            <a:rect l="l" t="t" r="r" b="b"/>
            <a:pathLst>
              <a:path w="5925070" h="6817549">
                <a:moveTo>
                  <a:pt x="0" y="0"/>
                </a:moveTo>
                <a:lnTo>
                  <a:pt x="5925070" y="0"/>
                </a:lnTo>
                <a:lnTo>
                  <a:pt x="5925070" y="6817549"/>
                </a:lnTo>
                <a:lnTo>
                  <a:pt x="0" y="68175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rot="1074498">
            <a:off x="14322564" y="-1633889"/>
            <a:ext cx="6338431" cy="6939172"/>
          </a:xfrm>
          <a:custGeom>
            <a:avLst/>
            <a:gdLst/>
            <a:ahLst/>
            <a:cxnLst/>
            <a:rect l="l" t="t" r="r" b="b"/>
            <a:pathLst>
              <a:path w="6338431" h="6939172">
                <a:moveTo>
                  <a:pt x="0" y="0"/>
                </a:moveTo>
                <a:lnTo>
                  <a:pt x="6338430" y="0"/>
                </a:lnTo>
                <a:lnTo>
                  <a:pt x="6338430" y="6939172"/>
                </a:lnTo>
                <a:lnTo>
                  <a:pt x="0" y="69391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p:cNvSpPr/>
          <p:nvPr/>
        </p:nvSpPr>
        <p:spPr>
          <a:xfrm rot="-1165491">
            <a:off x="13751474" y="3903315"/>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7351381">
            <a:off x="14972160" y="-3368866"/>
            <a:ext cx="4200452" cy="5938942"/>
          </a:xfrm>
          <a:custGeom>
            <a:avLst/>
            <a:gdLst/>
            <a:ahLst/>
            <a:cxnLst/>
            <a:rect l="l" t="t" r="r" b="b"/>
            <a:pathLst>
              <a:path w="4200452" h="593894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193691">
            <a:off x="15375789" y="3947180"/>
            <a:ext cx="2238907" cy="8942567"/>
            <a:chOff x="0" y="0"/>
            <a:chExt cx="2985209" cy="11923422"/>
          </a:xfrm>
        </p:grpSpPr>
        <p:grpSp>
          <p:nvGrpSpPr>
            <p:cNvPr id="4" name="Group 4"/>
            <p:cNvGrpSpPr/>
            <p:nvPr/>
          </p:nvGrpSpPr>
          <p:grpSpPr>
            <a:xfrm rot="-463612">
              <a:off x="182432" y="81756"/>
              <a:ext cx="1405813" cy="2808667"/>
              <a:chOff x="0" y="0"/>
              <a:chExt cx="277692" cy="554798"/>
            </a:xfrm>
          </p:grpSpPr>
          <p:sp>
            <p:nvSpPr>
              <p:cNvPr id="5" name="Freeform 5"/>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6" name="TextBox 6"/>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463612">
              <a:off x="587276" y="3065504"/>
              <a:ext cx="1405813" cy="2808667"/>
              <a:chOff x="0" y="0"/>
              <a:chExt cx="277692" cy="554798"/>
            </a:xfrm>
          </p:grpSpPr>
          <p:sp>
            <p:nvSpPr>
              <p:cNvPr id="8" name="Freeform 8"/>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9" name="TextBox 9"/>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463612">
              <a:off x="992120" y="6049252"/>
              <a:ext cx="1405813" cy="2808667"/>
              <a:chOff x="0" y="0"/>
              <a:chExt cx="277692" cy="554798"/>
            </a:xfrm>
          </p:grpSpPr>
          <p:sp>
            <p:nvSpPr>
              <p:cNvPr id="11" name="Freeform 11"/>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2" name="TextBox 12"/>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463612">
              <a:off x="1396963" y="9033000"/>
              <a:ext cx="1405813" cy="2808667"/>
              <a:chOff x="0" y="0"/>
              <a:chExt cx="277692" cy="554798"/>
            </a:xfrm>
          </p:grpSpPr>
          <p:sp>
            <p:nvSpPr>
              <p:cNvPr id="14" name="Freeform 14"/>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5" name="TextBox 15"/>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sp>
        <p:nvSpPr>
          <p:cNvPr id="16" name="Freeform 16"/>
          <p:cNvSpPr/>
          <p:nvPr/>
        </p:nvSpPr>
        <p:spPr>
          <a:xfrm rot="-4755613">
            <a:off x="11076805" y="7252712"/>
            <a:ext cx="9598456" cy="2519595"/>
          </a:xfrm>
          <a:custGeom>
            <a:avLst/>
            <a:gdLst/>
            <a:ahLst/>
            <a:cxnLst/>
            <a:rect l="l" t="t" r="r" b="b"/>
            <a:pathLst>
              <a:path w="9598456" h="2519595">
                <a:moveTo>
                  <a:pt x="0" y="0"/>
                </a:moveTo>
                <a:lnTo>
                  <a:pt x="9598456" y="0"/>
                </a:lnTo>
                <a:lnTo>
                  <a:pt x="9598456" y="2519595"/>
                </a:lnTo>
                <a:lnTo>
                  <a:pt x="0" y="2519595"/>
                </a:lnTo>
                <a:lnTo>
                  <a:pt x="0" y="0"/>
                </a:lnTo>
                <a:close/>
              </a:path>
            </a:pathLst>
          </a:custGeom>
          <a:blipFill>
            <a:blip r:embed="rId4"/>
            <a:stretch>
              <a:fillRect/>
            </a:stretch>
          </a:blipFill>
        </p:spPr>
        <p:txBody>
          <a:bodyPr/>
          <a:lstStyle/>
          <a:p>
            <a:endParaRPr lang="en-GB"/>
          </a:p>
        </p:txBody>
      </p:sp>
      <p:sp>
        <p:nvSpPr>
          <p:cNvPr id="17" name="Freeform 17"/>
          <p:cNvSpPr/>
          <p:nvPr/>
        </p:nvSpPr>
        <p:spPr>
          <a:xfrm rot="-8991638">
            <a:off x="10032972" y="1537386"/>
            <a:ext cx="5743684" cy="3285078"/>
          </a:xfrm>
          <a:custGeom>
            <a:avLst/>
            <a:gdLst/>
            <a:ahLst/>
            <a:cxnLst/>
            <a:rect l="l" t="t" r="r" b="b"/>
            <a:pathLst>
              <a:path w="5743684" h="3285078">
                <a:moveTo>
                  <a:pt x="0" y="0"/>
                </a:moveTo>
                <a:lnTo>
                  <a:pt x="5743684" y="0"/>
                </a:lnTo>
                <a:lnTo>
                  <a:pt x="5743684" y="3285078"/>
                </a:lnTo>
                <a:lnTo>
                  <a:pt x="0" y="328507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711319">
            <a:off x="13649081" y="-52658"/>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9" name="Group 19"/>
          <p:cNvGrpSpPr/>
          <p:nvPr/>
        </p:nvGrpSpPr>
        <p:grpSpPr>
          <a:xfrm rot="711303">
            <a:off x="1721769" y="1650944"/>
            <a:ext cx="14413257" cy="13787502"/>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723674">
            <a:off x="1664265" y="1657314"/>
            <a:ext cx="14335750" cy="14309685"/>
          </a:xfrm>
          <a:custGeom>
            <a:avLst/>
            <a:gdLst/>
            <a:ahLst/>
            <a:cxnLst/>
            <a:rect l="l" t="t" r="r" b="b"/>
            <a:pathLst>
              <a:path w="14335750" h="14309685">
                <a:moveTo>
                  <a:pt x="0" y="0"/>
                </a:moveTo>
                <a:lnTo>
                  <a:pt x="14335750" y="0"/>
                </a:lnTo>
                <a:lnTo>
                  <a:pt x="14335750" y="14309685"/>
                </a:lnTo>
                <a:lnTo>
                  <a:pt x="0" y="1430968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606299">
            <a:off x="1520078" y="628111"/>
            <a:ext cx="1324655" cy="10558842"/>
          </a:xfrm>
          <a:custGeom>
            <a:avLst/>
            <a:gdLst/>
            <a:ahLst/>
            <a:cxnLst/>
            <a:rect l="l" t="t" r="r" b="b"/>
            <a:pathLst>
              <a:path w="1324655" h="10558842">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24" name="Group 24"/>
          <p:cNvGrpSpPr/>
          <p:nvPr/>
        </p:nvGrpSpPr>
        <p:grpSpPr>
          <a:xfrm rot="711303">
            <a:off x="3260917" y="4062468"/>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rot="712925">
            <a:off x="3893887" y="5348249"/>
            <a:ext cx="12258523" cy="2417917"/>
          </a:xfrm>
          <a:prstGeom prst="rect">
            <a:avLst/>
          </a:prstGeom>
        </p:spPr>
        <p:txBody>
          <a:bodyPr lIns="0" tIns="0" rIns="0" bIns="0" rtlCol="0" anchor="t">
            <a:spAutoFit/>
          </a:bodyPr>
          <a:lstStyle/>
          <a:p>
            <a:pPr algn="r">
              <a:lnSpc>
                <a:spcPts val="19728"/>
              </a:lnSpc>
            </a:pPr>
            <a:r>
              <a:rPr lang="en-US" sz="14092">
                <a:solidFill>
                  <a:srgbClr val="373737"/>
                </a:solidFill>
                <a:latin typeface="Paytone One"/>
                <a:ea typeface="Paytone One"/>
                <a:cs typeface="Paytone One"/>
                <a:sym typeface="Paytone One"/>
              </a:rPr>
              <a:t>THANK YOU</a:t>
            </a:r>
          </a:p>
        </p:txBody>
      </p:sp>
      <p:sp>
        <p:nvSpPr>
          <p:cNvPr id="28" name="Freeform 28"/>
          <p:cNvSpPr/>
          <p:nvPr/>
        </p:nvSpPr>
        <p:spPr>
          <a:xfrm rot="642909">
            <a:off x="7598719" y="207701"/>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2117</Words>
  <Application>Microsoft Office PowerPoint</Application>
  <PresentationFormat>Custom</PresentationFormat>
  <Paragraphs>264</Paragraphs>
  <Slides>38</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Paytone One</vt:lpstr>
      <vt:lpstr>เอฟซี เรนโบว์</vt:lpstr>
      <vt:lpstr>Canva Sans Bold</vt:lpstr>
      <vt:lpstr>Canva Sans</vt:lpstr>
      <vt:lpstr>Arimo</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Partnerships Part 2</dc:title>
  <cp:lastModifiedBy>Zita Draper</cp:lastModifiedBy>
  <cp:revision>2</cp:revision>
  <dcterms:created xsi:type="dcterms:W3CDTF">2006-08-16T00:00:00Z</dcterms:created>
  <dcterms:modified xsi:type="dcterms:W3CDTF">2025-02-13T09:34:13Z</dcterms:modified>
  <dc:identifier>DAGezlSBbZg</dc:identifier>
</cp:coreProperties>
</file>