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150" d="100"/>
          <a:sy n="150" d="100"/>
        </p:scale>
        <p:origin x="624"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C47EB-42E4-3FD7-F807-B1E1F4516D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6482A7-E5B6-7BFB-938E-03ABA80706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33AEC5-2CBD-BE80-72D6-14E24A56A2DC}"/>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5" name="Footer Placeholder 4">
            <a:extLst>
              <a:ext uri="{FF2B5EF4-FFF2-40B4-BE49-F238E27FC236}">
                <a16:creationId xmlns:a16="http://schemas.microsoft.com/office/drawing/2014/main" id="{59E78B57-E974-4C55-6AC6-CE857733F2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700BDF-0DAC-7E2A-9D0C-3949E467B336}"/>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3518630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9899E-4BE6-4F7A-22BC-4810E0CA7F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39156C-8056-F734-F017-4C380D2315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F895F-38BF-71B3-4D45-64A40DEA1D01}"/>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5" name="Footer Placeholder 4">
            <a:extLst>
              <a:ext uri="{FF2B5EF4-FFF2-40B4-BE49-F238E27FC236}">
                <a16:creationId xmlns:a16="http://schemas.microsoft.com/office/drawing/2014/main" id="{341F6A0A-1029-72EC-3F75-04819830C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72C3C-7C02-33BF-40E4-9CAAA14054BE}"/>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2712080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DEA35-F59F-3CAA-81FE-5364719477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2B3088-F54F-4A46-B7FA-0EDD3B300E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5FFD3A-6AC2-18B5-0046-577C4E37F1F3}"/>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5" name="Footer Placeholder 4">
            <a:extLst>
              <a:ext uri="{FF2B5EF4-FFF2-40B4-BE49-F238E27FC236}">
                <a16:creationId xmlns:a16="http://schemas.microsoft.com/office/drawing/2014/main" id="{FC715CF0-A7A9-B217-CCBF-C59B8CE785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CB0E89-ACAE-F52B-86FD-F369DF69DDAB}"/>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3016827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3B713-7843-D5DD-E63B-5686FCFC4B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5907CC-E7D3-52F5-4030-C715E916C2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52CEBE-6D6A-0E49-E734-0DF0D8CC63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330828-46F7-2BC4-F8FA-96B03F9AC970}"/>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6" name="Footer Placeholder 5">
            <a:extLst>
              <a:ext uri="{FF2B5EF4-FFF2-40B4-BE49-F238E27FC236}">
                <a16:creationId xmlns:a16="http://schemas.microsoft.com/office/drawing/2014/main" id="{2E057D36-4CF3-0CF1-C709-4846C264F4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FCD330-D02A-929A-09A7-CE7027F99860}"/>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1680757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8EAD-6482-3B91-406B-34B91A7CB0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4064E2-BCD8-0F9F-5972-8D9B35F3DB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FBBFAC-D1DD-1CC9-5AF5-8EA14B14CD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36136F-F267-6E5F-FA0E-BF0F3D40D0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2294FD-F6AD-F2DE-57FC-E954ECE0B9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5A9A7A-4694-83AC-7337-301221B36C1A}"/>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8" name="Footer Placeholder 7">
            <a:extLst>
              <a:ext uri="{FF2B5EF4-FFF2-40B4-BE49-F238E27FC236}">
                <a16:creationId xmlns:a16="http://schemas.microsoft.com/office/drawing/2014/main" id="{B2964D61-A27A-F1EF-30A5-CC9284BED7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ABA65C-D33D-F5E1-83BC-C7EAAE893A20}"/>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3711020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B2ECE-7A34-4E58-5EF7-AF02C80AD1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2BF0DA-8809-48F0-ED1A-E5F44EF89932}"/>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4" name="Footer Placeholder 3">
            <a:extLst>
              <a:ext uri="{FF2B5EF4-FFF2-40B4-BE49-F238E27FC236}">
                <a16:creationId xmlns:a16="http://schemas.microsoft.com/office/drawing/2014/main" id="{C968528F-083C-89FF-C1A8-BE17E281FE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92A54A-443A-A341-ADC9-1B706F2A77A9}"/>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3449090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8F2F62-363C-5E3A-88A9-FEA94F63A14D}"/>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3" name="Footer Placeholder 2">
            <a:extLst>
              <a:ext uri="{FF2B5EF4-FFF2-40B4-BE49-F238E27FC236}">
                <a16:creationId xmlns:a16="http://schemas.microsoft.com/office/drawing/2014/main" id="{59D3B592-8B05-0479-3CD3-254B90D3E7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5790C4-8B39-0CF0-AED6-C88A7146DF25}"/>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3380280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CD7FD-3A97-AC51-AAF2-4A7E7B6C2B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382942-FC59-9AFA-DA36-6A5AED97FE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245D86-8133-66A5-F8B1-66F7090B0F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4B53A-6845-53DB-E51A-054A698CE613}"/>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6" name="Footer Placeholder 5">
            <a:extLst>
              <a:ext uri="{FF2B5EF4-FFF2-40B4-BE49-F238E27FC236}">
                <a16:creationId xmlns:a16="http://schemas.microsoft.com/office/drawing/2014/main" id="{04F1E85A-E40A-754F-CC02-A632D1BB11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9C80AA-AEAB-1059-B9FF-03A9D5E0BFBB}"/>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3499832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CD03-15FC-E1A9-AD84-8716466BDC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7C2244-698A-B4AF-1762-98DB5C4A14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2EF96F-C6DD-52AD-0B0D-649ED228BB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59A661-1812-E2B4-F4F1-37D8EC4F9D6F}"/>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6" name="Footer Placeholder 5">
            <a:extLst>
              <a:ext uri="{FF2B5EF4-FFF2-40B4-BE49-F238E27FC236}">
                <a16:creationId xmlns:a16="http://schemas.microsoft.com/office/drawing/2014/main" id="{CBB38E53-C574-8516-1C45-9F8BBF016C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D96E23-F6DE-0867-D35A-2E403738ED11}"/>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2262428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165A0-7E88-5603-D2A0-74AC6A8930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DF65A5-8476-32F5-BF9C-2A3D643CA9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C94ADA-291A-89D4-3E18-2D6DF2C049C5}"/>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5" name="Footer Placeholder 4">
            <a:extLst>
              <a:ext uri="{FF2B5EF4-FFF2-40B4-BE49-F238E27FC236}">
                <a16:creationId xmlns:a16="http://schemas.microsoft.com/office/drawing/2014/main" id="{9443670A-82ED-A144-AE36-E7313A3D73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E3DEF4-6211-6F13-5086-5D11DBA9C8A0}"/>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1828744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74F9BC-A089-CD90-D1C2-0579905886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4C5D94-1D6D-2088-AA3F-E9E64AF003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402B1-C321-DE6B-AD38-AB5DF82AB03F}"/>
              </a:ext>
            </a:extLst>
          </p:cNvPr>
          <p:cNvSpPr>
            <a:spLocks noGrp="1"/>
          </p:cNvSpPr>
          <p:nvPr>
            <p:ph type="dt" sz="half" idx="10"/>
          </p:nvPr>
        </p:nvSpPr>
        <p:spPr/>
        <p:txBody>
          <a:bodyPr/>
          <a:lstStyle/>
          <a:p>
            <a:fld id="{B9A6066B-A4D4-4B59-8DCA-7B777AB52BDD}" type="datetimeFigureOut">
              <a:rPr lang="en-GB" smtClean="0"/>
              <a:t>06/02/2026</a:t>
            </a:fld>
            <a:endParaRPr lang="en-GB"/>
          </a:p>
        </p:txBody>
      </p:sp>
      <p:sp>
        <p:nvSpPr>
          <p:cNvPr id="5" name="Footer Placeholder 4">
            <a:extLst>
              <a:ext uri="{FF2B5EF4-FFF2-40B4-BE49-F238E27FC236}">
                <a16:creationId xmlns:a16="http://schemas.microsoft.com/office/drawing/2014/main" id="{446599EF-0714-E7FD-9B54-12E4CA2FA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D341A-1BC4-E819-3FF0-F20CE2B7900A}"/>
              </a:ext>
            </a:extLst>
          </p:cNvPr>
          <p:cNvSpPr>
            <a:spLocks noGrp="1"/>
          </p:cNvSpPr>
          <p:nvPr>
            <p:ph type="sldNum" sz="quarter" idx="12"/>
          </p:nvPr>
        </p:nvSpPr>
        <p:spPr/>
        <p:txBody>
          <a:bodyPr/>
          <a:lstStyle/>
          <a:p>
            <a:fld id="{D9F112C9-103A-4730-BBCC-6A03304D95EB}" type="slidenum">
              <a:rPr lang="en-GB" smtClean="0"/>
              <a:t>‹#›</a:t>
            </a:fld>
            <a:endParaRPr lang="en-GB"/>
          </a:p>
        </p:txBody>
      </p:sp>
    </p:spTree>
    <p:extLst>
      <p:ext uri="{BB962C8B-B14F-4D97-AF65-F5344CB8AC3E}">
        <p14:creationId xmlns:p14="http://schemas.microsoft.com/office/powerpoint/2010/main" val="1119237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9C5F58-EC7C-A716-EE50-7D5AE5C751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053D7B-5595-3CEC-58E3-B774F73EA1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B4BE6-8E12-19CE-3A35-05EBF067EB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A6066B-A4D4-4B59-8DCA-7B777AB52BDD}" type="datetimeFigureOut">
              <a:rPr lang="en-GB" smtClean="0"/>
              <a:t>06/02/2026</a:t>
            </a:fld>
            <a:endParaRPr lang="en-GB"/>
          </a:p>
        </p:txBody>
      </p:sp>
      <p:sp>
        <p:nvSpPr>
          <p:cNvPr id="5" name="Footer Placeholder 4">
            <a:extLst>
              <a:ext uri="{FF2B5EF4-FFF2-40B4-BE49-F238E27FC236}">
                <a16:creationId xmlns:a16="http://schemas.microsoft.com/office/drawing/2014/main" id="{F3B334DC-598F-854F-AEB9-CB083F8D6A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01B9E10-A9C8-E329-B799-4CA8C9B1EC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F112C9-103A-4730-BBCC-6A03304D95EB}" type="slidenum">
              <a:rPr lang="en-GB" smtClean="0"/>
              <a:t>‹#›</a:t>
            </a:fld>
            <a:endParaRPr lang="en-GB"/>
          </a:p>
        </p:txBody>
      </p:sp>
    </p:spTree>
    <p:extLst>
      <p:ext uri="{BB962C8B-B14F-4D97-AF65-F5344CB8AC3E}">
        <p14:creationId xmlns:p14="http://schemas.microsoft.com/office/powerpoint/2010/main" val="755545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moodle.uwtsd.ac.uk/course/view.php?id=118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9"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1" name="Freeform: Shape 1040">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Emotional Intelligence PNG Transparent Images Free Download | Vector Files  | Pngtree">
            <a:extLst>
              <a:ext uri="{FF2B5EF4-FFF2-40B4-BE49-F238E27FC236}">
                <a16:creationId xmlns:a16="http://schemas.microsoft.com/office/drawing/2014/main" id="{75C7F4AF-A985-1195-53DC-4772574EC8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84422" y="3751112"/>
            <a:ext cx="1746531" cy="1746531"/>
          </a:xfrm>
          <a:prstGeom prst="rect">
            <a:avLst/>
          </a:prstGeom>
          <a:noFill/>
          <a:extLst>
            <a:ext uri="{909E8E84-426E-40DD-AFC4-6F175D3DCCD1}">
              <a14:hiddenFill xmlns:a14="http://schemas.microsoft.com/office/drawing/2010/main">
                <a:solidFill>
                  <a:srgbClr val="FFFFFF"/>
                </a:solidFill>
              </a14:hiddenFill>
            </a:ext>
          </a:extLst>
        </p:spPr>
      </p:pic>
      <p:sp>
        <p:nvSpPr>
          <p:cNvPr id="1043" name="Freeform: Shape 1042">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Emotional Intelligence - 5 Key Elements Actualized in the Workplace |  Lighthouse Resource Group | Business Leadership Consulting">
            <a:extLst>
              <a:ext uri="{FF2B5EF4-FFF2-40B4-BE49-F238E27FC236}">
                <a16:creationId xmlns:a16="http://schemas.microsoft.com/office/drawing/2014/main" id="{04D517E8-605B-8E29-E552-BFE1DA9042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71044" y="4472994"/>
            <a:ext cx="3145305" cy="16591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AB69B9-892D-9F4B-9C17-0D7933DE88F2}"/>
              </a:ext>
            </a:extLst>
          </p:cNvPr>
          <p:cNvSpPr txBox="1"/>
          <p:nvPr/>
        </p:nvSpPr>
        <p:spPr>
          <a:xfrm>
            <a:off x="-15229" y="435846"/>
            <a:ext cx="4630139" cy="1692771"/>
          </a:xfrm>
          <a:prstGeom prst="rect">
            <a:avLst/>
          </a:prstGeom>
          <a:noFill/>
        </p:spPr>
        <p:txBody>
          <a:bodyPr wrap="square" rtlCol="0">
            <a:spAutoFit/>
          </a:bodyPr>
          <a:lstStyle/>
          <a:p>
            <a:r>
              <a:rPr lang="en-US" sz="1400" b="1" dirty="0">
                <a:latin typeface="Aptos Black" panose="020F0502020204030204" pitchFamily="34" charset="0"/>
              </a:rPr>
              <a:t>Introduction</a:t>
            </a:r>
          </a:p>
          <a:p>
            <a:r>
              <a:rPr lang="en-US" sz="1000" dirty="0">
                <a:latin typeface="Arial" panose="020B0604020202020204" pitchFamily="34" charset="0"/>
                <a:cs typeface="Arial" panose="020B0604020202020204" pitchFamily="34" charset="0"/>
              </a:rPr>
              <a:t>Emotional intelligence (EI) refers to the ability to recognize, understand and manage our own emotions while also being aware of the emotions of others. According to Goleman (1995), EI includes self-awareness, self-regulation, motivation, empathy and social skills. These abilities are especially important in university life, where students face deadlines, pressure and responsibility. Research in higher education also shows that emotional intelligence is positively linked to student well-being, resilience and academic performance. This suggests that managing emotions effectively is directly connected to success in both academic and professional contexts.</a:t>
            </a:r>
          </a:p>
        </p:txBody>
      </p:sp>
      <p:sp>
        <p:nvSpPr>
          <p:cNvPr id="7" name="TextBox 6">
            <a:extLst>
              <a:ext uri="{FF2B5EF4-FFF2-40B4-BE49-F238E27FC236}">
                <a16:creationId xmlns:a16="http://schemas.microsoft.com/office/drawing/2014/main" id="{675D6C87-582B-6DEE-B8FB-0AB53C6926DE}"/>
              </a:ext>
            </a:extLst>
          </p:cNvPr>
          <p:cNvSpPr txBox="1"/>
          <p:nvPr/>
        </p:nvSpPr>
        <p:spPr>
          <a:xfrm>
            <a:off x="-6092" y="2327436"/>
            <a:ext cx="2518783" cy="2923877"/>
          </a:xfrm>
          <a:prstGeom prst="rect">
            <a:avLst/>
          </a:prstGeom>
          <a:noFill/>
        </p:spPr>
        <p:txBody>
          <a:bodyPr wrap="square" rtlCol="0">
            <a:spAutoFit/>
          </a:bodyPr>
          <a:lstStyle/>
          <a:p>
            <a:r>
              <a:rPr lang="en-US" sz="1400" b="1" dirty="0">
                <a:latin typeface="Aptos Black" panose="020B0004020202020204" pitchFamily="34" charset="0"/>
              </a:rPr>
              <a:t>Method</a:t>
            </a:r>
          </a:p>
          <a:p>
            <a:r>
              <a:rPr lang="en-US" sz="900" dirty="0">
                <a:latin typeface="Arial" panose="020B0604020202020204" pitchFamily="34" charset="0"/>
                <a:cs typeface="Arial" panose="020B0604020202020204" pitchFamily="34" charset="0"/>
              </a:rPr>
              <a:t>This poster was developed using academic research on emotional intelligence and student well-being. Relevant journal articles were identified through Google Scholar, focusing on studies exploring the relationship between emotional intelligence, resilience and academic performance. Goleman’s (1995) model was used as the main theoretical framework.</a:t>
            </a:r>
          </a:p>
          <a:p>
            <a:r>
              <a:rPr lang="en-US" sz="900" dirty="0">
                <a:latin typeface="Arial" panose="020B0604020202020204" pitchFamily="34" charset="0"/>
                <a:cs typeface="Arial" panose="020B0604020202020204" pitchFamily="34" charset="0"/>
              </a:rPr>
              <a:t>As a student at the University of Wales Trinity Saint David, I also reflected on my personal experience of balancing university with a full-time job (5am–3pm) and independent business projects in photography. By combining academic theory with personal reflection, this poster connects research with real-life academic and professional challenges</a:t>
            </a:r>
            <a:r>
              <a:rPr lang="en-US" sz="800" dirty="0">
                <a:latin typeface="Arial" panose="020B0604020202020204" pitchFamily="34" charset="0"/>
                <a:cs typeface="Arial" panose="020B0604020202020204" pitchFamily="34" charset="0"/>
              </a:rPr>
              <a:t>.</a:t>
            </a:r>
          </a:p>
          <a:p>
            <a:endParaRPr lang="en-US" sz="8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16388E6-09F4-E140-3CA8-F1360FAAF4A2}"/>
              </a:ext>
            </a:extLst>
          </p:cNvPr>
          <p:cNvSpPr txBox="1"/>
          <p:nvPr/>
        </p:nvSpPr>
        <p:spPr>
          <a:xfrm>
            <a:off x="4912476" y="541192"/>
            <a:ext cx="4131470" cy="523220"/>
          </a:xfrm>
          <a:prstGeom prst="rect">
            <a:avLst/>
          </a:prstGeom>
          <a:noFill/>
        </p:spPr>
        <p:txBody>
          <a:bodyPr wrap="square" rtlCol="0">
            <a:spAutoFit/>
          </a:bodyPr>
          <a:lstStyle/>
          <a:p>
            <a:r>
              <a:rPr lang="en-US" sz="2800" b="1" dirty="0">
                <a:latin typeface="Aptos Black" panose="020B0004020202020204" pitchFamily="34" charset="0"/>
              </a:rPr>
              <a:t>Emotional Intelligence </a:t>
            </a:r>
            <a:endParaRPr lang="en-GB" sz="2800" b="1" dirty="0">
              <a:latin typeface="Aptos Black" panose="020B0004020202020204" pitchFamily="34" charset="0"/>
            </a:endParaRPr>
          </a:p>
        </p:txBody>
      </p:sp>
      <p:sp>
        <p:nvSpPr>
          <p:cNvPr id="9" name="TextBox 8">
            <a:extLst>
              <a:ext uri="{FF2B5EF4-FFF2-40B4-BE49-F238E27FC236}">
                <a16:creationId xmlns:a16="http://schemas.microsoft.com/office/drawing/2014/main" id="{A60A97A5-F3DB-5C51-C195-CA5A4C4EC53F}"/>
              </a:ext>
            </a:extLst>
          </p:cNvPr>
          <p:cNvSpPr txBox="1"/>
          <p:nvPr/>
        </p:nvSpPr>
        <p:spPr>
          <a:xfrm>
            <a:off x="10443696" y="794394"/>
            <a:ext cx="1858704" cy="261610"/>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Damian Robert -2333746</a:t>
            </a:r>
            <a:endParaRPr lang="en-GB" sz="1100"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82FCC93-8D4C-DA35-7E29-45244DB61A3B}"/>
              </a:ext>
            </a:extLst>
          </p:cNvPr>
          <p:cNvSpPr txBox="1"/>
          <p:nvPr/>
        </p:nvSpPr>
        <p:spPr>
          <a:xfrm>
            <a:off x="-82382" y="5512863"/>
            <a:ext cx="2330450" cy="276999"/>
          </a:xfrm>
          <a:prstGeom prst="rect">
            <a:avLst/>
          </a:prstGeom>
          <a:noFill/>
        </p:spPr>
        <p:txBody>
          <a:bodyPr wrap="square" rtlCol="0">
            <a:spAutoFit/>
          </a:bodyPr>
          <a:lstStyle/>
          <a:p>
            <a:r>
              <a:rPr lang="en-GB" sz="1200" dirty="0">
                <a:hlinkClick r:id="rId4" tooltip="Developing Emotional Intelligence Skills (LCLM5006_BIRM)"/>
              </a:rPr>
              <a:t>LCLM5006_BIRM</a:t>
            </a:r>
            <a:endParaRPr lang="en-GB" sz="1200" dirty="0"/>
          </a:p>
        </p:txBody>
      </p:sp>
      <p:pic>
        <p:nvPicPr>
          <p:cNvPr id="1032" name="Picture 8" descr="Home">
            <a:extLst>
              <a:ext uri="{FF2B5EF4-FFF2-40B4-BE49-F238E27FC236}">
                <a16:creationId xmlns:a16="http://schemas.microsoft.com/office/drawing/2014/main" id="{0DCEF1A7-CE32-FAEC-1382-47CDE7F1A5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756" y="5180117"/>
            <a:ext cx="1017621" cy="33581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D5C57A6-CEAE-3B5C-076E-80F57E9014C9}"/>
              </a:ext>
            </a:extLst>
          </p:cNvPr>
          <p:cNvSpPr txBox="1"/>
          <p:nvPr/>
        </p:nvSpPr>
        <p:spPr>
          <a:xfrm>
            <a:off x="-15229" y="6090893"/>
            <a:ext cx="8453608" cy="738664"/>
          </a:xfrm>
          <a:prstGeom prst="rect">
            <a:avLst/>
          </a:prstGeom>
          <a:noFill/>
        </p:spPr>
        <p:txBody>
          <a:bodyPr wrap="square" rtlCol="0">
            <a:spAutoFit/>
          </a:bodyPr>
          <a:lstStyle/>
          <a:p>
            <a:pPr marL="285750" indent="-285750">
              <a:buFont typeface="Arial" panose="020B0604020202020204" pitchFamily="34" charset="0"/>
              <a:buChar char="•"/>
            </a:pPr>
            <a:r>
              <a:rPr lang="en-US" sz="1050" dirty="0"/>
              <a:t>Goleman, D. (1995) </a:t>
            </a:r>
            <a:r>
              <a:rPr lang="en-US" sz="1050" i="1" dirty="0"/>
              <a:t>Emotional Intelligence</a:t>
            </a:r>
            <a:r>
              <a:rPr lang="en-US" sz="1050" dirty="0"/>
              <a:t>. New York: Bantam Books.</a:t>
            </a:r>
            <a:endParaRPr lang="en-GB" sz="1050" dirty="0"/>
          </a:p>
          <a:p>
            <a:pPr marL="285750" indent="-285750">
              <a:buFont typeface="Arial" panose="020B0604020202020204" pitchFamily="34" charset="0"/>
              <a:buChar char="•"/>
            </a:pPr>
            <a:endParaRPr lang="en-US" sz="1050" b="1" dirty="0"/>
          </a:p>
          <a:p>
            <a:pPr marL="285750" indent="-285750">
              <a:buFont typeface="Arial" panose="020B0604020202020204" pitchFamily="34" charset="0"/>
              <a:buChar char="•"/>
            </a:pPr>
            <a:r>
              <a:rPr lang="en-US" sz="1050" b="1" dirty="0"/>
              <a:t>Y Shengyao et al. (2024)</a:t>
            </a:r>
            <a:r>
              <a:rPr lang="en-US" sz="1050" dirty="0"/>
              <a:t> – </a:t>
            </a:r>
            <a:r>
              <a:rPr lang="en-US" sz="1050" i="1" dirty="0"/>
              <a:t>Emotional intelligence impact on academic achievement and psychological well-being among university students: the mediating role of positive psychological characteristics.</a:t>
            </a:r>
          </a:p>
        </p:txBody>
      </p:sp>
      <p:sp>
        <p:nvSpPr>
          <p:cNvPr id="12" name="TextBox 11">
            <a:extLst>
              <a:ext uri="{FF2B5EF4-FFF2-40B4-BE49-F238E27FC236}">
                <a16:creationId xmlns:a16="http://schemas.microsoft.com/office/drawing/2014/main" id="{16E24855-7C31-07EB-4AA7-CFA53534DD4A}"/>
              </a:ext>
            </a:extLst>
          </p:cNvPr>
          <p:cNvSpPr txBox="1"/>
          <p:nvPr/>
        </p:nvSpPr>
        <p:spPr>
          <a:xfrm>
            <a:off x="0" y="5771631"/>
            <a:ext cx="1847850" cy="338554"/>
          </a:xfrm>
          <a:prstGeom prst="rect">
            <a:avLst/>
          </a:prstGeom>
          <a:noFill/>
        </p:spPr>
        <p:txBody>
          <a:bodyPr wrap="square" rtlCol="0">
            <a:spAutoFit/>
          </a:bodyPr>
          <a:lstStyle/>
          <a:p>
            <a:r>
              <a:rPr lang="en-US" sz="1600" b="1" dirty="0">
                <a:latin typeface="Aptos Black" panose="020B0004020202020204" pitchFamily="34" charset="0"/>
              </a:rPr>
              <a:t>Reference</a:t>
            </a:r>
            <a:endParaRPr lang="en-GB" sz="1600" b="1" dirty="0">
              <a:latin typeface="Aptos Black" panose="020B0004020202020204" pitchFamily="34" charset="0"/>
            </a:endParaRPr>
          </a:p>
        </p:txBody>
      </p:sp>
      <p:sp>
        <p:nvSpPr>
          <p:cNvPr id="13" name="TextBox 12">
            <a:extLst>
              <a:ext uri="{FF2B5EF4-FFF2-40B4-BE49-F238E27FC236}">
                <a16:creationId xmlns:a16="http://schemas.microsoft.com/office/drawing/2014/main" id="{67A99814-6EAA-A242-F812-3001F3A8419F}"/>
              </a:ext>
            </a:extLst>
          </p:cNvPr>
          <p:cNvSpPr txBox="1"/>
          <p:nvPr/>
        </p:nvSpPr>
        <p:spPr>
          <a:xfrm>
            <a:off x="4909430" y="1056004"/>
            <a:ext cx="1999794" cy="5539978"/>
          </a:xfrm>
          <a:prstGeom prst="rect">
            <a:avLst/>
          </a:prstGeom>
          <a:noFill/>
        </p:spPr>
        <p:txBody>
          <a:bodyPr wrap="square" rtlCol="0">
            <a:spAutoFit/>
          </a:bodyPr>
          <a:lstStyle/>
          <a:p>
            <a:r>
              <a:rPr lang="en-US" sz="1000" b="1" dirty="0"/>
              <a:t>How Can Emotional Intelligence Be Developed?</a:t>
            </a:r>
          </a:p>
          <a:p>
            <a:r>
              <a:rPr lang="en-US" sz="900" dirty="0"/>
              <a:t>Emotional intelligence can be strengthened through conscious effort and reflection.</a:t>
            </a:r>
          </a:p>
          <a:p>
            <a:r>
              <a:rPr lang="en-US" sz="900" b="1" dirty="0"/>
              <a:t>Self-awareness</a:t>
            </a:r>
          </a:p>
          <a:p>
            <a:pPr marL="171450" indent="-171450">
              <a:buFont typeface="Arial" panose="020B0604020202020204" pitchFamily="34" charset="0"/>
              <a:buChar char="•"/>
            </a:pPr>
            <a:r>
              <a:rPr lang="en-US" sz="900" dirty="0"/>
              <a:t>Recognizing emotional triggers such as stress or fatigue</a:t>
            </a:r>
          </a:p>
          <a:p>
            <a:pPr marL="171450" indent="-171450">
              <a:buFont typeface="Arial" panose="020B0604020202020204" pitchFamily="34" charset="0"/>
              <a:buChar char="•"/>
            </a:pPr>
            <a:r>
              <a:rPr lang="en-US" sz="900" dirty="0"/>
              <a:t>Reflecting after challenging situations</a:t>
            </a:r>
          </a:p>
          <a:p>
            <a:pPr marL="171450" indent="-171450">
              <a:buFont typeface="Arial" panose="020B0604020202020204" pitchFamily="34" charset="0"/>
              <a:buChar char="•"/>
            </a:pPr>
            <a:r>
              <a:rPr lang="en-US" sz="900" dirty="0"/>
              <a:t>Understanding how emotions influence behavior</a:t>
            </a:r>
          </a:p>
          <a:p>
            <a:r>
              <a:rPr lang="en-US" sz="900" b="1" dirty="0"/>
              <a:t>Self-regulation</a:t>
            </a:r>
          </a:p>
          <a:p>
            <a:pPr marL="171450" indent="-171450">
              <a:buFont typeface="Arial" panose="020B0604020202020204" pitchFamily="34" charset="0"/>
              <a:buChar char="•"/>
            </a:pPr>
            <a:r>
              <a:rPr lang="en-US" sz="900" dirty="0"/>
              <a:t>Managing reactions under pressure</a:t>
            </a:r>
          </a:p>
          <a:p>
            <a:pPr marL="171450" indent="-171450">
              <a:buFont typeface="Arial" panose="020B0604020202020204" pitchFamily="34" charset="0"/>
              <a:buChar char="•"/>
            </a:pPr>
            <a:r>
              <a:rPr lang="en-US" sz="900" dirty="0"/>
              <a:t>Organizing workload strategically</a:t>
            </a:r>
          </a:p>
          <a:p>
            <a:pPr marL="171450" indent="-171450">
              <a:buFont typeface="Arial" panose="020B0604020202020204" pitchFamily="34" charset="0"/>
              <a:buChar char="•"/>
            </a:pPr>
            <a:r>
              <a:rPr lang="en-US" sz="900" dirty="0"/>
              <a:t>Preventing impulsive responses</a:t>
            </a:r>
          </a:p>
          <a:p>
            <a:r>
              <a:rPr lang="en-US" sz="900" b="1" dirty="0"/>
              <a:t>Motivation</a:t>
            </a:r>
          </a:p>
          <a:p>
            <a:pPr marL="171450" indent="-171450">
              <a:buFont typeface="Arial" panose="020B0604020202020204" pitchFamily="34" charset="0"/>
              <a:buChar char="•"/>
            </a:pPr>
            <a:r>
              <a:rPr lang="en-US" sz="900" dirty="0"/>
              <a:t>Setting clear long-term goals</a:t>
            </a:r>
          </a:p>
          <a:p>
            <a:pPr marL="171450" indent="-171450">
              <a:buFont typeface="Arial" panose="020B0604020202020204" pitchFamily="34" charset="0"/>
              <a:buChar char="•"/>
            </a:pPr>
            <a:r>
              <a:rPr lang="en-US" sz="900" dirty="0"/>
              <a:t>Maintaining discipline despite tiredness</a:t>
            </a:r>
          </a:p>
          <a:p>
            <a:pPr marL="171450" indent="-171450">
              <a:buFont typeface="Arial" panose="020B0604020202020204" pitchFamily="34" charset="0"/>
              <a:buChar char="•"/>
            </a:pPr>
            <a:r>
              <a:rPr lang="en-US" sz="900" dirty="0"/>
              <a:t>Viewing pressure as part of growth</a:t>
            </a:r>
          </a:p>
          <a:p>
            <a:r>
              <a:rPr lang="en-US" sz="900" b="1" dirty="0"/>
              <a:t>Empathy &amp; Social Skills</a:t>
            </a:r>
          </a:p>
          <a:p>
            <a:pPr marL="171450" indent="-171450">
              <a:buFont typeface="Arial" panose="020B0604020202020204" pitchFamily="34" charset="0"/>
              <a:buChar char="•"/>
            </a:pPr>
            <a:r>
              <a:rPr lang="en-US" sz="900" dirty="0"/>
              <a:t>Communicating effectively in academic settings</a:t>
            </a:r>
          </a:p>
          <a:p>
            <a:pPr marL="171450" indent="-171450">
              <a:buFont typeface="Arial" panose="020B0604020202020204" pitchFamily="34" charset="0"/>
              <a:buChar char="•"/>
            </a:pPr>
            <a:r>
              <a:rPr lang="en-US" sz="900" dirty="0"/>
              <a:t>Managing group work professionally</a:t>
            </a:r>
          </a:p>
          <a:p>
            <a:pPr marL="171450" indent="-171450">
              <a:buFont typeface="Arial" panose="020B0604020202020204" pitchFamily="34" charset="0"/>
              <a:buChar char="•"/>
            </a:pPr>
            <a:r>
              <a:rPr lang="en-US" sz="900" dirty="0"/>
              <a:t>Listening actively to others</a:t>
            </a:r>
          </a:p>
          <a:p>
            <a:endParaRPr lang="en-US" sz="1000" dirty="0"/>
          </a:p>
          <a:p>
            <a:r>
              <a:rPr lang="en-US" sz="900" b="1" dirty="0"/>
              <a:t>Although academic pressure can negatively affect concentration and performance, difficult experiences can also strengthen resilience and emotional maturity when managed effectively (Goleman, 1995).</a:t>
            </a:r>
          </a:p>
          <a:p>
            <a:endParaRPr lang="en-GB" dirty="0"/>
          </a:p>
        </p:txBody>
      </p:sp>
      <p:sp>
        <p:nvSpPr>
          <p:cNvPr id="14" name="TextBox 13">
            <a:extLst>
              <a:ext uri="{FF2B5EF4-FFF2-40B4-BE49-F238E27FC236}">
                <a16:creationId xmlns:a16="http://schemas.microsoft.com/office/drawing/2014/main" id="{2A7A0B92-702E-508F-A558-F495271EF586}"/>
              </a:ext>
            </a:extLst>
          </p:cNvPr>
          <p:cNvSpPr txBox="1"/>
          <p:nvPr/>
        </p:nvSpPr>
        <p:spPr>
          <a:xfrm>
            <a:off x="6916873" y="1079971"/>
            <a:ext cx="5279728" cy="3431709"/>
          </a:xfrm>
          <a:prstGeom prst="rect">
            <a:avLst/>
          </a:prstGeom>
          <a:noFill/>
        </p:spPr>
        <p:txBody>
          <a:bodyPr wrap="square" rtlCol="0">
            <a:spAutoFit/>
          </a:bodyPr>
          <a:lstStyle/>
          <a:p>
            <a:r>
              <a:rPr lang="en-US" sz="1000" b="1" dirty="0"/>
              <a:t>Personal Reflection – Pressure, Burnout and Growth</a:t>
            </a:r>
          </a:p>
          <a:p>
            <a:r>
              <a:rPr lang="en-US" sz="900" dirty="0"/>
              <a:t>As a financially independent student balancing university, a full-time job and personal business projects, I experience high levels of responsibility and pressure.</a:t>
            </a:r>
          </a:p>
          <a:p>
            <a:r>
              <a:rPr lang="en-US" sz="900" b="1" dirty="0"/>
              <a:t>Negative Influences</a:t>
            </a:r>
          </a:p>
          <a:p>
            <a:r>
              <a:rPr lang="en-US" sz="800" dirty="0"/>
              <a:t>Long working hours often lead to physical fatigue, which reduces concentration during study time. During busy academic periods, stress increases and motivation can temporarily decline. When emotions are unmanaged, productivity decreases and academic performance can suffer.</a:t>
            </a:r>
          </a:p>
          <a:p>
            <a:r>
              <a:rPr lang="en-US" sz="900" b="1" dirty="0"/>
              <a:t>Risk of Burnout</a:t>
            </a:r>
          </a:p>
          <a:p>
            <a:r>
              <a:rPr lang="en-US" sz="800" dirty="0"/>
              <a:t>Balancing multiple responsibilities increases the risk of emotional and physical burnout. Early warning signs I have noticed include:</a:t>
            </a:r>
          </a:p>
          <a:p>
            <a:pPr marL="171450" indent="-171450">
              <a:buFont typeface="Arial" panose="020B0604020202020204" pitchFamily="34" charset="0"/>
              <a:buChar char="•"/>
            </a:pPr>
            <a:r>
              <a:rPr lang="en-US" sz="800" dirty="0"/>
              <a:t>Constant tiredness</a:t>
            </a:r>
          </a:p>
          <a:p>
            <a:pPr marL="171450" indent="-171450">
              <a:buFont typeface="Arial" panose="020B0604020202020204" pitchFamily="34" charset="0"/>
              <a:buChar char="•"/>
            </a:pPr>
            <a:r>
              <a:rPr lang="en-US" sz="800" dirty="0"/>
              <a:t>Mental overload</a:t>
            </a:r>
          </a:p>
          <a:p>
            <a:pPr marL="171450" indent="-171450">
              <a:buFont typeface="Arial" panose="020B0604020202020204" pitchFamily="34" charset="0"/>
              <a:buChar char="•"/>
            </a:pPr>
            <a:r>
              <a:rPr lang="en-US" sz="800" dirty="0"/>
              <a:t>Reduced enthusiasm despite strong goals</a:t>
            </a:r>
          </a:p>
          <a:p>
            <a:r>
              <a:rPr lang="en-US" sz="800" dirty="0"/>
              <a:t>If ignored, burnout could negatively affect both academic success and professional decision-making.</a:t>
            </a:r>
          </a:p>
          <a:p>
            <a:r>
              <a:rPr lang="en-US" sz="900" b="1" dirty="0"/>
              <a:t>Positive Development</a:t>
            </a:r>
          </a:p>
          <a:p>
            <a:r>
              <a:rPr lang="en-US" sz="800" dirty="0"/>
              <a:t>However, these challenges have also strengthened my emotional intelligence. Being financially independent has improved my:</a:t>
            </a:r>
          </a:p>
          <a:p>
            <a:pPr marL="171450" indent="-171450">
              <a:buFont typeface="Arial" panose="020B0604020202020204" pitchFamily="34" charset="0"/>
              <a:buChar char="•"/>
            </a:pPr>
            <a:r>
              <a:rPr lang="en-US" sz="800" dirty="0"/>
              <a:t>Self-discipline</a:t>
            </a:r>
          </a:p>
          <a:p>
            <a:pPr marL="171450" indent="-171450">
              <a:buFont typeface="Arial" panose="020B0604020202020204" pitchFamily="34" charset="0"/>
              <a:buChar char="•"/>
            </a:pPr>
            <a:r>
              <a:rPr lang="en-US" sz="800" dirty="0"/>
              <a:t>Time management</a:t>
            </a:r>
          </a:p>
          <a:p>
            <a:pPr marL="171450" indent="-171450">
              <a:buFont typeface="Arial" panose="020B0604020202020204" pitchFamily="34" charset="0"/>
              <a:buChar char="•"/>
            </a:pPr>
            <a:r>
              <a:rPr lang="en-US" sz="800" dirty="0"/>
              <a:t>Resilience under pressure</a:t>
            </a:r>
          </a:p>
          <a:p>
            <a:pPr marL="171450" indent="-171450">
              <a:buFont typeface="Arial" panose="020B0604020202020204" pitchFamily="34" charset="0"/>
              <a:buChar char="•"/>
            </a:pPr>
            <a:r>
              <a:rPr lang="en-US" sz="800" dirty="0"/>
              <a:t>Emotional maturity</a:t>
            </a:r>
          </a:p>
          <a:p>
            <a:r>
              <a:rPr lang="en-US" sz="800" dirty="0"/>
              <a:t>Research suggests that emotional intelligence supports well-being and academic performance in higher education. In my experience, awareness of emotional limits allows me to adjust workload, prioritize tasks and prevent burnout before it escalates.</a:t>
            </a:r>
          </a:p>
          <a:p>
            <a:endParaRPr lang="en-GB" dirty="0"/>
          </a:p>
        </p:txBody>
      </p:sp>
      <p:cxnSp>
        <p:nvCxnSpPr>
          <p:cNvPr id="16" name="Straight Connector 15">
            <a:extLst>
              <a:ext uri="{FF2B5EF4-FFF2-40B4-BE49-F238E27FC236}">
                <a16:creationId xmlns:a16="http://schemas.microsoft.com/office/drawing/2014/main" id="{53D10CD9-1B28-1D7A-4E6A-E5488F3A877E}"/>
              </a:ext>
            </a:extLst>
          </p:cNvPr>
          <p:cNvCxnSpPr>
            <a:cxnSpLocks/>
          </p:cNvCxnSpPr>
          <p:nvPr/>
        </p:nvCxnSpPr>
        <p:spPr>
          <a:xfrm>
            <a:off x="6909224" y="1071563"/>
            <a:ext cx="0" cy="5242298"/>
          </a:xfrm>
          <a:prstGeom prst="line">
            <a:avLst/>
          </a:prstGeom>
        </p:spPr>
        <p:style>
          <a:lnRef idx="2">
            <a:schemeClr val="dk1"/>
          </a:lnRef>
          <a:fillRef idx="0">
            <a:schemeClr val="dk1"/>
          </a:fillRef>
          <a:effectRef idx="1">
            <a:schemeClr val="dk1"/>
          </a:effectRef>
          <a:fontRef idx="minor">
            <a:schemeClr val="tx1"/>
          </a:fontRef>
        </p:style>
      </p:cxnSp>
      <p:sp>
        <p:nvSpPr>
          <p:cNvPr id="18" name="TextBox 17">
            <a:extLst>
              <a:ext uri="{FF2B5EF4-FFF2-40B4-BE49-F238E27FC236}">
                <a16:creationId xmlns:a16="http://schemas.microsoft.com/office/drawing/2014/main" id="{16FEF2DC-4CC1-C6DB-AB32-071133F7689E}"/>
              </a:ext>
            </a:extLst>
          </p:cNvPr>
          <p:cNvSpPr txBox="1"/>
          <p:nvPr/>
        </p:nvSpPr>
        <p:spPr>
          <a:xfrm>
            <a:off x="6946808" y="4128252"/>
            <a:ext cx="1924234" cy="2215991"/>
          </a:xfrm>
          <a:prstGeom prst="rect">
            <a:avLst/>
          </a:prstGeom>
          <a:noFill/>
        </p:spPr>
        <p:txBody>
          <a:bodyPr wrap="square" rtlCol="0">
            <a:spAutoFit/>
          </a:bodyPr>
          <a:lstStyle/>
          <a:p>
            <a:r>
              <a:rPr lang="en-US" sz="900" b="1" dirty="0"/>
              <a:t>Emotional Intelligence in Practice</a:t>
            </a:r>
          </a:p>
          <a:p>
            <a:r>
              <a:rPr lang="en-US" sz="800" dirty="0"/>
              <a:t>To manage pressure, I:</a:t>
            </a:r>
          </a:p>
          <a:p>
            <a:pPr marL="171450" indent="-171450">
              <a:buFont typeface="Arial" panose="020B0604020202020204" pitchFamily="34" charset="0"/>
              <a:buChar char="•"/>
            </a:pPr>
            <a:r>
              <a:rPr lang="en-US" sz="800" dirty="0"/>
              <a:t>Plan weekly tasks carefully</a:t>
            </a:r>
          </a:p>
          <a:p>
            <a:pPr marL="171450" indent="-171450">
              <a:buFont typeface="Arial" panose="020B0604020202020204" pitchFamily="34" charset="0"/>
              <a:buChar char="•"/>
            </a:pPr>
            <a:r>
              <a:rPr lang="en-US" sz="800" dirty="0"/>
              <a:t>Break large assignments into smaller steps</a:t>
            </a:r>
          </a:p>
          <a:p>
            <a:pPr marL="171450" indent="-171450">
              <a:buFont typeface="Arial" panose="020B0604020202020204" pitchFamily="34" charset="0"/>
              <a:buChar char="•"/>
            </a:pPr>
            <a:r>
              <a:rPr lang="en-US" sz="800" dirty="0"/>
              <a:t>Take short recovery breaks</a:t>
            </a:r>
          </a:p>
          <a:p>
            <a:pPr marL="171450" indent="-171450">
              <a:buFont typeface="Arial" panose="020B0604020202020204" pitchFamily="34" charset="0"/>
              <a:buChar char="•"/>
            </a:pPr>
            <a:r>
              <a:rPr lang="en-US" sz="800" dirty="0"/>
              <a:t>Reflect on emotional reactions after stressful situations</a:t>
            </a:r>
          </a:p>
          <a:p>
            <a:r>
              <a:rPr lang="en-US" sz="800" b="1" dirty="0"/>
              <a:t>Although balancing work, study and business increases pressure, it has accelerated my personal and emotional growth. Instead of weakening my performance, these challenges have strengthened my resilience and prepared me for future professional responsibilities.</a:t>
            </a:r>
          </a:p>
        </p:txBody>
      </p:sp>
    </p:spTree>
    <p:extLst>
      <p:ext uri="{BB962C8B-B14F-4D97-AF65-F5344CB8AC3E}">
        <p14:creationId xmlns:p14="http://schemas.microsoft.com/office/powerpoint/2010/main" val="4217660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634</Words>
  <Application>Microsoft Office PowerPoint</Application>
  <PresentationFormat>Widescreen</PresentationFormat>
  <Paragraphs>56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Black</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Damian</dc:creator>
  <cp:lastModifiedBy>Robert Damian</cp:lastModifiedBy>
  <cp:revision>1</cp:revision>
  <dcterms:created xsi:type="dcterms:W3CDTF">2026-02-06T18:15:03Z</dcterms:created>
  <dcterms:modified xsi:type="dcterms:W3CDTF">2026-02-06T19:08:16Z</dcterms:modified>
</cp:coreProperties>
</file>