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59" r:id="rId4"/>
    <p:sldId id="262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5E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-2008/foundation-phase/foundation-phase-framework" TargetMode="External"/><Relationship Id="rId2" Type="http://schemas.openxmlformats.org/officeDocument/2006/relationships/hyperlink" Target="https://gov.wales/docs/dcells/publications/150225-successful-futures-en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hwb.gov.wales/draft-curriculum-for-wales-2022/?_ga=2.242946566.585164522.1578567192-988915178.1538513648" TargetMode="External"/><Relationship Id="rId4" Type="http://schemas.openxmlformats.org/officeDocument/2006/relationships/hyperlink" Target="https://gov.wales/additional-learning-needs-and-education-tribunal-wales-act-implementation-guide-individu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231476" y="371303"/>
            <a:ext cx="2482735" cy="2981498"/>
          </a:xfrm>
          <a:prstGeom prst="rect">
            <a:avLst/>
          </a:prstGeom>
        </p:spPr>
      </p:pic>
      <p:sp>
        <p:nvSpPr>
          <p:cNvPr id="14" name="Right Arrow 13"/>
          <p:cNvSpPr/>
          <p:nvPr/>
        </p:nvSpPr>
        <p:spPr>
          <a:xfrm>
            <a:off x="2438400" y="5004261"/>
            <a:ext cx="2249978" cy="836815"/>
          </a:xfrm>
          <a:prstGeom prst="rightArrow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2001</a:t>
            </a:r>
            <a:endParaRPr lang="en-GB" dirty="0"/>
          </a:p>
        </p:txBody>
      </p:sp>
      <p:sp>
        <p:nvSpPr>
          <p:cNvPr id="15" name="Right Arrow 14"/>
          <p:cNvSpPr/>
          <p:nvPr/>
        </p:nvSpPr>
        <p:spPr>
          <a:xfrm>
            <a:off x="9055332" y="5004260"/>
            <a:ext cx="2249978" cy="836815"/>
          </a:xfrm>
          <a:prstGeom prst="rightArrow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2008 to present</a:t>
            </a:r>
            <a:endParaRPr lang="en-GB" dirty="0"/>
          </a:p>
        </p:txBody>
      </p:sp>
      <p:sp>
        <p:nvSpPr>
          <p:cNvPr id="16" name="Right Arrow 15"/>
          <p:cNvSpPr/>
          <p:nvPr/>
        </p:nvSpPr>
        <p:spPr>
          <a:xfrm>
            <a:off x="5746866" y="5004260"/>
            <a:ext cx="2249978" cy="836815"/>
          </a:xfrm>
          <a:prstGeom prst="rightArrow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2004</a:t>
            </a:r>
            <a:endParaRPr lang="en-GB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2438400" y="3779520"/>
            <a:ext cx="8961120" cy="5542"/>
          </a:xfrm>
          <a:prstGeom prst="line">
            <a:avLst/>
          </a:prstGeom>
          <a:ln w="28575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5435876" y="3901990"/>
            <a:ext cx="2421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accent2">
                    <a:lumMod val="50000"/>
                  </a:schemeClr>
                </a:solidFill>
              </a:rPr>
              <a:t>My Career</a:t>
            </a:r>
            <a:endParaRPr lang="en-GB" sz="32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2194560" y="6023956"/>
            <a:ext cx="2676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Teaching Assistant 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8769928" y="6052992"/>
            <a:ext cx="26766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Senior Teaching Assistant 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5392189" y="6052992"/>
            <a:ext cx="2676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Senior Nursery Nurse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495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20" grpId="0"/>
      <p:bldP spid="21" grpId="0"/>
      <p:bldP spid="2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948247" y="448887"/>
            <a:ext cx="76144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u="sng" dirty="0" smtClean="0">
                <a:solidFill>
                  <a:schemeClr val="accent2">
                    <a:lumMod val="50000"/>
                  </a:schemeClr>
                </a:solidFill>
              </a:rPr>
              <a:t>Knowledge</a:t>
            </a:r>
            <a:endParaRPr lang="en-GB" sz="40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58589" y="1801091"/>
            <a:ext cx="824068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Child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The Foundation Phase Curriculum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UNCRC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National Minimum Standards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Flying Start </a:t>
            </a: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Annex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The New 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C</a:t>
            </a: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urriculum for Wales 2022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Additional Learning Needs and Education Tribunal 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22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463636" y="537556"/>
            <a:ext cx="62567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u="sng" dirty="0" smtClean="0">
                <a:solidFill>
                  <a:schemeClr val="accent2">
                    <a:lumMod val="50000"/>
                  </a:schemeClr>
                </a:solidFill>
              </a:rPr>
              <a:t>Skills</a:t>
            </a:r>
            <a:endParaRPr lang="en-GB" sz="40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70662" y="1850967"/>
            <a:ext cx="873944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Writing and delivering training packages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Working with external agencies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Fostering strong links with childcare practitioners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Support and challenge childcare practitioners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>
                <a:solidFill>
                  <a:schemeClr val="accent2">
                    <a:lumMod val="50000"/>
                  </a:schemeClr>
                </a:solidFill>
              </a:rPr>
              <a:t>Analyse data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030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826924" y="2665615"/>
            <a:ext cx="3846022" cy="1938992"/>
          </a:xfrm>
          <a:prstGeom prst="rect">
            <a:avLst/>
          </a:prstGeom>
          <a:noFill/>
          <a:ln w="28575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>
                    <a:lumMod val="50000"/>
                  </a:schemeClr>
                </a:solidFill>
              </a:rPr>
              <a:t>What I could bring to this role?</a:t>
            </a:r>
            <a:endParaRPr lang="en-GB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 flipH="1" flipV="1">
            <a:off x="6777645" y="1146511"/>
            <a:ext cx="1" cy="1197035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 flipV="1">
            <a:off x="3735185" y="1368829"/>
            <a:ext cx="975360" cy="1019695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8844746" y="1479666"/>
            <a:ext cx="1080654" cy="908858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3846022" y="4821382"/>
            <a:ext cx="864523" cy="1086196"/>
          </a:xfrm>
          <a:prstGeom prst="straightConnector1">
            <a:avLst/>
          </a:prstGeom>
          <a:ln w="57150">
            <a:solidFill>
              <a:schemeClr val="accent2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705600" y="4910051"/>
            <a:ext cx="11084" cy="1269076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8672946" y="4926676"/>
            <a:ext cx="914400" cy="914400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2382982" y="559724"/>
            <a:ext cx="2183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Communicator</a:t>
            </a: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685906" y="421224"/>
            <a:ext cx="2721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Knowledge of Early Years and Flying Start </a:t>
            </a: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9498676" y="611385"/>
            <a:ext cx="2183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Team player</a:t>
            </a: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299855" y="6118167"/>
            <a:ext cx="2737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Highly motivated</a:t>
            </a: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245629" y="6392487"/>
            <a:ext cx="128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Driven</a:t>
            </a: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9925399" y="5907578"/>
            <a:ext cx="1690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Enthusiastic</a:t>
            </a: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38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61062" y="2086186"/>
            <a:ext cx="9509760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5000" b="1" cap="none" spc="0" dirty="0" smtClean="0">
                <a:ln w="22225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F5E7C"/>
                </a:solidFill>
                <a:effectLst/>
                <a:latin typeface="Freestyle Script" panose="030804020302050B0404" pitchFamily="66" charset="0"/>
              </a:rPr>
              <a:t>Thank you </a:t>
            </a:r>
            <a:endParaRPr lang="en-US" sz="15000" b="1" cap="none" spc="0" dirty="0">
              <a:ln w="22225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0F5E7C"/>
              </a:solidFill>
              <a:effectLst/>
              <a:latin typeface="Freestyle Script" panose="030804020302050B04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996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70415" y="720436"/>
            <a:ext cx="801901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u="sng" dirty="0" smtClean="0">
                <a:solidFill>
                  <a:schemeClr val="accent2">
                    <a:lumMod val="50000"/>
                  </a:schemeClr>
                </a:solidFill>
              </a:rPr>
              <a:t>References</a:t>
            </a:r>
          </a:p>
          <a:p>
            <a:pPr algn="ctr"/>
            <a:endParaRPr lang="en-GB" u="sng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en-GB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97381" y="1834342"/>
            <a:ext cx="799130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+mj-lt"/>
                <a:cs typeface="Arial" panose="020B0604020202020204" pitchFamily="34" charset="0"/>
              </a:rPr>
              <a:t>Donaldson, G. (2015). </a:t>
            </a:r>
            <a:r>
              <a:rPr lang="en-GB" sz="1200" i="1" dirty="0">
                <a:latin typeface="+mj-lt"/>
                <a:cs typeface="Arial" panose="020B0604020202020204" pitchFamily="34" charset="0"/>
              </a:rPr>
              <a:t>Successful Futures: Independent Review of Curriculum and Assessment Arrangements in Wales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. </a:t>
            </a:r>
            <a:r>
              <a:rPr lang="en-GB" sz="1200" dirty="0" smtClean="0">
                <a:latin typeface="+mj-lt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cs typeface="Arial" panose="020B0604020202020204" pitchFamily="34" charset="0"/>
                <a:hlinkClick r:id="rId2"/>
              </a:rPr>
              <a:t>https://</a:t>
            </a:r>
            <a:r>
              <a:rPr lang="en-GB" sz="1200" dirty="0" smtClean="0">
                <a:cs typeface="Arial" panose="020B0604020202020204" pitchFamily="34" charset="0"/>
                <a:hlinkClick r:id="rId2"/>
              </a:rPr>
              <a:t>gov.wales/docs/dcells/publications/150225-successful-futures-en.pdf</a:t>
            </a:r>
            <a:r>
              <a:rPr lang="en-GB" sz="1200" dirty="0">
                <a:cs typeface="Arial" panose="020B0604020202020204" pitchFamily="34" charset="0"/>
              </a:rPr>
              <a:t> </a:t>
            </a:r>
            <a:r>
              <a:rPr lang="en-GB" sz="1200" dirty="0" smtClean="0">
                <a:latin typeface="+mj-lt"/>
                <a:cs typeface="Arial" panose="020B0604020202020204" pitchFamily="34" charset="0"/>
              </a:rPr>
              <a:t>(Accessed </a:t>
            </a:r>
            <a:r>
              <a:rPr lang="en-GB" sz="1200" dirty="0" smtClean="0">
                <a:latin typeface="+mj-lt"/>
                <a:cs typeface="Arial" panose="020B0604020202020204" pitchFamily="34" charset="0"/>
              </a:rPr>
              <a:t>15/01/2020). </a:t>
            </a:r>
            <a:endParaRPr lang="en-GB" sz="1200" dirty="0" smtClean="0">
              <a:latin typeface="+mj-lt"/>
              <a:cs typeface="Arial" panose="020B0604020202020204" pitchFamily="34" charset="0"/>
            </a:endParaRPr>
          </a:p>
          <a:p>
            <a:endParaRPr lang="en-GB" sz="1200" dirty="0">
              <a:latin typeface="+mj-lt"/>
              <a:cs typeface="Arial" panose="020B0604020202020204" pitchFamily="34" charset="0"/>
            </a:endParaRPr>
          </a:p>
          <a:p>
            <a:r>
              <a:rPr lang="en-GB" sz="1200" dirty="0">
                <a:latin typeface="+mj-lt"/>
                <a:cs typeface="Arial" panose="020B0604020202020204" pitchFamily="34" charset="0"/>
              </a:rPr>
              <a:t>Welsh Government (2014). </a:t>
            </a:r>
            <a:r>
              <a:rPr lang="en-GB" sz="1200" i="1" dirty="0">
                <a:latin typeface="+mj-lt"/>
                <a:cs typeface="Arial" panose="020B0604020202020204" pitchFamily="34" charset="0"/>
              </a:rPr>
              <a:t>Flying Start Annex – Quality Childcare Guidance. 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Crown Copyright</a:t>
            </a:r>
            <a:r>
              <a:rPr lang="en-GB" sz="1200" dirty="0" smtClean="0">
                <a:latin typeface="+mj-lt"/>
                <a:cs typeface="Arial" panose="020B0604020202020204" pitchFamily="34" charset="0"/>
              </a:rPr>
              <a:t>.</a:t>
            </a:r>
          </a:p>
          <a:p>
            <a:endParaRPr lang="en-GB" sz="1200" dirty="0">
              <a:latin typeface="+mj-lt"/>
              <a:cs typeface="Arial" panose="020B0604020202020204" pitchFamily="34" charset="0"/>
            </a:endParaRPr>
          </a:p>
          <a:p>
            <a:r>
              <a:rPr lang="en-GB" sz="1200" dirty="0">
                <a:latin typeface="+mj-lt"/>
                <a:cs typeface="Arial" panose="020B0604020202020204" pitchFamily="34" charset="0"/>
              </a:rPr>
              <a:t>Welsh Government (2015). </a:t>
            </a:r>
            <a:r>
              <a:rPr lang="en-GB" sz="1200" i="1" dirty="0">
                <a:latin typeface="+mj-lt"/>
                <a:cs typeface="Arial" panose="020B0604020202020204" pitchFamily="34" charset="0"/>
              </a:rPr>
              <a:t>Foundation Phase Framework. 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Available at: </a:t>
            </a:r>
            <a:r>
              <a:rPr lang="en-GB" sz="1200" i="1" u="sng" dirty="0">
                <a:latin typeface="+mj-lt"/>
                <a:cs typeface="Arial" panose="020B0604020202020204" pitchFamily="34" charset="0"/>
                <a:hlinkClick r:id="rId3"/>
              </a:rPr>
              <a:t>https://hwb.gov.wales/curriculum-for-wales-2008/foundation-phase/foundation-phase-framework</a:t>
            </a:r>
            <a:r>
              <a:rPr lang="en-GB" sz="1200" i="1" dirty="0">
                <a:latin typeface="+mj-lt"/>
                <a:cs typeface="Arial" panose="020B0604020202020204" pitchFamily="34" charset="0"/>
              </a:rPr>
              <a:t> (Accessed 08/01/2020</a:t>
            </a:r>
            <a:r>
              <a:rPr lang="en-GB" sz="1200" i="1" dirty="0" smtClean="0">
                <a:latin typeface="+mj-lt"/>
                <a:cs typeface="Arial" panose="020B0604020202020204" pitchFamily="34" charset="0"/>
              </a:rPr>
              <a:t>).</a:t>
            </a:r>
          </a:p>
          <a:p>
            <a:endParaRPr lang="en-GB" sz="1200" dirty="0">
              <a:latin typeface="+mj-lt"/>
              <a:cs typeface="Arial" panose="020B0604020202020204" pitchFamily="34" charset="0"/>
            </a:endParaRPr>
          </a:p>
          <a:p>
            <a:r>
              <a:rPr lang="en-GB" sz="1200" dirty="0">
                <a:latin typeface="+mj-lt"/>
                <a:cs typeface="Arial" panose="020B0604020202020204" pitchFamily="34" charset="0"/>
              </a:rPr>
              <a:t>Welsh Government (2016). </a:t>
            </a:r>
            <a:r>
              <a:rPr lang="en-GB" sz="1200" i="1" dirty="0">
                <a:latin typeface="+mj-lt"/>
                <a:cs typeface="Arial" panose="020B0604020202020204" pitchFamily="34" charset="0"/>
              </a:rPr>
              <a:t>National Minimum Standards for Regulated Childcare for children up to the ages of 12 years. </a:t>
            </a:r>
            <a:r>
              <a:rPr lang="en-GB" sz="1200" dirty="0" smtClean="0">
                <a:latin typeface="+mj-lt"/>
                <a:cs typeface="Arial" panose="020B0604020202020204" pitchFamily="34" charset="0"/>
              </a:rPr>
              <a:t>Wales: Crown 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Copyright</a:t>
            </a:r>
            <a:r>
              <a:rPr lang="en-GB" sz="1200" dirty="0" smtClean="0">
                <a:latin typeface="+mj-lt"/>
                <a:cs typeface="Arial" panose="020B0604020202020204" pitchFamily="34" charset="0"/>
              </a:rPr>
              <a:t>.</a:t>
            </a:r>
          </a:p>
          <a:p>
            <a:endParaRPr lang="en-GB" sz="1200" dirty="0">
              <a:latin typeface="+mj-lt"/>
              <a:cs typeface="Arial" panose="020B0604020202020204" pitchFamily="34" charset="0"/>
            </a:endParaRPr>
          </a:p>
          <a:p>
            <a:r>
              <a:rPr lang="en-GB" sz="1200" dirty="0">
                <a:latin typeface="+mj-lt"/>
                <a:cs typeface="Arial" panose="020B0604020202020204" pitchFamily="34" charset="0"/>
              </a:rPr>
              <a:t>Welsh Government (2018). </a:t>
            </a:r>
            <a:r>
              <a:rPr lang="en-GB" sz="1200" i="1" dirty="0">
                <a:latin typeface="+mj-lt"/>
                <a:cs typeface="Arial" panose="020B0604020202020204" pitchFamily="34" charset="0"/>
              </a:rPr>
              <a:t>Additional Learning Needs Tribunal Act. 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latin typeface="+mj-lt"/>
                <a:cs typeface="Arial" panose="020B0604020202020204" pitchFamily="34" charset="0"/>
                <a:hlinkClick r:id="rId4"/>
              </a:rPr>
              <a:t>https://gov.wales/additional-learning-needs-and-education-tribunal-wales-act-implementation-guide-individual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 (Accessed 07/01/2020</a:t>
            </a:r>
            <a:r>
              <a:rPr lang="en-GB" sz="1200" dirty="0" smtClean="0">
                <a:latin typeface="+mj-lt"/>
                <a:cs typeface="Arial" panose="020B0604020202020204" pitchFamily="34" charset="0"/>
              </a:rPr>
              <a:t>).</a:t>
            </a:r>
          </a:p>
          <a:p>
            <a:endParaRPr lang="en-GB" sz="1200" dirty="0">
              <a:latin typeface="+mj-lt"/>
              <a:cs typeface="Arial" panose="020B0604020202020204" pitchFamily="34" charset="0"/>
            </a:endParaRPr>
          </a:p>
          <a:p>
            <a:r>
              <a:rPr lang="en-GB" sz="1200" dirty="0">
                <a:latin typeface="+mj-lt"/>
                <a:cs typeface="Arial" panose="020B0604020202020204" pitchFamily="34" charset="0"/>
              </a:rPr>
              <a:t>Welsh Government (2019). </a:t>
            </a:r>
            <a:r>
              <a:rPr lang="en-GB" sz="1200" i="1" dirty="0">
                <a:latin typeface="+mj-lt"/>
                <a:cs typeface="Arial" panose="020B0604020202020204" pitchFamily="34" charset="0"/>
              </a:rPr>
              <a:t>Draft Curriculum for Wales 2022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+mj-lt"/>
                <a:cs typeface="Arial" panose="020B0604020202020204" pitchFamily="34" charset="0"/>
                <a:hlinkClick r:id="rId5"/>
              </a:rPr>
              <a:t>https://hwb.gov.wales/draft-curriculum-for-wales-2022/?_ga=2.242946566.585164522.1578567192-988915178.1538513648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 (Accessed 09/01/2020</a:t>
            </a:r>
            <a:r>
              <a:rPr lang="en-GB" sz="1200" dirty="0" smtClean="0">
                <a:latin typeface="+mj-lt"/>
                <a:cs typeface="Arial" panose="020B0604020202020204" pitchFamily="34" charset="0"/>
              </a:rPr>
              <a:t>).</a:t>
            </a:r>
          </a:p>
          <a:p>
            <a:endParaRPr lang="en-GB" sz="1200" dirty="0">
              <a:latin typeface="+mj-lt"/>
              <a:cs typeface="Arial" panose="020B0604020202020204" pitchFamily="34" charset="0"/>
            </a:endParaRPr>
          </a:p>
          <a:p>
            <a:r>
              <a:rPr lang="en-GB" sz="1200" dirty="0">
                <a:latin typeface="+mj-lt"/>
                <a:cs typeface="Arial" panose="020B0604020202020204" pitchFamily="34" charset="0"/>
              </a:rPr>
              <a:t>Welsh Government. (2011) </a:t>
            </a:r>
            <a:r>
              <a:rPr lang="en-GB" sz="1200" i="1" dirty="0">
                <a:latin typeface="+mj-lt"/>
                <a:cs typeface="Arial" panose="020B0604020202020204" pitchFamily="34" charset="0"/>
              </a:rPr>
              <a:t>A Summary of The United Nations Convention of the Rights of the Child. </a:t>
            </a:r>
            <a:r>
              <a:rPr lang="en-GB" sz="1200" i="1" smtClean="0">
                <a:latin typeface="+mj-lt"/>
                <a:cs typeface="Arial" panose="020B0604020202020204" pitchFamily="34" charset="0"/>
              </a:rPr>
              <a:t>Wales: </a:t>
            </a:r>
            <a:r>
              <a:rPr lang="en-GB" sz="1200" smtClean="0">
                <a:latin typeface="+mj-lt"/>
                <a:cs typeface="Arial" panose="020B0604020202020204" pitchFamily="34" charset="0"/>
              </a:rPr>
              <a:t>Crown 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Copyright. </a:t>
            </a:r>
          </a:p>
        </p:txBody>
      </p:sp>
    </p:spTree>
    <p:extLst>
      <p:ext uri="{BB962C8B-B14F-4D97-AF65-F5344CB8AC3E}">
        <p14:creationId xmlns:p14="http://schemas.microsoft.com/office/powerpoint/2010/main" val="362571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434</TotalTime>
  <Words>250</Words>
  <Application>Microsoft Office PowerPoint</Application>
  <PresentationFormat>Widescreen</PresentationFormat>
  <Paragraphs>45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Century Gothic</vt:lpstr>
      <vt:lpstr>Freestyle Script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City of Cardiff Council - Cyngor Dinas Caerdydd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Bruton, Rachel</dc:creator>
  <cp:lastModifiedBy>Bruton, Rachel</cp:lastModifiedBy>
  <cp:revision>30</cp:revision>
  <dcterms:created xsi:type="dcterms:W3CDTF">2020-01-09T10:10:09Z</dcterms:created>
  <dcterms:modified xsi:type="dcterms:W3CDTF">2020-01-17T13:25:29Z</dcterms:modified>
</cp:coreProperties>
</file>