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4"/>
  </p:notesMasterIdLst>
  <p:handoutMasterIdLst>
    <p:handoutMasterId r:id="rId45"/>
  </p:handoutMasterIdLst>
  <p:sldIdLst>
    <p:sldId id="256"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 id="301" r:id="rId23"/>
    <p:sldId id="302" r:id="rId24"/>
    <p:sldId id="303" r:id="rId25"/>
    <p:sldId id="304" r:id="rId26"/>
    <p:sldId id="305" r:id="rId27"/>
    <p:sldId id="306" r:id="rId28"/>
    <p:sldId id="307" r:id="rId29"/>
    <p:sldId id="308" r:id="rId30"/>
    <p:sldId id="309" r:id="rId31"/>
    <p:sldId id="310" r:id="rId32"/>
    <p:sldId id="311" r:id="rId33"/>
    <p:sldId id="312" r:id="rId34"/>
    <p:sldId id="313" r:id="rId35"/>
    <p:sldId id="314" r:id="rId36"/>
    <p:sldId id="315" r:id="rId37"/>
    <p:sldId id="316" r:id="rId38"/>
    <p:sldId id="317" r:id="rId39"/>
    <p:sldId id="318" r:id="rId40"/>
    <p:sldId id="319" r:id="rId41"/>
    <p:sldId id="320" r:id="rId42"/>
    <p:sldId id="282"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1"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551" autoAdjust="0"/>
  </p:normalViewPr>
  <p:slideViewPr>
    <p:cSldViewPr>
      <p:cViewPr varScale="1">
        <p:scale>
          <a:sx n="87" d="100"/>
          <a:sy n="87" d="100"/>
        </p:scale>
        <p:origin x="1575"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11/11/2019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11/11/2019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https://docs.microsoft.com/en-us/sql/t-sql/queries/top-transact-sql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a:t>
            </a:fld>
            <a:endParaRPr lang="en-GB"/>
          </a:p>
        </p:txBody>
      </p:sp>
    </p:spTree>
    <p:extLst>
      <p:ext uri="{BB962C8B-B14F-4D97-AF65-F5344CB8AC3E}">
        <p14:creationId xmlns:p14="http://schemas.microsoft.com/office/powerpoint/2010/main" val="2142913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https://docs.microsoft.com/en-us/sql/t-sql/queries/top-transact-sql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4164532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https://www.w3schools.com/sql/sql_top.asp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1746139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https://www.w3schools.com/sql/sql_join.asp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https://msdn.microsoft.com/en-us/library/zt8wzxy4.aspx</a:t>
            </a:r>
          </a:p>
          <a:p>
            <a:pPr marL="171450" indent="-171450">
              <a:buFont typeface="Arial" panose="020B0604020202020204" pitchFamily="34" charset="0"/>
              <a:buChar char="•"/>
            </a:pPr>
            <a:r>
              <a:rPr lang="en-GB" dirty="0"/>
              <a:t>https://docs.microsoft.com/en-us/sql/relational-databases/performance/joins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2216424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https://www.w3schools.com/sql/sql_join.asp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https://msdn.microsoft.com/en-us/library/zt8wzxy4.aspx</a:t>
            </a:r>
          </a:p>
          <a:p>
            <a:pPr marL="171450" indent="-171450">
              <a:buFont typeface="Arial" panose="020B0604020202020204" pitchFamily="34" charset="0"/>
              <a:buChar char="•"/>
            </a:pPr>
            <a:r>
              <a:rPr lang="en-GB" dirty="0"/>
              <a:t>https://docs.microsoft.com/en-us/sql/relational-databases/performance/joins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12</a:t>
            </a:fld>
            <a:endParaRPr lang="en-GB"/>
          </a:p>
        </p:txBody>
      </p:sp>
    </p:spTree>
    <p:extLst>
      <p:ext uri="{BB962C8B-B14F-4D97-AF65-F5344CB8AC3E}">
        <p14:creationId xmlns:p14="http://schemas.microsoft.com/office/powerpoint/2010/main" val="3847179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https://www.w3schools.com/sql/sql_join_inner.asp</a:t>
            </a:r>
          </a:p>
          <a:p>
            <a:pPr marL="171450" indent="-171450">
              <a:buFont typeface="Arial" panose="020B0604020202020204" pitchFamily="34" charset="0"/>
              <a:buChar char="•"/>
            </a:pPr>
            <a:r>
              <a:rPr lang="en-GB" dirty="0"/>
              <a:t>https://msdn.microsoft.com/en-us/library/zt8wzxy4.aspx</a:t>
            </a:r>
          </a:p>
        </p:txBody>
      </p:sp>
      <p:sp>
        <p:nvSpPr>
          <p:cNvPr id="4" name="Slide Number Placeholder 3"/>
          <p:cNvSpPr>
            <a:spLocks noGrp="1"/>
          </p:cNvSpPr>
          <p:nvPr>
            <p:ph type="sldNum" sz="quarter" idx="10"/>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30686660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151084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469056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dirty="0"/>
              <a:t>The aliases:</a:t>
            </a:r>
          </a:p>
          <a:p>
            <a:pPr marL="628650" lvl="1" indent="-171450">
              <a:buFont typeface="Arial" panose="020B0604020202020204" pitchFamily="34" charset="0"/>
              <a:buChar char="•"/>
            </a:pPr>
            <a:r>
              <a:rPr lang="en-GB" b="1" dirty="0">
                <a:solidFill>
                  <a:srgbClr val="FF0000"/>
                </a:solidFill>
              </a:rPr>
              <a:t>c</a:t>
            </a:r>
            <a:r>
              <a:rPr lang="en-GB" dirty="0"/>
              <a:t> has been used for the </a:t>
            </a:r>
            <a:r>
              <a:rPr lang="en-GB" b="1" dirty="0"/>
              <a:t>Client</a:t>
            </a:r>
            <a:r>
              <a:rPr lang="en-GB" dirty="0"/>
              <a:t> table and</a:t>
            </a:r>
          </a:p>
          <a:p>
            <a:pPr marL="628650" lvl="1" indent="-171450">
              <a:buFont typeface="Arial" panose="020B0604020202020204" pitchFamily="34" charset="0"/>
              <a:buChar char="•"/>
            </a:pPr>
            <a:r>
              <a:rPr lang="en-GB" b="1" dirty="0">
                <a:solidFill>
                  <a:srgbClr val="FF0000"/>
                </a:solidFill>
              </a:rPr>
              <a:t>v</a:t>
            </a:r>
            <a:r>
              <a:rPr lang="en-GB" dirty="0"/>
              <a:t> for the </a:t>
            </a:r>
            <a:r>
              <a:rPr lang="en-GB" b="1" dirty="0"/>
              <a:t>Viewing</a:t>
            </a:r>
            <a:r>
              <a:rPr lang="en-GB" dirty="0"/>
              <a:t> table.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latin typeface="+mn-lt"/>
                <a:ea typeface="+mn-ea"/>
                <a:cs typeface="+mn-cs"/>
              </a:rPr>
              <a:t>Only the </a:t>
            </a:r>
            <a:r>
              <a:rPr lang="en-GB" sz="1200" kern="1200" dirty="0" err="1">
                <a:solidFill>
                  <a:schemeClr val="tx1"/>
                </a:solidFill>
                <a:latin typeface="+mn-lt"/>
                <a:ea typeface="+mn-ea"/>
                <a:cs typeface="+mn-cs"/>
              </a:rPr>
              <a:t>ClientNo</a:t>
            </a:r>
            <a:r>
              <a:rPr lang="en-GB" sz="1200" kern="1200" dirty="0">
                <a:solidFill>
                  <a:schemeClr val="tx1"/>
                </a:solidFill>
                <a:latin typeface="+mn-lt"/>
                <a:ea typeface="+mn-ea"/>
                <a:cs typeface="+mn-cs"/>
              </a:rPr>
              <a:t> column is qualified by the alias name as </a:t>
            </a:r>
            <a:r>
              <a:rPr lang="en-GB" sz="1200" kern="1200" dirty="0" err="1">
                <a:solidFill>
                  <a:schemeClr val="tx1"/>
                </a:solidFill>
                <a:latin typeface="+mn-lt"/>
                <a:ea typeface="+mn-ea"/>
                <a:cs typeface="+mn-cs"/>
              </a:rPr>
              <a:t>as</a:t>
            </a:r>
            <a:r>
              <a:rPr lang="en-GB" sz="1200" kern="1200" dirty="0">
                <a:solidFill>
                  <a:schemeClr val="tx1"/>
                </a:solidFill>
                <a:latin typeface="+mn-lt"/>
                <a:ea typeface="+mn-ea"/>
                <a:cs typeface="+mn-cs"/>
              </a:rPr>
              <a:t> this column name appears in the two tables (select which one to include – this example is using the one from the client (</a:t>
            </a:r>
            <a:r>
              <a:rPr lang="en-GB" sz="1200" kern="1200" dirty="0" err="1" smtClean="0">
                <a:solidFill>
                  <a:schemeClr val="tx1"/>
                </a:solidFill>
                <a:latin typeface="+mn-lt"/>
                <a:ea typeface="+mn-ea"/>
                <a:cs typeface="+mn-cs"/>
              </a:rPr>
              <a:t>c.ClientNo</a:t>
            </a:r>
            <a:r>
              <a:rPr lang="en-GB" sz="1200" kern="1200" dirty="0" smtClean="0">
                <a:solidFill>
                  <a:schemeClr val="tx1"/>
                </a:solidFill>
                <a:latin typeface="+mn-lt"/>
                <a:ea typeface="+mn-ea"/>
                <a:cs typeface="+mn-cs"/>
              </a:rPr>
              <a:t>) </a:t>
            </a:r>
            <a:r>
              <a:rPr lang="en-GB" sz="1200" kern="1200" dirty="0">
                <a:solidFill>
                  <a:schemeClr val="tx1"/>
                </a:solidFill>
                <a:latin typeface="+mn-lt"/>
                <a:ea typeface="+mn-ea"/>
                <a:cs typeface="+mn-cs"/>
              </a:rPr>
              <a:t>table)</a:t>
            </a:r>
            <a:endParaRPr lang="en-GB" baseline="0" dirty="0"/>
          </a:p>
          <a:p>
            <a:pPr marL="628650" lvl="1" indent="-171450">
              <a:buFont typeface="Arial" panose="020B0604020202020204" pitchFamily="34" charset="0"/>
              <a:buChar char="•"/>
            </a:pPr>
            <a:r>
              <a:rPr lang="en-GB" dirty="0"/>
              <a:t>The other SELECTED column names are unique within both tables.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1760562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17295777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29871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s for the Staff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b for the Branch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a:t>
            </a:r>
            <a:r>
              <a:rPr lang="en-GB" sz="1200" kern="1200" dirty="0" err="1">
                <a:solidFill>
                  <a:schemeClr val="tx1"/>
                </a:solidFill>
                <a:latin typeface="+mn-lt"/>
                <a:ea typeface="+mn-ea"/>
                <a:cs typeface="+mn-cs"/>
              </a:rPr>
              <a:t>BranchNo</a:t>
            </a:r>
            <a:r>
              <a:rPr lang="en-GB" sz="1200" kern="1200" dirty="0">
                <a:solidFill>
                  <a:schemeClr val="tx1"/>
                </a:solidFill>
                <a:latin typeface="+mn-lt"/>
                <a:ea typeface="+mn-ea"/>
                <a:cs typeface="+mn-cs"/>
              </a:rPr>
              <a:t> column is qualified by the alias name as this column name appears in all three tables (the selected one is the one from the Branch (</a:t>
            </a:r>
            <a:r>
              <a:rPr lang="en-GB" sz="1200" kern="1200" dirty="0" err="1" smtClean="0">
                <a:solidFill>
                  <a:schemeClr val="tx1"/>
                </a:solidFill>
                <a:latin typeface="+mn-lt"/>
                <a:ea typeface="+mn-ea"/>
                <a:cs typeface="+mn-cs"/>
              </a:rPr>
              <a:t>b.BranchNo</a:t>
            </a:r>
            <a:r>
              <a:rPr lang="en-GB" sz="1200" kern="1200" dirty="0" smtClean="0">
                <a:solidFill>
                  <a:schemeClr val="tx1"/>
                </a:solidFill>
                <a:latin typeface="+mn-lt"/>
                <a:ea typeface="+mn-ea"/>
                <a:cs typeface="+mn-cs"/>
              </a:rPr>
              <a:t>) </a:t>
            </a:r>
            <a:r>
              <a:rPr lang="en-GB" sz="1200" kern="1200" dirty="0">
                <a:solidFill>
                  <a:schemeClr val="tx1"/>
                </a:solidFill>
                <a:latin typeface="+mn-lt"/>
                <a:ea typeface="+mn-ea"/>
                <a:cs typeface="+mn-cs"/>
              </a:rPr>
              <a:t>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City column is qualified by the alias name as this column name appears in all both the Property and Branch tables (the selected one is the one from the Branch (</a:t>
            </a:r>
            <a:r>
              <a:rPr lang="en-GB" sz="1200" kern="1200" dirty="0" err="1" smtClean="0">
                <a:solidFill>
                  <a:schemeClr val="tx1"/>
                </a:solidFill>
                <a:latin typeface="+mn-lt"/>
                <a:ea typeface="+mn-ea"/>
                <a:cs typeface="+mn-cs"/>
              </a:rPr>
              <a:t>b.City</a:t>
            </a:r>
            <a:r>
              <a:rPr lang="en-GB" sz="1200" kern="1200" dirty="0" smtClean="0">
                <a:solidFill>
                  <a:schemeClr val="tx1"/>
                </a:solidFill>
                <a:latin typeface="+mn-lt"/>
                <a:ea typeface="+mn-ea"/>
                <a:cs typeface="+mn-cs"/>
              </a:rPr>
              <a:t>) table, also because we are interested in the city of the branch,</a:t>
            </a:r>
            <a:r>
              <a:rPr lang="en-GB" sz="1200" kern="1200" baseline="0" dirty="0" smtClean="0">
                <a:solidFill>
                  <a:schemeClr val="tx1"/>
                </a:solidFill>
                <a:latin typeface="+mn-lt"/>
                <a:ea typeface="+mn-ea"/>
                <a:cs typeface="+mn-cs"/>
              </a:rPr>
              <a:t> not the property’s city</a:t>
            </a:r>
            <a:r>
              <a:rPr lang="en-GB" sz="1200" kern="1200" dirty="0" smtClean="0">
                <a:solidFill>
                  <a:schemeClr val="tx1"/>
                </a:solidFill>
                <a:latin typeface="+mn-lt"/>
                <a:ea typeface="+mn-ea"/>
                <a:cs typeface="+mn-cs"/>
              </a:rPr>
              <a:t>.</a:t>
            </a:r>
            <a:endParaRPr lang="en-GB" sz="1200" kern="1200" dirty="0">
              <a:solidFill>
                <a:schemeClr val="tx1"/>
              </a:solidFill>
              <a:latin typeface="+mn-lt"/>
              <a:ea typeface="+mn-ea"/>
              <a:cs typeface="+mn-cs"/>
            </a:endParaRPr>
          </a:p>
          <a:p>
            <a:pPr marL="171450" indent="-171450">
              <a:buFont typeface="Arial" panose="020B0604020202020204" pitchFamily="34" charset="0"/>
              <a:buChar char="•"/>
            </a:pPr>
            <a:r>
              <a:rPr lang="en-GB" sz="1200" kern="1200" dirty="0">
                <a:solidFill>
                  <a:schemeClr val="tx1"/>
                </a:solidFill>
                <a:latin typeface="+mn-lt"/>
                <a:ea typeface="+mn-ea"/>
                <a:cs typeface="+mn-cs"/>
              </a:rPr>
              <a:t>The other SELECTED column names are unique within the three tables.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1909978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All the SELECTED columns not used with an aggregate function must be added to the GROUP BY clause i.e. </a:t>
            </a:r>
            <a:r>
              <a:rPr lang="en-GB" dirty="0" err="1"/>
              <a:t>BranchNo</a:t>
            </a:r>
            <a:r>
              <a:rPr lang="en-GB" dirty="0"/>
              <a:t>, </a:t>
            </a:r>
            <a:r>
              <a:rPr lang="en-GB" dirty="0" err="1"/>
              <a:t>StaffNo</a:t>
            </a:r>
            <a:r>
              <a:rPr lang="en-GB" dirty="0"/>
              <a:t>, FirstName and </a:t>
            </a:r>
            <a:r>
              <a:rPr lang="en-GB" dirty="0" err="1"/>
              <a:t>LastName</a:t>
            </a:r>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13704470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List ALL staff regardless of whether</a:t>
            </a:r>
            <a:r>
              <a:rPr lang="en-GB" baseline="0" dirty="0" smtClean="0"/>
              <a:t> or not they are managing any properties/.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2105947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Will select all rows from the Staff table (the table on the left-side of the LEFT JOIN clause).</a:t>
            </a:r>
          </a:p>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s for the Staff </a:t>
            </a:r>
            <a:r>
              <a:rPr lang="en-GB" sz="1200" kern="1200" dirty="0" smtClean="0">
                <a:solidFill>
                  <a:schemeClr val="tx1"/>
                </a:solidFill>
                <a:latin typeface="+mn-lt"/>
                <a:ea typeface="+mn-ea"/>
                <a:cs typeface="+mn-cs"/>
              </a:rPr>
              <a:t>table</a:t>
            </a:r>
          </a:p>
          <a:p>
            <a:pPr marL="628650" lvl="1" indent="-171450">
              <a:buFont typeface="Arial" panose="020B0604020202020204" pitchFamily="34" charset="0"/>
              <a:buChar char="•"/>
            </a:pPr>
            <a:endParaRPr lang="en-GB" sz="1200" kern="1200" dirty="0" smtClean="0">
              <a:solidFill>
                <a:schemeClr val="tx1"/>
              </a:solidFill>
              <a:latin typeface="+mn-lt"/>
              <a:ea typeface="+mn-ea"/>
              <a:cs typeface="+mn-cs"/>
            </a:endParaRPr>
          </a:p>
          <a:p>
            <a:pPr marL="0" lvl="0" indent="0">
              <a:buFont typeface="Arial" panose="020B0604020202020204" pitchFamily="34" charset="0"/>
              <a:buNone/>
            </a:pPr>
            <a:r>
              <a:rPr lang="en-GB" sz="1200" kern="1200" dirty="0" smtClean="0">
                <a:solidFill>
                  <a:schemeClr val="tx1"/>
                </a:solidFill>
                <a:latin typeface="+mn-lt"/>
                <a:ea typeface="+mn-ea"/>
                <a:cs typeface="+mn-cs"/>
              </a:rPr>
              <a:t>NOTE:</a:t>
            </a:r>
            <a:r>
              <a:rPr lang="en-GB" sz="1200" kern="1200" baseline="0" dirty="0" smtClean="0">
                <a:solidFill>
                  <a:schemeClr val="tx1"/>
                </a:solidFill>
                <a:latin typeface="+mn-lt"/>
                <a:ea typeface="+mn-ea"/>
                <a:cs typeface="+mn-cs"/>
              </a:rPr>
              <a:t> If you had written the query the other way round with the Staff on the right and the Property on the left, then you would have had to use a right join to get the same result.</a:t>
            </a:r>
          </a:p>
          <a:p>
            <a:pPr marL="0" lvl="0" indent="0">
              <a:buFont typeface="Arial" panose="020B0604020202020204" pitchFamily="34" charset="0"/>
              <a:buNone/>
            </a:pPr>
            <a:r>
              <a:rPr lang="en-GB" sz="1200" kern="1200" baseline="0" dirty="0" smtClean="0">
                <a:solidFill>
                  <a:schemeClr val="tx1"/>
                </a:solidFill>
                <a:latin typeface="+mn-lt"/>
                <a:ea typeface="+mn-ea"/>
                <a:cs typeface="+mn-cs"/>
              </a:rPr>
              <a:t>	FROM Property p RIGHT JOIN Staff s</a:t>
            </a: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42461753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Will select all rows from the Property table (the table on the right-side of the RIGHT JOIN clause).</a:t>
            </a:r>
          </a:p>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l for the Lease table</a:t>
            </a:r>
          </a:p>
          <a:p>
            <a:endParaRPr lang="en-GB" dirty="0" smtClean="0"/>
          </a:p>
          <a:p>
            <a:endParaRPr lang="en-GB" dirty="0" smtClean="0"/>
          </a:p>
          <a:p>
            <a:pPr marL="0" lvl="0" indent="0">
              <a:buFont typeface="Arial" panose="020B0604020202020204" pitchFamily="34" charset="0"/>
              <a:buNone/>
            </a:pPr>
            <a:r>
              <a:rPr lang="en-GB" sz="1200" kern="1200" dirty="0" smtClean="0">
                <a:solidFill>
                  <a:schemeClr val="tx1"/>
                </a:solidFill>
                <a:latin typeface="+mn-lt"/>
                <a:ea typeface="+mn-ea"/>
                <a:cs typeface="+mn-cs"/>
              </a:rPr>
              <a:t>NOTE:</a:t>
            </a:r>
            <a:r>
              <a:rPr lang="en-GB" sz="1200" kern="1200" baseline="0" dirty="0" smtClean="0">
                <a:solidFill>
                  <a:schemeClr val="tx1"/>
                </a:solidFill>
                <a:latin typeface="+mn-lt"/>
                <a:ea typeface="+mn-ea"/>
                <a:cs typeface="+mn-cs"/>
              </a:rPr>
              <a:t> If you had written the query the other way round with the Lease on the left and the Property on the right, then you would have had to use a left join to get the same result.</a:t>
            </a:r>
          </a:p>
          <a:p>
            <a:pPr marL="0" lvl="0" indent="0">
              <a:buFont typeface="Arial" panose="020B0604020202020204" pitchFamily="34" charset="0"/>
              <a:buNone/>
            </a:pPr>
            <a:r>
              <a:rPr lang="en-GB" sz="1200" kern="1200" baseline="0" dirty="0" smtClean="0">
                <a:solidFill>
                  <a:schemeClr val="tx1"/>
                </a:solidFill>
                <a:latin typeface="+mn-lt"/>
                <a:ea typeface="+mn-ea"/>
                <a:cs typeface="+mn-cs"/>
              </a:rPr>
              <a:t>	FROM Property p LEFT JOIN Lease l</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441478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two tables must be union</a:t>
            </a:r>
            <a:r>
              <a:rPr lang="en-GB" baseline="0" dirty="0"/>
              <a:t> compatible</a:t>
            </a:r>
          </a:p>
          <a:p>
            <a:pPr marL="171450" indent="-171450">
              <a:buFont typeface="Arial" panose="020B0604020202020204" pitchFamily="34" charset="0"/>
              <a:buChar char="•"/>
            </a:pPr>
            <a:r>
              <a:rPr lang="en-GB" baseline="0" dirty="0"/>
              <a:t>The two tables must contain the same number of columns</a:t>
            </a:r>
          </a:p>
          <a:p>
            <a:pPr marL="171450" indent="-171450">
              <a:buFont typeface="Arial" panose="020B0604020202020204" pitchFamily="34" charset="0"/>
              <a:buChar char="•"/>
            </a:pPr>
            <a:r>
              <a:rPr lang="en-GB" baseline="0" dirty="0"/>
              <a:t>The corresponding columns must be of the same data type and lengths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2073938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23260005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11/11/2019</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11/11/2019</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11/11/2019</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11/11/2019</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11/11/2019</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11/11/2019</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11/11/2019</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cs.microsoft.com/en-us/sql/t-sql/queries/top-transact-sq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docs.microsoft.com/en-us/sql/t-sql/queries/top-transact-sq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SQL DATA Manipulation Language (DML)</a:t>
            </a:r>
            <a:endParaRPr lang="en-GB" dirty="0"/>
          </a:p>
        </p:txBody>
      </p:sp>
      <p:sp>
        <p:nvSpPr>
          <p:cNvPr id="3" name="Subtitle 2"/>
          <p:cNvSpPr>
            <a:spLocks noGrp="1"/>
          </p:cNvSpPr>
          <p:nvPr>
            <p:ph type="subTitle" idx="1"/>
          </p:nvPr>
        </p:nvSpPr>
        <p:spPr/>
        <p:txBody>
          <a:bodyPr>
            <a:normAutofit fontScale="77500" lnSpcReduction="20000"/>
          </a:bodyPr>
          <a:lstStyle/>
          <a:p>
            <a:r>
              <a:rPr lang="en-GB"/>
              <a:t>Lecture </a:t>
            </a:r>
            <a:r>
              <a:rPr lang="en-GB" dirty="0"/>
              <a:t>7</a:t>
            </a:r>
            <a:r>
              <a:rPr lang="en-GB" smtClean="0"/>
              <a:t>: </a:t>
            </a:r>
            <a:r>
              <a:rPr lang="en-GB" dirty="0"/>
              <a:t>Database Management Systems (DBMS)</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smtClean="0"/>
              <a:t>11-Nov-2019</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SELECT TOP</a:t>
            </a:r>
          </a:p>
          <a:p>
            <a:r>
              <a:rPr lang="en-GB" dirty="0"/>
              <a:t>Multi-Table Queries</a:t>
            </a:r>
          </a:p>
          <a:p>
            <a:pPr lvl="1"/>
            <a:r>
              <a:rPr lang="en-GB" dirty="0"/>
              <a:t>Joins</a:t>
            </a:r>
          </a:p>
          <a:p>
            <a:pPr lvl="1"/>
            <a:r>
              <a:rPr lang="en-GB" dirty="0"/>
              <a:t>Exists and Not Exists</a:t>
            </a:r>
          </a:p>
          <a:p>
            <a:r>
              <a:rPr lang="en-GB" dirty="0" smtClean="0"/>
              <a:t>SET Operations</a:t>
            </a:r>
            <a:endParaRPr lang="en-GB" dirty="0"/>
          </a:p>
          <a:p>
            <a:r>
              <a:rPr lang="en-GB" dirty="0"/>
              <a:t>Alternative INSERT Syntax</a:t>
            </a:r>
          </a:p>
          <a:p>
            <a:endParaRPr lang="en-GB" dirty="0"/>
          </a:p>
        </p:txBody>
      </p:sp>
    </p:spTree>
    <p:extLst>
      <p:ext uri="{BB962C8B-B14F-4D97-AF65-F5344CB8AC3E}">
        <p14:creationId xmlns:p14="http://schemas.microsoft.com/office/powerpoint/2010/main" val="41514273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(expression) [PERCENT]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p>
          <a:p>
            <a:r>
              <a:rPr lang="en-GB" dirty="0">
                <a:hlinkClick r:id="rId3"/>
              </a:rPr>
              <a:t>SELECT TOP</a:t>
            </a:r>
            <a:r>
              <a:rPr lang="en-GB" dirty="0"/>
              <a:t> is used to </a:t>
            </a:r>
            <a:r>
              <a:rPr lang="en-GB" b="1" i="1" dirty="0"/>
              <a:t>limit the number of rows returned by a query</a:t>
            </a:r>
            <a:r>
              <a:rPr lang="en-GB" dirty="0"/>
              <a:t>. You can specify:</a:t>
            </a:r>
          </a:p>
          <a:p>
            <a:pPr lvl="1"/>
            <a:r>
              <a:rPr lang="en-GB" dirty="0"/>
              <a:t>Number of rows to return</a:t>
            </a:r>
          </a:p>
          <a:p>
            <a:pPr lvl="1"/>
            <a:r>
              <a:rPr lang="en-GB" dirty="0"/>
              <a:t>Percentage of Rows to return</a:t>
            </a:r>
          </a:p>
          <a:p>
            <a:r>
              <a:rPr lang="en-GB" dirty="0"/>
              <a:t>With Ties is used to include the rows that tie for the last place in the limited results set.</a:t>
            </a:r>
          </a:p>
          <a:p>
            <a:pPr lvl="1"/>
            <a:r>
              <a:rPr lang="en-GB" b="1" dirty="0"/>
              <a:t>Note</a:t>
            </a:r>
            <a:r>
              <a:rPr lang="en-GB" dirty="0"/>
              <a:t>: It </a:t>
            </a:r>
            <a:r>
              <a:rPr lang="en-GB" u="sng" dirty="0"/>
              <a:t>must</a:t>
            </a:r>
            <a:r>
              <a:rPr lang="en-GB" dirty="0"/>
              <a:t> be used with the ORDER BY clause.</a:t>
            </a:r>
          </a:p>
          <a:p>
            <a:endParaRPr lang="en-GB" dirty="0"/>
          </a:p>
        </p:txBody>
      </p:sp>
    </p:spTree>
    <p:extLst>
      <p:ext uri="{BB962C8B-B14F-4D97-AF65-F5344CB8AC3E}">
        <p14:creationId xmlns:p14="http://schemas.microsoft.com/office/powerpoint/2010/main" val="318289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(expression) [PERCENT]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p>
          <a:p>
            <a:r>
              <a:rPr lang="en-GB" dirty="0">
                <a:hlinkClick r:id="rId3"/>
              </a:rPr>
              <a:t>SELECT TOP</a:t>
            </a:r>
            <a:r>
              <a:rPr lang="en-GB" dirty="0"/>
              <a:t> is used to </a:t>
            </a:r>
            <a:r>
              <a:rPr lang="en-GB" b="1" i="1" dirty="0"/>
              <a:t>limit the number of rows returned by a query</a:t>
            </a:r>
            <a:r>
              <a:rPr lang="en-GB" dirty="0"/>
              <a:t>. </a:t>
            </a:r>
          </a:p>
          <a:p>
            <a:r>
              <a:rPr lang="en-GB" dirty="0"/>
              <a:t>If the statement includes the ORDER BY clause, it returns the </a:t>
            </a:r>
            <a:r>
              <a:rPr lang="en-GB" b="1" i="1" dirty="0"/>
              <a:t>first N number of ordered rows</a:t>
            </a:r>
            <a:r>
              <a:rPr lang="en-GB" dirty="0"/>
              <a:t>.</a:t>
            </a:r>
          </a:p>
          <a:p>
            <a:pPr lvl="1"/>
            <a:r>
              <a:rPr lang="en-GB" b="1" dirty="0" smtClean="0"/>
              <a:t>Note</a:t>
            </a:r>
            <a:r>
              <a:rPr lang="en-GB" dirty="0" smtClean="0"/>
              <a:t>: It </a:t>
            </a:r>
            <a:r>
              <a:rPr lang="en-GB" dirty="0"/>
              <a:t>is actually considered good practice to use ORDER BY with the TOP clause.</a:t>
            </a:r>
          </a:p>
          <a:p>
            <a:endParaRPr lang="en-GB" dirty="0"/>
          </a:p>
        </p:txBody>
      </p:sp>
    </p:spTree>
    <p:extLst>
      <p:ext uri="{BB962C8B-B14F-4D97-AF65-F5344CB8AC3E}">
        <p14:creationId xmlns:p14="http://schemas.microsoft.com/office/powerpoint/2010/main" val="592094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lstStyle/>
          <a:p>
            <a:r>
              <a:rPr lang="en-GB" dirty="0"/>
              <a:t>Return the first 10 records in the property table:</a:t>
            </a:r>
          </a:p>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r>
              <a:rPr lang="en-GB" dirty="0"/>
              <a:t>Return the top 10 percentage of records in the property table.</a:t>
            </a:r>
          </a:p>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p>
          <a:p>
            <a:pPr lvl="1"/>
            <a:r>
              <a:rPr lang="en-GB" b="1" dirty="0"/>
              <a:t>Note</a:t>
            </a:r>
            <a:r>
              <a:rPr lang="en-GB" dirty="0"/>
              <a:t>: when PRECENT is used, the number of rows returned is rounded up if the percentage of rows results in a fractional number.</a:t>
            </a:r>
          </a:p>
        </p:txBody>
      </p:sp>
    </p:spTree>
    <p:extLst>
      <p:ext uri="{BB962C8B-B14F-4D97-AF65-F5344CB8AC3E}">
        <p14:creationId xmlns:p14="http://schemas.microsoft.com/office/powerpoint/2010/main" val="4249785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sz="quarter" idx="1"/>
          </p:nvPr>
        </p:nvSpPr>
        <p:spPr/>
        <p:txBody>
          <a:bodyPr>
            <a:normAutofit fontScale="92500" lnSpcReduction="20000"/>
          </a:bodyPr>
          <a:lstStyle/>
          <a:p>
            <a:r>
              <a:rPr lang="en-GB" dirty="0"/>
              <a:t>Return </a:t>
            </a:r>
            <a:r>
              <a:rPr lang="en-GB" b="1" dirty="0"/>
              <a:t>ALL</a:t>
            </a:r>
            <a:r>
              <a:rPr lang="en-GB" dirty="0"/>
              <a:t> properties that fall in the lowest 10 percent of rental prices.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Rent</a:t>
            </a:r>
            <a:r>
              <a:rPr lang="en-GB" dirty="0">
                <a:solidFill>
                  <a:srgbClr val="808080"/>
                </a:solidFill>
                <a:latin typeface="Consolas" panose="020B0609020204030204" pitchFamily="49" charset="0"/>
              </a:rPr>
              <a:t>;</a:t>
            </a:r>
          </a:p>
          <a:p>
            <a:pPr marL="365760" lvl="1" indent="0">
              <a:spcBef>
                <a:spcPts val="1200"/>
              </a:spcBef>
              <a:buNone/>
            </a:pPr>
            <a:r>
              <a:rPr lang="en-GB" i="1" dirty="0"/>
              <a:t>ORDER BY used to sort properties – cheapest first</a:t>
            </a:r>
          </a:p>
          <a:p>
            <a:pPr>
              <a:spcBef>
                <a:spcPts val="1200"/>
              </a:spcBef>
            </a:pPr>
            <a:r>
              <a:rPr lang="en-GB" dirty="0"/>
              <a:t>Return </a:t>
            </a:r>
            <a:r>
              <a:rPr lang="en-GB" b="1" dirty="0"/>
              <a:t>ALL</a:t>
            </a:r>
            <a:r>
              <a:rPr lang="en-GB" dirty="0"/>
              <a:t> properties that fall in the highest 10 percent of rental prices.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Rent </a:t>
            </a:r>
            <a:r>
              <a:rPr lang="en-GB" dirty="0">
                <a:solidFill>
                  <a:srgbClr val="0000FF"/>
                </a:solidFill>
                <a:latin typeface="Consolas" panose="020B0609020204030204" pitchFamily="49" charset="0"/>
              </a:rPr>
              <a:t>DESC</a:t>
            </a:r>
            <a:r>
              <a:rPr lang="en-GB" dirty="0">
                <a:solidFill>
                  <a:srgbClr val="808080"/>
                </a:solidFill>
                <a:latin typeface="Consolas" panose="020B0609020204030204" pitchFamily="49" charset="0"/>
              </a:rPr>
              <a:t>;</a:t>
            </a:r>
          </a:p>
          <a:p>
            <a:pPr marL="365760" lvl="1" indent="0">
              <a:spcBef>
                <a:spcPts val="1200"/>
              </a:spcBef>
              <a:buNone/>
            </a:pPr>
            <a:r>
              <a:rPr lang="en-GB" i="1" dirty="0"/>
              <a:t>ORDER BY used to sort properties – most expensive first</a:t>
            </a:r>
          </a:p>
          <a:p>
            <a:pPr>
              <a:spcBef>
                <a:spcPts val="1200"/>
              </a:spcBef>
            </a:pPr>
            <a:r>
              <a:rPr lang="en-GB" b="1" dirty="0"/>
              <a:t>NOTE</a:t>
            </a:r>
            <a:r>
              <a:rPr lang="en-GB" dirty="0"/>
              <a:t>: WITH TIES is used to include all rows that tie in the last place.</a:t>
            </a:r>
          </a:p>
          <a:p>
            <a:endParaRPr lang="en-GB" dirty="0"/>
          </a:p>
          <a:p>
            <a:endParaRPr lang="en-GB" dirty="0"/>
          </a:p>
        </p:txBody>
      </p:sp>
    </p:spTree>
    <p:extLst>
      <p:ext uri="{BB962C8B-B14F-4D97-AF65-F5344CB8AC3E}">
        <p14:creationId xmlns:p14="http://schemas.microsoft.com/office/powerpoint/2010/main" val="4033050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TOP Not Standard SQL</a:t>
            </a:r>
          </a:p>
        </p:txBody>
      </p:sp>
      <p:sp>
        <p:nvSpPr>
          <p:cNvPr id="3" name="Content Placeholder 2"/>
          <p:cNvSpPr>
            <a:spLocks noGrp="1"/>
          </p:cNvSpPr>
          <p:nvPr>
            <p:ph sz="quarter" idx="1"/>
          </p:nvPr>
        </p:nvSpPr>
        <p:spPr/>
        <p:txBody>
          <a:bodyPr/>
          <a:lstStyle/>
          <a:p>
            <a:r>
              <a:rPr lang="en-GB" dirty="0"/>
              <a:t>SELECT TOP is </a:t>
            </a:r>
            <a:r>
              <a:rPr lang="en-GB" u="sng" dirty="0"/>
              <a:t>not</a:t>
            </a:r>
            <a:r>
              <a:rPr lang="en-GB" dirty="0"/>
              <a:t> a Standard SQL Statement</a:t>
            </a:r>
          </a:p>
          <a:p>
            <a:r>
              <a:rPr lang="en-GB" dirty="0"/>
              <a:t>Different DBMS implement differently.</a:t>
            </a:r>
          </a:p>
          <a:p>
            <a:r>
              <a:rPr lang="en-GB" b="1" dirty="0"/>
              <a:t>MySQL</a:t>
            </a:r>
            <a:r>
              <a:rPr lang="en-GB" dirty="0"/>
              <a:t> uses:</a:t>
            </a:r>
          </a:p>
          <a:p>
            <a:pPr marL="36576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LIMIT </a:t>
            </a:r>
            <a:r>
              <a:rPr lang="en-GB" dirty="0">
                <a:solidFill>
                  <a:prstClr val="black"/>
                </a:solidFill>
                <a:latin typeface="Consolas" panose="020B0609020204030204" pitchFamily="49" charset="0"/>
              </a:rPr>
              <a:t>number;</a:t>
            </a:r>
            <a:endParaRPr lang="en-GB" dirty="0"/>
          </a:p>
          <a:p>
            <a:r>
              <a:rPr lang="en-GB" b="1" dirty="0"/>
              <a:t>Oracle</a:t>
            </a:r>
            <a:r>
              <a:rPr lang="en-GB" dirty="0"/>
              <a:t> uses:</a:t>
            </a:r>
          </a:p>
          <a:p>
            <a:pPr lvl="1"/>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ROWNUM &lt;= number;</a:t>
            </a:r>
            <a:endParaRPr lang="en-GB" dirty="0"/>
          </a:p>
          <a:p>
            <a:endParaRPr lang="en-GB" dirty="0"/>
          </a:p>
        </p:txBody>
      </p:sp>
    </p:spTree>
    <p:extLst>
      <p:ext uri="{BB962C8B-B14F-4D97-AF65-F5344CB8AC3E}">
        <p14:creationId xmlns:p14="http://schemas.microsoft.com/office/powerpoint/2010/main" val="3628371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a:t>Multi-Table Queries</a:t>
            </a:r>
          </a:p>
        </p:txBody>
      </p:sp>
    </p:spTree>
    <p:extLst>
      <p:ext uri="{BB962C8B-B14F-4D97-AF65-F5344CB8AC3E}">
        <p14:creationId xmlns:p14="http://schemas.microsoft.com/office/powerpoint/2010/main" val="2720543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Multi-Table Queries</a:t>
            </a:r>
          </a:p>
        </p:txBody>
      </p:sp>
      <p:sp>
        <p:nvSpPr>
          <p:cNvPr id="3" name="Content Placeholder 2"/>
          <p:cNvSpPr>
            <a:spLocks noGrp="1"/>
          </p:cNvSpPr>
          <p:nvPr>
            <p:ph sz="quarter" idx="1"/>
          </p:nvPr>
        </p:nvSpPr>
        <p:spPr/>
        <p:txBody>
          <a:bodyPr/>
          <a:lstStyle/>
          <a:p>
            <a:r>
              <a:rPr lang="en-GB" dirty="0"/>
              <a:t>So far we have only looked at single table queries and they have a major limitation.</a:t>
            </a:r>
          </a:p>
          <a:p>
            <a:r>
              <a:rPr lang="en-GB" dirty="0"/>
              <a:t>Most times, however, the </a:t>
            </a:r>
            <a:r>
              <a:rPr lang="en-GB" b="1" i="1" dirty="0"/>
              <a:t>information retrieved from a single table is insufficient to answer user queries</a:t>
            </a:r>
            <a:r>
              <a:rPr lang="en-GB" dirty="0"/>
              <a:t>.</a:t>
            </a:r>
          </a:p>
          <a:p>
            <a:endParaRPr lang="en-GB" dirty="0"/>
          </a:p>
        </p:txBody>
      </p:sp>
    </p:spTree>
    <p:extLst>
      <p:ext uri="{BB962C8B-B14F-4D97-AF65-F5344CB8AC3E}">
        <p14:creationId xmlns:p14="http://schemas.microsoft.com/office/powerpoint/2010/main" val="233567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Multi-Table Queries: Why?</a:t>
            </a:r>
          </a:p>
        </p:txBody>
      </p:sp>
      <p:sp>
        <p:nvSpPr>
          <p:cNvPr id="3" name="Content Placeholder 2"/>
          <p:cNvSpPr>
            <a:spLocks noGrp="1"/>
          </p:cNvSpPr>
          <p:nvPr>
            <p:ph sz="quarter" idx="1"/>
          </p:nvPr>
        </p:nvSpPr>
        <p:spPr/>
        <p:txBody>
          <a:bodyPr/>
          <a:lstStyle/>
          <a:p>
            <a:r>
              <a:rPr lang="en-GB" dirty="0"/>
              <a:t>Retrieving a list using </a:t>
            </a:r>
            <a:r>
              <a:rPr lang="en-GB" b="1" dirty="0"/>
              <a:t>only the Viewing table</a:t>
            </a:r>
            <a:r>
              <a:rPr lang="en-GB" dirty="0"/>
              <a:t>, it is difficult to determine:</a:t>
            </a:r>
          </a:p>
          <a:p>
            <a:pPr lvl="1"/>
            <a:r>
              <a:rPr lang="en-GB" dirty="0"/>
              <a:t>which property or client is scheduled for a viewing.</a:t>
            </a:r>
          </a:p>
          <a:p>
            <a:r>
              <a:rPr lang="en-GB" dirty="0"/>
              <a:t>Retrieving staff details using </a:t>
            </a:r>
            <a:r>
              <a:rPr lang="en-GB" b="1" dirty="0"/>
              <a:t>only the Staff table</a:t>
            </a:r>
            <a:r>
              <a:rPr lang="en-GB" dirty="0"/>
              <a:t>:</a:t>
            </a:r>
          </a:p>
          <a:p>
            <a:pPr lvl="1"/>
            <a:r>
              <a:rPr lang="en-GB" dirty="0"/>
              <a:t>though you can determine the branch number where the staff works, </a:t>
            </a:r>
          </a:p>
          <a:p>
            <a:pPr lvl="1"/>
            <a:r>
              <a:rPr lang="en-GB" dirty="0"/>
              <a:t>it does not include the branch details.</a:t>
            </a:r>
          </a:p>
          <a:p>
            <a:endParaRPr lang="en-GB" dirty="0"/>
          </a:p>
          <a:p>
            <a:endParaRPr lang="en-GB" dirty="0"/>
          </a:p>
        </p:txBody>
      </p:sp>
    </p:spTree>
    <p:extLst>
      <p:ext uri="{BB962C8B-B14F-4D97-AF65-F5344CB8AC3E}">
        <p14:creationId xmlns:p14="http://schemas.microsoft.com/office/powerpoint/2010/main" val="1319859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Multi-Table Queries: Joins</a:t>
            </a:r>
          </a:p>
        </p:txBody>
      </p:sp>
      <p:sp>
        <p:nvSpPr>
          <p:cNvPr id="3" name="Content Placeholder 2"/>
          <p:cNvSpPr>
            <a:spLocks noGrp="1"/>
          </p:cNvSpPr>
          <p:nvPr>
            <p:ph sz="quarter" idx="1"/>
          </p:nvPr>
        </p:nvSpPr>
        <p:spPr/>
        <p:txBody>
          <a:bodyPr/>
          <a:lstStyle/>
          <a:p>
            <a:r>
              <a:rPr lang="en-GB" dirty="0"/>
              <a:t>You can use subqueries, provided the </a:t>
            </a:r>
            <a:r>
              <a:rPr lang="en-GB" b="1" i="1" dirty="0"/>
              <a:t>query result columns</a:t>
            </a:r>
            <a:r>
              <a:rPr lang="en-GB" dirty="0"/>
              <a:t> only come from the </a:t>
            </a:r>
            <a:r>
              <a:rPr lang="en-GB" b="1" dirty="0"/>
              <a:t>same table</a:t>
            </a:r>
            <a:r>
              <a:rPr lang="en-GB" dirty="0"/>
              <a:t>.</a:t>
            </a:r>
          </a:p>
          <a:p>
            <a:r>
              <a:rPr lang="en-GB" dirty="0"/>
              <a:t>However, if the </a:t>
            </a:r>
            <a:r>
              <a:rPr lang="en-GB" b="1" dirty="0"/>
              <a:t>query result columns</a:t>
            </a:r>
            <a:r>
              <a:rPr lang="en-GB" dirty="0"/>
              <a:t> come </a:t>
            </a:r>
            <a:r>
              <a:rPr lang="en-GB" b="1" dirty="0"/>
              <a:t>from</a:t>
            </a:r>
            <a:r>
              <a:rPr lang="en-GB" dirty="0"/>
              <a:t> </a:t>
            </a:r>
            <a:r>
              <a:rPr lang="en-GB" b="1" dirty="0"/>
              <a:t>more than one table</a:t>
            </a:r>
            <a:r>
              <a:rPr lang="en-GB" dirty="0"/>
              <a:t>, then you must </a:t>
            </a:r>
            <a:r>
              <a:rPr lang="en-GB" b="1" dirty="0"/>
              <a:t>use a</a:t>
            </a:r>
            <a:r>
              <a:rPr lang="en-GB" dirty="0"/>
              <a:t> </a:t>
            </a:r>
            <a:r>
              <a:rPr lang="en-GB" b="1" dirty="0"/>
              <a:t>Join</a:t>
            </a:r>
            <a:r>
              <a:rPr lang="en-GB" dirty="0"/>
              <a:t>.</a:t>
            </a:r>
          </a:p>
          <a:p>
            <a:r>
              <a:rPr lang="en-GB" dirty="0"/>
              <a:t>An SQL Join combines the rows from two or more tables, based on a </a:t>
            </a:r>
            <a:r>
              <a:rPr lang="en-GB" b="1" dirty="0"/>
              <a:t>common field between them</a:t>
            </a:r>
            <a:r>
              <a:rPr lang="en-GB" dirty="0"/>
              <a:t>.</a:t>
            </a:r>
          </a:p>
          <a:p>
            <a:pPr lvl="1"/>
            <a:r>
              <a:rPr lang="en-GB" dirty="0"/>
              <a:t>Usually based on the Primary and Foreign Keys.</a:t>
            </a:r>
          </a:p>
          <a:p>
            <a:endParaRPr lang="en-GB" dirty="0"/>
          </a:p>
        </p:txBody>
      </p:sp>
    </p:spTree>
    <p:extLst>
      <p:ext uri="{BB962C8B-B14F-4D97-AF65-F5344CB8AC3E}">
        <p14:creationId xmlns:p14="http://schemas.microsoft.com/office/powerpoint/2010/main" val="246837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Multi-Table Queries</a:t>
            </a:r>
            <a:br>
              <a:rPr lang="en-GB" dirty="0"/>
            </a:br>
            <a:r>
              <a:rPr lang="en-GB" sz="3100" dirty="0"/>
              <a:t>Types of Joins</a:t>
            </a:r>
            <a:endParaRPr lang="en-GB" dirty="0"/>
          </a:p>
        </p:txBody>
      </p:sp>
      <p:sp>
        <p:nvSpPr>
          <p:cNvPr id="3" name="Content Placeholder 2"/>
          <p:cNvSpPr>
            <a:spLocks noGrp="1"/>
          </p:cNvSpPr>
          <p:nvPr>
            <p:ph sz="quarter" idx="1"/>
          </p:nvPr>
        </p:nvSpPr>
        <p:spPr/>
        <p:txBody>
          <a:bodyPr/>
          <a:lstStyle/>
          <a:p>
            <a:pPr marL="0" indent="0">
              <a:buNone/>
            </a:pPr>
            <a:r>
              <a:rPr lang="en-GB" dirty="0"/>
              <a:t>There are different types of joins:</a:t>
            </a:r>
          </a:p>
          <a:p>
            <a:r>
              <a:rPr lang="en-GB" dirty="0"/>
              <a:t>INNER (Simple) Join</a:t>
            </a:r>
          </a:p>
          <a:p>
            <a:r>
              <a:rPr lang="en-GB" dirty="0"/>
              <a:t>Left OUTER Join</a:t>
            </a:r>
          </a:p>
          <a:p>
            <a:r>
              <a:rPr lang="en-GB" dirty="0"/>
              <a:t>Right OUTER Join</a:t>
            </a:r>
          </a:p>
          <a:p>
            <a:r>
              <a:rPr lang="en-GB" dirty="0"/>
              <a:t>FULL Join</a:t>
            </a:r>
          </a:p>
          <a:p>
            <a:r>
              <a:rPr lang="en-GB" dirty="0"/>
              <a:t>CROSS Join (Cartesian Product)</a:t>
            </a:r>
          </a:p>
          <a:p>
            <a:endParaRPr lang="en-GB" dirty="0"/>
          </a:p>
          <a:p>
            <a:endParaRPr lang="en-GB" dirty="0"/>
          </a:p>
        </p:txBody>
      </p:sp>
    </p:spTree>
    <p:extLst>
      <p:ext uri="{BB962C8B-B14F-4D97-AF65-F5344CB8AC3E}">
        <p14:creationId xmlns:p14="http://schemas.microsoft.com/office/powerpoint/2010/main" val="17528422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INNER JOIN </a:t>
            </a:r>
            <a:br>
              <a:rPr lang="en-GB" dirty="0"/>
            </a:br>
            <a:r>
              <a:rPr lang="en-GB" dirty="0"/>
              <a:t>(or Simple JOIN)</a:t>
            </a:r>
          </a:p>
        </p:txBody>
      </p:sp>
      <p:sp>
        <p:nvSpPr>
          <p:cNvPr id="3" name="Content Placeholder 2"/>
          <p:cNvSpPr>
            <a:spLocks noGrp="1"/>
          </p:cNvSpPr>
          <p:nvPr>
            <p:ph sz="quarter" idx="1"/>
          </p:nvPr>
        </p:nvSpPr>
        <p:spPr/>
        <p:txBody>
          <a:bodyPr/>
          <a:lstStyle/>
          <a:p>
            <a:r>
              <a:rPr lang="en-GB" dirty="0"/>
              <a:t>The INNER JOIN or simple join returns all rows when there is </a:t>
            </a:r>
            <a:r>
              <a:rPr lang="en-GB" b="1" i="1" dirty="0"/>
              <a:t>at least one match in BOTH tables</a:t>
            </a:r>
            <a:r>
              <a:rPr lang="en-GB" dirty="0"/>
              <a:t>.</a:t>
            </a:r>
          </a:p>
          <a:p>
            <a:r>
              <a:rPr lang="en-GB" dirty="0"/>
              <a:t>The SQL standard syntax is:</a:t>
            </a:r>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p>
          <a:p>
            <a:endParaRPr lang="en-GB" dirty="0"/>
          </a:p>
        </p:txBody>
      </p:sp>
      <p:grpSp>
        <p:nvGrpSpPr>
          <p:cNvPr id="7" name="Group 6"/>
          <p:cNvGrpSpPr/>
          <p:nvPr/>
        </p:nvGrpSpPr>
        <p:grpSpPr>
          <a:xfrm>
            <a:off x="6012160" y="209160"/>
            <a:ext cx="2160240" cy="914402"/>
            <a:chOff x="6012160" y="209160"/>
            <a:chExt cx="2160240" cy="914402"/>
          </a:xfrm>
        </p:grpSpPr>
        <p:sp>
          <p:nvSpPr>
            <p:cNvPr id="4" name="Oval 3"/>
            <p:cNvSpPr/>
            <p:nvPr/>
          </p:nvSpPr>
          <p:spPr>
            <a:xfrm>
              <a:off x="6897960" y="209160"/>
              <a:ext cx="1274440" cy="91440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5" name="Oval 4"/>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6" name="Oval 5"/>
            <p:cNvSpPr/>
            <p:nvPr/>
          </p:nvSpPr>
          <p:spPr>
            <a:xfrm>
              <a:off x="6912000" y="360000"/>
              <a:ext cx="359663"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32028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339752" y="1628800"/>
            <a:ext cx="936104" cy="360040"/>
          </a:xfrm>
          <a:prstGeom prst="rect">
            <a:avLst/>
          </a:prstGeom>
          <a:solidFill>
            <a:srgbClr val="FFFF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fontScale="90000"/>
          </a:bodyPr>
          <a:lstStyle/>
          <a:p>
            <a:r>
              <a:rPr lang="en-GB" dirty="0"/>
              <a:t>The INNER JOIN </a:t>
            </a:r>
            <a:br>
              <a:rPr lang="en-GB" dirty="0"/>
            </a:br>
            <a:r>
              <a:rPr lang="en-GB" dirty="0"/>
              <a:t>(or Simple JOIN)</a:t>
            </a:r>
          </a:p>
        </p:txBody>
      </p:sp>
      <p:sp>
        <p:nvSpPr>
          <p:cNvPr id="3" name="Content Placeholder 2"/>
          <p:cNvSpPr>
            <a:spLocks noGrp="1"/>
          </p:cNvSpPr>
          <p:nvPr>
            <p:ph sz="quarter" idx="1"/>
          </p:nvPr>
        </p:nvSpPr>
        <p:spPr/>
        <p:txBody>
          <a:bodyPr>
            <a:normAutofit fontScale="92500"/>
          </a:bodyPr>
          <a:lstStyle/>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smtClean="0">
                <a:solidFill>
                  <a:prstClr val="black"/>
                </a:solidFill>
                <a:latin typeface="Consolas" panose="020B0609020204030204" pitchFamily="49" charset="0"/>
              </a:rPr>
              <a:t>table1.</a:t>
            </a:r>
            <a:r>
              <a:rPr lang="en-GB" dirty="0" smtClean="0">
                <a:solidFill>
                  <a:prstClr val="black"/>
                </a:solidFill>
                <a:latin typeface="Consolas" panose="020B0609020204030204" pitchFamily="49" charset="0"/>
              </a:rPr>
              <a:t>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smtClean="0">
                <a:solidFill>
                  <a:prstClr val="black"/>
                </a:solidFill>
                <a:latin typeface="Consolas" panose="020B0609020204030204" pitchFamily="49" charset="0"/>
              </a:rPr>
              <a:t>Column2</a:t>
            </a:r>
            <a:r>
              <a:rPr lang="en-GB" dirty="0">
                <a:solidFill>
                  <a:srgbClr val="808080"/>
                </a:solidFill>
                <a:latin typeface="Consolas" panose="020B0609020204030204" pitchFamily="49" charset="0"/>
              </a:rPr>
              <a:t> ,</a:t>
            </a:r>
            <a:r>
              <a:rPr lang="en-GB" dirty="0">
                <a:solidFill>
                  <a:prstClr val="black"/>
                </a:solidFill>
                <a:latin typeface="Consolas" panose="020B0609020204030204" pitchFamily="49" charset="0"/>
              </a:rPr>
              <a:t> Column2</a:t>
            </a:r>
            <a:r>
              <a:rPr lang="en-GB" dirty="0" smtClean="0">
                <a:solidFill>
                  <a:srgbClr val="808080"/>
                </a:solidFill>
                <a:latin typeface="Consolas" panose="020B0609020204030204" pitchFamily="49" charset="0"/>
              </a:rPr>
              <a:t>,</a:t>
            </a:r>
            <a:r>
              <a:rPr lang="en-GB" dirty="0" smtClean="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p>
          <a:p>
            <a:r>
              <a:rPr lang="en-GB" dirty="0"/>
              <a:t>If the column name in the select list appears in both tables, you need to specify which one to include in the select list.</a:t>
            </a:r>
          </a:p>
          <a:p>
            <a:pPr lvl="1"/>
            <a:r>
              <a:rPr lang="en-GB" dirty="0"/>
              <a:t>You </a:t>
            </a:r>
            <a:r>
              <a:rPr lang="en-GB" b="1" i="1" dirty="0"/>
              <a:t>prefix the column names with the table name or </a:t>
            </a:r>
            <a:r>
              <a:rPr lang="en-GB" b="1" i="1" dirty="0" smtClean="0"/>
              <a:t>table </a:t>
            </a:r>
            <a:r>
              <a:rPr lang="en-GB" b="1" i="1" dirty="0"/>
              <a:t>alias name</a:t>
            </a:r>
            <a:r>
              <a:rPr lang="en-GB" dirty="0"/>
              <a:t>.</a:t>
            </a:r>
          </a:p>
          <a:p>
            <a:pPr lvl="1"/>
            <a:r>
              <a:rPr lang="en-GB" dirty="0"/>
              <a:t>You can omit the keyword INNER from this type of join.</a:t>
            </a:r>
          </a:p>
          <a:p>
            <a:endParaRPr lang="en-GB" dirty="0"/>
          </a:p>
        </p:txBody>
      </p:sp>
      <p:grpSp>
        <p:nvGrpSpPr>
          <p:cNvPr id="7" name="Group 6"/>
          <p:cNvGrpSpPr/>
          <p:nvPr/>
        </p:nvGrpSpPr>
        <p:grpSpPr>
          <a:xfrm>
            <a:off x="6012160" y="209160"/>
            <a:ext cx="2160240" cy="914402"/>
            <a:chOff x="6012160" y="209160"/>
            <a:chExt cx="2160240" cy="914402"/>
          </a:xfrm>
        </p:grpSpPr>
        <p:sp>
          <p:nvSpPr>
            <p:cNvPr id="4" name="Oval 3"/>
            <p:cNvSpPr/>
            <p:nvPr/>
          </p:nvSpPr>
          <p:spPr>
            <a:xfrm>
              <a:off x="6897960" y="209160"/>
              <a:ext cx="1274440" cy="91440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5" name="Oval 4"/>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6" name="Oval 5"/>
            <p:cNvSpPr/>
            <p:nvPr/>
          </p:nvSpPr>
          <p:spPr>
            <a:xfrm>
              <a:off x="6912000" y="360000"/>
              <a:ext cx="359663"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38336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lstStyle/>
          <a:p>
            <a:r>
              <a:rPr lang="en-GB" sz="3200" dirty="0"/>
              <a:t>List the names and numbers of all clients who have set up a viewing appointment, including the viewing time and comments.</a:t>
            </a:r>
          </a:p>
          <a:p>
            <a:r>
              <a:rPr lang="en-GB" b="1" dirty="0"/>
              <a:t>Question</a:t>
            </a:r>
            <a:r>
              <a:rPr lang="en-GB" dirty="0"/>
              <a:t>: What tables do I need?</a:t>
            </a:r>
          </a:p>
        </p:txBody>
      </p:sp>
    </p:spTree>
    <p:extLst>
      <p:ext uri="{BB962C8B-B14F-4D97-AF65-F5344CB8AC3E}">
        <p14:creationId xmlns:p14="http://schemas.microsoft.com/office/powerpoint/2010/main" val="4263864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endParaRPr lang="en-GB" sz="2400" dirty="0"/>
          </a:p>
        </p:txBody>
      </p:sp>
      <p:graphicFrame>
        <p:nvGraphicFramePr>
          <p:cNvPr id="4" name="Table 3"/>
          <p:cNvGraphicFramePr>
            <a:graphicFrameLocks noGrp="1"/>
          </p:cNvGraphicFramePr>
          <p:nvPr>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Client</a:t>
                      </a:r>
                    </a:p>
                  </a:txBody>
                  <a:tcPr/>
                </a:tc>
                <a:tc>
                  <a:txBody>
                    <a:bodyPr/>
                    <a:lstStyle/>
                    <a:p>
                      <a:r>
                        <a:rPr lang="en-GB" dirty="0"/>
                        <a:t>Viewing</a:t>
                      </a:r>
                    </a:p>
                  </a:txBody>
                  <a:tcPr/>
                </a:tc>
                <a:extLst>
                  <a:ext uri="{0D108BD9-81ED-4DB2-BD59-A6C34878D82A}">
                    <a16:rowId xmlns:a16="http://schemas.microsoft.com/office/drawing/2014/main" val="10000"/>
                  </a:ext>
                </a:extLst>
              </a:tr>
              <a:tr h="370840">
                <a:tc>
                  <a:txBody>
                    <a:bodyPr/>
                    <a:lstStyle/>
                    <a:p>
                      <a:r>
                        <a:rPr lang="en-GB" dirty="0" err="1"/>
                        <a:t>ClientNo</a:t>
                      </a:r>
                      <a:endParaRPr lang="en-GB" dirty="0"/>
                    </a:p>
                  </a:txBody>
                  <a:tcPr/>
                </a:tc>
                <a:tc>
                  <a:txBody>
                    <a:bodyPr/>
                    <a:lstStyle/>
                    <a:p>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dirty="0" err="1"/>
                        <a:t>FirstName</a:t>
                      </a:r>
                      <a:endParaRPr lang="en-GB" dirty="0"/>
                    </a:p>
                  </a:txBody>
                  <a:tcPr/>
                </a:tc>
                <a:tc>
                  <a:txBody>
                    <a:bodyPr/>
                    <a:lstStyle/>
                    <a:p>
                      <a:r>
                        <a:rPr lang="en-GB" dirty="0" err="1"/>
                        <a:t>ClientNo</a:t>
                      </a:r>
                      <a:endParaRPr lang="en-GB" dirty="0"/>
                    </a:p>
                  </a:txBody>
                  <a:tcPr/>
                </a:tc>
                <a:extLst>
                  <a:ext uri="{0D108BD9-81ED-4DB2-BD59-A6C34878D82A}">
                    <a16:rowId xmlns:a16="http://schemas.microsoft.com/office/drawing/2014/main" val="10002"/>
                  </a:ext>
                </a:extLst>
              </a:tr>
              <a:tr h="370840">
                <a:tc>
                  <a:txBody>
                    <a:bodyPr/>
                    <a:lstStyle/>
                    <a:p>
                      <a:r>
                        <a:rPr lang="en-GB" dirty="0" err="1"/>
                        <a:t>LastName</a:t>
                      </a:r>
                      <a:endParaRPr lang="en-GB" dirty="0"/>
                    </a:p>
                  </a:txBody>
                  <a:tcPr/>
                </a:tc>
                <a:tc>
                  <a:txBody>
                    <a:bodyPr/>
                    <a:lstStyle/>
                    <a:p>
                      <a:r>
                        <a:rPr lang="en-GB" dirty="0" err="1"/>
                        <a:t>ViewingDateTime</a:t>
                      </a:r>
                      <a:endParaRPr lang="en-GB" dirty="0"/>
                    </a:p>
                  </a:txBody>
                  <a:tcPr/>
                </a:tc>
                <a:extLst>
                  <a:ext uri="{0D108BD9-81ED-4DB2-BD59-A6C34878D82A}">
                    <a16:rowId xmlns:a16="http://schemas.microsoft.com/office/drawing/2014/main" val="10003"/>
                  </a:ext>
                </a:extLst>
              </a:tr>
              <a:tr h="370840">
                <a:tc>
                  <a:txBody>
                    <a:bodyPr/>
                    <a:lstStyle/>
                    <a:p>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val="10005"/>
                  </a:ext>
                </a:extLst>
              </a:tr>
              <a:tr h="370840">
                <a:tc>
                  <a:txBody>
                    <a:bodyPr/>
                    <a:lstStyle/>
                    <a:p>
                      <a:r>
                        <a:rPr lang="en-GB" dirty="0" err="1"/>
                        <a:t>PropertyTypePref</a:t>
                      </a:r>
                      <a:endParaRPr lang="en-GB" dirty="0"/>
                    </a:p>
                  </a:txBody>
                  <a:tcPr/>
                </a:tc>
                <a:tc>
                  <a:txBody>
                    <a:bodyPr/>
                    <a:lstStyle/>
                    <a:p>
                      <a:r>
                        <a:rPr lang="en-GB" dirty="0"/>
                        <a:t>Comment</a:t>
                      </a:r>
                    </a:p>
                  </a:txBody>
                  <a:tcPr/>
                </a:tc>
                <a:extLst>
                  <a:ext uri="{0D108BD9-81ED-4DB2-BD59-A6C34878D82A}">
                    <a16:rowId xmlns:a16="http://schemas.microsoft.com/office/drawing/2014/main"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3959838" y="5687737"/>
            <a:ext cx="5081199"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p:txBody>
      </p:sp>
    </p:spTree>
    <p:extLst>
      <p:ext uri="{BB962C8B-B14F-4D97-AF65-F5344CB8AC3E}">
        <p14:creationId xmlns:p14="http://schemas.microsoft.com/office/powerpoint/2010/main" val="4131398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p>
        </p:txBody>
      </p:sp>
      <p:graphicFrame>
        <p:nvGraphicFramePr>
          <p:cNvPr id="4" name="Table 3"/>
          <p:cNvGraphicFramePr>
            <a:graphicFrameLocks noGrp="1"/>
          </p:cNvGraphicFramePr>
          <p:nvPr>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Client</a:t>
                      </a:r>
                    </a:p>
                  </a:txBody>
                  <a:tcPr/>
                </a:tc>
                <a:tc>
                  <a:txBody>
                    <a:bodyPr/>
                    <a:lstStyle/>
                    <a:p>
                      <a:r>
                        <a:rPr lang="en-GB" dirty="0"/>
                        <a:t>Viewing</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err="1"/>
                        <a:t>ViewingDateTime</a:t>
                      </a:r>
                      <a:endParaRPr lang="en-GB" dirty="0"/>
                    </a:p>
                  </a:txBody>
                  <a:tcPr/>
                </a:tc>
                <a:extLst>
                  <a:ext uri="{0D108BD9-81ED-4DB2-BD59-A6C34878D82A}">
                    <a16:rowId xmlns:a16="http://schemas.microsoft.com/office/drawing/2014/main" val="10003"/>
                  </a:ext>
                </a:extLst>
              </a:tr>
              <a:tr h="370840">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val="10005"/>
                  </a:ext>
                </a:extLst>
              </a:tr>
              <a:tr h="370840">
                <a:tc>
                  <a:txBody>
                    <a:bodyPr/>
                    <a:lstStyle/>
                    <a:p>
                      <a:r>
                        <a:rPr lang="en-GB" dirty="0" err="1"/>
                        <a:t>PropertyTypePref</a:t>
                      </a:r>
                      <a:endParaRPr lang="en-GB" dirty="0"/>
                    </a:p>
                  </a:txBody>
                  <a:tcPr/>
                </a:tc>
                <a:tc>
                  <a:txBody>
                    <a:bodyPr/>
                    <a:lstStyle/>
                    <a:p>
                      <a:r>
                        <a:rPr lang="en-GB" b="1" dirty="0">
                          <a:solidFill>
                            <a:srgbClr val="FF0000"/>
                          </a:solidFill>
                          <a:sym typeface="Wingdings" panose="05000000000000000000" pitchFamily="2" charset="2"/>
                        </a:rPr>
                        <a:t> </a:t>
                      </a:r>
                      <a:r>
                        <a:rPr lang="en-GB" dirty="0"/>
                        <a:t>Comment</a:t>
                      </a:r>
                    </a:p>
                  </a:txBody>
                  <a:tcPr/>
                </a:tc>
                <a:extLst>
                  <a:ext uri="{0D108BD9-81ED-4DB2-BD59-A6C34878D82A}">
                    <a16:rowId xmlns:a16="http://schemas.microsoft.com/office/drawing/2014/main"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3959838" y="5687737"/>
            <a:ext cx="5081199"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p:txBody>
      </p:sp>
      <p:grpSp>
        <p:nvGrpSpPr>
          <p:cNvPr id="12" name="Group 11"/>
          <p:cNvGrpSpPr/>
          <p:nvPr/>
        </p:nvGrpSpPr>
        <p:grpSpPr>
          <a:xfrm>
            <a:off x="2779461" y="2930154"/>
            <a:ext cx="2069734" cy="498846"/>
            <a:chOff x="2779461" y="2930154"/>
            <a:chExt cx="2069734" cy="498846"/>
          </a:xfrm>
        </p:grpSpPr>
        <p:cxnSp>
          <p:nvCxnSpPr>
            <p:cNvPr id="7" name="Straight Arrow Connector 6"/>
            <p:cNvCxnSpPr/>
            <p:nvPr/>
          </p:nvCxnSpPr>
          <p:spPr>
            <a:xfrm>
              <a:off x="2779461" y="3114820"/>
              <a:ext cx="2008563" cy="314180"/>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548198">
              <a:off x="2817805" y="2930154"/>
              <a:ext cx="2031390" cy="369332"/>
            </a:xfrm>
            <a:prstGeom prst="rect">
              <a:avLst/>
            </a:prstGeom>
            <a:noFill/>
          </p:spPr>
          <p:txBody>
            <a:bodyPr wrap="none" rtlCol="0">
              <a:spAutoFit/>
            </a:bodyPr>
            <a:lstStyle/>
            <a:p>
              <a:r>
                <a:rPr lang="en-GB" b="1" dirty="0"/>
                <a:t>Matching Column</a:t>
              </a:r>
            </a:p>
          </p:txBody>
        </p:sp>
      </p:grpSp>
    </p:spTree>
    <p:extLst>
      <p:ext uri="{BB962C8B-B14F-4D97-AF65-F5344CB8AC3E}">
        <p14:creationId xmlns:p14="http://schemas.microsoft.com/office/powerpoint/2010/main" val="180030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sz="quarter" idx="1"/>
          </p:nvPr>
        </p:nvSpPr>
        <p:spPr/>
        <p:txBody>
          <a:bodyPr>
            <a:normAutofit/>
          </a:bodyPr>
          <a:lstStyle/>
          <a:p>
            <a:pPr marL="0" indent="0">
              <a:buNone/>
            </a:pPr>
            <a:r>
              <a:rPr lang="en-GB" sz="2200" dirty="0"/>
              <a:t>List the names and numbers of all clients who have set up a viewing appointment, including the viewing time and comments.</a:t>
            </a:r>
          </a:p>
        </p:txBody>
      </p:sp>
      <p:graphicFrame>
        <p:nvGraphicFramePr>
          <p:cNvPr id="4" name="Table 3"/>
          <p:cNvGraphicFramePr>
            <a:graphicFrameLocks noGrp="1"/>
          </p:cNvGraphicFramePr>
          <p:nvPr>
            <p:extLst/>
          </p:nvPr>
        </p:nvGraphicFramePr>
        <p:xfrm>
          <a:off x="1641348" y="2492896"/>
          <a:ext cx="6096000" cy="40792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Client (Alias:</a:t>
                      </a:r>
                      <a:r>
                        <a:rPr lang="en-GB" baseline="0" dirty="0"/>
                        <a:t> </a:t>
                      </a:r>
                      <a:r>
                        <a:rPr lang="en-GB" baseline="0" dirty="0">
                          <a:solidFill>
                            <a:srgbClr val="FF0000"/>
                          </a:solidFill>
                        </a:rPr>
                        <a:t>c</a:t>
                      </a:r>
                      <a:r>
                        <a:rPr lang="en-GB" baseline="0" dirty="0"/>
                        <a:t>)</a:t>
                      </a:r>
                      <a:endParaRPr lang="en-GB" dirty="0"/>
                    </a:p>
                  </a:txBody>
                  <a:tcPr/>
                </a:tc>
                <a:tc>
                  <a:txBody>
                    <a:bodyPr/>
                    <a:lstStyle/>
                    <a:p>
                      <a:r>
                        <a:rPr lang="en-GB" dirty="0"/>
                        <a:t>Viewing (Alias:</a:t>
                      </a:r>
                      <a:r>
                        <a:rPr lang="en-GB" baseline="0" dirty="0"/>
                        <a:t> </a:t>
                      </a:r>
                      <a:r>
                        <a:rPr lang="en-GB" baseline="0" dirty="0">
                          <a:solidFill>
                            <a:srgbClr val="FF0000"/>
                          </a:solidFill>
                        </a:rPr>
                        <a:t>v</a:t>
                      </a:r>
                      <a:r>
                        <a:rPr lang="en-GB" baseline="0" dirty="0"/>
                        <a:t>)</a:t>
                      </a:r>
                      <a:endParaRPr lang="en-GB" dirty="0"/>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ClientNo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ClientNo</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err="1"/>
                        <a:t>ViewingDateTime</a:t>
                      </a:r>
                      <a:endParaRPr lang="en-GB" dirty="0"/>
                    </a:p>
                  </a:txBody>
                  <a:tcPr/>
                </a:tc>
                <a:extLst>
                  <a:ext uri="{0D108BD9-81ED-4DB2-BD59-A6C34878D82A}">
                    <a16:rowId xmlns:a16="http://schemas.microsoft.com/office/drawing/2014/main" val="10003"/>
                  </a:ext>
                </a:extLst>
              </a:tr>
              <a:tr h="370840">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tc>
                  <a:txBody>
                    <a:bodyPr/>
                    <a:lstStyle/>
                    <a:p>
                      <a:r>
                        <a:rPr lang="en-GB" dirty="0" err="1"/>
                        <a:t>StaffNo</a:t>
                      </a:r>
                      <a:endParaRPr lang="en-GB" dirty="0"/>
                    </a:p>
                  </a:txBody>
                  <a:tcPr/>
                </a:tc>
                <a:extLst>
                  <a:ext uri="{0D108BD9-81ED-4DB2-BD59-A6C34878D82A}">
                    <a16:rowId xmlns:a16="http://schemas.microsoft.com/office/drawing/2014/main" val="10004"/>
                  </a:ext>
                </a:extLst>
              </a:tr>
              <a:tr h="370840">
                <a:tc>
                  <a:txBody>
                    <a:bodyPr/>
                    <a:lstStyle/>
                    <a:p>
                      <a:r>
                        <a:rPr lang="en-GB" dirty="0"/>
                        <a:t>Email</a:t>
                      </a:r>
                    </a:p>
                  </a:txBody>
                  <a:tcPr/>
                </a:tc>
                <a:tc>
                  <a:txBody>
                    <a:bodyPr/>
                    <a:lstStyle/>
                    <a:p>
                      <a:r>
                        <a:rPr lang="en-GB" dirty="0" err="1"/>
                        <a:t>WishToRent</a:t>
                      </a:r>
                      <a:endParaRPr lang="en-GB" dirty="0"/>
                    </a:p>
                  </a:txBody>
                  <a:tcPr/>
                </a:tc>
                <a:extLst>
                  <a:ext uri="{0D108BD9-81ED-4DB2-BD59-A6C34878D82A}">
                    <a16:rowId xmlns:a16="http://schemas.microsoft.com/office/drawing/2014/main" val="10005"/>
                  </a:ext>
                </a:extLst>
              </a:tr>
              <a:tr h="370840">
                <a:tc>
                  <a:txBody>
                    <a:bodyPr/>
                    <a:lstStyle/>
                    <a:p>
                      <a:r>
                        <a:rPr lang="en-GB" dirty="0" err="1"/>
                        <a:t>PropertyTypePref</a:t>
                      </a:r>
                      <a:endParaRPr lang="en-GB" dirty="0"/>
                    </a:p>
                  </a:txBody>
                  <a:tcPr/>
                </a:tc>
                <a:tc>
                  <a:txBody>
                    <a:bodyPr/>
                    <a:lstStyle/>
                    <a:p>
                      <a:r>
                        <a:rPr lang="en-GB" b="1" dirty="0">
                          <a:solidFill>
                            <a:srgbClr val="FF0000"/>
                          </a:solidFill>
                          <a:sym typeface="Wingdings" panose="05000000000000000000" pitchFamily="2" charset="2"/>
                        </a:rPr>
                        <a:t> </a:t>
                      </a:r>
                      <a:r>
                        <a:rPr lang="en-GB" dirty="0"/>
                        <a:t>Comment</a:t>
                      </a:r>
                    </a:p>
                  </a:txBody>
                  <a:tcPr/>
                </a:tc>
                <a:extLst>
                  <a:ext uri="{0D108BD9-81ED-4DB2-BD59-A6C34878D82A}">
                    <a16:rowId xmlns:a16="http://schemas.microsoft.com/office/drawing/2014/main" val="10006"/>
                  </a:ext>
                </a:extLst>
              </a:tr>
              <a:tr h="370840">
                <a:tc>
                  <a:txBody>
                    <a:bodyPr/>
                    <a:lstStyle/>
                    <a:p>
                      <a:r>
                        <a:rPr lang="en-GB" dirty="0" err="1"/>
                        <a:t>MaxRent</a:t>
                      </a:r>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r>
                        <a:rPr lang="en-GB" dirty="0" err="1"/>
                        <a:t>BranchNo</a:t>
                      </a:r>
                      <a:endParaRPr lang="en-GB" dirty="0"/>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r>
                        <a:rPr lang="en-GB" dirty="0" err="1"/>
                        <a:t>RegistrationDate</a:t>
                      </a:r>
                      <a:endParaRPr lang="en-GB" dirty="0"/>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r>
                        <a:rPr lang="en-GB" dirty="0" err="1"/>
                        <a:t>RegisteredBy</a:t>
                      </a:r>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1494402" y="5193416"/>
            <a:ext cx="6389891" cy="120032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c</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PhoneNo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err="1">
                <a:solidFill>
                  <a:prstClr val="black"/>
                </a:solidFill>
                <a:latin typeface="Consolas" panose="020B0609020204030204" pitchFamily="49" charset="0"/>
              </a:rPr>
              <a:t>ViewingDateTime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Comment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Client </a:t>
            </a:r>
            <a:r>
              <a:rPr lang="en-GB" b="1" dirty="0">
                <a:solidFill>
                  <a:srgbClr val="FF0000"/>
                </a:solidFill>
                <a:latin typeface="Consolas" panose="020B0609020204030204" pitchFamily="49" charset="0"/>
              </a:rPr>
              <a:t>c</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b="1" dirty="0">
                <a:solidFill>
                  <a:prstClr val="black"/>
                </a:solidFill>
                <a:latin typeface="Consolas" panose="020B0609020204030204" pitchFamily="49" charset="0"/>
              </a:rPr>
              <a:t> </a:t>
            </a:r>
            <a:r>
              <a:rPr lang="en-GB" dirty="0">
                <a:solidFill>
                  <a:prstClr val="black"/>
                </a:solidFill>
                <a:latin typeface="Consolas" panose="020B0609020204030204" pitchFamily="49" charset="0"/>
              </a:rPr>
              <a:t>Viewing </a:t>
            </a:r>
            <a:r>
              <a:rPr lang="en-GB" b="1" dirty="0">
                <a:solidFill>
                  <a:srgbClr val="FF0000"/>
                </a:solidFill>
                <a:latin typeface="Consolas" panose="020B0609020204030204" pitchFamily="49" charset="0"/>
              </a:rPr>
              <a:t>v</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c</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v</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ClientNo</a:t>
            </a:r>
            <a:r>
              <a:rPr lang="en-GB" dirty="0">
                <a:solidFill>
                  <a:srgbClr val="808080"/>
                </a:solidFill>
                <a:latin typeface="Consolas" panose="020B0609020204030204" pitchFamily="49" charset="0"/>
              </a:rPr>
              <a:t>;</a:t>
            </a:r>
            <a:endParaRPr lang="en-GB" dirty="0"/>
          </a:p>
        </p:txBody>
      </p:sp>
      <p:grpSp>
        <p:nvGrpSpPr>
          <p:cNvPr id="11" name="Group 10"/>
          <p:cNvGrpSpPr/>
          <p:nvPr/>
        </p:nvGrpSpPr>
        <p:grpSpPr>
          <a:xfrm>
            <a:off x="2801368" y="2930154"/>
            <a:ext cx="2047827" cy="498846"/>
            <a:chOff x="2801368" y="2930154"/>
            <a:chExt cx="2047827" cy="498846"/>
          </a:xfrm>
        </p:grpSpPr>
        <p:cxnSp>
          <p:nvCxnSpPr>
            <p:cNvPr id="7" name="Straight Arrow Connector 6"/>
            <p:cNvCxnSpPr/>
            <p:nvPr/>
          </p:nvCxnSpPr>
          <p:spPr>
            <a:xfrm>
              <a:off x="2801368" y="3114820"/>
              <a:ext cx="1986656" cy="314180"/>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548198">
              <a:off x="2817805" y="2930154"/>
              <a:ext cx="2031390" cy="369332"/>
            </a:xfrm>
            <a:prstGeom prst="rect">
              <a:avLst/>
            </a:prstGeom>
            <a:noFill/>
          </p:spPr>
          <p:txBody>
            <a:bodyPr wrap="none" rtlCol="0">
              <a:spAutoFit/>
            </a:bodyPr>
            <a:lstStyle/>
            <a:p>
              <a:r>
                <a:rPr lang="en-GB" b="1" dirty="0"/>
                <a:t>Matching Column</a:t>
              </a:r>
            </a:p>
          </p:txBody>
        </p:sp>
      </p:grpSp>
      <p:sp>
        <p:nvSpPr>
          <p:cNvPr id="10" name="TextBox 9"/>
          <p:cNvSpPr txBox="1"/>
          <p:nvPr/>
        </p:nvSpPr>
        <p:spPr>
          <a:xfrm>
            <a:off x="615765" y="6577607"/>
            <a:ext cx="7920373" cy="307777"/>
          </a:xfrm>
          <a:prstGeom prst="rect">
            <a:avLst/>
          </a:prstGeom>
          <a:noFill/>
        </p:spPr>
        <p:txBody>
          <a:bodyPr wrap="none" rtlCol="0">
            <a:spAutoFit/>
          </a:bodyPr>
          <a:lstStyle/>
          <a:p>
            <a:r>
              <a:rPr lang="en-GB" sz="1400" i="1" dirty="0"/>
              <a:t>Only the column name </a:t>
            </a:r>
            <a:r>
              <a:rPr lang="en-GB" sz="1400" i="1" dirty="0" err="1"/>
              <a:t>ClientNo</a:t>
            </a:r>
            <a:r>
              <a:rPr lang="en-GB" sz="1400" i="1" dirty="0"/>
              <a:t> appears in both tables so needs to be qualified by alias name, </a:t>
            </a:r>
            <a:r>
              <a:rPr lang="en-GB" sz="1400" b="1" i="1" dirty="0" err="1">
                <a:solidFill>
                  <a:srgbClr val="FF0000"/>
                </a:solidFill>
              </a:rPr>
              <a:t>c.</a:t>
            </a:r>
            <a:r>
              <a:rPr lang="en-GB" sz="1400" i="1" dirty="0" err="1"/>
              <a:t>ClientNo</a:t>
            </a:r>
            <a:endParaRPr lang="en-GB" sz="1400" i="1" dirty="0"/>
          </a:p>
        </p:txBody>
      </p:sp>
    </p:spTree>
    <p:extLst>
      <p:ext uri="{BB962C8B-B14F-4D97-AF65-F5344CB8AC3E}">
        <p14:creationId xmlns:p14="http://schemas.microsoft.com/office/powerpoint/2010/main" val="1973341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r>
              <a:rPr lang="en-GB" dirty="0"/>
              <a:t>For each branch, list staff who manage properties, including the city </a:t>
            </a:r>
            <a:r>
              <a:rPr lang="en-GB" dirty="0"/>
              <a:t>the staff </a:t>
            </a:r>
            <a:r>
              <a:rPr lang="en-GB" dirty="0"/>
              <a:t>branch is located in and its contact phone number and the property numbers managed.</a:t>
            </a:r>
          </a:p>
          <a:p>
            <a:r>
              <a:rPr lang="en-GB" dirty="0" smtClean="0"/>
              <a:t>What tables do we need?</a:t>
            </a:r>
            <a:endParaRPr lang="en-GB" dirty="0"/>
          </a:p>
        </p:txBody>
      </p:sp>
    </p:spTree>
    <p:extLst>
      <p:ext uri="{BB962C8B-B14F-4D97-AF65-F5344CB8AC3E}">
        <p14:creationId xmlns:p14="http://schemas.microsoft.com/office/powerpoint/2010/main" val="4375218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a:t>
            </a:r>
            <a:r>
              <a:rPr lang="en-GB" sz="2400" dirty="0" smtClean="0"/>
              <a:t>the staff </a:t>
            </a:r>
            <a:r>
              <a:rPr lang="en-GB" sz="2400" dirty="0"/>
              <a:t>branch is located in and its contact phone number and the property numbers managed.</a:t>
            </a:r>
          </a:p>
          <a:p>
            <a:endParaRPr lang="en-GB" dirty="0"/>
          </a:p>
        </p:txBody>
      </p:sp>
      <p:graphicFrame>
        <p:nvGraphicFramePr>
          <p:cNvPr id="4" name="Table 3"/>
          <p:cNvGraphicFramePr>
            <a:graphicFrameLocks noGrp="1"/>
          </p:cNvGraphicFramePr>
          <p:nvPr>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a:t>
                      </a:r>
                    </a:p>
                  </a:txBody>
                  <a:tcPr/>
                </a:tc>
                <a:tc>
                  <a:txBody>
                    <a:bodyPr/>
                    <a:lstStyle/>
                    <a:p>
                      <a:r>
                        <a:rPr lang="en-GB" dirty="0"/>
                        <a:t>Staff</a:t>
                      </a:r>
                    </a:p>
                  </a:txBody>
                  <a:tcPr/>
                </a:tc>
                <a:tc>
                  <a:txBody>
                    <a:bodyPr/>
                    <a:lstStyle/>
                    <a:p>
                      <a:r>
                        <a:rPr lang="en-GB" dirty="0"/>
                        <a:t>Branch</a:t>
                      </a:r>
                    </a:p>
                  </a:txBody>
                  <a:tcPr/>
                </a:tc>
                <a:extLst>
                  <a:ext uri="{0D108BD9-81ED-4DB2-BD59-A6C34878D82A}">
                    <a16:rowId xmlns:a16="http://schemas.microsoft.com/office/drawing/2014/main" val="10000"/>
                  </a:ext>
                </a:extLst>
              </a:tr>
              <a:tr h="370840">
                <a:tc>
                  <a:txBody>
                    <a:bodyPr/>
                    <a:lstStyle/>
                    <a:p>
                      <a:r>
                        <a:rPr lang="en-GB" dirty="0" err="1"/>
                        <a:t>PropertyNo</a:t>
                      </a:r>
                      <a:endParaRPr lang="en-GB" dirty="0"/>
                    </a:p>
                  </a:txBody>
                  <a:tcPr/>
                </a:tc>
                <a:tc>
                  <a:txBody>
                    <a:bodyPr/>
                    <a:lstStyle/>
                    <a:p>
                      <a:r>
                        <a:rPr lang="en-GB" dirty="0" err="1"/>
                        <a:t>StaffNo</a:t>
                      </a:r>
                      <a:endParaRPr lang="en-GB" dirty="0"/>
                    </a:p>
                  </a:txBody>
                  <a:tcPr/>
                </a:tc>
                <a:tc>
                  <a:txBody>
                    <a:bodyPr/>
                    <a:lstStyle/>
                    <a:p>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OwnerNo</a:t>
                      </a:r>
                      <a:endParaRPr lang="en-GB" dirty="0"/>
                    </a:p>
                  </a:txBody>
                  <a:tcPr/>
                </a:tc>
                <a:tc>
                  <a:txBody>
                    <a:bodyPr/>
                    <a:lstStyle/>
                    <a:p>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dirty="0" err="1"/>
                        <a:t>LastName</a:t>
                      </a:r>
                      <a:endParaRPr lang="en-GB" dirty="0"/>
                    </a:p>
                  </a:txBody>
                  <a:tcPr/>
                </a:tc>
                <a:tc>
                  <a:txBody>
                    <a:bodyPr/>
                    <a:lstStyle/>
                    <a:p>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dirty="0" err="1"/>
                        <a:t>BranchNo</a:t>
                      </a:r>
                      <a:endParaRPr lang="en-GB" dirty="0"/>
                    </a:p>
                  </a:txBody>
                  <a:tcPr/>
                </a:tc>
                <a:tc>
                  <a:txBody>
                    <a:bodyPr/>
                    <a:lstStyle/>
                    <a:p>
                      <a:r>
                        <a:rPr lang="en-GB" dirty="0" err="1"/>
                        <a:t>BranchNo</a:t>
                      </a:r>
                      <a:endParaRPr lang="en-GB" dirty="0"/>
                    </a:p>
                  </a:txBody>
                  <a:tcPr/>
                </a:tc>
                <a:tc>
                  <a:txBody>
                    <a:bodyPr/>
                    <a:lstStyle/>
                    <a:p>
                      <a:r>
                        <a:rPr lang="en-GB" dirty="0" err="1"/>
                        <a:t>PhoneNo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2237619" y="5517232"/>
            <a:ext cx="5156540"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these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Tree>
    <p:extLst>
      <p:ext uri="{BB962C8B-B14F-4D97-AF65-F5344CB8AC3E}">
        <p14:creationId xmlns:p14="http://schemas.microsoft.com/office/powerpoint/2010/main" val="269583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the </a:t>
            </a:r>
            <a:r>
              <a:rPr lang="en-GB" sz="2400" dirty="0" smtClean="0"/>
              <a:t>staff branch </a:t>
            </a:r>
            <a:r>
              <a:rPr lang="en-GB" sz="2400" dirty="0"/>
              <a:t>is located in and its contact phone number and the property numbers managed.</a:t>
            </a:r>
          </a:p>
          <a:p>
            <a:endParaRPr lang="en-GB" dirty="0"/>
          </a:p>
        </p:txBody>
      </p:sp>
      <p:graphicFrame>
        <p:nvGraphicFramePr>
          <p:cNvPr id="4" name="Table 3"/>
          <p:cNvGraphicFramePr>
            <a:graphicFrameLocks noGrp="1"/>
          </p:cNvGraphicFramePr>
          <p:nvPr>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a:t>
                      </a:r>
                    </a:p>
                  </a:txBody>
                  <a:tcPr/>
                </a:tc>
                <a:tc>
                  <a:txBody>
                    <a:bodyPr/>
                    <a:lstStyle/>
                    <a:p>
                      <a:r>
                        <a:rPr lang="en-GB" dirty="0"/>
                        <a:t>Staff</a:t>
                      </a:r>
                    </a:p>
                  </a:txBody>
                  <a:tcPr/>
                </a:tc>
                <a:tc>
                  <a:txBody>
                    <a:bodyPr/>
                    <a:lstStyle/>
                    <a:p>
                      <a:r>
                        <a:rPr lang="en-GB" dirty="0"/>
                        <a:t>Branch</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OwnerNo</a:t>
                      </a:r>
                      <a:endParaRPr lang="en-GB" dirty="0"/>
                    </a:p>
                  </a:txBody>
                  <a:tcPr/>
                </a:tc>
                <a:tc>
                  <a:txBody>
                    <a:bodyPr/>
                    <a:lstStyle/>
                    <a:p>
                      <a:r>
                        <a:rPr lang="en-GB" b="1" dirty="0">
                          <a:solidFill>
                            <a:srgbClr val="FF0000"/>
                          </a:solidFill>
                          <a:sym typeface="Wingdings" panose="05000000000000000000" pitchFamily="2" charset="2"/>
                        </a:rPr>
                        <a:t> </a:t>
                      </a:r>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2237619" y="5518973"/>
            <a:ext cx="5156540"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these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grpSp>
        <p:nvGrpSpPr>
          <p:cNvPr id="18" name="Group 17"/>
          <p:cNvGrpSpPr/>
          <p:nvPr/>
        </p:nvGrpSpPr>
        <p:grpSpPr>
          <a:xfrm>
            <a:off x="2453182" y="3200971"/>
            <a:ext cx="1182714" cy="2031390"/>
            <a:chOff x="2453182" y="3200971"/>
            <a:chExt cx="1182714" cy="2031390"/>
          </a:xfrm>
        </p:grpSpPr>
        <p:cxnSp>
          <p:nvCxnSpPr>
            <p:cNvPr id="7" name="Straight Arrow Connector 6"/>
            <p:cNvCxnSpPr/>
            <p:nvPr/>
          </p:nvCxnSpPr>
          <p:spPr>
            <a:xfrm flipV="1">
              <a:off x="2453182" y="3458425"/>
              <a:ext cx="1182714" cy="1768307"/>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8" name="TextBox 7"/>
            <p:cNvSpPr txBox="1"/>
            <p:nvPr/>
          </p:nvSpPr>
          <p:spPr>
            <a:xfrm rot="-3300000">
              <a:off x="1944000" y="4032000"/>
              <a:ext cx="2031390" cy="369332"/>
            </a:xfrm>
            <a:prstGeom prst="rect">
              <a:avLst/>
            </a:prstGeom>
            <a:noFill/>
          </p:spPr>
          <p:txBody>
            <a:bodyPr wrap="none" rtlCol="0">
              <a:spAutoFit/>
            </a:bodyPr>
            <a:lstStyle/>
            <a:p>
              <a:r>
                <a:rPr lang="en-GB" b="1" dirty="0"/>
                <a:t>Matching Column</a:t>
              </a:r>
            </a:p>
          </p:txBody>
        </p:sp>
      </p:grpSp>
      <p:grpSp>
        <p:nvGrpSpPr>
          <p:cNvPr id="19" name="Group 18"/>
          <p:cNvGrpSpPr/>
          <p:nvPr/>
        </p:nvGrpSpPr>
        <p:grpSpPr>
          <a:xfrm>
            <a:off x="4596858" y="2876971"/>
            <a:ext cx="1367692" cy="2031390"/>
            <a:chOff x="4596858" y="2876971"/>
            <a:chExt cx="1367692" cy="2031390"/>
          </a:xfrm>
        </p:grpSpPr>
        <p:cxnSp>
          <p:nvCxnSpPr>
            <p:cNvPr id="10" name="Straight Arrow Connector 9"/>
            <p:cNvCxnSpPr/>
            <p:nvPr/>
          </p:nvCxnSpPr>
          <p:spPr>
            <a:xfrm flipV="1">
              <a:off x="4596858" y="3278865"/>
              <a:ext cx="1367692" cy="1567284"/>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rot="-2880000">
              <a:off x="4212000" y="3708000"/>
              <a:ext cx="2031390" cy="369332"/>
            </a:xfrm>
            <a:prstGeom prst="rect">
              <a:avLst/>
            </a:prstGeom>
            <a:noFill/>
          </p:spPr>
          <p:txBody>
            <a:bodyPr wrap="none" rtlCol="0">
              <a:spAutoFit/>
            </a:bodyPr>
            <a:lstStyle/>
            <a:p>
              <a:r>
                <a:rPr lang="en-GB" b="1" dirty="0"/>
                <a:t>Matching Column</a:t>
              </a:r>
            </a:p>
          </p:txBody>
        </p:sp>
      </p:grpSp>
    </p:spTree>
    <p:extLst>
      <p:ext uri="{BB962C8B-B14F-4D97-AF65-F5344CB8AC3E}">
        <p14:creationId xmlns:p14="http://schemas.microsoft.com/office/powerpoint/2010/main" val="230756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sz="quarter" idx="1"/>
          </p:nvPr>
        </p:nvSpPr>
        <p:spPr/>
        <p:txBody>
          <a:bodyPr/>
          <a:lstStyle/>
          <a:p>
            <a:pPr marL="0" indent="0">
              <a:buNone/>
            </a:pPr>
            <a:r>
              <a:rPr lang="en-GB" sz="2400" dirty="0"/>
              <a:t>For each branch, list staff who manage properties, including the city the </a:t>
            </a:r>
            <a:r>
              <a:rPr lang="en-GB" sz="2400" dirty="0" smtClean="0"/>
              <a:t>staff branch </a:t>
            </a:r>
            <a:r>
              <a:rPr lang="en-GB" sz="2400" dirty="0"/>
              <a:t>is located in and its contact phone number and the property numbers managed.</a:t>
            </a:r>
          </a:p>
          <a:p>
            <a:endParaRPr lang="en-GB" dirty="0"/>
          </a:p>
        </p:txBody>
      </p:sp>
      <p:graphicFrame>
        <p:nvGraphicFramePr>
          <p:cNvPr id="4" name="Table 3"/>
          <p:cNvGraphicFramePr>
            <a:graphicFrameLocks noGrp="1"/>
          </p:cNvGraphicFramePr>
          <p:nvPr>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 (Alias </a:t>
                      </a:r>
                      <a:r>
                        <a:rPr lang="en-GB" dirty="0">
                          <a:solidFill>
                            <a:srgbClr val="FF0000"/>
                          </a:solidFill>
                        </a:rPr>
                        <a:t>p</a:t>
                      </a:r>
                      <a:r>
                        <a:rPr lang="en-GB" dirty="0"/>
                        <a:t>)</a:t>
                      </a:r>
                    </a:p>
                  </a:txBody>
                  <a:tcPr/>
                </a:tc>
                <a:tc>
                  <a:txBody>
                    <a:bodyPr/>
                    <a:lstStyle/>
                    <a:p>
                      <a:r>
                        <a:rPr lang="en-GB" dirty="0"/>
                        <a:t>Staff (Alias </a:t>
                      </a:r>
                      <a:r>
                        <a:rPr lang="en-GB" dirty="0">
                          <a:solidFill>
                            <a:srgbClr val="FF0000"/>
                          </a:solidFill>
                        </a:rPr>
                        <a:t>s</a:t>
                      </a:r>
                      <a:r>
                        <a:rPr lang="en-GB" dirty="0"/>
                        <a:t>)</a:t>
                      </a:r>
                    </a:p>
                  </a:txBody>
                  <a:tcPr/>
                </a:tc>
                <a:tc>
                  <a:txBody>
                    <a:bodyPr/>
                    <a:lstStyle/>
                    <a:p>
                      <a:r>
                        <a:rPr lang="en-GB" dirty="0"/>
                        <a:t>Branch (Alias </a:t>
                      </a:r>
                      <a:r>
                        <a:rPr lang="en-GB" dirty="0">
                          <a:solidFill>
                            <a:srgbClr val="FF0000"/>
                          </a:solidFill>
                        </a:rPr>
                        <a:t>b</a:t>
                      </a:r>
                      <a:r>
                        <a:rPr lang="en-GB" dirty="0"/>
                        <a:t>)</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OwnerNo</a:t>
                      </a:r>
                      <a:endParaRPr lang="en-GB" dirty="0"/>
                    </a:p>
                  </a:txBody>
                  <a:tcPr/>
                </a:tc>
                <a:tc>
                  <a:txBody>
                    <a:bodyPr/>
                    <a:lstStyle/>
                    <a:p>
                      <a:r>
                        <a:rPr lang="en-GB" b="1" dirty="0">
                          <a:solidFill>
                            <a:srgbClr val="FF0000"/>
                          </a:solidFill>
                          <a:sym typeface="Wingdings" panose="05000000000000000000" pitchFamily="2" charset="2"/>
                        </a:rPr>
                        <a:t> </a:t>
                      </a:r>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b="1" dirty="0">
                          <a:solidFill>
                            <a:srgbClr val="FF0000"/>
                          </a:solidFill>
                          <a:sym typeface="Wingdings" panose="05000000000000000000" pitchFamily="2" charset="2"/>
                        </a:rPr>
                        <a:t> </a:t>
                      </a:r>
                      <a:r>
                        <a:rPr lang="en-GB" dirty="0" err="1"/>
                        <a:t>LastName</a:t>
                      </a:r>
                      <a:endParaRPr lang="en-GB" dirty="0"/>
                    </a:p>
                  </a:txBody>
                  <a:tcPr/>
                </a:tc>
                <a:tc>
                  <a:txBody>
                    <a:bodyPr/>
                    <a:lstStyle/>
                    <a:p>
                      <a:r>
                        <a:rPr lang="en-GB" b="1" dirty="0">
                          <a:solidFill>
                            <a:srgbClr val="FF0000"/>
                          </a:solidFill>
                          <a:sym typeface="Wingdings" panose="05000000000000000000" pitchFamily="2" charset="2"/>
                        </a:rPr>
                        <a:t> </a:t>
                      </a:r>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dirty="0" err="1"/>
                        <a:t>BranchNo</a:t>
                      </a:r>
                      <a:endParaRPr lang="en-GB" dirty="0"/>
                    </a:p>
                  </a:txBody>
                  <a:tcPr/>
                </a:tc>
                <a:tc>
                  <a:txBody>
                    <a:bodyPr/>
                    <a:lstStyle/>
                    <a:p>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
        <p:nvSpPr>
          <p:cNvPr id="5" name="TextBox 4"/>
          <p:cNvSpPr txBox="1"/>
          <p:nvPr/>
        </p:nvSpPr>
        <p:spPr>
          <a:xfrm>
            <a:off x="543825" y="5336048"/>
            <a:ext cx="8106065" cy="1477328"/>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City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PhoneNo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Branch </a:t>
            </a:r>
            <a:r>
              <a:rPr lang="en-GB" b="1" dirty="0">
                <a:solidFill>
                  <a:srgbClr val="FF0000"/>
                </a:solidFill>
                <a:latin typeface="Consolas" panose="020B0609020204030204" pitchFamily="49" charset="0"/>
              </a:rPr>
              <a:t>b</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INNER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Staff </a:t>
            </a:r>
            <a:r>
              <a:rPr lang="en-GB" b="1" dirty="0">
                <a:solidFill>
                  <a:srgbClr val="FF0000"/>
                </a:solidFill>
                <a:latin typeface="Consolas" panose="020B0609020204030204" pitchFamily="49" charset="0"/>
              </a:rPr>
              <a:t>s</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INNER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Property </a:t>
            </a:r>
            <a:r>
              <a:rPr lang="en-GB" b="1" dirty="0">
                <a:solidFill>
                  <a:srgbClr val="FF0000"/>
                </a:solidFill>
                <a:latin typeface="Consolas" panose="020B0609020204030204" pitchFamily="49" charset="0"/>
              </a:rPr>
              <a:t>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p>
        </p:txBody>
      </p:sp>
      <p:cxnSp>
        <p:nvCxnSpPr>
          <p:cNvPr id="7" name="Straight Arrow Connector 6"/>
          <p:cNvCxnSpPr/>
          <p:nvPr/>
        </p:nvCxnSpPr>
        <p:spPr>
          <a:xfrm flipV="1">
            <a:off x="2453182" y="3458425"/>
            <a:ext cx="1182714" cy="1768307"/>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8" name="TextBox 7"/>
          <p:cNvSpPr txBox="1"/>
          <p:nvPr/>
        </p:nvSpPr>
        <p:spPr>
          <a:xfrm rot="-3300000">
            <a:off x="1944000" y="4032000"/>
            <a:ext cx="2031390" cy="369332"/>
          </a:xfrm>
          <a:prstGeom prst="rect">
            <a:avLst/>
          </a:prstGeom>
          <a:noFill/>
        </p:spPr>
        <p:txBody>
          <a:bodyPr wrap="none" rtlCol="0">
            <a:spAutoFit/>
          </a:bodyPr>
          <a:lstStyle/>
          <a:p>
            <a:r>
              <a:rPr lang="en-GB" b="1" dirty="0"/>
              <a:t>Matching Column</a:t>
            </a:r>
          </a:p>
        </p:txBody>
      </p:sp>
      <p:cxnSp>
        <p:nvCxnSpPr>
          <p:cNvPr id="10" name="Straight Arrow Connector 9"/>
          <p:cNvCxnSpPr/>
          <p:nvPr/>
        </p:nvCxnSpPr>
        <p:spPr>
          <a:xfrm flipV="1">
            <a:off x="4839267" y="3278865"/>
            <a:ext cx="1125283" cy="1590295"/>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rot="-3240000">
            <a:off x="4320000" y="3672000"/>
            <a:ext cx="2031390" cy="369332"/>
          </a:xfrm>
          <a:prstGeom prst="rect">
            <a:avLst/>
          </a:prstGeom>
          <a:noFill/>
        </p:spPr>
        <p:txBody>
          <a:bodyPr wrap="none" rtlCol="0">
            <a:spAutoFit/>
          </a:bodyPr>
          <a:lstStyle/>
          <a:p>
            <a:r>
              <a:rPr lang="en-GB" b="1" dirty="0"/>
              <a:t>Matching Column</a:t>
            </a:r>
          </a:p>
        </p:txBody>
      </p:sp>
    </p:spTree>
    <p:extLst>
      <p:ext uri="{BB962C8B-B14F-4D97-AF65-F5344CB8AC3E}">
        <p14:creationId xmlns:p14="http://schemas.microsoft.com/office/powerpoint/2010/main" val="1733734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With Aggregates</a:t>
            </a:r>
          </a:p>
        </p:txBody>
      </p:sp>
      <p:sp>
        <p:nvSpPr>
          <p:cNvPr id="3" name="Content Placeholder 2"/>
          <p:cNvSpPr>
            <a:spLocks noGrp="1"/>
          </p:cNvSpPr>
          <p:nvPr>
            <p:ph sz="quarter" idx="1"/>
          </p:nvPr>
        </p:nvSpPr>
        <p:spPr/>
        <p:txBody>
          <a:bodyPr>
            <a:normAutofit/>
          </a:bodyPr>
          <a:lstStyle/>
          <a:p>
            <a:r>
              <a:rPr lang="en-GB" dirty="0"/>
              <a:t>For each branch, find the number of properties handled by </a:t>
            </a:r>
            <a:r>
              <a:rPr lang="en-GB" dirty="0">
                <a:solidFill>
                  <a:srgbClr val="FF0000"/>
                </a:solidFill>
              </a:rPr>
              <a:t>each of its members of </a:t>
            </a:r>
            <a:r>
              <a:rPr lang="en-GB" dirty="0" smtClean="0">
                <a:solidFill>
                  <a:srgbClr val="FF0000"/>
                </a:solidFill>
              </a:rPr>
              <a:t>staff (i.e. include staff names)</a:t>
            </a:r>
            <a:r>
              <a:rPr lang="en-GB" dirty="0" smtClean="0"/>
              <a:t>:</a:t>
            </a:r>
            <a:endParaRPr lang="en-GB" dirty="0"/>
          </a:p>
          <a:p>
            <a:pPr marL="594360" lvl="2" indent="0">
              <a:buNone/>
            </a:pPr>
            <a:r>
              <a:rPr lang="en-GB" sz="2400" dirty="0">
                <a:solidFill>
                  <a:srgbClr val="0000FF"/>
                </a:solidFill>
                <a:latin typeface="Consolas" panose="020B0609020204030204" pitchFamily="49" charset="0"/>
              </a:rPr>
              <a:t>SELECT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a:solidFill>
                  <a:srgbClr val="FF00FF"/>
                </a:solidFill>
                <a:latin typeface="Consolas" panose="020B0609020204030204" pitchFamily="49" charset="0"/>
              </a:rPr>
              <a:t>COUNT</a:t>
            </a:r>
            <a:r>
              <a:rPr lang="en-GB" sz="2400" dirty="0">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PropertyNo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smtClean="0">
                <a:solidFill>
                  <a:srgbClr val="000000"/>
                </a:solidFill>
                <a:latin typeface="Consolas" panose="020B0609020204030204" pitchFamily="49" charset="0"/>
              </a:rPr>
              <a:t>PropertyCount</a:t>
            </a:r>
            <a:r>
              <a:rPr lang="en-GB" sz="2400" dirty="0" smtClean="0">
                <a:solidFill>
                  <a:srgbClr val="000000"/>
                </a:solidFill>
                <a:latin typeface="Consolas" panose="020B0609020204030204" pitchFamily="49" charset="0"/>
              </a:rPr>
              <a:t> </a:t>
            </a:r>
            <a:endParaRPr lang="en-GB" sz="2400" dirty="0">
              <a:solidFill>
                <a:srgbClr val="000000"/>
              </a:solidFill>
              <a:latin typeface="Consolas" panose="020B0609020204030204" pitchFamily="49" charset="0"/>
            </a:endParaRPr>
          </a:p>
          <a:p>
            <a:pPr marL="594360" lvl="2" indent="0">
              <a:buNone/>
            </a:pPr>
            <a:r>
              <a:rPr lang="en-GB" sz="2400" dirty="0">
                <a:solidFill>
                  <a:srgbClr val="0000FF"/>
                </a:solidFill>
                <a:latin typeface="Consolas" panose="020B0609020204030204" pitchFamily="49" charset="0"/>
              </a:rPr>
              <a:t>FROM</a:t>
            </a:r>
            <a:r>
              <a:rPr lang="en-GB" sz="2400" dirty="0">
                <a:solidFill>
                  <a:srgbClr val="000000"/>
                </a:solidFill>
                <a:latin typeface="Consolas" panose="020B0609020204030204" pitchFamily="49" charset="0"/>
              </a:rPr>
              <a:t> Staff s </a:t>
            </a:r>
          </a:p>
          <a:p>
            <a:pPr marL="594360" lvl="2" indent="0">
              <a:buNone/>
            </a:pPr>
            <a:r>
              <a:rPr lang="en-GB" sz="2400" dirty="0">
                <a:solidFill>
                  <a:srgbClr val="808080"/>
                </a:solidFill>
                <a:latin typeface="Consolas" panose="020B0609020204030204" pitchFamily="49" charset="0"/>
              </a:rPr>
              <a:t>JOIN</a:t>
            </a:r>
            <a:r>
              <a:rPr lang="en-GB" sz="2400" dirty="0">
                <a:solidFill>
                  <a:srgbClr val="000000"/>
                </a:solidFill>
                <a:latin typeface="Consolas" panose="020B0609020204030204" pitchFamily="49" charset="0"/>
              </a:rPr>
              <a:t> Property p </a:t>
            </a:r>
            <a:r>
              <a:rPr lang="en-GB" sz="2400" dirty="0">
                <a:solidFill>
                  <a:srgbClr val="0000FF"/>
                </a:solidFill>
                <a:latin typeface="Consolas" panose="020B0609020204030204" pitchFamily="49" charset="0"/>
              </a:rPr>
              <a:t>ON</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000000"/>
                </a:solidFill>
                <a:latin typeface="Consolas" panose="020B0609020204030204" pitchFamily="49" charset="0"/>
              </a:rPr>
              <a:t> </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p</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ManagedBy</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GROUP</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BY</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ORDER</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BY</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LastName</a:t>
            </a:r>
            <a:r>
              <a:rPr lang="en-GB" sz="2400" dirty="0">
                <a:solidFill>
                  <a:srgbClr val="808080"/>
                </a:solidFill>
                <a:latin typeface="Consolas" panose="020B0609020204030204" pitchFamily="49" charset="0"/>
              </a:rPr>
              <a:t>;</a:t>
            </a:r>
            <a:endParaRPr lang="en-GB" sz="2000" dirty="0">
              <a:solidFill>
                <a:srgbClr val="808080"/>
              </a:solidFill>
              <a:latin typeface="Consolas" panose="020B0609020204030204" pitchFamily="49" charset="0"/>
            </a:endParaRPr>
          </a:p>
          <a:p>
            <a:pPr marL="685800" lvl="2" indent="0">
              <a:buNone/>
            </a:pPr>
            <a:endParaRPr lang="en-GB" dirty="0"/>
          </a:p>
          <a:p>
            <a:endParaRPr lang="en-GB" dirty="0"/>
          </a:p>
        </p:txBody>
      </p:sp>
    </p:spTree>
    <p:extLst>
      <p:ext uri="{BB962C8B-B14F-4D97-AF65-F5344CB8AC3E}">
        <p14:creationId xmlns:p14="http://schemas.microsoft.com/office/powerpoint/2010/main" val="3041977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JOINS</a:t>
            </a:r>
          </a:p>
        </p:txBody>
      </p:sp>
      <p:sp>
        <p:nvSpPr>
          <p:cNvPr id="3" name="Content Placeholder 2"/>
          <p:cNvSpPr>
            <a:spLocks noGrp="1"/>
          </p:cNvSpPr>
          <p:nvPr>
            <p:ph sz="quarter" idx="1"/>
          </p:nvPr>
        </p:nvSpPr>
        <p:spPr>
          <a:xfrm>
            <a:off x="612648" y="1600200"/>
            <a:ext cx="8279832" cy="5257800"/>
          </a:xfrm>
        </p:spPr>
        <p:txBody>
          <a:bodyPr>
            <a:normAutofit/>
          </a:bodyPr>
          <a:lstStyle/>
          <a:p>
            <a:endParaRPr lang="en-GB" dirty="0"/>
          </a:p>
          <a:p>
            <a:endParaRPr lang="en-GB" dirty="0"/>
          </a:p>
          <a:p>
            <a:endParaRPr lang="en-GB" dirty="0"/>
          </a:p>
          <a:p>
            <a:r>
              <a:rPr lang="en-GB" dirty="0"/>
              <a:t>If a row in an INNER JOIN is unmatched in the other table, the row is omitted from query result.</a:t>
            </a:r>
          </a:p>
          <a:p>
            <a:r>
              <a:rPr lang="en-GB" dirty="0"/>
              <a:t>If the tables above are INNER joined on </a:t>
            </a:r>
            <a:r>
              <a:rPr lang="en-GB" b="1" dirty="0" err="1"/>
              <a:t>branchCity</a:t>
            </a:r>
            <a:r>
              <a:rPr lang="en-GB" b="1" dirty="0"/>
              <a:t> = </a:t>
            </a:r>
            <a:r>
              <a:rPr lang="en-GB" b="1" dirty="0" err="1"/>
              <a:t>propertyCity</a:t>
            </a:r>
            <a:r>
              <a:rPr lang="en-GB" dirty="0"/>
              <a:t>, </a:t>
            </a:r>
          </a:p>
          <a:p>
            <a:pPr lvl="1"/>
            <a:r>
              <a:rPr lang="en-GB" dirty="0"/>
              <a:t>The branch B0007 and property P160014 will be </a:t>
            </a:r>
            <a:r>
              <a:rPr lang="en-GB" b="1" dirty="0"/>
              <a:t>excluded</a:t>
            </a:r>
            <a:r>
              <a:rPr lang="en-GB" dirty="0"/>
              <a:t> as there are </a:t>
            </a:r>
            <a:r>
              <a:rPr lang="en-GB" b="1" u="sng" dirty="0"/>
              <a:t>no matches</a:t>
            </a:r>
            <a:r>
              <a:rPr lang="en-GB" dirty="0"/>
              <a:t> when:</a:t>
            </a:r>
          </a:p>
          <a:p>
            <a:pPr lvl="2"/>
            <a:r>
              <a:rPr lang="en-GB" dirty="0" err="1"/>
              <a:t>branchCity</a:t>
            </a:r>
            <a:r>
              <a:rPr lang="en-GB" dirty="0"/>
              <a:t> = ‘Bristol’ and </a:t>
            </a:r>
            <a:r>
              <a:rPr lang="en-GB" dirty="0" err="1"/>
              <a:t>propertyCity</a:t>
            </a:r>
            <a:r>
              <a:rPr lang="en-GB" dirty="0"/>
              <a:t> = ‘Bristol’</a:t>
            </a:r>
          </a:p>
          <a:p>
            <a:pPr lvl="2"/>
            <a:r>
              <a:rPr lang="en-GB" dirty="0" err="1"/>
              <a:t>branchCity</a:t>
            </a:r>
            <a:r>
              <a:rPr lang="en-GB" dirty="0"/>
              <a:t> = ‘Aberdeen’ and </a:t>
            </a:r>
            <a:r>
              <a:rPr lang="en-GB" dirty="0" err="1"/>
              <a:t>propertyCity</a:t>
            </a:r>
            <a:r>
              <a:rPr lang="en-GB" dirty="0"/>
              <a:t> = ‘Aberdeen’</a:t>
            </a:r>
          </a:p>
          <a:p>
            <a:pPr lvl="1"/>
            <a:endParaRPr lang="en-GB" b="1" i="1" dirty="0"/>
          </a:p>
          <a:p>
            <a:endParaRPr lang="en-GB" dirty="0"/>
          </a:p>
          <a:p>
            <a:endParaRPr lang="en-GB" dirty="0"/>
          </a:p>
        </p:txBody>
      </p:sp>
      <p:graphicFrame>
        <p:nvGraphicFramePr>
          <p:cNvPr id="4" name="Table 3"/>
          <p:cNvGraphicFramePr>
            <a:graphicFrameLocks noGrp="1"/>
          </p:cNvGraphicFramePr>
          <p:nvPr>
            <p:extLst/>
          </p:nvPr>
        </p:nvGraphicFramePr>
        <p:xfrm>
          <a:off x="899592" y="1600200"/>
          <a:ext cx="2880320" cy="1483360"/>
        </p:xfrm>
        <a:graphic>
          <a:graphicData uri="http://schemas.openxmlformats.org/drawingml/2006/table">
            <a:tbl>
              <a:tblPr firstRow="1" bandRow="1">
                <a:tableStyleId>{3B4B98B0-60AC-42C2-AFA5-B58CD77FA1E5}</a:tableStyleId>
              </a:tblPr>
              <a:tblGrid>
                <a:gridCol w="1368152">
                  <a:extLst>
                    <a:ext uri="{9D8B030D-6E8A-4147-A177-3AD203B41FA5}">
                      <a16:colId xmlns:a16="http://schemas.microsoft.com/office/drawing/2014/main" val="3527476214"/>
                    </a:ext>
                  </a:extLst>
                </a:gridCol>
                <a:gridCol w="1512168">
                  <a:extLst>
                    <a:ext uri="{9D8B030D-6E8A-4147-A177-3AD203B41FA5}">
                      <a16:colId xmlns:a16="http://schemas.microsoft.com/office/drawing/2014/main" val="262367914"/>
                    </a:ext>
                  </a:extLst>
                </a:gridCol>
              </a:tblGrid>
              <a:tr h="370840">
                <a:tc>
                  <a:txBody>
                    <a:bodyPr/>
                    <a:lstStyle/>
                    <a:p>
                      <a:r>
                        <a:rPr lang="en-GB" dirty="0" err="1"/>
                        <a:t>branchNo</a:t>
                      </a:r>
                      <a:endParaRPr lang="en-GB" dirty="0"/>
                    </a:p>
                  </a:txBody>
                  <a:tcPr/>
                </a:tc>
                <a:tc>
                  <a:txBody>
                    <a:bodyPr/>
                    <a:lstStyle/>
                    <a:p>
                      <a:r>
                        <a:rPr lang="en-GB" dirty="0" err="1"/>
                        <a:t>branchCity</a:t>
                      </a:r>
                      <a:endParaRPr lang="en-GB" dirty="0"/>
                    </a:p>
                  </a:txBody>
                  <a:tcPr/>
                </a:tc>
                <a:extLst>
                  <a:ext uri="{0D108BD9-81ED-4DB2-BD59-A6C34878D82A}">
                    <a16:rowId xmlns:a16="http://schemas.microsoft.com/office/drawing/2014/main" val="2584241375"/>
                  </a:ext>
                </a:extLst>
              </a:tr>
              <a:tr h="370840">
                <a:tc>
                  <a:txBody>
                    <a:bodyPr/>
                    <a:lstStyle/>
                    <a:p>
                      <a:r>
                        <a:rPr lang="en-GB" dirty="0"/>
                        <a:t>B0006</a:t>
                      </a:r>
                    </a:p>
                  </a:txBody>
                  <a:tcPr/>
                </a:tc>
                <a:tc>
                  <a:txBody>
                    <a:bodyPr/>
                    <a:lstStyle/>
                    <a:p>
                      <a:r>
                        <a:rPr lang="en-GB" dirty="0"/>
                        <a:t>Glasgow</a:t>
                      </a:r>
                    </a:p>
                  </a:txBody>
                  <a:tcPr/>
                </a:tc>
                <a:extLst>
                  <a:ext uri="{0D108BD9-81ED-4DB2-BD59-A6C34878D82A}">
                    <a16:rowId xmlns:a16="http://schemas.microsoft.com/office/drawing/2014/main" val="1463284121"/>
                  </a:ext>
                </a:extLst>
              </a:tr>
              <a:tr h="370840">
                <a:tc>
                  <a:txBody>
                    <a:bodyPr/>
                    <a:lstStyle/>
                    <a:p>
                      <a:r>
                        <a:rPr lang="en-GB" dirty="0"/>
                        <a:t>B0005</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B0007</a:t>
                      </a:r>
                    </a:p>
                  </a:txBody>
                  <a:tcPr/>
                </a:tc>
                <a:tc>
                  <a:txBody>
                    <a:bodyPr/>
                    <a:lstStyle/>
                    <a:p>
                      <a:r>
                        <a:rPr lang="en-GB" dirty="0"/>
                        <a:t>Bristol</a:t>
                      </a:r>
                    </a:p>
                  </a:txBody>
                  <a:tcPr/>
                </a:tc>
                <a:extLst>
                  <a:ext uri="{0D108BD9-81ED-4DB2-BD59-A6C34878D82A}">
                    <a16:rowId xmlns:a16="http://schemas.microsoft.com/office/drawing/2014/main" val="2360763266"/>
                  </a:ext>
                </a:extLst>
              </a:tr>
            </a:tbl>
          </a:graphicData>
        </a:graphic>
      </p:graphicFrame>
      <p:graphicFrame>
        <p:nvGraphicFramePr>
          <p:cNvPr id="7" name="Table 6"/>
          <p:cNvGraphicFramePr>
            <a:graphicFrameLocks noGrp="1"/>
          </p:cNvGraphicFramePr>
          <p:nvPr>
            <p:extLst/>
          </p:nvPr>
        </p:nvGraphicFramePr>
        <p:xfrm>
          <a:off x="4860032" y="1600200"/>
          <a:ext cx="3168352" cy="1483360"/>
        </p:xfrm>
        <a:graphic>
          <a:graphicData uri="http://schemas.openxmlformats.org/drawingml/2006/table">
            <a:tbl>
              <a:tblPr firstRow="1" bandRow="1">
                <a:tableStyleId>{3B4B98B0-60AC-42C2-AFA5-B58CD77FA1E5}</a:tableStyleId>
              </a:tblPr>
              <a:tblGrid>
                <a:gridCol w="1504967">
                  <a:extLst>
                    <a:ext uri="{9D8B030D-6E8A-4147-A177-3AD203B41FA5}">
                      <a16:colId xmlns:a16="http://schemas.microsoft.com/office/drawing/2014/main" val="3527476214"/>
                    </a:ext>
                  </a:extLst>
                </a:gridCol>
                <a:gridCol w="1663385">
                  <a:extLst>
                    <a:ext uri="{9D8B030D-6E8A-4147-A177-3AD203B41FA5}">
                      <a16:colId xmlns:a16="http://schemas.microsoft.com/office/drawing/2014/main" val="262367914"/>
                    </a:ext>
                  </a:extLst>
                </a:gridCol>
              </a:tblGrid>
              <a:tr h="370840">
                <a:tc>
                  <a:txBody>
                    <a:bodyPr/>
                    <a:lstStyle/>
                    <a:p>
                      <a:r>
                        <a:rPr lang="en-GB" dirty="0" err="1"/>
                        <a:t>propertyNo</a:t>
                      </a:r>
                      <a:endParaRPr lang="en-GB" dirty="0"/>
                    </a:p>
                  </a:txBody>
                  <a:tcPr/>
                </a:tc>
                <a:tc>
                  <a:txBody>
                    <a:bodyPr/>
                    <a:lstStyle/>
                    <a:p>
                      <a:r>
                        <a:rPr lang="en-GB" dirty="0" err="1"/>
                        <a:t>propertyCity</a:t>
                      </a:r>
                      <a:endParaRPr lang="en-GB" dirty="0"/>
                    </a:p>
                  </a:txBody>
                  <a:tcPr/>
                </a:tc>
                <a:extLst>
                  <a:ext uri="{0D108BD9-81ED-4DB2-BD59-A6C34878D82A}">
                    <a16:rowId xmlns:a16="http://schemas.microsoft.com/office/drawing/2014/main" val="2584241375"/>
                  </a:ext>
                </a:extLst>
              </a:tr>
              <a:tr h="370840">
                <a:tc>
                  <a:txBody>
                    <a:bodyPr/>
                    <a:lstStyle/>
                    <a:p>
                      <a:r>
                        <a:rPr lang="en-GB" dirty="0"/>
                        <a:t>P160014</a:t>
                      </a:r>
                    </a:p>
                  </a:txBody>
                  <a:tcPr/>
                </a:tc>
                <a:tc>
                  <a:txBody>
                    <a:bodyPr/>
                    <a:lstStyle/>
                    <a:p>
                      <a:r>
                        <a:rPr lang="en-GB" dirty="0"/>
                        <a:t>Aberdeen</a:t>
                      </a:r>
                    </a:p>
                  </a:txBody>
                  <a:tcPr/>
                </a:tc>
                <a:extLst>
                  <a:ext uri="{0D108BD9-81ED-4DB2-BD59-A6C34878D82A}">
                    <a16:rowId xmlns:a16="http://schemas.microsoft.com/office/drawing/2014/main" val="1463284121"/>
                  </a:ext>
                </a:extLst>
              </a:tr>
              <a:tr h="370840">
                <a:tc>
                  <a:txBody>
                    <a:bodyPr/>
                    <a:lstStyle/>
                    <a:p>
                      <a:r>
                        <a:rPr lang="en-GB" dirty="0"/>
                        <a:t>P160094</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P160004</a:t>
                      </a:r>
                    </a:p>
                  </a:txBody>
                  <a:tcPr/>
                </a:tc>
                <a:tc>
                  <a:txBody>
                    <a:bodyPr/>
                    <a:lstStyle/>
                    <a:p>
                      <a:r>
                        <a:rPr lang="en-GB" dirty="0"/>
                        <a:t>Glasgow</a:t>
                      </a:r>
                    </a:p>
                  </a:txBody>
                  <a:tcPr/>
                </a:tc>
                <a:extLst>
                  <a:ext uri="{0D108BD9-81ED-4DB2-BD59-A6C34878D82A}">
                    <a16:rowId xmlns:a16="http://schemas.microsoft.com/office/drawing/2014/main" val="2360763266"/>
                  </a:ext>
                </a:extLst>
              </a:tr>
            </a:tbl>
          </a:graphicData>
        </a:graphic>
      </p:graphicFrame>
      <p:sp>
        <p:nvSpPr>
          <p:cNvPr id="5" name="Rectangle 4"/>
          <p:cNvSpPr/>
          <p:nvPr/>
        </p:nvSpPr>
        <p:spPr>
          <a:xfrm>
            <a:off x="871086" y="2746380"/>
            <a:ext cx="288032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8" name="Rectangle 7"/>
          <p:cNvSpPr/>
          <p:nvPr/>
        </p:nvSpPr>
        <p:spPr>
          <a:xfrm>
            <a:off x="4852356" y="1984277"/>
            <a:ext cx="3176028"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37316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JOINS</a:t>
            </a:r>
          </a:p>
        </p:txBody>
      </p:sp>
      <p:sp>
        <p:nvSpPr>
          <p:cNvPr id="3" name="Content Placeholder 2"/>
          <p:cNvSpPr>
            <a:spLocks noGrp="1"/>
          </p:cNvSpPr>
          <p:nvPr>
            <p:ph sz="quarter" idx="1"/>
          </p:nvPr>
        </p:nvSpPr>
        <p:spPr>
          <a:xfrm>
            <a:off x="612648" y="1600200"/>
            <a:ext cx="8279832" cy="5257800"/>
          </a:xfrm>
        </p:spPr>
        <p:txBody>
          <a:bodyPr>
            <a:normAutofit/>
          </a:bodyPr>
          <a:lstStyle/>
          <a:p>
            <a:endParaRPr lang="en-GB" dirty="0"/>
          </a:p>
          <a:p>
            <a:endParaRPr lang="en-GB" dirty="0"/>
          </a:p>
          <a:p>
            <a:endParaRPr lang="en-GB" dirty="0"/>
          </a:p>
          <a:p>
            <a:r>
              <a:rPr lang="en-GB" dirty="0"/>
              <a:t>An outer join includes rows that are unmatched </a:t>
            </a:r>
            <a:r>
              <a:rPr lang="en-GB" b="1" i="1" dirty="0"/>
              <a:t>depending on the Join side specified</a:t>
            </a:r>
            <a:r>
              <a:rPr lang="en-GB" dirty="0"/>
              <a:t>.</a:t>
            </a:r>
          </a:p>
          <a:p>
            <a:r>
              <a:rPr lang="en-GB" dirty="0" smtClean="0"/>
              <a:t>A common example for using outer joins is to: </a:t>
            </a:r>
          </a:p>
          <a:p>
            <a:pPr lvl="1"/>
            <a:r>
              <a:rPr lang="en-GB" b="1" i="1" dirty="0" smtClean="0"/>
              <a:t>Select </a:t>
            </a:r>
            <a:r>
              <a:rPr lang="en-GB" b="1" i="1" u="sng" dirty="0" smtClean="0"/>
              <a:t>ALL</a:t>
            </a:r>
            <a:r>
              <a:rPr lang="en-GB" b="1" i="1" dirty="0" smtClean="0"/>
              <a:t> Primary Key values whether or not they have matching Foreign Keys in child </a:t>
            </a:r>
            <a:r>
              <a:rPr lang="en-GB" b="1" i="1" dirty="0" smtClean="0"/>
              <a:t>relation</a:t>
            </a:r>
            <a:r>
              <a:rPr lang="en-GB" b="1" i="1" dirty="0" smtClean="0"/>
              <a:t>s (tables)</a:t>
            </a:r>
            <a:r>
              <a:rPr lang="en-GB" dirty="0" smtClean="0"/>
              <a:t>.</a:t>
            </a:r>
            <a:endParaRPr lang="en-GB" dirty="0"/>
          </a:p>
          <a:p>
            <a:endParaRPr lang="en-GB" dirty="0"/>
          </a:p>
        </p:txBody>
      </p:sp>
      <p:graphicFrame>
        <p:nvGraphicFramePr>
          <p:cNvPr id="4" name="Table 3"/>
          <p:cNvGraphicFramePr>
            <a:graphicFrameLocks noGrp="1"/>
          </p:cNvGraphicFramePr>
          <p:nvPr>
            <p:extLst/>
          </p:nvPr>
        </p:nvGraphicFramePr>
        <p:xfrm>
          <a:off x="899592" y="1600200"/>
          <a:ext cx="2880320" cy="1483360"/>
        </p:xfrm>
        <a:graphic>
          <a:graphicData uri="http://schemas.openxmlformats.org/drawingml/2006/table">
            <a:tbl>
              <a:tblPr firstRow="1" bandRow="1">
                <a:tableStyleId>{3B4B98B0-60AC-42C2-AFA5-B58CD77FA1E5}</a:tableStyleId>
              </a:tblPr>
              <a:tblGrid>
                <a:gridCol w="1368152">
                  <a:extLst>
                    <a:ext uri="{9D8B030D-6E8A-4147-A177-3AD203B41FA5}">
                      <a16:colId xmlns:a16="http://schemas.microsoft.com/office/drawing/2014/main" val="3527476214"/>
                    </a:ext>
                  </a:extLst>
                </a:gridCol>
                <a:gridCol w="1512168">
                  <a:extLst>
                    <a:ext uri="{9D8B030D-6E8A-4147-A177-3AD203B41FA5}">
                      <a16:colId xmlns:a16="http://schemas.microsoft.com/office/drawing/2014/main" val="262367914"/>
                    </a:ext>
                  </a:extLst>
                </a:gridCol>
              </a:tblGrid>
              <a:tr h="370840">
                <a:tc>
                  <a:txBody>
                    <a:bodyPr/>
                    <a:lstStyle/>
                    <a:p>
                      <a:r>
                        <a:rPr lang="en-GB" dirty="0" err="1"/>
                        <a:t>branchNo</a:t>
                      </a:r>
                      <a:endParaRPr lang="en-GB" dirty="0"/>
                    </a:p>
                  </a:txBody>
                  <a:tcPr/>
                </a:tc>
                <a:tc>
                  <a:txBody>
                    <a:bodyPr/>
                    <a:lstStyle/>
                    <a:p>
                      <a:r>
                        <a:rPr lang="en-GB" dirty="0" err="1"/>
                        <a:t>branchCity</a:t>
                      </a:r>
                      <a:endParaRPr lang="en-GB" dirty="0"/>
                    </a:p>
                  </a:txBody>
                  <a:tcPr/>
                </a:tc>
                <a:extLst>
                  <a:ext uri="{0D108BD9-81ED-4DB2-BD59-A6C34878D82A}">
                    <a16:rowId xmlns:a16="http://schemas.microsoft.com/office/drawing/2014/main" val="2584241375"/>
                  </a:ext>
                </a:extLst>
              </a:tr>
              <a:tr h="370840">
                <a:tc>
                  <a:txBody>
                    <a:bodyPr/>
                    <a:lstStyle/>
                    <a:p>
                      <a:r>
                        <a:rPr lang="en-GB" dirty="0"/>
                        <a:t>B0006</a:t>
                      </a:r>
                    </a:p>
                  </a:txBody>
                  <a:tcPr/>
                </a:tc>
                <a:tc>
                  <a:txBody>
                    <a:bodyPr/>
                    <a:lstStyle/>
                    <a:p>
                      <a:r>
                        <a:rPr lang="en-GB" dirty="0"/>
                        <a:t>Glasgow</a:t>
                      </a:r>
                    </a:p>
                  </a:txBody>
                  <a:tcPr/>
                </a:tc>
                <a:extLst>
                  <a:ext uri="{0D108BD9-81ED-4DB2-BD59-A6C34878D82A}">
                    <a16:rowId xmlns:a16="http://schemas.microsoft.com/office/drawing/2014/main" val="1463284121"/>
                  </a:ext>
                </a:extLst>
              </a:tr>
              <a:tr h="370840">
                <a:tc>
                  <a:txBody>
                    <a:bodyPr/>
                    <a:lstStyle/>
                    <a:p>
                      <a:r>
                        <a:rPr lang="en-GB" dirty="0"/>
                        <a:t>B0005</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B0007</a:t>
                      </a:r>
                    </a:p>
                  </a:txBody>
                  <a:tcPr/>
                </a:tc>
                <a:tc>
                  <a:txBody>
                    <a:bodyPr/>
                    <a:lstStyle/>
                    <a:p>
                      <a:r>
                        <a:rPr lang="en-GB" dirty="0"/>
                        <a:t>Bristol</a:t>
                      </a:r>
                    </a:p>
                  </a:txBody>
                  <a:tcPr/>
                </a:tc>
                <a:extLst>
                  <a:ext uri="{0D108BD9-81ED-4DB2-BD59-A6C34878D82A}">
                    <a16:rowId xmlns:a16="http://schemas.microsoft.com/office/drawing/2014/main" val="2360763266"/>
                  </a:ext>
                </a:extLst>
              </a:tr>
            </a:tbl>
          </a:graphicData>
        </a:graphic>
      </p:graphicFrame>
      <p:graphicFrame>
        <p:nvGraphicFramePr>
          <p:cNvPr id="7" name="Table 6"/>
          <p:cNvGraphicFramePr>
            <a:graphicFrameLocks noGrp="1"/>
          </p:cNvGraphicFramePr>
          <p:nvPr>
            <p:extLst/>
          </p:nvPr>
        </p:nvGraphicFramePr>
        <p:xfrm>
          <a:off x="4860032" y="1600200"/>
          <a:ext cx="3168352" cy="1483360"/>
        </p:xfrm>
        <a:graphic>
          <a:graphicData uri="http://schemas.openxmlformats.org/drawingml/2006/table">
            <a:tbl>
              <a:tblPr firstRow="1" bandRow="1">
                <a:tableStyleId>{3B4B98B0-60AC-42C2-AFA5-B58CD77FA1E5}</a:tableStyleId>
              </a:tblPr>
              <a:tblGrid>
                <a:gridCol w="1504967">
                  <a:extLst>
                    <a:ext uri="{9D8B030D-6E8A-4147-A177-3AD203B41FA5}">
                      <a16:colId xmlns:a16="http://schemas.microsoft.com/office/drawing/2014/main" val="3527476214"/>
                    </a:ext>
                  </a:extLst>
                </a:gridCol>
                <a:gridCol w="1663385">
                  <a:extLst>
                    <a:ext uri="{9D8B030D-6E8A-4147-A177-3AD203B41FA5}">
                      <a16:colId xmlns:a16="http://schemas.microsoft.com/office/drawing/2014/main" val="262367914"/>
                    </a:ext>
                  </a:extLst>
                </a:gridCol>
              </a:tblGrid>
              <a:tr h="370840">
                <a:tc>
                  <a:txBody>
                    <a:bodyPr/>
                    <a:lstStyle/>
                    <a:p>
                      <a:r>
                        <a:rPr lang="en-GB" dirty="0" err="1"/>
                        <a:t>propertyNo</a:t>
                      </a:r>
                      <a:endParaRPr lang="en-GB" dirty="0"/>
                    </a:p>
                  </a:txBody>
                  <a:tcPr/>
                </a:tc>
                <a:tc>
                  <a:txBody>
                    <a:bodyPr/>
                    <a:lstStyle/>
                    <a:p>
                      <a:r>
                        <a:rPr lang="en-GB" dirty="0" err="1"/>
                        <a:t>propertyCity</a:t>
                      </a:r>
                      <a:endParaRPr lang="en-GB" dirty="0"/>
                    </a:p>
                  </a:txBody>
                  <a:tcPr/>
                </a:tc>
                <a:extLst>
                  <a:ext uri="{0D108BD9-81ED-4DB2-BD59-A6C34878D82A}">
                    <a16:rowId xmlns:a16="http://schemas.microsoft.com/office/drawing/2014/main" val="2584241375"/>
                  </a:ext>
                </a:extLst>
              </a:tr>
              <a:tr h="370840">
                <a:tc>
                  <a:txBody>
                    <a:bodyPr/>
                    <a:lstStyle/>
                    <a:p>
                      <a:r>
                        <a:rPr lang="en-GB" dirty="0"/>
                        <a:t>P160014</a:t>
                      </a:r>
                    </a:p>
                  </a:txBody>
                  <a:tcPr/>
                </a:tc>
                <a:tc>
                  <a:txBody>
                    <a:bodyPr/>
                    <a:lstStyle/>
                    <a:p>
                      <a:r>
                        <a:rPr lang="en-GB" dirty="0"/>
                        <a:t>Aberdeen</a:t>
                      </a:r>
                    </a:p>
                  </a:txBody>
                  <a:tcPr/>
                </a:tc>
                <a:extLst>
                  <a:ext uri="{0D108BD9-81ED-4DB2-BD59-A6C34878D82A}">
                    <a16:rowId xmlns:a16="http://schemas.microsoft.com/office/drawing/2014/main" val="1463284121"/>
                  </a:ext>
                </a:extLst>
              </a:tr>
              <a:tr h="370840">
                <a:tc>
                  <a:txBody>
                    <a:bodyPr/>
                    <a:lstStyle/>
                    <a:p>
                      <a:r>
                        <a:rPr lang="en-GB" dirty="0"/>
                        <a:t>P160094</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P160004</a:t>
                      </a:r>
                    </a:p>
                  </a:txBody>
                  <a:tcPr/>
                </a:tc>
                <a:tc>
                  <a:txBody>
                    <a:bodyPr/>
                    <a:lstStyle/>
                    <a:p>
                      <a:r>
                        <a:rPr lang="en-GB" dirty="0"/>
                        <a:t>Glasgow</a:t>
                      </a:r>
                    </a:p>
                  </a:txBody>
                  <a:tcPr/>
                </a:tc>
                <a:extLst>
                  <a:ext uri="{0D108BD9-81ED-4DB2-BD59-A6C34878D82A}">
                    <a16:rowId xmlns:a16="http://schemas.microsoft.com/office/drawing/2014/main" val="2360763266"/>
                  </a:ext>
                </a:extLst>
              </a:tr>
            </a:tbl>
          </a:graphicData>
        </a:graphic>
      </p:graphicFrame>
    </p:spTree>
    <p:extLst>
      <p:ext uri="{BB962C8B-B14F-4D97-AF65-F5344CB8AC3E}">
        <p14:creationId xmlns:p14="http://schemas.microsoft.com/office/powerpoint/2010/main" val="42732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LEFT OUTER JOIN</a:t>
            </a:r>
          </a:p>
        </p:txBody>
      </p:sp>
      <p:sp>
        <p:nvSpPr>
          <p:cNvPr id="3" name="Content Placeholder 2"/>
          <p:cNvSpPr>
            <a:spLocks noGrp="1"/>
          </p:cNvSpPr>
          <p:nvPr>
            <p:ph sz="quarter" idx="1"/>
          </p:nvPr>
        </p:nvSpPr>
        <p:spPr/>
        <p:txBody>
          <a:bodyPr/>
          <a:lstStyle/>
          <a:p>
            <a:r>
              <a:rPr lang="en-GB" dirty="0"/>
              <a:t>A </a:t>
            </a:r>
            <a:r>
              <a:rPr lang="en-GB" b="1" dirty="0"/>
              <a:t>Left</a:t>
            </a:r>
            <a:r>
              <a:rPr lang="en-GB" dirty="0"/>
              <a:t> Outer Join returns </a:t>
            </a:r>
            <a:r>
              <a:rPr lang="en-GB" b="1" dirty="0"/>
              <a:t>all rows from the left table</a:t>
            </a:r>
            <a:r>
              <a:rPr lang="en-GB" dirty="0"/>
              <a:t> (table1), with the matching rows in the right table (table2). The result is NULL in the right side when there is no match.</a:t>
            </a:r>
          </a:p>
          <a:p>
            <a:pPr marL="68580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srgbClr val="FF0000"/>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LEFT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table2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endParaRPr lang="en-GB" dirty="0"/>
          </a:p>
          <a:p>
            <a:endParaRPr lang="en-GB" dirty="0"/>
          </a:p>
        </p:txBody>
      </p:sp>
      <p:cxnSp>
        <p:nvCxnSpPr>
          <p:cNvPr id="4" name="Straight Arrow Connector 3"/>
          <p:cNvCxnSpPr/>
          <p:nvPr/>
        </p:nvCxnSpPr>
        <p:spPr>
          <a:xfrm flipH="1">
            <a:off x="3122772" y="1988840"/>
            <a:ext cx="4833604" cy="2016224"/>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sp>
        <p:nvSpPr>
          <p:cNvPr id="7" name="TextBox 6"/>
          <p:cNvSpPr txBox="1"/>
          <p:nvPr/>
        </p:nvSpPr>
        <p:spPr>
          <a:xfrm>
            <a:off x="3122772" y="6372036"/>
            <a:ext cx="5523435" cy="369332"/>
          </a:xfrm>
          <a:prstGeom prst="rect">
            <a:avLst/>
          </a:prstGeom>
          <a:noFill/>
        </p:spPr>
        <p:txBody>
          <a:bodyPr wrap="none" rtlCol="0">
            <a:spAutoFit/>
          </a:bodyPr>
          <a:lstStyle/>
          <a:p>
            <a:r>
              <a:rPr lang="en-GB" b="1" i="1" dirty="0"/>
              <a:t>Left Table</a:t>
            </a:r>
            <a:r>
              <a:rPr lang="en-GB" i="1" dirty="0"/>
              <a:t>: Table on the </a:t>
            </a:r>
            <a:r>
              <a:rPr lang="en-GB" i="1" dirty="0">
                <a:solidFill>
                  <a:srgbClr val="FF0000"/>
                </a:solidFill>
              </a:rPr>
              <a:t>left side of the LEFT JOIN clause</a:t>
            </a:r>
          </a:p>
        </p:txBody>
      </p:sp>
      <p:grpSp>
        <p:nvGrpSpPr>
          <p:cNvPr id="8" name="Group 7"/>
          <p:cNvGrpSpPr/>
          <p:nvPr/>
        </p:nvGrpSpPr>
        <p:grpSpPr>
          <a:xfrm>
            <a:off x="6012160" y="228600"/>
            <a:ext cx="2160240" cy="946448"/>
            <a:chOff x="6012160" y="228600"/>
            <a:chExt cx="2160240" cy="946448"/>
          </a:xfrm>
        </p:grpSpPr>
        <p:sp>
          <p:nvSpPr>
            <p:cNvPr id="9" name="Oval 8"/>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0" name="Oval 9"/>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12861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LEFT OUTER JOIN</a:t>
            </a:r>
          </a:p>
        </p:txBody>
      </p:sp>
      <p:sp>
        <p:nvSpPr>
          <p:cNvPr id="3" name="Content Placeholder 2"/>
          <p:cNvSpPr>
            <a:spLocks noGrp="1"/>
          </p:cNvSpPr>
          <p:nvPr>
            <p:ph sz="quarter" idx="1"/>
          </p:nvPr>
        </p:nvSpPr>
        <p:spPr/>
        <p:txBody>
          <a:bodyPr>
            <a:normAutofit/>
          </a:bodyPr>
          <a:lstStyle/>
          <a:p>
            <a:pPr marL="0" indent="0">
              <a:buNone/>
            </a:pPr>
            <a:r>
              <a:rPr lang="en-GB" sz="2400" dirty="0"/>
              <a:t>List </a:t>
            </a:r>
            <a:r>
              <a:rPr lang="en-GB" sz="2400" b="1" u="sng" dirty="0"/>
              <a:t>all</a:t>
            </a:r>
            <a:r>
              <a:rPr lang="en-GB" sz="2400" dirty="0"/>
              <a:t> staff and </a:t>
            </a:r>
            <a:r>
              <a:rPr lang="en-GB" sz="2400" b="1" dirty="0"/>
              <a:t>any</a:t>
            </a:r>
            <a:r>
              <a:rPr lang="en-GB" sz="2400" dirty="0"/>
              <a:t> properties they are managing</a:t>
            </a:r>
            <a:r>
              <a:rPr lang="en-GB" sz="2200" dirty="0"/>
              <a:t>.</a:t>
            </a:r>
          </a:p>
        </p:txBody>
      </p:sp>
      <p:graphicFrame>
        <p:nvGraphicFramePr>
          <p:cNvPr id="4" name="Table 3"/>
          <p:cNvGraphicFramePr>
            <a:graphicFrameLocks noGrp="1"/>
          </p:cNvGraphicFramePr>
          <p:nvPr>
            <p:extLst/>
          </p:nvPr>
        </p:nvGraphicFramePr>
        <p:xfrm>
          <a:off x="1641348" y="2492896"/>
          <a:ext cx="6096000" cy="22250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Staff</a:t>
                      </a:r>
                    </a:p>
                  </a:txBody>
                  <a:tcPr/>
                </a:tc>
                <a:tc>
                  <a:txBody>
                    <a:bodyPr/>
                    <a:lstStyle/>
                    <a:p>
                      <a:r>
                        <a:rPr lang="en-GB" dirty="0"/>
                        <a:t>Property</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OwnerNo</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b="1" dirty="0"/>
                    </a:p>
                  </a:txBody>
                  <a:tcPr/>
                </a:tc>
                <a:tc>
                  <a:txBody>
                    <a:bodyPr/>
                    <a:lstStyle/>
                    <a:p>
                      <a:r>
                        <a:rPr lang="en-GB" dirty="0"/>
                        <a:t>Type</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sym typeface="Wingdings" panose="05000000000000000000" pitchFamily="2" charset="2"/>
                        </a:rPr>
                        <a:t> </a:t>
                      </a:r>
                      <a:r>
                        <a:rPr lang="en-GB" dirty="0" err="1"/>
                        <a:t>ManagedBy</a:t>
                      </a:r>
                      <a:endParaRPr lang="en-GB" dirty="0"/>
                    </a:p>
                  </a:txBody>
                  <a:tcPr/>
                </a:tc>
                <a:extLst>
                  <a:ext uri="{0D108BD9-81ED-4DB2-BD59-A6C34878D82A}">
                    <a16:rowId xmlns:a16="http://schemas.microsoft.com/office/drawing/2014/main" val="10005"/>
                  </a:ext>
                </a:extLst>
              </a:tr>
            </a:tbl>
          </a:graphicData>
        </a:graphic>
      </p:graphicFrame>
      <p:sp>
        <p:nvSpPr>
          <p:cNvPr id="5" name="TextBox 4"/>
          <p:cNvSpPr txBox="1"/>
          <p:nvPr/>
        </p:nvSpPr>
        <p:spPr>
          <a:xfrm>
            <a:off x="3250094" y="4725144"/>
            <a:ext cx="5138330" cy="2031325"/>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a:p>
            <a:pPr marL="285750" indent="-285750">
              <a:buFont typeface="Arial" panose="020B0604020202020204" pitchFamily="34" charset="0"/>
              <a:buChar char="•"/>
            </a:pPr>
            <a:r>
              <a:rPr lang="en-GB" dirty="0"/>
              <a:t>What rows do we need?</a:t>
            </a:r>
          </a:p>
          <a:p>
            <a:pPr marL="742950" lvl="1" indent="-285750">
              <a:buFont typeface="Arial" panose="020B0604020202020204" pitchFamily="34" charset="0"/>
              <a:buChar char="•"/>
            </a:pPr>
            <a:r>
              <a:rPr lang="en-GB" b="1" dirty="0"/>
              <a:t>Staff Table</a:t>
            </a:r>
            <a:r>
              <a:rPr lang="en-GB" dirty="0"/>
              <a:t>: ALL ROWS</a:t>
            </a:r>
          </a:p>
          <a:p>
            <a:pPr marL="742950" lvl="1" indent="-285750">
              <a:buFont typeface="Arial" panose="020B0604020202020204" pitchFamily="34" charset="0"/>
              <a:buChar char="•"/>
            </a:pPr>
            <a:r>
              <a:rPr lang="en-GB" b="1" dirty="0"/>
              <a:t>Property Table</a:t>
            </a:r>
            <a:r>
              <a:rPr lang="en-GB" dirty="0"/>
              <a:t>:</a:t>
            </a:r>
          </a:p>
          <a:p>
            <a:pPr marL="1200150" lvl="2" indent="-285750">
              <a:buFont typeface="Arial" panose="020B0604020202020204" pitchFamily="34" charset="0"/>
              <a:buChar char="•"/>
            </a:pPr>
            <a:r>
              <a:rPr lang="en-GB" dirty="0"/>
              <a:t>Properties being managed</a:t>
            </a:r>
          </a:p>
          <a:p>
            <a:pPr marL="1200150" lvl="2" indent="-285750">
              <a:buFont typeface="Arial" panose="020B0604020202020204" pitchFamily="34" charset="0"/>
              <a:buChar char="•"/>
            </a:pPr>
            <a:r>
              <a:rPr lang="en-GB" dirty="0"/>
              <a:t>NULL for those not currently managed</a:t>
            </a:r>
          </a:p>
        </p:txBody>
      </p:sp>
      <p:grpSp>
        <p:nvGrpSpPr>
          <p:cNvPr id="12" name="Group 11"/>
          <p:cNvGrpSpPr/>
          <p:nvPr/>
        </p:nvGrpSpPr>
        <p:grpSpPr>
          <a:xfrm rot="330823">
            <a:off x="2677249" y="3010233"/>
            <a:ext cx="2111038" cy="1464546"/>
            <a:chOff x="2731715" y="3015465"/>
            <a:chExt cx="2111038" cy="1464546"/>
          </a:xfrm>
        </p:grpSpPr>
        <p:cxnSp>
          <p:nvCxnSpPr>
            <p:cNvPr id="7" name="Straight Arrow Connector 6"/>
            <p:cNvCxnSpPr/>
            <p:nvPr/>
          </p:nvCxnSpPr>
          <p:spPr>
            <a:xfrm rot="21269177">
              <a:off x="2845198" y="3015465"/>
              <a:ext cx="1997555" cy="1464546"/>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1890490">
              <a:off x="2731715" y="3360443"/>
              <a:ext cx="2031390" cy="369332"/>
            </a:xfrm>
            <a:prstGeom prst="rect">
              <a:avLst/>
            </a:prstGeom>
            <a:noFill/>
          </p:spPr>
          <p:txBody>
            <a:bodyPr wrap="none" rtlCol="0">
              <a:spAutoFit/>
            </a:bodyPr>
            <a:lstStyle/>
            <a:p>
              <a:r>
                <a:rPr lang="en-GB" b="1" dirty="0"/>
                <a:t>Matching Column</a:t>
              </a:r>
            </a:p>
          </p:txBody>
        </p:sp>
      </p:grpSp>
      <p:grpSp>
        <p:nvGrpSpPr>
          <p:cNvPr id="10" name="Group 9">
            <a:extLst>
              <a:ext uri="{FF2B5EF4-FFF2-40B4-BE49-F238E27FC236}">
                <a16:creationId xmlns:a16="http://schemas.microsoft.com/office/drawing/2014/main" id="{545711C8-01E3-4548-AD0A-F74898DFC9AB}"/>
              </a:ext>
            </a:extLst>
          </p:cNvPr>
          <p:cNvGrpSpPr/>
          <p:nvPr/>
        </p:nvGrpSpPr>
        <p:grpSpPr>
          <a:xfrm>
            <a:off x="6012160" y="228600"/>
            <a:ext cx="2160240" cy="946448"/>
            <a:chOff x="6012160" y="228600"/>
            <a:chExt cx="2160240" cy="946448"/>
          </a:xfrm>
        </p:grpSpPr>
        <p:sp>
          <p:nvSpPr>
            <p:cNvPr id="11" name="Oval 10">
              <a:extLst>
                <a:ext uri="{FF2B5EF4-FFF2-40B4-BE49-F238E27FC236}">
                  <a16:creationId xmlns:a16="http://schemas.microsoft.com/office/drawing/2014/main" id="{7607F2A4-3F64-45C8-B034-590CFF7500E4}"/>
                </a:ext>
              </a:extLst>
            </p:cNvPr>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3" name="Oval 12">
              <a:extLst>
                <a:ext uri="{FF2B5EF4-FFF2-40B4-BE49-F238E27FC236}">
                  <a16:creationId xmlns:a16="http://schemas.microsoft.com/office/drawing/2014/main" id="{6784D079-5889-4B78-84CA-5EF59EC6887E}"/>
                </a:ext>
              </a:extLst>
            </p:cNvPr>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550383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LEFT OUTER JOIN</a:t>
            </a:r>
          </a:p>
        </p:txBody>
      </p:sp>
      <p:sp>
        <p:nvSpPr>
          <p:cNvPr id="3" name="Content Placeholder 2"/>
          <p:cNvSpPr>
            <a:spLocks noGrp="1"/>
          </p:cNvSpPr>
          <p:nvPr>
            <p:ph sz="quarter" idx="1"/>
          </p:nvPr>
        </p:nvSpPr>
        <p:spPr/>
        <p:txBody>
          <a:bodyPr>
            <a:normAutofit/>
          </a:bodyPr>
          <a:lstStyle/>
          <a:p>
            <a:pPr marL="0" indent="0">
              <a:buNone/>
            </a:pPr>
            <a:r>
              <a:rPr lang="en-GB" sz="2800" dirty="0"/>
              <a:t>List </a:t>
            </a:r>
            <a:r>
              <a:rPr lang="en-GB" sz="2800" b="1" u="sng" dirty="0"/>
              <a:t>all</a:t>
            </a:r>
            <a:r>
              <a:rPr lang="en-GB" sz="2800" dirty="0"/>
              <a:t> staff and </a:t>
            </a:r>
            <a:r>
              <a:rPr lang="en-GB" sz="2800" b="1" dirty="0"/>
              <a:t>any</a:t>
            </a:r>
            <a:r>
              <a:rPr lang="en-GB" sz="2800" dirty="0"/>
              <a:t> properties they are managing</a:t>
            </a:r>
            <a:r>
              <a:rPr lang="en-GB" sz="2400" dirty="0"/>
              <a:t>.</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320040" lvl="1" indent="0">
              <a:buNone/>
            </a:pPr>
            <a:r>
              <a:rPr lang="en-GB" sz="2100" dirty="0">
                <a:solidFill>
                  <a:srgbClr val="0000FF"/>
                </a:solidFill>
                <a:latin typeface="Consolas" panose="020B0609020204030204" pitchFamily="49" charset="0"/>
              </a:rPr>
              <a:t>SELECT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s</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StaffNo</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FirstName</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LastName</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PropertyNo</a:t>
            </a:r>
            <a:r>
              <a:rPr lang="en-GB" sz="2100" dirty="0">
                <a:solidFill>
                  <a:srgbClr val="000000"/>
                </a:solidFill>
                <a:latin typeface="Consolas" panose="020B0609020204030204" pitchFamily="49" charset="0"/>
              </a:rPr>
              <a:t> </a:t>
            </a:r>
          </a:p>
          <a:p>
            <a:pPr marL="320040" lvl="1" indent="0">
              <a:buNone/>
            </a:pPr>
            <a:r>
              <a:rPr lang="en-GB" sz="2100" dirty="0">
                <a:solidFill>
                  <a:srgbClr val="0000FF"/>
                </a:solidFill>
                <a:latin typeface="Consolas" panose="020B0609020204030204" pitchFamily="49" charset="0"/>
              </a:rPr>
              <a:t>FROM</a:t>
            </a:r>
            <a:r>
              <a:rPr lang="en-GB" sz="2100" dirty="0">
                <a:solidFill>
                  <a:srgbClr val="000000"/>
                </a:solidFill>
                <a:latin typeface="Consolas" panose="020B0609020204030204" pitchFamily="49" charset="0"/>
              </a:rPr>
              <a:t> </a:t>
            </a:r>
            <a:r>
              <a:rPr lang="en-GB" sz="2100" b="1" dirty="0">
                <a:solidFill>
                  <a:srgbClr val="FF0000"/>
                </a:solidFill>
                <a:latin typeface="Consolas" panose="020B0609020204030204" pitchFamily="49" charset="0"/>
              </a:rPr>
              <a:t>Staff s</a:t>
            </a:r>
            <a:r>
              <a:rPr lang="en-GB" sz="2100" dirty="0">
                <a:solidFill>
                  <a:srgbClr val="000000"/>
                </a:solidFill>
                <a:latin typeface="Consolas" panose="020B0609020204030204" pitchFamily="49" charset="0"/>
              </a:rPr>
              <a:t> </a:t>
            </a:r>
          </a:p>
          <a:p>
            <a:pPr marL="320040" lvl="1" indent="0">
              <a:buNone/>
            </a:pPr>
            <a:r>
              <a:rPr lang="en-GB" sz="2100" dirty="0">
                <a:solidFill>
                  <a:srgbClr val="808080"/>
                </a:solidFill>
                <a:latin typeface="Consolas" panose="020B0609020204030204" pitchFamily="49" charset="0"/>
              </a:rPr>
              <a:t>LEFT</a:t>
            </a:r>
            <a:r>
              <a:rPr lang="en-GB" sz="2100" dirty="0">
                <a:solidFill>
                  <a:srgbClr val="000000"/>
                </a:solidFill>
                <a:latin typeface="Consolas" panose="020B0609020204030204" pitchFamily="49" charset="0"/>
              </a:rPr>
              <a:t> </a:t>
            </a:r>
            <a:r>
              <a:rPr lang="en-GB" sz="2100" dirty="0">
                <a:solidFill>
                  <a:srgbClr val="808080"/>
                </a:solidFill>
                <a:latin typeface="Consolas" panose="020B0609020204030204" pitchFamily="49" charset="0"/>
              </a:rPr>
              <a:t>JOIN</a:t>
            </a:r>
            <a:r>
              <a:rPr lang="en-GB" sz="2100" dirty="0">
                <a:solidFill>
                  <a:srgbClr val="000000"/>
                </a:solidFill>
                <a:latin typeface="Consolas" panose="020B0609020204030204" pitchFamily="49" charset="0"/>
              </a:rPr>
              <a:t> Property p </a:t>
            </a:r>
            <a:r>
              <a:rPr lang="en-GB" sz="2100" dirty="0">
                <a:solidFill>
                  <a:srgbClr val="0000FF"/>
                </a:solidFill>
                <a:latin typeface="Consolas" panose="020B0609020204030204" pitchFamily="49" charset="0"/>
              </a:rPr>
              <a:t>ON</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s</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StaffNo</a:t>
            </a:r>
            <a:r>
              <a:rPr lang="en-GB" sz="2100" dirty="0">
                <a:solidFill>
                  <a:srgbClr val="000000"/>
                </a:solidFill>
                <a:latin typeface="Consolas" panose="020B0609020204030204" pitchFamily="49" charset="0"/>
              </a:rPr>
              <a:t> </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p</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ManagedBy</a:t>
            </a:r>
            <a:r>
              <a:rPr lang="en-GB" sz="2100" dirty="0">
                <a:solidFill>
                  <a:srgbClr val="808080"/>
                </a:solidFill>
                <a:latin typeface="Consolas" panose="020B0609020204030204" pitchFamily="49" charset="0"/>
              </a:rPr>
              <a:t>;</a:t>
            </a:r>
            <a:endParaRPr lang="en-GB" sz="1900" dirty="0"/>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extLst/>
          </p:nvPr>
        </p:nvGraphicFramePr>
        <p:xfrm>
          <a:off x="1641348" y="2284080"/>
          <a:ext cx="6096000" cy="22250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Staff (Alias </a:t>
                      </a:r>
                      <a:r>
                        <a:rPr lang="en-GB" dirty="0">
                          <a:solidFill>
                            <a:srgbClr val="FF0000"/>
                          </a:solidFill>
                        </a:rPr>
                        <a:t>s</a:t>
                      </a:r>
                      <a:r>
                        <a:rPr lang="en-GB" dirty="0"/>
                        <a:t>)</a:t>
                      </a:r>
                    </a:p>
                  </a:txBody>
                  <a:tcPr/>
                </a:tc>
                <a:tc>
                  <a:txBody>
                    <a:bodyPr/>
                    <a:lstStyle/>
                    <a:p>
                      <a:r>
                        <a:rPr lang="en-GB" dirty="0"/>
                        <a:t>Property (Alias </a:t>
                      </a:r>
                      <a:r>
                        <a:rPr lang="en-GB" dirty="0">
                          <a:solidFill>
                            <a:srgbClr val="FF0000"/>
                          </a:solidFill>
                        </a:rPr>
                        <a:t>p</a:t>
                      </a:r>
                      <a:r>
                        <a:rPr lang="en-GB" dirty="0"/>
                        <a:t>)</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PropertyNo</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OwnerNo</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err="1"/>
                        <a:t>LastName</a:t>
                      </a:r>
                      <a:endParaRPr lang="en-GB" b="1" dirty="0"/>
                    </a:p>
                  </a:txBody>
                  <a:tcPr/>
                </a:tc>
                <a:tc>
                  <a:txBody>
                    <a:bodyPr/>
                    <a:lstStyle/>
                    <a:p>
                      <a:r>
                        <a:rPr lang="en-GB" dirty="0"/>
                        <a:t>Type</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sym typeface="Wingdings" panose="05000000000000000000" pitchFamily="2" charset="2"/>
                        </a:rPr>
                        <a:t> </a:t>
                      </a:r>
                      <a:r>
                        <a:rPr lang="en-GB" dirty="0" err="1"/>
                        <a:t>ManagedBy</a:t>
                      </a:r>
                      <a:endParaRPr lang="en-GB" dirty="0"/>
                    </a:p>
                  </a:txBody>
                  <a:tcPr/>
                </a:tc>
                <a:extLst>
                  <a:ext uri="{0D108BD9-81ED-4DB2-BD59-A6C34878D82A}">
                    <a16:rowId xmlns:a16="http://schemas.microsoft.com/office/drawing/2014/main" val="10005"/>
                  </a:ext>
                </a:extLst>
              </a:tr>
            </a:tbl>
          </a:graphicData>
        </a:graphic>
      </p:graphicFrame>
      <p:grpSp>
        <p:nvGrpSpPr>
          <p:cNvPr id="12" name="Group 11"/>
          <p:cNvGrpSpPr/>
          <p:nvPr/>
        </p:nvGrpSpPr>
        <p:grpSpPr>
          <a:xfrm rot="330823">
            <a:off x="2677249" y="2801417"/>
            <a:ext cx="2111038" cy="1464546"/>
            <a:chOff x="2731715" y="3015465"/>
            <a:chExt cx="2111038" cy="1464546"/>
          </a:xfrm>
        </p:grpSpPr>
        <p:cxnSp>
          <p:nvCxnSpPr>
            <p:cNvPr id="7" name="Straight Arrow Connector 6"/>
            <p:cNvCxnSpPr/>
            <p:nvPr/>
          </p:nvCxnSpPr>
          <p:spPr>
            <a:xfrm rot="21269177">
              <a:off x="2845198" y="3015465"/>
              <a:ext cx="1997555" cy="1464546"/>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1890490">
              <a:off x="2731715" y="3360443"/>
              <a:ext cx="2031390" cy="369332"/>
            </a:xfrm>
            <a:prstGeom prst="rect">
              <a:avLst/>
            </a:prstGeom>
            <a:noFill/>
          </p:spPr>
          <p:txBody>
            <a:bodyPr wrap="none" rtlCol="0">
              <a:spAutoFit/>
            </a:bodyPr>
            <a:lstStyle/>
            <a:p>
              <a:r>
                <a:rPr lang="en-GB" b="1" dirty="0"/>
                <a:t>Matching Column</a:t>
              </a:r>
            </a:p>
          </p:txBody>
        </p:sp>
      </p:grpSp>
      <p:grpSp>
        <p:nvGrpSpPr>
          <p:cNvPr id="10" name="Group 9">
            <a:extLst>
              <a:ext uri="{FF2B5EF4-FFF2-40B4-BE49-F238E27FC236}">
                <a16:creationId xmlns:a16="http://schemas.microsoft.com/office/drawing/2014/main" id="{8EECBD1F-1DDB-465F-8297-2DC09B7EC544}"/>
              </a:ext>
            </a:extLst>
          </p:cNvPr>
          <p:cNvGrpSpPr/>
          <p:nvPr/>
        </p:nvGrpSpPr>
        <p:grpSpPr>
          <a:xfrm>
            <a:off x="6012160" y="228600"/>
            <a:ext cx="2160240" cy="946448"/>
            <a:chOff x="6012160" y="228600"/>
            <a:chExt cx="2160240" cy="946448"/>
          </a:xfrm>
        </p:grpSpPr>
        <p:sp>
          <p:nvSpPr>
            <p:cNvPr id="11" name="Oval 10">
              <a:extLst>
                <a:ext uri="{FF2B5EF4-FFF2-40B4-BE49-F238E27FC236}">
                  <a16:creationId xmlns:a16="http://schemas.microsoft.com/office/drawing/2014/main" id="{D1826E6D-3556-4ADC-A890-839E91979F6A}"/>
                </a:ext>
              </a:extLst>
            </p:cNvPr>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3" name="Oval 12">
              <a:extLst>
                <a:ext uri="{FF2B5EF4-FFF2-40B4-BE49-F238E27FC236}">
                  <a16:creationId xmlns:a16="http://schemas.microsoft.com/office/drawing/2014/main" id="{8A2CC672-44CB-4C61-B94C-C5ED0A27068B}"/>
                </a:ext>
              </a:extLst>
            </p:cNvPr>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2393517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OUTER JOIN</a:t>
            </a:r>
          </a:p>
        </p:txBody>
      </p:sp>
      <p:sp>
        <p:nvSpPr>
          <p:cNvPr id="3" name="Content Placeholder 2"/>
          <p:cNvSpPr>
            <a:spLocks noGrp="1"/>
          </p:cNvSpPr>
          <p:nvPr>
            <p:ph sz="quarter" idx="1"/>
          </p:nvPr>
        </p:nvSpPr>
        <p:spPr/>
        <p:txBody>
          <a:bodyPr/>
          <a:lstStyle/>
          <a:p>
            <a:r>
              <a:rPr lang="en-GB" dirty="0"/>
              <a:t>Returns all rows from the </a:t>
            </a:r>
            <a:r>
              <a:rPr lang="en-GB" b="1" dirty="0"/>
              <a:t>table on the right side </a:t>
            </a:r>
            <a:r>
              <a:rPr lang="en-GB" dirty="0"/>
              <a:t>of the RIGHT JOIN clause.</a:t>
            </a:r>
          </a:p>
          <a:p>
            <a:r>
              <a:rPr lang="en-GB" dirty="0"/>
              <a:t>List </a:t>
            </a:r>
            <a:r>
              <a:rPr lang="en-GB" b="1" u="sng" dirty="0"/>
              <a:t>all</a:t>
            </a:r>
            <a:r>
              <a:rPr lang="en-GB" dirty="0"/>
              <a:t> leases and matching property details, including properties that are </a:t>
            </a:r>
            <a:r>
              <a:rPr lang="en-GB" b="1" dirty="0"/>
              <a:t>yet to be</a:t>
            </a:r>
            <a:r>
              <a:rPr lang="en-GB" dirty="0"/>
              <a:t> leased:</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LeaseNo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RentStart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RentFinish</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MonthlyRent</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a:t>
            </a:r>
            <a:r>
              <a:rPr lang="en-GB" dirty="0">
                <a:solidFill>
                  <a:srgbClr val="808080"/>
                </a:solidFill>
                <a:latin typeface="Consolas" panose="020B0609020204030204" pitchFamily="49" charset="0"/>
              </a:rPr>
              <a:t>.*</a:t>
            </a:r>
            <a:br>
              <a:rPr lang="en-GB" dirty="0">
                <a:solidFill>
                  <a:srgbClr val="808080"/>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Lease l</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RIGHT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srgbClr val="FF0000"/>
                </a:solidFill>
                <a:latin typeface="Consolas" panose="020B0609020204030204" pitchFamily="49" charset="0"/>
              </a:rPr>
              <a:t>Property 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PropertyNo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PropertyNo</a:t>
            </a:r>
            <a:r>
              <a:rPr lang="en-GB" dirty="0">
                <a:solidFill>
                  <a:srgbClr val="808080"/>
                </a:solidFill>
                <a:latin typeface="Consolas" panose="020B0609020204030204" pitchFamily="49" charset="0"/>
              </a:rPr>
              <a:t>;</a:t>
            </a:r>
          </a:p>
          <a:p>
            <a:endParaRPr lang="en-GB" dirty="0"/>
          </a:p>
          <a:p>
            <a:endParaRPr lang="en-GB" dirty="0"/>
          </a:p>
        </p:txBody>
      </p:sp>
      <p:grpSp>
        <p:nvGrpSpPr>
          <p:cNvPr id="9" name="Group 8">
            <a:extLst>
              <a:ext uri="{FF2B5EF4-FFF2-40B4-BE49-F238E27FC236}">
                <a16:creationId xmlns:a16="http://schemas.microsoft.com/office/drawing/2014/main" id="{AA0E2DAA-246F-496F-B112-775553B9D1F1}"/>
              </a:ext>
            </a:extLst>
          </p:cNvPr>
          <p:cNvGrpSpPr/>
          <p:nvPr/>
        </p:nvGrpSpPr>
        <p:grpSpPr>
          <a:xfrm>
            <a:off x="6012160" y="228600"/>
            <a:ext cx="2160240" cy="946448"/>
            <a:chOff x="6012160" y="228600"/>
            <a:chExt cx="2160240" cy="946448"/>
          </a:xfrm>
        </p:grpSpPr>
        <p:sp>
          <p:nvSpPr>
            <p:cNvPr id="7" name="Oval 6">
              <a:extLst>
                <a:ext uri="{FF2B5EF4-FFF2-40B4-BE49-F238E27FC236}">
                  <a16:creationId xmlns:a16="http://schemas.microsoft.com/office/drawing/2014/main" id="{08E65009-1DC9-4980-A1F4-F66ED2FC69A0}"/>
                </a:ext>
              </a:extLst>
            </p:cNvPr>
            <p:cNvSpPr/>
            <p:nvPr/>
          </p:nvSpPr>
          <p:spPr>
            <a:xfrm>
              <a:off x="6897960" y="260648"/>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8" name="Oval 7">
              <a:extLst>
                <a:ext uri="{FF2B5EF4-FFF2-40B4-BE49-F238E27FC236}">
                  <a16:creationId xmlns:a16="http://schemas.microsoft.com/office/drawing/2014/main" id="{FB3AECCB-CE0F-40A5-9047-26894738ED36}"/>
                </a:ext>
              </a:extLst>
            </p:cNvPr>
            <p:cNvSpPr/>
            <p:nvPr/>
          </p:nvSpPr>
          <p:spPr>
            <a:xfrm>
              <a:off x="6012160" y="228600"/>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grpSp>
    </p:spTree>
    <p:extLst>
      <p:ext uri="{BB962C8B-B14F-4D97-AF65-F5344CB8AC3E}">
        <p14:creationId xmlns:p14="http://schemas.microsoft.com/office/powerpoint/2010/main" val="257213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FULL JOIN</a:t>
            </a:r>
          </a:p>
        </p:txBody>
      </p:sp>
      <p:sp>
        <p:nvSpPr>
          <p:cNvPr id="3" name="Content Placeholder 2"/>
          <p:cNvSpPr>
            <a:spLocks noGrp="1"/>
          </p:cNvSpPr>
          <p:nvPr>
            <p:ph sz="quarter" idx="1"/>
          </p:nvPr>
        </p:nvSpPr>
        <p:spPr/>
        <p:txBody>
          <a:bodyPr/>
          <a:lstStyle/>
          <a:p>
            <a:r>
              <a:rPr lang="en-GB" dirty="0"/>
              <a:t>The FULL OUTER JOIN returns all rows from the left table (table1) and from the right table (table2).</a:t>
            </a:r>
          </a:p>
          <a:p>
            <a:pPr marL="365760" lvl="1" indent="0">
              <a:buNone/>
            </a:pPr>
            <a:r>
              <a:rPr lang="en-GB" dirty="0"/>
              <a:t>(Note: </a:t>
            </a:r>
            <a:r>
              <a:rPr lang="en-GB" i="1" dirty="0"/>
              <a:t>There is no data in our database that really demonstrates this</a:t>
            </a:r>
            <a:r>
              <a:rPr lang="en-GB" dirty="0"/>
              <a:t>)</a:t>
            </a:r>
          </a:p>
        </p:txBody>
      </p:sp>
      <p:sp>
        <p:nvSpPr>
          <p:cNvPr id="4" name="Oval 3"/>
          <p:cNvSpPr/>
          <p:nvPr/>
        </p:nvSpPr>
        <p:spPr>
          <a:xfrm>
            <a:off x="5983183" y="209161"/>
            <a:ext cx="1274440" cy="914400"/>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5" name="Oval 4"/>
          <p:cNvSpPr/>
          <p:nvPr/>
        </p:nvSpPr>
        <p:spPr>
          <a:xfrm>
            <a:off x="6897960" y="260648"/>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6" name="Oval 5"/>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Tree>
    <p:extLst>
      <p:ext uri="{BB962C8B-B14F-4D97-AF65-F5344CB8AC3E}">
        <p14:creationId xmlns:p14="http://schemas.microsoft.com/office/powerpoint/2010/main" val="353888568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 JOIN</a:t>
            </a:r>
          </a:p>
        </p:txBody>
      </p:sp>
      <p:sp>
        <p:nvSpPr>
          <p:cNvPr id="3" name="Content Placeholder 2"/>
          <p:cNvSpPr>
            <a:spLocks noGrp="1"/>
          </p:cNvSpPr>
          <p:nvPr>
            <p:ph sz="quarter" idx="1"/>
          </p:nvPr>
        </p:nvSpPr>
        <p:spPr/>
        <p:txBody>
          <a:bodyPr/>
          <a:lstStyle/>
          <a:p>
            <a:r>
              <a:rPr lang="en-GB" dirty="0"/>
              <a:t>The CROSS JOIN returns a Cartesian product.</a:t>
            </a:r>
          </a:p>
          <a:p>
            <a:r>
              <a:rPr lang="en-GB" dirty="0"/>
              <a:t>Try the following:</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endParaRPr lang="en-GB"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594360" lvl="2" indent="0">
              <a:buNone/>
            </a:pPr>
            <a:r>
              <a:rPr lang="en-GB" dirty="0">
                <a:solidFill>
                  <a:srgbClr val="808080"/>
                </a:solidFill>
                <a:latin typeface="Consolas" panose="020B0609020204030204" pitchFamily="49" charset="0"/>
              </a:rPr>
              <a:t>CROSS</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Property p</a:t>
            </a:r>
          </a:p>
          <a:p>
            <a:r>
              <a:rPr lang="en-GB" dirty="0"/>
              <a:t>It returns </a:t>
            </a:r>
            <a:r>
              <a:rPr lang="en-GB" b="1" i="1" dirty="0"/>
              <a:t>all </a:t>
            </a:r>
            <a:r>
              <a:rPr lang="en-GB" dirty="0" err="1"/>
              <a:t>BranchNo</a:t>
            </a:r>
            <a:r>
              <a:rPr lang="en-GB" dirty="0"/>
              <a:t>, </a:t>
            </a:r>
            <a:r>
              <a:rPr lang="en-GB" dirty="0" err="1"/>
              <a:t>ManagedBy</a:t>
            </a:r>
            <a:r>
              <a:rPr lang="en-GB" dirty="0"/>
              <a:t> </a:t>
            </a:r>
            <a:r>
              <a:rPr lang="en-GB" b="1" i="1" dirty="0"/>
              <a:t>combinations</a:t>
            </a:r>
            <a:r>
              <a:rPr lang="en-GB" dirty="0"/>
              <a:t> </a:t>
            </a:r>
            <a:r>
              <a:rPr lang="en-GB" b="1" i="1" dirty="0"/>
              <a:t>that are possible</a:t>
            </a:r>
            <a:r>
              <a:rPr lang="en-GB" dirty="0"/>
              <a:t>.</a:t>
            </a:r>
          </a:p>
          <a:p>
            <a:endParaRPr lang="en-GB" dirty="0"/>
          </a:p>
        </p:txBody>
      </p:sp>
    </p:spTree>
    <p:extLst>
      <p:ext uri="{BB962C8B-B14F-4D97-AF65-F5344CB8AC3E}">
        <p14:creationId xmlns:p14="http://schemas.microsoft.com/office/powerpoint/2010/main" val="3485894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SET Operations</a:t>
            </a:r>
            <a:endParaRPr lang="en-GB" dirty="0"/>
          </a:p>
        </p:txBody>
      </p:sp>
    </p:spTree>
    <p:extLst>
      <p:ext uri="{BB962C8B-B14F-4D97-AF65-F5344CB8AC3E}">
        <p14:creationId xmlns:p14="http://schemas.microsoft.com/office/powerpoint/2010/main" val="115309279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Union, Intersect and Difference (Except) Set Operations</a:t>
            </a:r>
          </a:p>
        </p:txBody>
      </p:sp>
      <p:sp>
        <p:nvSpPr>
          <p:cNvPr id="3" name="Content Placeholder 2"/>
          <p:cNvSpPr>
            <a:spLocks noGrp="1"/>
          </p:cNvSpPr>
          <p:nvPr>
            <p:ph sz="quarter" idx="1"/>
          </p:nvPr>
        </p:nvSpPr>
        <p:spPr>
          <a:xfrm>
            <a:off x="612648" y="1600200"/>
            <a:ext cx="8531352" cy="5257800"/>
          </a:xfrm>
        </p:spPr>
        <p:txBody>
          <a:bodyPr>
            <a:normAutofit fontScale="92500" lnSpcReduction="10000"/>
          </a:bodyPr>
          <a:lstStyle/>
          <a:p>
            <a:r>
              <a:rPr lang="en-GB" dirty="0"/>
              <a:t>Used to combine results of two or more queries into a single result table.</a:t>
            </a:r>
          </a:p>
          <a:p>
            <a:endParaRPr lang="en-GB" dirty="0"/>
          </a:p>
          <a:p>
            <a:endParaRPr lang="en-GB" dirty="0"/>
          </a:p>
          <a:p>
            <a:endParaRPr lang="en-GB" dirty="0"/>
          </a:p>
          <a:p>
            <a:endParaRPr lang="en-GB" dirty="0"/>
          </a:p>
          <a:p>
            <a:pPr lvl="1">
              <a:spcBef>
                <a:spcPts val="1200"/>
              </a:spcBef>
            </a:pPr>
            <a:r>
              <a:rPr lang="en-GB" b="1" dirty="0"/>
              <a:t>Union</a:t>
            </a:r>
            <a:r>
              <a:rPr lang="en-GB" dirty="0"/>
              <a:t> of two queries, A and B, is a query result containing </a:t>
            </a:r>
            <a:r>
              <a:rPr lang="en-GB" b="1" i="1" dirty="0"/>
              <a:t>all rows</a:t>
            </a:r>
            <a:r>
              <a:rPr lang="en-GB" dirty="0"/>
              <a:t> in either A or B or both.</a:t>
            </a:r>
          </a:p>
          <a:p>
            <a:pPr lvl="1"/>
            <a:r>
              <a:rPr lang="en-GB" b="1" dirty="0"/>
              <a:t>Intersection</a:t>
            </a:r>
            <a:r>
              <a:rPr lang="en-GB" dirty="0"/>
              <a:t> contains </a:t>
            </a:r>
            <a:r>
              <a:rPr lang="en-GB" b="1" i="1" dirty="0"/>
              <a:t>all rows common</a:t>
            </a:r>
            <a:r>
              <a:rPr lang="en-GB" dirty="0"/>
              <a:t> to both A and B.</a:t>
            </a:r>
          </a:p>
          <a:p>
            <a:pPr lvl="1"/>
            <a:r>
              <a:rPr lang="en-GB" b="1" dirty="0"/>
              <a:t>Difference</a:t>
            </a:r>
            <a:r>
              <a:rPr lang="en-GB" dirty="0"/>
              <a:t> (also </a:t>
            </a:r>
            <a:r>
              <a:rPr lang="en-GB" b="1" dirty="0"/>
              <a:t>Except</a:t>
            </a:r>
            <a:r>
              <a:rPr lang="en-GB" dirty="0"/>
              <a:t>) contains all rows </a:t>
            </a:r>
            <a:r>
              <a:rPr lang="en-GB" b="1" i="1" dirty="0"/>
              <a:t>in A but not in B</a:t>
            </a:r>
            <a:r>
              <a:rPr lang="en-GB" dirty="0"/>
              <a:t>. </a:t>
            </a:r>
            <a:r>
              <a:rPr lang="en-GB" i="1" u="sng" dirty="0"/>
              <a:t>SQL Server uses Except</a:t>
            </a:r>
            <a:r>
              <a:rPr lang="en-GB" dirty="0"/>
              <a:t>.</a:t>
            </a:r>
          </a:p>
          <a:p>
            <a:pPr lvl="1"/>
            <a:r>
              <a:rPr lang="en-GB" dirty="0"/>
              <a:t>The two tables must be </a:t>
            </a:r>
            <a:r>
              <a:rPr lang="en-GB" b="1" i="1" dirty="0"/>
              <a:t>union compatible</a:t>
            </a:r>
            <a:r>
              <a:rPr lang="en-GB" dirty="0"/>
              <a:t>.</a:t>
            </a:r>
          </a:p>
        </p:txBody>
      </p:sp>
      <p:graphicFrame>
        <p:nvGraphicFramePr>
          <p:cNvPr id="4" name="Table 3"/>
          <p:cNvGraphicFramePr>
            <a:graphicFrameLocks noGrp="1"/>
          </p:cNvGraphicFramePr>
          <p:nvPr>
            <p:extLst/>
          </p:nvPr>
        </p:nvGraphicFramePr>
        <p:xfrm>
          <a:off x="1331640" y="2611655"/>
          <a:ext cx="1296144" cy="1402700"/>
        </p:xfrm>
        <a:graphic>
          <a:graphicData uri="http://schemas.openxmlformats.org/drawingml/2006/table">
            <a:tbl>
              <a:tblPr bandRow="1">
                <a:tableStyleId>{69012ECD-51FC-41F1-AA8D-1B2483CD663E}</a:tableStyleId>
              </a:tblPr>
              <a:tblGrid>
                <a:gridCol w="1296144">
                  <a:extLst>
                    <a:ext uri="{9D8B030D-6E8A-4147-A177-3AD203B41FA5}">
                      <a16:colId xmlns:a16="http://schemas.microsoft.com/office/drawing/2014/main" val="4001800417"/>
                    </a:ext>
                  </a:extLst>
                </a:gridCol>
              </a:tblGrid>
              <a:tr h="701350">
                <a:tc>
                  <a:txBody>
                    <a:bodyPr/>
                    <a:lstStyle/>
                    <a:p>
                      <a:endParaRPr lang="en-GB" dirty="0"/>
                    </a:p>
                  </a:txBody>
                  <a:tcPr>
                    <a:solidFill>
                      <a:schemeClr val="bg2">
                        <a:lumMod val="75000"/>
                      </a:schemeClr>
                    </a:solidFill>
                  </a:tcPr>
                </a:tc>
                <a:extLst>
                  <a:ext uri="{0D108BD9-81ED-4DB2-BD59-A6C34878D82A}">
                    <a16:rowId xmlns:a16="http://schemas.microsoft.com/office/drawing/2014/main" val="2775940011"/>
                  </a:ext>
                </a:extLst>
              </a:tr>
              <a:tr h="701350">
                <a:tc>
                  <a:txBody>
                    <a:bodyPr/>
                    <a:lstStyle/>
                    <a:p>
                      <a:endParaRPr lang="en-GB" dirty="0"/>
                    </a:p>
                  </a:txBody>
                  <a:tcPr>
                    <a:solidFill>
                      <a:schemeClr val="bg2">
                        <a:lumMod val="75000"/>
                      </a:schemeClr>
                    </a:solidFill>
                  </a:tcPr>
                </a:tc>
                <a:extLst>
                  <a:ext uri="{0D108BD9-81ED-4DB2-BD59-A6C34878D82A}">
                    <a16:rowId xmlns:a16="http://schemas.microsoft.com/office/drawing/2014/main" val="176627555"/>
                  </a:ext>
                </a:extLst>
              </a:tr>
            </a:tbl>
          </a:graphicData>
        </a:graphic>
      </p:graphicFrame>
      <p:graphicFrame>
        <p:nvGraphicFramePr>
          <p:cNvPr id="5" name="Table 4"/>
          <p:cNvGraphicFramePr>
            <a:graphicFrameLocks noGrp="1"/>
          </p:cNvGraphicFramePr>
          <p:nvPr>
            <p:extLst/>
          </p:nvPr>
        </p:nvGraphicFramePr>
        <p:xfrm>
          <a:off x="4139952" y="2613803"/>
          <a:ext cx="1224136" cy="1400553"/>
        </p:xfrm>
        <a:graphic>
          <a:graphicData uri="http://schemas.openxmlformats.org/drawingml/2006/table">
            <a:tbl>
              <a:tblPr bandRow="1">
                <a:tableStyleId>{B301B821-A1FF-4177-AEE7-76D212191A09}</a:tableStyleId>
              </a:tblPr>
              <a:tblGrid>
                <a:gridCol w="1224136">
                  <a:extLst>
                    <a:ext uri="{9D8B030D-6E8A-4147-A177-3AD203B41FA5}">
                      <a16:colId xmlns:a16="http://schemas.microsoft.com/office/drawing/2014/main" val="1025770966"/>
                    </a:ext>
                  </a:extLst>
                </a:gridCol>
              </a:tblGrid>
              <a:tr h="466851">
                <a:tc>
                  <a:txBody>
                    <a:bodyPr/>
                    <a:lstStyle/>
                    <a:p>
                      <a:endParaRPr lang="en-GB" dirty="0"/>
                    </a:p>
                  </a:txBody>
                  <a:tcPr>
                    <a:noFill/>
                  </a:tcPr>
                </a:tc>
                <a:extLst>
                  <a:ext uri="{0D108BD9-81ED-4DB2-BD59-A6C34878D82A}">
                    <a16:rowId xmlns:a16="http://schemas.microsoft.com/office/drawing/2014/main" val="40046266"/>
                  </a:ext>
                </a:extLst>
              </a:tr>
              <a:tr h="466851">
                <a:tc>
                  <a:txBody>
                    <a:bodyPr/>
                    <a:lstStyle/>
                    <a:p>
                      <a:endParaRPr lang="en-GB" dirty="0"/>
                    </a:p>
                  </a:txBody>
                  <a:tcPr>
                    <a:solidFill>
                      <a:schemeClr val="bg2">
                        <a:lumMod val="75000"/>
                      </a:schemeClr>
                    </a:solidFill>
                  </a:tcPr>
                </a:tc>
                <a:extLst>
                  <a:ext uri="{0D108BD9-81ED-4DB2-BD59-A6C34878D82A}">
                    <a16:rowId xmlns:a16="http://schemas.microsoft.com/office/drawing/2014/main" val="1525767467"/>
                  </a:ext>
                </a:extLst>
              </a:tr>
              <a:tr h="466851">
                <a:tc>
                  <a:txBody>
                    <a:bodyPr/>
                    <a:lstStyle/>
                    <a:p>
                      <a:endParaRPr lang="en-GB" dirty="0"/>
                    </a:p>
                  </a:txBody>
                  <a:tcPr>
                    <a:noFill/>
                  </a:tcPr>
                </a:tc>
                <a:extLst>
                  <a:ext uri="{0D108BD9-81ED-4DB2-BD59-A6C34878D82A}">
                    <a16:rowId xmlns:a16="http://schemas.microsoft.com/office/drawing/2014/main" val="4111822588"/>
                  </a:ext>
                </a:extLst>
              </a:tr>
            </a:tbl>
          </a:graphicData>
        </a:graphic>
      </p:graphicFrame>
      <p:graphicFrame>
        <p:nvGraphicFramePr>
          <p:cNvPr id="6" name="Table 5"/>
          <p:cNvGraphicFramePr>
            <a:graphicFrameLocks noGrp="1"/>
          </p:cNvGraphicFramePr>
          <p:nvPr>
            <p:extLst/>
          </p:nvPr>
        </p:nvGraphicFramePr>
        <p:xfrm>
          <a:off x="6876256" y="2608690"/>
          <a:ext cx="1224136" cy="1400553"/>
        </p:xfrm>
        <a:graphic>
          <a:graphicData uri="http://schemas.openxmlformats.org/drawingml/2006/table">
            <a:tbl>
              <a:tblPr bandRow="1">
                <a:tableStyleId>{B301B821-A1FF-4177-AEE7-76D212191A09}</a:tableStyleId>
              </a:tblPr>
              <a:tblGrid>
                <a:gridCol w="1224136">
                  <a:extLst>
                    <a:ext uri="{9D8B030D-6E8A-4147-A177-3AD203B41FA5}">
                      <a16:colId xmlns:a16="http://schemas.microsoft.com/office/drawing/2014/main" val="1025770966"/>
                    </a:ext>
                  </a:extLst>
                </a:gridCol>
              </a:tblGrid>
              <a:tr h="466851">
                <a:tc>
                  <a:txBody>
                    <a:bodyPr/>
                    <a:lstStyle/>
                    <a:p>
                      <a:endParaRPr lang="en-GB" dirty="0"/>
                    </a:p>
                  </a:txBody>
                  <a:tcPr>
                    <a:solidFill>
                      <a:schemeClr val="bg2">
                        <a:lumMod val="75000"/>
                      </a:schemeClr>
                    </a:solidFill>
                  </a:tcPr>
                </a:tc>
                <a:extLst>
                  <a:ext uri="{0D108BD9-81ED-4DB2-BD59-A6C34878D82A}">
                    <a16:rowId xmlns:a16="http://schemas.microsoft.com/office/drawing/2014/main" val="40046266"/>
                  </a:ext>
                </a:extLst>
              </a:tr>
              <a:tr h="466851">
                <a:tc>
                  <a:txBody>
                    <a:bodyPr/>
                    <a:lstStyle/>
                    <a:p>
                      <a:endParaRPr lang="en-GB" dirty="0"/>
                    </a:p>
                  </a:txBody>
                  <a:tcPr>
                    <a:noFill/>
                  </a:tcPr>
                </a:tc>
                <a:extLst>
                  <a:ext uri="{0D108BD9-81ED-4DB2-BD59-A6C34878D82A}">
                    <a16:rowId xmlns:a16="http://schemas.microsoft.com/office/drawing/2014/main" val="1525767467"/>
                  </a:ext>
                </a:extLst>
              </a:tr>
              <a:tr h="466851">
                <a:tc>
                  <a:txBody>
                    <a:bodyPr/>
                    <a:lstStyle/>
                    <a:p>
                      <a:endParaRPr lang="en-GB" dirty="0"/>
                    </a:p>
                  </a:txBody>
                  <a:tcPr>
                    <a:noFill/>
                  </a:tcPr>
                </a:tc>
                <a:extLst>
                  <a:ext uri="{0D108BD9-81ED-4DB2-BD59-A6C34878D82A}">
                    <a16:rowId xmlns:a16="http://schemas.microsoft.com/office/drawing/2014/main" val="4111822588"/>
                  </a:ext>
                </a:extLst>
              </a:tr>
            </a:tbl>
          </a:graphicData>
        </a:graphic>
      </p:graphicFrame>
      <p:sp>
        <p:nvSpPr>
          <p:cNvPr id="7" name="TextBox 6"/>
          <p:cNvSpPr txBox="1"/>
          <p:nvPr/>
        </p:nvSpPr>
        <p:spPr>
          <a:xfrm>
            <a:off x="1618080" y="2348880"/>
            <a:ext cx="729687" cy="369332"/>
          </a:xfrm>
          <a:prstGeom prst="rect">
            <a:avLst/>
          </a:prstGeom>
          <a:noFill/>
        </p:spPr>
        <p:txBody>
          <a:bodyPr wrap="none" rtlCol="0">
            <a:spAutoFit/>
          </a:bodyPr>
          <a:lstStyle/>
          <a:p>
            <a:r>
              <a:rPr lang="en-GB" dirty="0"/>
              <a:t>A ∪ B</a:t>
            </a:r>
          </a:p>
        </p:txBody>
      </p:sp>
      <p:sp>
        <p:nvSpPr>
          <p:cNvPr id="8" name="TextBox 7"/>
          <p:cNvSpPr txBox="1"/>
          <p:nvPr/>
        </p:nvSpPr>
        <p:spPr>
          <a:xfrm>
            <a:off x="4391184" y="2348880"/>
            <a:ext cx="729687" cy="369332"/>
          </a:xfrm>
          <a:prstGeom prst="rect">
            <a:avLst/>
          </a:prstGeom>
          <a:noFill/>
        </p:spPr>
        <p:txBody>
          <a:bodyPr wrap="none" rtlCol="0">
            <a:spAutoFit/>
          </a:bodyPr>
          <a:lstStyle/>
          <a:p>
            <a:r>
              <a:rPr lang="en-GB" dirty="0"/>
              <a:t>A ∩ B</a:t>
            </a:r>
          </a:p>
        </p:txBody>
      </p:sp>
      <p:sp>
        <p:nvSpPr>
          <p:cNvPr id="9" name="TextBox 8"/>
          <p:cNvSpPr txBox="1"/>
          <p:nvPr/>
        </p:nvSpPr>
        <p:spPr>
          <a:xfrm>
            <a:off x="7195798" y="2348880"/>
            <a:ext cx="649537" cy="369332"/>
          </a:xfrm>
          <a:prstGeom prst="rect">
            <a:avLst/>
          </a:prstGeom>
          <a:noFill/>
        </p:spPr>
        <p:txBody>
          <a:bodyPr wrap="none" rtlCol="0">
            <a:spAutoFit/>
          </a:bodyPr>
          <a:lstStyle/>
          <a:p>
            <a:r>
              <a:rPr lang="en-GB" dirty="0"/>
              <a:t>A - B</a:t>
            </a:r>
          </a:p>
        </p:txBody>
      </p:sp>
      <p:sp>
        <p:nvSpPr>
          <p:cNvPr id="10" name="Left Brace 9"/>
          <p:cNvSpPr/>
          <p:nvPr/>
        </p:nvSpPr>
        <p:spPr>
          <a:xfrm>
            <a:off x="971600" y="2611656"/>
            <a:ext cx="216024" cy="682620"/>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1" name="Left Brace 10"/>
          <p:cNvSpPr/>
          <p:nvPr/>
        </p:nvSpPr>
        <p:spPr>
          <a:xfrm>
            <a:off x="971600" y="3294276"/>
            <a:ext cx="216024" cy="682620"/>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2" name="Left Brace 11"/>
          <p:cNvSpPr/>
          <p:nvPr/>
        </p:nvSpPr>
        <p:spPr>
          <a:xfrm>
            <a:off x="3893259" y="2611656"/>
            <a:ext cx="174685" cy="970652"/>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3" name="Left Brace 12"/>
          <p:cNvSpPr/>
          <p:nvPr/>
        </p:nvSpPr>
        <p:spPr>
          <a:xfrm>
            <a:off x="3563888" y="3078252"/>
            <a:ext cx="216024" cy="898644"/>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4" name="Left Brace 13"/>
          <p:cNvSpPr/>
          <p:nvPr/>
        </p:nvSpPr>
        <p:spPr>
          <a:xfrm>
            <a:off x="6629563" y="2611656"/>
            <a:ext cx="174685" cy="970652"/>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A</a:t>
            </a:r>
          </a:p>
        </p:txBody>
      </p:sp>
      <p:sp>
        <p:nvSpPr>
          <p:cNvPr id="15" name="Left Brace 14"/>
          <p:cNvSpPr/>
          <p:nvPr/>
        </p:nvSpPr>
        <p:spPr>
          <a:xfrm>
            <a:off x="6300192" y="3078252"/>
            <a:ext cx="216024" cy="898644"/>
          </a:xfrm>
          <a:prstGeom prst="leftBrace">
            <a:avLst/>
          </a:prstGeom>
        </p:spPr>
        <p:style>
          <a:lnRef idx="1">
            <a:schemeClr val="accent1"/>
          </a:lnRef>
          <a:fillRef idx="0">
            <a:schemeClr val="accent1"/>
          </a:fillRef>
          <a:effectRef idx="0">
            <a:schemeClr val="accent1"/>
          </a:effectRef>
          <a:fontRef idx="minor">
            <a:schemeClr val="tx1"/>
          </a:fontRef>
        </p:style>
        <p:txBody>
          <a:bodyPr rIns="540000" rtlCol="0" anchor="ctr"/>
          <a:lstStyle/>
          <a:p>
            <a:pPr algn="ctr"/>
            <a:r>
              <a:rPr lang="en-GB" dirty="0"/>
              <a:t>B</a:t>
            </a:r>
          </a:p>
        </p:txBody>
      </p:sp>
      <p:sp>
        <p:nvSpPr>
          <p:cNvPr id="18" name="TextBox 17"/>
          <p:cNvSpPr txBox="1"/>
          <p:nvPr/>
        </p:nvSpPr>
        <p:spPr>
          <a:xfrm>
            <a:off x="1546576" y="3951579"/>
            <a:ext cx="776175" cy="369332"/>
          </a:xfrm>
          <a:prstGeom prst="rect">
            <a:avLst/>
          </a:prstGeom>
          <a:noFill/>
        </p:spPr>
        <p:txBody>
          <a:bodyPr wrap="none" rtlCol="0">
            <a:spAutoFit/>
          </a:bodyPr>
          <a:lstStyle/>
          <a:p>
            <a:r>
              <a:rPr lang="en-GB" i="1" dirty="0"/>
              <a:t>Union</a:t>
            </a:r>
          </a:p>
        </p:txBody>
      </p:sp>
      <p:sp>
        <p:nvSpPr>
          <p:cNvPr id="19" name="TextBox 18"/>
          <p:cNvSpPr txBox="1"/>
          <p:nvPr/>
        </p:nvSpPr>
        <p:spPr>
          <a:xfrm>
            <a:off x="4099341" y="3951579"/>
            <a:ext cx="1378454" cy="369332"/>
          </a:xfrm>
          <a:prstGeom prst="rect">
            <a:avLst/>
          </a:prstGeom>
          <a:noFill/>
        </p:spPr>
        <p:txBody>
          <a:bodyPr wrap="none" rtlCol="0">
            <a:spAutoFit/>
          </a:bodyPr>
          <a:lstStyle/>
          <a:p>
            <a:r>
              <a:rPr lang="en-GB" i="1" dirty="0"/>
              <a:t>Intersection</a:t>
            </a:r>
          </a:p>
        </p:txBody>
      </p:sp>
      <p:sp>
        <p:nvSpPr>
          <p:cNvPr id="20" name="TextBox 19"/>
          <p:cNvSpPr txBox="1"/>
          <p:nvPr/>
        </p:nvSpPr>
        <p:spPr>
          <a:xfrm>
            <a:off x="6989963" y="3951579"/>
            <a:ext cx="1197957" cy="369332"/>
          </a:xfrm>
          <a:prstGeom prst="rect">
            <a:avLst/>
          </a:prstGeom>
          <a:noFill/>
        </p:spPr>
        <p:txBody>
          <a:bodyPr wrap="none" rtlCol="0">
            <a:spAutoFit/>
          </a:bodyPr>
          <a:lstStyle/>
          <a:p>
            <a:r>
              <a:rPr lang="en-GB" i="1" dirty="0"/>
              <a:t>Difference</a:t>
            </a:r>
          </a:p>
        </p:txBody>
      </p:sp>
    </p:spTree>
    <p:extLst>
      <p:ext uri="{BB962C8B-B14F-4D97-AF65-F5344CB8AC3E}">
        <p14:creationId xmlns:p14="http://schemas.microsoft.com/office/powerpoint/2010/main" val="252376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animBg="1"/>
      <p:bldP spid="11" grpId="0" animBg="1"/>
      <p:bldP spid="12" grpId="0" animBg="1"/>
      <p:bldP spid="13" grpId="0" animBg="1"/>
      <p:bldP spid="14" grpId="0" animBg="1"/>
      <p:bldP spid="15" grpId="0" animBg="1"/>
      <p:bldP spid="18" grpId="0"/>
      <p:bldP spid="19" grpId="0"/>
      <p:bldP spid="2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Union, Intersect and Except</a:t>
            </a:r>
          </a:p>
        </p:txBody>
      </p:sp>
      <p:sp>
        <p:nvSpPr>
          <p:cNvPr id="3" name="Content Placeholder 2"/>
          <p:cNvSpPr>
            <a:spLocks noGrp="1"/>
          </p:cNvSpPr>
          <p:nvPr>
            <p:ph sz="quarter" idx="1"/>
          </p:nvPr>
        </p:nvSpPr>
        <p:spPr>
          <a:xfrm>
            <a:off x="612648" y="1600200"/>
            <a:ext cx="8423848" cy="5257800"/>
          </a:xfrm>
        </p:spPr>
        <p:txBody>
          <a:bodyPr>
            <a:normAutofit fontScale="92500"/>
          </a:bodyPr>
          <a:lstStyle/>
          <a:p>
            <a:r>
              <a:rPr lang="en-GB" dirty="0"/>
              <a:t>The syntax for using the set operators is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query1 </a:t>
            </a:r>
            <a:r>
              <a:rPr lang="en-GB" b="1" dirty="0">
                <a:solidFill>
                  <a:srgbClr val="0000FF"/>
                </a:solidFill>
                <a:latin typeface="Consolas" panose="020B0609020204030204" pitchFamily="49" charset="0"/>
              </a:rPr>
              <a:t>SET_OPERATOR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ALL</a:t>
            </a:r>
            <a:r>
              <a:rPr lang="en-GB" b="1" dirty="0">
                <a:solidFill>
                  <a:prstClr val="black"/>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query2</a:t>
            </a:r>
            <a:endParaRPr lang="en-GB" dirty="0"/>
          </a:p>
          <a:p>
            <a:r>
              <a:rPr lang="en-GB" dirty="0"/>
              <a:t>For example, construct a list of cities where there is </a:t>
            </a:r>
            <a:r>
              <a:rPr lang="en-GB" b="1" dirty="0"/>
              <a:t>either</a:t>
            </a:r>
            <a:r>
              <a:rPr lang="en-GB" dirty="0"/>
              <a:t> a branch office or a property: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p>
          <a:p>
            <a:pPr marL="594360" lvl="2" indent="0">
              <a:buNone/>
            </a:pPr>
            <a:r>
              <a:rPr lang="en-GB" b="1" dirty="0">
                <a:solidFill>
                  <a:srgbClr val="0000FF"/>
                </a:solidFill>
                <a:latin typeface="Consolas" panose="020B0609020204030204" pitchFamily="49" charset="0"/>
              </a:rPr>
              <a:t>UNION</a:t>
            </a:r>
            <a:endParaRPr lang="en-GB" b="1"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r>
              <a:rPr lang="en-GB" dirty="0"/>
              <a:t>The SET operator selects distinct values by default, to include duplicates, add the ALL keyword:</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p>
          <a:p>
            <a:pPr marL="594360" lvl="2" indent="0">
              <a:buNone/>
            </a:pPr>
            <a:r>
              <a:rPr lang="en-GB" b="1" dirty="0">
                <a:solidFill>
                  <a:srgbClr val="0000FF"/>
                </a:solidFill>
                <a:latin typeface="Consolas" panose="020B0609020204030204" pitchFamily="49" charset="0"/>
              </a:rPr>
              <a:t>UNION</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ALL</a:t>
            </a:r>
            <a:endParaRPr lang="en-GB" b="1" dirty="0">
              <a:solidFill>
                <a:prstClr val="black"/>
              </a:solidFill>
              <a:latin typeface="Consolas" panose="020B0609020204030204" pitchFamily="49" charset="0"/>
            </a:endParaRP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p>
          <a:p>
            <a:endParaRPr lang="en-GB" dirty="0"/>
          </a:p>
        </p:txBody>
      </p:sp>
    </p:spTree>
    <p:extLst>
      <p:ext uri="{BB962C8B-B14F-4D97-AF65-F5344CB8AC3E}">
        <p14:creationId xmlns:p14="http://schemas.microsoft.com/office/powerpoint/2010/main" val="2614014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Union, Intersect and Except Examples</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Construct a list of cities where there is </a:t>
            </a:r>
            <a:r>
              <a:rPr lang="en-GB" b="1" dirty="0"/>
              <a:t>both</a:t>
            </a:r>
            <a:r>
              <a:rPr lang="en-GB" dirty="0"/>
              <a:t> a branch office and a property:</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 </a:t>
            </a:r>
            <a:br>
              <a:rPr lang="en-GB" dirty="0">
                <a:solidFill>
                  <a:prstClr val="black"/>
                </a:solidFill>
                <a:latin typeface="Consolas" panose="020B0609020204030204" pitchFamily="49" charset="0"/>
              </a:rPr>
            </a:br>
            <a:r>
              <a:rPr lang="en-GB" b="1" dirty="0">
                <a:solidFill>
                  <a:srgbClr val="0000FF"/>
                </a:solidFill>
                <a:latin typeface="Consolas" panose="020B0609020204030204" pitchFamily="49" charset="0"/>
              </a:rPr>
              <a:t>INTERSECT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a:t>
            </a:r>
            <a:r>
              <a:rPr lang="en-GB" dirty="0">
                <a:solidFill>
                  <a:srgbClr val="808080"/>
                </a:solidFill>
                <a:latin typeface="Consolas" panose="020B0609020204030204" pitchFamily="49" charset="0"/>
              </a:rPr>
              <a:t>;</a:t>
            </a:r>
            <a:endParaRPr lang="en-GB" dirty="0"/>
          </a:p>
          <a:p>
            <a:pPr lvl="1"/>
            <a:r>
              <a:rPr lang="en-GB" dirty="0"/>
              <a:t>Could be rewritten using a JOIN or WHERE EXISTS</a:t>
            </a:r>
          </a:p>
          <a:p>
            <a:r>
              <a:rPr lang="en-GB" dirty="0"/>
              <a:t>Construct a list of cities where there is a property </a:t>
            </a:r>
            <a:r>
              <a:rPr lang="en-GB" b="1" dirty="0"/>
              <a:t>but no</a:t>
            </a:r>
            <a:r>
              <a:rPr lang="en-GB" dirty="0"/>
              <a:t> branch office:</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br>
              <a:rPr lang="en-GB" dirty="0">
                <a:solidFill>
                  <a:prstClr val="black"/>
                </a:solidFill>
                <a:latin typeface="Consolas" panose="020B0609020204030204" pitchFamily="49" charset="0"/>
              </a:rPr>
            </a:br>
            <a:r>
              <a:rPr lang="en-GB" b="1" dirty="0">
                <a:solidFill>
                  <a:srgbClr val="0000FF"/>
                </a:solidFill>
                <a:latin typeface="Consolas" panose="020B0609020204030204" pitchFamily="49" charset="0"/>
              </a:rPr>
              <a:t>EXCEPT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city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a:t>
            </a:r>
            <a:r>
              <a:rPr lang="en-GB" dirty="0">
                <a:solidFill>
                  <a:srgbClr val="808080"/>
                </a:solidFill>
                <a:latin typeface="Consolas" panose="020B0609020204030204" pitchFamily="49" charset="0"/>
              </a:rPr>
              <a:t>;</a:t>
            </a:r>
            <a:endParaRPr lang="en-GB" dirty="0">
              <a:solidFill>
                <a:prstClr val="black"/>
              </a:solidFill>
              <a:latin typeface="Consolas" panose="020B0609020204030204" pitchFamily="49" charset="0"/>
            </a:endParaRPr>
          </a:p>
          <a:p>
            <a:pPr lvl="1"/>
            <a:r>
              <a:rPr lang="en-GB" dirty="0"/>
              <a:t>Could be rewritten using WHERE NOT IN or WHERE NOT EXISTS.</a:t>
            </a:r>
          </a:p>
          <a:p>
            <a:pPr marL="685800" lvl="2" indent="0">
              <a:buNone/>
            </a:pPr>
            <a:endParaRPr lang="en-GB" dirty="0"/>
          </a:p>
          <a:p>
            <a:endParaRPr lang="en-GB" dirty="0"/>
          </a:p>
        </p:txBody>
      </p:sp>
    </p:spTree>
    <p:extLst>
      <p:ext uri="{BB962C8B-B14F-4D97-AF65-F5344CB8AC3E}">
        <p14:creationId xmlns:p14="http://schemas.microsoft.com/office/powerpoint/2010/main" val="239109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EDABAC65-0D5B-4273-87C9-157CE2A65086}"/>
              </a:ext>
            </a:extLst>
          </p:cNvPr>
          <p:cNvSpPr>
            <a:spLocks noGrp="1"/>
          </p:cNvSpPr>
          <p:nvPr>
            <p:ph type="body" idx="1"/>
          </p:nvPr>
        </p:nvSpPr>
        <p:spPr/>
        <p:txBody>
          <a:bodyPr/>
          <a:lstStyle/>
          <a:p>
            <a:r>
              <a:rPr lang="en-GB" dirty="0" smtClean="0"/>
              <a:t>For the </a:t>
            </a:r>
            <a:r>
              <a:rPr lang="en-GB" smtClean="0"/>
              <a:t>Interested Student</a:t>
            </a:r>
            <a:endParaRPr lang="en-GB"/>
          </a:p>
        </p:txBody>
      </p:sp>
      <p:sp>
        <p:nvSpPr>
          <p:cNvPr id="4" name="Title 3">
            <a:extLst>
              <a:ext uri="{FF2B5EF4-FFF2-40B4-BE49-F238E27FC236}">
                <a16:creationId xmlns:a16="http://schemas.microsoft.com/office/drawing/2014/main" id="{C4335172-3B33-4927-B36F-0CBC23EE5F86}"/>
              </a:ext>
            </a:extLst>
          </p:cNvPr>
          <p:cNvSpPr>
            <a:spLocks noGrp="1"/>
          </p:cNvSpPr>
          <p:nvPr>
            <p:ph type="title"/>
          </p:nvPr>
        </p:nvSpPr>
        <p:spPr/>
        <p:txBody>
          <a:bodyPr/>
          <a:lstStyle/>
          <a:p>
            <a:r>
              <a:rPr lang="en-GB" dirty="0"/>
              <a:t>More Subqueries</a:t>
            </a:r>
          </a:p>
        </p:txBody>
      </p:sp>
    </p:spTree>
    <p:extLst>
      <p:ext uri="{BB962C8B-B14F-4D97-AF65-F5344CB8AC3E}">
        <p14:creationId xmlns:p14="http://schemas.microsoft.com/office/powerpoint/2010/main" val="17561968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Subqueries: EXISTS and NOT EXISTS</a:t>
            </a:r>
          </a:p>
        </p:txBody>
      </p:sp>
      <p:sp>
        <p:nvSpPr>
          <p:cNvPr id="3" name="Content Placeholder 2"/>
          <p:cNvSpPr>
            <a:spLocks noGrp="1"/>
          </p:cNvSpPr>
          <p:nvPr>
            <p:ph sz="quarter" idx="1"/>
          </p:nvPr>
        </p:nvSpPr>
        <p:spPr/>
        <p:txBody>
          <a:bodyPr/>
          <a:lstStyle/>
          <a:p>
            <a:r>
              <a:rPr lang="en-GB" dirty="0"/>
              <a:t>EXISTS and NOT EXISTS are designed for use with subqueries.</a:t>
            </a:r>
          </a:p>
          <a:p>
            <a:r>
              <a:rPr lang="en-GB" dirty="0"/>
              <a:t>They produce a simple true or false result:</a:t>
            </a:r>
          </a:p>
          <a:p>
            <a:pPr lvl="1"/>
            <a:r>
              <a:rPr lang="en-GB" b="1" dirty="0"/>
              <a:t>True</a:t>
            </a:r>
            <a:r>
              <a:rPr lang="en-GB" dirty="0"/>
              <a:t>, if and only if there exists at least one row in the result returned by the subquery.</a:t>
            </a:r>
          </a:p>
          <a:p>
            <a:pPr lvl="1"/>
            <a:r>
              <a:rPr lang="en-GB" b="1" dirty="0"/>
              <a:t>False</a:t>
            </a:r>
            <a:r>
              <a:rPr lang="en-GB" dirty="0"/>
              <a:t>, if subquery returns an empty result – zero rows.</a:t>
            </a:r>
          </a:p>
          <a:p>
            <a:r>
              <a:rPr lang="en-GB" dirty="0"/>
              <a:t>NOT EXISTS is the opposite of EXISTS</a:t>
            </a:r>
          </a:p>
          <a:p>
            <a:endParaRPr lang="en-GB" dirty="0"/>
          </a:p>
        </p:txBody>
      </p:sp>
    </p:spTree>
    <p:extLst>
      <p:ext uri="{BB962C8B-B14F-4D97-AF65-F5344CB8AC3E}">
        <p14:creationId xmlns:p14="http://schemas.microsoft.com/office/powerpoint/2010/main" val="1751912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EXISTS: Example</a:t>
            </a:r>
          </a:p>
        </p:txBody>
      </p:sp>
      <p:sp>
        <p:nvSpPr>
          <p:cNvPr id="3" name="Content Placeholder 2"/>
          <p:cNvSpPr>
            <a:spLocks noGrp="1"/>
          </p:cNvSpPr>
          <p:nvPr>
            <p:ph sz="quarter" idx="1"/>
          </p:nvPr>
        </p:nvSpPr>
        <p:spPr>
          <a:xfrm>
            <a:off x="612648" y="1600200"/>
            <a:ext cx="8423848" cy="5257800"/>
          </a:xfrm>
        </p:spPr>
        <p:txBody>
          <a:bodyPr>
            <a:normAutofit fontScale="92500"/>
          </a:bodyPr>
          <a:lstStyle/>
          <a:p>
            <a:r>
              <a:rPr lang="en-GB" dirty="0"/>
              <a:t>Find all staff who work in a London Branch:</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Position</a:t>
            </a:r>
          </a:p>
          <a:p>
            <a:pPr marL="59436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594360" lvl="2" indent="0">
              <a:buNone/>
            </a:pP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EXISTS</a:t>
            </a:r>
            <a:r>
              <a:rPr lang="en-GB" dirty="0">
                <a:solidFill>
                  <a:srgbClr val="0000FF"/>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Branch b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AND</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City</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'London'</a:t>
            </a:r>
            <a:r>
              <a:rPr lang="en-GB" dirty="0">
                <a:solidFill>
                  <a:srgbClr val="808080"/>
                </a:solidFill>
                <a:latin typeface="Consolas" panose="020B0609020204030204" pitchFamily="49" charset="0"/>
              </a:rPr>
              <a:t>);</a:t>
            </a:r>
          </a:p>
          <a:p>
            <a:pPr marL="365760" lvl="1" indent="0">
              <a:buNone/>
            </a:pPr>
            <a:r>
              <a:rPr lang="en-GB" sz="2200" dirty="0"/>
              <a:t>The query could be rephrased as: </a:t>
            </a:r>
            <a:r>
              <a:rPr lang="en-GB" sz="2200" i="1" dirty="0"/>
              <a:t>Find all staff such that there exists a branch row containing his/her </a:t>
            </a:r>
            <a:r>
              <a:rPr lang="en-GB" sz="2200" i="1" dirty="0" err="1"/>
              <a:t>branchNo</a:t>
            </a:r>
            <a:r>
              <a:rPr lang="en-GB" sz="2200" i="1" dirty="0"/>
              <a:t> and the branch is in London.</a:t>
            </a:r>
          </a:p>
          <a:p>
            <a:r>
              <a:rPr lang="en-GB" dirty="0"/>
              <a:t>Note:</a:t>
            </a:r>
          </a:p>
          <a:p>
            <a:pPr lvl="1"/>
            <a:r>
              <a:rPr lang="en-GB" dirty="0"/>
              <a:t>The condition matches the branch number in inner query to the branch number in outer query and ensures that the correct branch is considered for each staff member.</a:t>
            </a:r>
          </a:p>
          <a:p>
            <a:pPr marL="685800" lvl="2" indent="0" algn="ctr">
              <a:buNone/>
            </a:pPr>
            <a:r>
              <a:rPr lang="en-GB" dirty="0" err="1"/>
              <a:t>b.branchNo</a:t>
            </a:r>
            <a:r>
              <a:rPr lang="en-GB" dirty="0"/>
              <a:t> = </a:t>
            </a:r>
            <a:r>
              <a:rPr lang="en-GB" dirty="0" err="1"/>
              <a:t>s.branchNo</a:t>
            </a:r>
            <a:endParaRPr lang="en-GB" dirty="0"/>
          </a:p>
          <a:p>
            <a:pPr lvl="1"/>
            <a:r>
              <a:rPr lang="en-GB" dirty="0"/>
              <a:t>The query could have also been written with a join.</a:t>
            </a:r>
          </a:p>
          <a:p>
            <a:endParaRPr lang="en-GB" dirty="0"/>
          </a:p>
          <a:p>
            <a:endParaRPr lang="en-GB" dirty="0"/>
          </a:p>
        </p:txBody>
      </p:sp>
    </p:spTree>
    <p:extLst>
      <p:ext uri="{BB962C8B-B14F-4D97-AF65-F5344CB8AC3E}">
        <p14:creationId xmlns:p14="http://schemas.microsoft.com/office/powerpoint/2010/main" val="1268323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NOT EXISTS: Example</a:t>
            </a:r>
          </a:p>
        </p:txBody>
      </p:sp>
      <p:sp>
        <p:nvSpPr>
          <p:cNvPr id="3" name="Content Placeholder 2"/>
          <p:cNvSpPr>
            <a:spLocks noGrp="1"/>
          </p:cNvSpPr>
          <p:nvPr>
            <p:ph sz="quarter" idx="1"/>
          </p:nvPr>
        </p:nvSpPr>
        <p:spPr/>
        <p:txBody>
          <a:bodyPr/>
          <a:lstStyle/>
          <a:p>
            <a:r>
              <a:rPr lang="en-GB" dirty="0"/>
              <a:t>Find all staff who have not yet been given a property to manage.</a:t>
            </a:r>
          </a:p>
          <a:p>
            <a:pPr marL="68580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LastName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Position</a:t>
            </a:r>
          </a:p>
          <a:p>
            <a:pPr marL="685800" lvl="2" indent="0">
              <a:buNone/>
            </a:pP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 s</a:t>
            </a:r>
          </a:p>
          <a:p>
            <a:pPr marL="685800" lvl="2" indent="0">
              <a:buNone/>
            </a:pP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NOT</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EXISTS</a:t>
            </a:r>
            <a:r>
              <a:rPr lang="en-GB" dirty="0">
                <a:solidFill>
                  <a:srgbClr val="0000FF"/>
                </a:solidFill>
                <a:latin typeface="Consolas" panose="020B0609020204030204" pitchFamily="49" charset="0"/>
              </a:rPr>
              <a:t> </a:t>
            </a:r>
            <a:br>
              <a:rPr lang="en-GB" dirty="0">
                <a:solidFill>
                  <a:srgbClr val="0000FF"/>
                </a:solidFill>
                <a:latin typeface="Consolas" panose="020B0609020204030204" pitchFamily="49" charset="0"/>
              </a:rPr>
            </a:br>
            <a:r>
              <a:rPr lang="en-GB" dirty="0">
                <a:solidFill>
                  <a:srgbClr val="808080"/>
                </a:solidFill>
                <a:latin typeface="Consolas" panose="020B0609020204030204" pitchFamily="49" charset="0"/>
              </a:rPr>
              <a:t>(</a:t>
            </a: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p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srgbClr val="808080"/>
                </a:solidFill>
                <a:latin typeface="Consolas" panose="020B0609020204030204" pitchFamily="49" charset="0"/>
              </a:rPr>
              <a:t>);</a:t>
            </a:r>
          </a:p>
          <a:p>
            <a:pPr marL="685800" lvl="2" indent="0">
              <a:buNone/>
            </a:pPr>
            <a:endParaRPr lang="en-GB" dirty="0"/>
          </a:p>
          <a:p>
            <a:endParaRPr lang="en-GB" dirty="0"/>
          </a:p>
          <a:p>
            <a:endParaRPr lang="en-GB" dirty="0"/>
          </a:p>
        </p:txBody>
      </p:sp>
    </p:spTree>
    <p:extLst>
      <p:ext uri="{BB962C8B-B14F-4D97-AF65-F5344CB8AC3E}">
        <p14:creationId xmlns:p14="http://schemas.microsoft.com/office/powerpoint/2010/main" val="2094644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smtClean="0"/>
              <a:t>Download </a:t>
            </a:r>
            <a:r>
              <a:rPr lang="en-GB" dirty="0"/>
              <a:t>Instructions from Moodle.</a:t>
            </a:r>
          </a:p>
        </p:txBody>
      </p:sp>
    </p:spTree>
    <p:extLst>
      <p:ext uri="{BB962C8B-B14F-4D97-AF65-F5344CB8AC3E}">
        <p14:creationId xmlns:p14="http://schemas.microsoft.com/office/powerpoint/2010/main" val="327790832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11765</TotalTime>
  <Words>2672</Words>
  <Application>Microsoft Office PowerPoint</Application>
  <PresentationFormat>On-screen Show (4:3)</PresentationFormat>
  <Paragraphs>488</Paragraphs>
  <Slides>40</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Cambria</vt:lpstr>
      <vt:lpstr>Consolas</vt:lpstr>
      <vt:lpstr>Wingdings</vt:lpstr>
      <vt:lpstr>Wingdings 2</vt:lpstr>
      <vt:lpstr>Median</vt:lpstr>
      <vt:lpstr>SQL DATA Manipulation Language (DML)</vt:lpstr>
      <vt:lpstr>Today’s Lecture</vt:lpstr>
      <vt:lpstr>MS SQL SERVER SELECT TOP</vt:lpstr>
      <vt:lpstr>MS SQL SERVER SELECT TOP</vt:lpstr>
      <vt:lpstr>MS SQL SERVER SELECT TOP</vt:lpstr>
      <vt:lpstr>MS SQL SERVER SELECT TOP</vt:lpstr>
      <vt:lpstr>SELECT TOP Not Standard SQL</vt:lpstr>
      <vt:lpstr>Multi-Table Queries</vt:lpstr>
      <vt:lpstr>Multi-Table Queries</vt:lpstr>
      <vt:lpstr>Multi-Table Queries: Why?</vt:lpstr>
      <vt:lpstr>Multi-Table Queries: Joins</vt:lpstr>
      <vt:lpstr>Multi-Table Queries Types of Joins</vt:lpstr>
      <vt:lpstr>The INNER JOIN  (or Simple JOIN)</vt:lpstr>
      <vt:lpstr>The INNER JOIN  (or Simple JOIN)</vt:lpstr>
      <vt:lpstr>INNER JOIN – Two Table Example</vt:lpstr>
      <vt:lpstr>INNER JOIN – Two Table Example</vt:lpstr>
      <vt:lpstr>INNER JOIN – Two Table Example</vt:lpstr>
      <vt:lpstr>INNER JOIN – Two Table Example</vt:lpstr>
      <vt:lpstr>INNER JOIN – Three table Example</vt:lpstr>
      <vt:lpstr>INNER JOIN – Three table Example</vt:lpstr>
      <vt:lpstr>INNER JOIN – Three table Example</vt:lpstr>
      <vt:lpstr>INNER JOIN – Three table Example</vt:lpstr>
      <vt:lpstr>INNER JOIN – With Aggregates</vt:lpstr>
      <vt:lpstr>OUTER JOINS</vt:lpstr>
      <vt:lpstr>OUTER JOINS</vt:lpstr>
      <vt:lpstr>LEFT OUTER JOIN</vt:lpstr>
      <vt:lpstr>LEFT OUTER JOIN</vt:lpstr>
      <vt:lpstr>LEFT OUTER JOIN</vt:lpstr>
      <vt:lpstr>RIGHT OUTER JOIN</vt:lpstr>
      <vt:lpstr>FULL JOIN</vt:lpstr>
      <vt:lpstr>CROSS JOIN</vt:lpstr>
      <vt:lpstr>SET Operations</vt:lpstr>
      <vt:lpstr>Union, Intersect and Difference (Except) Set Operations</vt:lpstr>
      <vt:lpstr>Union, Intersect and Except</vt:lpstr>
      <vt:lpstr>Union, Intersect and Except Examples</vt:lpstr>
      <vt:lpstr>More Subqueries</vt:lpstr>
      <vt:lpstr>Subqueries: EXISTS and NOT EXISTS</vt:lpstr>
      <vt:lpstr>Using EXISTS: Example</vt:lpstr>
      <vt:lpstr>Using NOT EXISTS: Example</vt:lpstr>
      <vt:lpstr>Lab 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1394</cp:revision>
  <cp:lastPrinted>2014-09-29T16:21:25Z</cp:lastPrinted>
  <dcterms:created xsi:type="dcterms:W3CDTF">2013-09-18T07:00:31Z</dcterms:created>
  <dcterms:modified xsi:type="dcterms:W3CDTF">2019-11-11T15:24:34Z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