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7" r:id="rId2"/>
    <p:sldId id="286" r:id="rId3"/>
    <p:sldId id="287" r:id="rId4"/>
    <p:sldId id="295" r:id="rId5"/>
    <p:sldId id="296" r:id="rId6"/>
    <p:sldId id="300" r:id="rId7"/>
    <p:sldId id="297" r:id="rId8"/>
    <p:sldId id="298" r:id="rId9"/>
    <p:sldId id="294" r:id="rId10"/>
    <p:sldId id="282" r:id="rId11"/>
    <p:sldId id="288" r:id="rId12"/>
    <p:sldId id="289" r:id="rId13"/>
    <p:sldId id="290" r:id="rId14"/>
    <p:sldId id="291" r:id="rId15"/>
    <p:sldId id="292" r:id="rId16"/>
    <p:sldId id="293" r:id="rId17"/>
    <p:sldId id="266" r:id="rId18"/>
    <p:sldId id="268" r:id="rId19"/>
    <p:sldId id="260" r:id="rId20"/>
    <p:sldId id="264" r:id="rId21"/>
    <p:sldId id="284" r:id="rId22"/>
    <p:sldId id="285" r:id="rId23"/>
    <p:sldId id="299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814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566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179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845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366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09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379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748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878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983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09532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6544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820241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0728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8750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5FE07-2356-49EF-99B7-56593DD5F16E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177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749"/>
            <a:ext cx="1952272" cy="6852504"/>
            <a:chOff x="6627813" y="196102"/>
            <a:chExt cx="1952625" cy="5677649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610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75FE07-2356-49EF-99B7-56593DD5F16E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BFAD042C-8E8A-4CE5-9677-66871F32CA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260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www.bacp.co.uk/events-and-resources/ethics-and-standards/ethical-framework-for-the-counselling-professions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cp.co.uk/events-and-resources/ethics-and-standards/ethical-framework-for-the-counselling-professions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cp.co.uk/events-and-resources/ethics-and-standards/ethical-framework-for-the-counselling-professions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cp.co.uk/events-and-resources/ethics-and-standards/ethical-framework-for-the-counselling-profession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cp.co.uk/events-and-resources/ethics-and-standards/ethical-framework-for-the-counselling-professions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cp.co.uk/events-and-resources/ethics-and-standards/ethical-framework-for-the-counselling-professions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extLst/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dirty="0" smtClean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en-US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sz="4400" b="1" dirty="0" smtClean="0">
                <a:solidFill>
                  <a:schemeClr val="tx2">
                    <a:satMod val="130000"/>
                  </a:schemeClr>
                </a:solidFill>
              </a:rPr>
              <a:t>Values, Principles and Autonomy </a:t>
            </a:r>
            <a:r>
              <a:rPr lang="en-US" sz="4400" dirty="0" smtClean="0">
                <a:solidFill>
                  <a:schemeClr val="tx2">
                    <a:satMod val="130000"/>
                  </a:schemeClr>
                </a:solidFill>
              </a:rPr>
              <a:t/>
            </a:r>
            <a:br>
              <a:rPr lang="en-US" sz="4400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sz="4400" dirty="0" smtClean="0">
                <a:solidFill>
                  <a:schemeClr val="tx2">
                    <a:satMod val="130000"/>
                  </a:schemeClr>
                </a:solidFill>
              </a:rPr>
              <a:t>Creating a Framework</a:t>
            </a:r>
            <a:endParaRPr lang="en-US" sz="4400" dirty="0" smtClean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Week 8 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AutoShape 2" descr="Image result for free image of a framework"/>
          <p:cNvSpPr>
            <a:spLocks noChangeAspect="1" noChangeArrowheads="1"/>
          </p:cNvSpPr>
          <p:nvPr/>
        </p:nvSpPr>
        <p:spPr bwMode="auto">
          <a:xfrm>
            <a:off x="63500" y="-876300"/>
            <a:ext cx="1876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048" y="116632"/>
            <a:ext cx="3752850" cy="2758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94074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Schedule for Today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solidFill>
                  <a:srgbClr val="002060"/>
                </a:solidFill>
              </a:rPr>
              <a:t>Review</a:t>
            </a:r>
          </a:p>
          <a:p>
            <a:r>
              <a:rPr lang="en-GB" sz="2400" dirty="0" smtClean="0">
                <a:solidFill>
                  <a:srgbClr val="002060"/>
                </a:solidFill>
              </a:rPr>
              <a:t>Values, Principles and Autonomy </a:t>
            </a:r>
          </a:p>
          <a:p>
            <a:r>
              <a:rPr lang="en-GB" sz="2400" dirty="0" smtClean="0">
                <a:solidFill>
                  <a:srgbClr val="002060"/>
                </a:solidFill>
              </a:rPr>
              <a:t>Moral Character &amp; Virtue</a:t>
            </a:r>
          </a:p>
          <a:p>
            <a:pPr marL="0" indent="0">
              <a:buNone/>
            </a:pPr>
            <a:r>
              <a:rPr lang="en-GB" sz="2400" dirty="0" smtClean="0">
                <a:solidFill>
                  <a:srgbClr val="002060"/>
                </a:solidFill>
              </a:rPr>
              <a:t>Ethics </a:t>
            </a:r>
          </a:p>
          <a:p>
            <a:r>
              <a:rPr lang="en-GB" sz="2400" dirty="0" smtClean="0">
                <a:solidFill>
                  <a:srgbClr val="002060"/>
                </a:solidFill>
              </a:rPr>
              <a:t>Working on your Ethical Framework</a:t>
            </a:r>
          </a:p>
          <a:p>
            <a:r>
              <a:rPr lang="en-GB" sz="2400" dirty="0" smtClean="0">
                <a:solidFill>
                  <a:srgbClr val="002060"/>
                </a:solidFill>
              </a:rPr>
              <a:t>Questions</a:t>
            </a:r>
          </a:p>
          <a:p>
            <a:pPr marL="0" indent="0">
              <a:buNone/>
            </a:pPr>
            <a:endParaRPr lang="en-GB" sz="3600" dirty="0" smtClean="0">
              <a:solidFill>
                <a:srgbClr val="00206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529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>
                <a:solidFill>
                  <a:schemeClr val="tx2">
                    <a:satMod val="130000"/>
                  </a:schemeClr>
                </a:solidFill>
              </a:rPr>
              <a:t>Why </a:t>
            </a:r>
            <a:r>
              <a:rPr lang="en-US" sz="3200" dirty="0">
                <a:solidFill>
                  <a:schemeClr val="tx2">
                    <a:satMod val="130000"/>
                  </a:schemeClr>
                </a:solidFill>
              </a:rPr>
              <a:t>Should I Be Moral</a:t>
            </a:r>
            <a:r>
              <a:rPr lang="en-US" sz="3200" dirty="0" smtClean="0">
                <a:solidFill>
                  <a:schemeClr val="tx2">
                    <a:satMod val="130000"/>
                  </a:schemeClr>
                </a:solidFill>
              </a:rPr>
              <a:t>?</a:t>
            </a:r>
          </a:p>
          <a:p>
            <a:r>
              <a:rPr lang="en-US" sz="3200" dirty="0" smtClean="0">
                <a:solidFill>
                  <a:schemeClr val="tx2">
                    <a:satMod val="130000"/>
                  </a:schemeClr>
                </a:solidFill>
              </a:rPr>
              <a:t>Because </a:t>
            </a:r>
            <a:r>
              <a:rPr lang="en-US" sz="3200" dirty="0">
                <a:solidFill>
                  <a:schemeClr val="tx2">
                    <a:satMod val="130000"/>
                  </a:schemeClr>
                </a:solidFill>
              </a:rPr>
              <a:t>of My Character!</a:t>
            </a:r>
            <a:br>
              <a:rPr lang="en-US" sz="3200" dirty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sz="3200" dirty="0">
                <a:solidFill>
                  <a:schemeClr val="tx2">
                    <a:satMod val="130000"/>
                  </a:schemeClr>
                </a:solidFill>
              </a:rPr>
              <a:t>Virtue Ethics</a:t>
            </a:r>
            <a:br>
              <a:rPr lang="en-US" sz="3200" dirty="0">
                <a:solidFill>
                  <a:schemeClr val="tx2">
                    <a:satMod val="130000"/>
                  </a:schemeClr>
                </a:solidFill>
              </a:rPr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31394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dirty="0">
                <a:solidFill>
                  <a:srgbClr val="002060"/>
                </a:solidFill>
              </a:rPr>
              <a:t>Values are a useful way of expressing general ethical commitments that underpin the purpose and goals of our actions</a:t>
            </a:r>
            <a:r>
              <a:rPr lang="en-GB" sz="2400" dirty="0" smtClean="0">
                <a:solidFill>
                  <a:srgbClr val="002060"/>
                </a:solidFill>
              </a:rPr>
              <a:t>.</a:t>
            </a:r>
          </a:p>
          <a:p>
            <a:r>
              <a:rPr lang="en-GB" sz="2400" dirty="0">
                <a:solidFill>
                  <a:srgbClr val="002060"/>
                </a:solidFill>
              </a:rPr>
              <a:t>Values </a:t>
            </a:r>
            <a:r>
              <a:rPr lang="en-GB" sz="2400" i="1" dirty="0">
                <a:solidFill>
                  <a:srgbClr val="FF0000"/>
                </a:solidFill>
              </a:rPr>
              <a:t>inform principles</a:t>
            </a:r>
            <a:r>
              <a:rPr lang="en-GB" sz="2400" dirty="0">
                <a:solidFill>
                  <a:srgbClr val="002060"/>
                </a:solidFill>
              </a:rPr>
              <a:t>. They become more precisely defined and action-orientated when expressed as a principle</a:t>
            </a:r>
            <a:r>
              <a:rPr lang="en-GB" b="1" dirty="0" smtClean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1500" b="1" dirty="0" smtClean="0">
                <a:solidFill>
                  <a:srgbClr val="002060"/>
                </a:solidFill>
              </a:rPr>
              <a:t>BACP Ethical </a:t>
            </a:r>
            <a:r>
              <a:rPr lang="en-GB" sz="1500" b="1" dirty="0">
                <a:solidFill>
                  <a:srgbClr val="002060"/>
                </a:solidFill>
              </a:rPr>
              <a:t>Framework </a:t>
            </a:r>
            <a:endParaRPr lang="en-GB" sz="15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1500" dirty="0" smtClean="0">
                <a:solidFill>
                  <a:srgbClr val="002060"/>
                </a:solidFill>
                <a:hlinkClick r:id="rId2"/>
              </a:rPr>
              <a:t>https</a:t>
            </a:r>
            <a:r>
              <a:rPr lang="en-GB" sz="1500" dirty="0">
                <a:solidFill>
                  <a:srgbClr val="002060"/>
                </a:solidFill>
                <a:hlinkClick r:id="rId2"/>
              </a:rPr>
              <a:t>://www.bacp.co.uk/events-and-resources/ethics-and-standards/ethical-framework-for-the-counselling-professions</a:t>
            </a:r>
            <a:r>
              <a:rPr lang="en-GB" sz="1500" dirty="0" smtClean="0">
                <a:solidFill>
                  <a:srgbClr val="002060"/>
                </a:solidFill>
                <a:hlinkClick r:id="rId2"/>
              </a:rPr>
              <a:t>/</a:t>
            </a:r>
            <a:endParaRPr lang="en-GB" sz="15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sz="1500" dirty="0">
              <a:solidFill>
                <a:srgbClr val="00206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410714"/>
            <a:ext cx="2676525" cy="128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190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1" dirty="0">
                <a:solidFill>
                  <a:srgbClr val="FF0000"/>
                </a:solidFill>
              </a:rPr>
              <a:t>Principles </a:t>
            </a:r>
            <a:r>
              <a:rPr lang="en-GB" b="1" dirty="0">
                <a:solidFill>
                  <a:srgbClr val="002060"/>
                </a:solidFill>
              </a:rPr>
              <a:t>direct attention to important ethical responsibilities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905000"/>
            <a:ext cx="8280920" cy="4332312"/>
          </a:xfrm>
        </p:spPr>
        <p:txBody>
          <a:bodyPr>
            <a:noAutofit/>
          </a:bodyPr>
          <a:lstStyle/>
          <a:p>
            <a:r>
              <a:rPr lang="en-GB" sz="2000" b="1" dirty="0">
                <a:solidFill>
                  <a:srgbClr val="002060"/>
                </a:solidFill>
              </a:rPr>
              <a:t>Being trustworthy</a:t>
            </a:r>
            <a:r>
              <a:rPr lang="en-GB" sz="2000" dirty="0">
                <a:solidFill>
                  <a:srgbClr val="002060"/>
                </a:solidFill>
              </a:rPr>
              <a:t>: honouring the trust placed in the practitioner. </a:t>
            </a:r>
            <a:endParaRPr lang="en-GB" sz="2000" dirty="0" smtClean="0">
              <a:solidFill>
                <a:srgbClr val="002060"/>
              </a:solidFill>
            </a:endParaRPr>
          </a:p>
          <a:p>
            <a:r>
              <a:rPr lang="en-GB" sz="2000" b="1" dirty="0" smtClean="0">
                <a:solidFill>
                  <a:srgbClr val="002060"/>
                </a:solidFill>
              </a:rPr>
              <a:t>Autonomy</a:t>
            </a:r>
            <a:r>
              <a:rPr lang="en-GB" sz="2000" b="1" dirty="0">
                <a:solidFill>
                  <a:srgbClr val="002060"/>
                </a:solidFill>
              </a:rPr>
              <a:t>:</a:t>
            </a:r>
            <a:r>
              <a:rPr lang="en-GB" sz="2000" dirty="0">
                <a:solidFill>
                  <a:srgbClr val="002060"/>
                </a:solidFill>
              </a:rPr>
              <a:t> respect for the client’s right to be self-governing. </a:t>
            </a:r>
            <a:endParaRPr lang="en-GB" sz="2000" dirty="0" smtClean="0">
              <a:solidFill>
                <a:srgbClr val="002060"/>
              </a:solidFill>
            </a:endParaRPr>
          </a:p>
          <a:p>
            <a:r>
              <a:rPr lang="en-GB" sz="2000" b="1" dirty="0" smtClean="0">
                <a:solidFill>
                  <a:srgbClr val="002060"/>
                </a:solidFill>
              </a:rPr>
              <a:t>Beneficence</a:t>
            </a:r>
            <a:r>
              <a:rPr lang="en-GB" sz="2000" b="1" dirty="0">
                <a:solidFill>
                  <a:srgbClr val="002060"/>
                </a:solidFill>
              </a:rPr>
              <a:t>:</a:t>
            </a:r>
            <a:r>
              <a:rPr lang="en-GB" sz="2000" dirty="0">
                <a:solidFill>
                  <a:srgbClr val="002060"/>
                </a:solidFill>
              </a:rPr>
              <a:t> a commitment to promoting the client’s wellbeing. </a:t>
            </a:r>
            <a:endParaRPr lang="en-GB" sz="2000" dirty="0" smtClean="0">
              <a:solidFill>
                <a:srgbClr val="002060"/>
              </a:solidFill>
            </a:endParaRPr>
          </a:p>
          <a:p>
            <a:r>
              <a:rPr lang="en-GB" sz="2000" b="1" dirty="0" smtClean="0">
                <a:solidFill>
                  <a:srgbClr val="002060"/>
                </a:solidFill>
              </a:rPr>
              <a:t>Non-maleficence</a:t>
            </a:r>
            <a:r>
              <a:rPr lang="en-GB" sz="2000" b="1" dirty="0">
                <a:solidFill>
                  <a:srgbClr val="002060"/>
                </a:solidFill>
              </a:rPr>
              <a:t>: </a:t>
            </a:r>
            <a:r>
              <a:rPr lang="en-GB" sz="2000" dirty="0">
                <a:solidFill>
                  <a:srgbClr val="002060"/>
                </a:solidFill>
              </a:rPr>
              <a:t>a commitment to avoiding harm to the client. </a:t>
            </a:r>
            <a:endParaRPr lang="en-GB" sz="2000" dirty="0" smtClean="0">
              <a:solidFill>
                <a:srgbClr val="002060"/>
              </a:solidFill>
            </a:endParaRPr>
          </a:p>
          <a:p>
            <a:r>
              <a:rPr lang="en-GB" sz="2000" b="1" dirty="0" smtClean="0">
                <a:solidFill>
                  <a:srgbClr val="002060"/>
                </a:solidFill>
              </a:rPr>
              <a:t>Justice</a:t>
            </a:r>
            <a:r>
              <a:rPr lang="en-GB" sz="2000" b="1" dirty="0">
                <a:solidFill>
                  <a:srgbClr val="002060"/>
                </a:solidFill>
              </a:rPr>
              <a:t>:</a:t>
            </a:r>
            <a:r>
              <a:rPr lang="en-GB" sz="2000" dirty="0">
                <a:solidFill>
                  <a:srgbClr val="002060"/>
                </a:solidFill>
              </a:rPr>
              <a:t> the fair and </a:t>
            </a:r>
            <a:r>
              <a:rPr lang="en-GB" sz="2000" b="1" dirty="0">
                <a:solidFill>
                  <a:srgbClr val="FF0000"/>
                </a:solidFill>
              </a:rPr>
              <a:t>impartial treatment </a:t>
            </a:r>
            <a:r>
              <a:rPr lang="en-GB" sz="2000" dirty="0">
                <a:solidFill>
                  <a:srgbClr val="002060"/>
                </a:solidFill>
              </a:rPr>
              <a:t>of all clients and the provision of adequate services. </a:t>
            </a:r>
            <a:endParaRPr lang="en-GB" sz="2000" dirty="0" smtClean="0">
              <a:solidFill>
                <a:srgbClr val="002060"/>
              </a:solidFill>
            </a:endParaRPr>
          </a:p>
          <a:p>
            <a:r>
              <a:rPr lang="en-GB" sz="2000" b="1" dirty="0" smtClean="0">
                <a:solidFill>
                  <a:srgbClr val="002060"/>
                </a:solidFill>
              </a:rPr>
              <a:t>Self-respect</a:t>
            </a:r>
            <a:r>
              <a:rPr lang="en-GB" sz="2000" b="1" dirty="0">
                <a:solidFill>
                  <a:srgbClr val="002060"/>
                </a:solidFill>
              </a:rPr>
              <a:t>: </a:t>
            </a:r>
            <a:r>
              <a:rPr lang="en-GB" sz="2000" dirty="0">
                <a:solidFill>
                  <a:srgbClr val="002060"/>
                </a:solidFill>
              </a:rPr>
              <a:t>fostering the practitioner’s self-knowledge, integrity and care for </a:t>
            </a:r>
            <a:r>
              <a:rPr lang="en-GB" sz="2000" dirty="0" smtClean="0">
                <a:solidFill>
                  <a:srgbClr val="002060"/>
                </a:solidFill>
              </a:rPr>
              <a:t>self</a:t>
            </a:r>
          </a:p>
          <a:p>
            <a:pPr marL="0" indent="0">
              <a:buNone/>
            </a:pPr>
            <a:r>
              <a:rPr lang="en-GB" sz="1200" b="1" dirty="0">
                <a:solidFill>
                  <a:srgbClr val="002060"/>
                </a:solidFill>
              </a:rPr>
              <a:t>BACP Ethical Framework </a:t>
            </a:r>
            <a:r>
              <a:rPr lang="en-GB" sz="1200" dirty="0" smtClean="0">
                <a:solidFill>
                  <a:srgbClr val="002060"/>
                </a:solidFill>
                <a:hlinkClick r:id="rId2"/>
              </a:rPr>
              <a:t>https</a:t>
            </a:r>
            <a:r>
              <a:rPr lang="en-GB" sz="1200" dirty="0">
                <a:solidFill>
                  <a:srgbClr val="002060"/>
                </a:solidFill>
                <a:hlinkClick r:id="rId2"/>
              </a:rPr>
              <a:t>://www.bacp.co.uk/events-and-resources/ethics-and-standards/ethical-framework-for-the-counselling-professions/</a:t>
            </a:r>
            <a:endParaRPr lang="en-GB" sz="1200" dirty="0">
              <a:solidFill>
                <a:srgbClr val="002060"/>
              </a:solidFill>
            </a:endParaRPr>
          </a:p>
          <a:p>
            <a:endParaRPr lang="en-GB" sz="1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5750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5" y="624110"/>
            <a:ext cx="6986736" cy="716658"/>
          </a:xfrm>
        </p:spPr>
        <p:txBody>
          <a:bodyPr/>
          <a:lstStyle/>
          <a:p>
            <a:r>
              <a:rPr lang="en-GB" dirty="0" smtClean="0"/>
              <a:t>Autonomy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3" y="1484784"/>
            <a:ext cx="8064896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>
                <a:solidFill>
                  <a:srgbClr val="002060"/>
                </a:solidFill>
              </a:rPr>
              <a:t>Autonomy </a:t>
            </a:r>
            <a:r>
              <a:rPr lang="en-GB" sz="2400" dirty="0">
                <a:solidFill>
                  <a:srgbClr val="002060"/>
                </a:solidFill>
              </a:rPr>
              <a:t>= Greek autos - </a:t>
            </a:r>
            <a:r>
              <a:rPr lang="en-GB" sz="2400" i="1" dirty="0">
                <a:solidFill>
                  <a:srgbClr val="002060"/>
                </a:solidFill>
              </a:rPr>
              <a:t>self </a:t>
            </a:r>
            <a:r>
              <a:rPr lang="en-GB" sz="2400" dirty="0">
                <a:solidFill>
                  <a:srgbClr val="002060"/>
                </a:solidFill>
              </a:rPr>
              <a:t>and </a:t>
            </a:r>
            <a:r>
              <a:rPr lang="en-GB" sz="2400" i="1" dirty="0" smtClean="0">
                <a:solidFill>
                  <a:srgbClr val="002060"/>
                </a:solidFill>
              </a:rPr>
              <a:t>nomos</a:t>
            </a:r>
            <a:r>
              <a:rPr lang="en-GB" sz="2400" dirty="0" smtClean="0">
                <a:solidFill>
                  <a:srgbClr val="002060"/>
                </a:solidFill>
              </a:rPr>
              <a:t> rule </a:t>
            </a:r>
            <a:r>
              <a:rPr lang="en-GB" sz="2400" dirty="0">
                <a:solidFill>
                  <a:srgbClr val="002060"/>
                </a:solidFill>
              </a:rPr>
              <a:t>– SELF RULE </a:t>
            </a:r>
            <a:endParaRPr lang="en-GB" sz="2400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Lies </a:t>
            </a:r>
            <a:r>
              <a:rPr lang="en-GB" dirty="0">
                <a:solidFill>
                  <a:srgbClr val="002060"/>
                </a:solidFill>
              </a:rPr>
              <a:t>at the heart of </a:t>
            </a:r>
            <a:r>
              <a:rPr lang="en-GB" dirty="0" smtClean="0">
                <a:solidFill>
                  <a:srgbClr val="002060"/>
                </a:solidFill>
              </a:rPr>
              <a:t>Kantian </a:t>
            </a:r>
            <a:r>
              <a:rPr lang="en-GB" dirty="0">
                <a:solidFill>
                  <a:srgbClr val="002060"/>
                </a:solidFill>
              </a:rPr>
              <a:t>moral philosophy – deontology = moral duty. </a:t>
            </a:r>
            <a:r>
              <a:rPr lang="en-GB" dirty="0" smtClean="0">
                <a:solidFill>
                  <a:srgbClr val="002060"/>
                </a:solidFill>
              </a:rPr>
              <a:t>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A </a:t>
            </a:r>
            <a:r>
              <a:rPr lang="en-GB" dirty="0">
                <a:solidFill>
                  <a:srgbClr val="002060"/>
                </a:solidFill>
              </a:rPr>
              <a:t>moral law - universal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Immanuel Kant, Probably </a:t>
            </a:r>
            <a:r>
              <a:rPr lang="en-GB" dirty="0">
                <a:solidFill>
                  <a:srgbClr val="002060"/>
                </a:solidFill>
              </a:rPr>
              <a:t>the most influential moral philosopher of the </a:t>
            </a:r>
            <a:r>
              <a:rPr lang="en-GB" dirty="0" smtClean="0">
                <a:solidFill>
                  <a:srgbClr val="002060"/>
                </a:solidFill>
              </a:rPr>
              <a:t>Western tradition</a:t>
            </a:r>
          </a:p>
          <a:p>
            <a:r>
              <a:rPr lang="en-GB" dirty="0">
                <a:solidFill>
                  <a:srgbClr val="002060"/>
                </a:solidFill>
              </a:rPr>
              <a:t>all persons have unconditional worth, and the capacity to determine their moral destiny and individual </a:t>
            </a:r>
            <a:r>
              <a:rPr lang="en-GB" dirty="0" smtClean="0">
                <a:solidFill>
                  <a:srgbClr val="002060"/>
                </a:solidFill>
              </a:rPr>
              <a:t>rights.  </a:t>
            </a:r>
            <a:endParaRPr lang="en-GB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b="1" dirty="0" smtClean="0"/>
              <a:t>Bioethical Principles of autonomy in mental health </a:t>
            </a:r>
          </a:p>
          <a:p>
            <a:r>
              <a:rPr lang="en-GB" sz="1300" dirty="0" smtClean="0"/>
              <a:t>https</a:t>
            </a:r>
            <a:r>
              <a:rPr lang="en-GB" sz="1300" dirty="0"/>
              <a:t>://www.bing.com/videos/search?q=you+tube+autonomy+in+ethics&amp;view=detail&amp;mid=7D146C713D0AFEC93BB67D146C713D0AFEC93BB6&amp;FORM=VIRE</a:t>
            </a:r>
          </a:p>
        </p:txBody>
      </p:sp>
    </p:spTree>
    <p:extLst>
      <p:ext uri="{BB962C8B-B14F-4D97-AF65-F5344CB8AC3E}">
        <p14:creationId xmlns:p14="http://schemas.microsoft.com/office/powerpoint/2010/main" val="2281808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Making Ethical </a:t>
            </a:r>
            <a:r>
              <a:rPr lang="en-GB" dirty="0" err="1" smtClean="0"/>
              <a:t>Decisons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rgbClr val="002060"/>
                </a:solidFill>
              </a:rPr>
              <a:t>Ethical decisions that are strongly supported by one or more of these principles without any contradiction with the others may be regarded as well-founded. </a:t>
            </a:r>
            <a:endParaRPr lang="en-GB" sz="2800" dirty="0" smtClean="0">
              <a:solidFill>
                <a:srgbClr val="002060"/>
              </a:solidFill>
            </a:endParaRPr>
          </a:p>
          <a:p>
            <a:endParaRPr lang="en-GB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1400" b="1" dirty="0">
                <a:solidFill>
                  <a:srgbClr val="002060"/>
                </a:solidFill>
              </a:rPr>
              <a:t>BACP Ethical Framework 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2060"/>
                </a:solidFill>
                <a:hlinkClick r:id="rId2"/>
              </a:rPr>
              <a:t>https://www.bacp.co.uk/events-and-resources/ethics-and-standards/ethical-framework-for-the-counselling-professions/</a:t>
            </a:r>
            <a:endParaRPr lang="en-GB" sz="1400" dirty="0">
              <a:solidFill>
                <a:srgbClr val="002060"/>
              </a:solidFill>
            </a:endParaRPr>
          </a:p>
          <a:p>
            <a:endParaRPr lang="en-GB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1728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</a:rPr>
              <a:t>However…….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However, practitioners may encounter circumstances in which it is </a:t>
            </a:r>
            <a:r>
              <a:rPr lang="en-GB" dirty="0">
                <a:solidFill>
                  <a:srgbClr val="FF0000"/>
                </a:solidFill>
              </a:rPr>
              <a:t>impossible to reconcile </a:t>
            </a:r>
            <a:r>
              <a:rPr lang="en-GB" dirty="0">
                <a:solidFill>
                  <a:srgbClr val="002060"/>
                </a:solidFill>
              </a:rPr>
              <a:t>all the applicable principles.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This </a:t>
            </a:r>
            <a:r>
              <a:rPr lang="en-GB" dirty="0">
                <a:solidFill>
                  <a:srgbClr val="002060"/>
                </a:solidFill>
              </a:rPr>
              <a:t>may require choosing which principles to prioritise. A decision or course of action does not necessarily become unethical merely because it is controversial or because other practitioners would have reached different conclusions in similar circumstances.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A </a:t>
            </a:r>
            <a:r>
              <a:rPr lang="en-GB" dirty="0">
                <a:solidFill>
                  <a:srgbClr val="002060"/>
                </a:solidFill>
              </a:rPr>
              <a:t>practitioner’s obligation is to consider all the relevant circumstances with as much care as possible and to be appropriately accountable for decisions made.</a:t>
            </a:r>
          </a:p>
        </p:txBody>
      </p:sp>
    </p:spTree>
    <p:extLst>
      <p:ext uri="{BB962C8B-B14F-4D97-AF65-F5344CB8AC3E}">
        <p14:creationId xmlns:p14="http://schemas.microsoft.com/office/powerpoint/2010/main" val="5745509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indent="0"/>
            <a:r>
              <a:rPr lang="en-GB" dirty="0" smtClean="0">
                <a:solidFill>
                  <a:srgbClr val="002060"/>
                </a:solidFill>
              </a:rPr>
              <a:t>BACP - Our </a:t>
            </a:r>
            <a:r>
              <a:rPr lang="en-GB" dirty="0">
                <a:solidFill>
                  <a:srgbClr val="002060"/>
                </a:solidFill>
              </a:rPr>
              <a:t>fundamental values include a commitment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2133600"/>
            <a:ext cx="7848871" cy="42477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rgbClr val="002060"/>
                </a:solidFill>
              </a:rPr>
              <a:t>respecting </a:t>
            </a:r>
            <a:r>
              <a:rPr lang="en-GB" dirty="0">
                <a:solidFill>
                  <a:srgbClr val="002060"/>
                </a:solidFill>
              </a:rPr>
              <a:t>human rights and dignity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alleviating </a:t>
            </a:r>
            <a:r>
              <a:rPr lang="en-GB" dirty="0">
                <a:solidFill>
                  <a:srgbClr val="002060"/>
                </a:solidFill>
              </a:rPr>
              <a:t>symptoms of personal distress and suffering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enhancing </a:t>
            </a:r>
            <a:r>
              <a:rPr lang="en-GB" dirty="0">
                <a:solidFill>
                  <a:srgbClr val="002060"/>
                </a:solidFill>
              </a:rPr>
              <a:t>people’s wellbeing and capabilities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improving </a:t>
            </a:r>
            <a:r>
              <a:rPr lang="en-GB" dirty="0">
                <a:solidFill>
                  <a:srgbClr val="002060"/>
                </a:solidFill>
              </a:rPr>
              <a:t>the quality of relationships between people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increasing </a:t>
            </a:r>
            <a:r>
              <a:rPr lang="en-GB" dirty="0">
                <a:solidFill>
                  <a:srgbClr val="002060"/>
                </a:solidFill>
              </a:rPr>
              <a:t>personal resilience and effectiveness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facilitating </a:t>
            </a:r>
            <a:r>
              <a:rPr lang="en-GB" dirty="0">
                <a:solidFill>
                  <a:srgbClr val="002060"/>
                </a:solidFill>
              </a:rPr>
              <a:t>a sense of self that is meaningful to the person(s) concerned within their personal and cultural context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appreciating </a:t>
            </a:r>
            <a:r>
              <a:rPr lang="en-GB" dirty="0">
                <a:solidFill>
                  <a:srgbClr val="002060"/>
                </a:solidFill>
              </a:rPr>
              <a:t>the variety of human experience and culture • protecting the safety of clients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ensuring </a:t>
            </a:r>
            <a:r>
              <a:rPr lang="en-GB" dirty="0">
                <a:solidFill>
                  <a:srgbClr val="002060"/>
                </a:solidFill>
              </a:rPr>
              <a:t>the integrity of practitioner-client relationships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enhancing </a:t>
            </a:r>
            <a:r>
              <a:rPr lang="en-GB" dirty="0">
                <a:solidFill>
                  <a:srgbClr val="002060"/>
                </a:solidFill>
              </a:rPr>
              <a:t>the quality of professional knowledge and its application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striving </a:t>
            </a:r>
            <a:r>
              <a:rPr lang="en-GB" dirty="0">
                <a:solidFill>
                  <a:srgbClr val="002060"/>
                </a:solidFill>
              </a:rPr>
              <a:t>for the fair and adequate provision of services.</a:t>
            </a:r>
          </a:p>
        </p:txBody>
      </p:sp>
    </p:spTree>
    <p:extLst>
      <p:ext uri="{BB962C8B-B14F-4D97-AF65-F5344CB8AC3E}">
        <p14:creationId xmlns:p14="http://schemas.microsoft.com/office/powerpoint/2010/main" val="21675003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1681" y="624110"/>
            <a:ext cx="6842720" cy="12808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Personal moral </a:t>
            </a:r>
            <a:r>
              <a:rPr lang="en-GB" b="1" dirty="0" smtClean="0">
                <a:solidFill>
                  <a:srgbClr val="002060"/>
                </a:solidFill>
              </a:rPr>
              <a:t>qualities –BACP Framework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1" y="2133600"/>
            <a:ext cx="7202760" cy="4247728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 smtClean="0">
                <a:solidFill>
                  <a:srgbClr val="002060"/>
                </a:solidFill>
              </a:rPr>
              <a:t>Personal </a:t>
            </a:r>
            <a:r>
              <a:rPr lang="en-GB" sz="2400" dirty="0">
                <a:solidFill>
                  <a:srgbClr val="002060"/>
                </a:solidFill>
              </a:rPr>
              <a:t>moral qualities are internalised values that shape how we relate to others and our environment. </a:t>
            </a:r>
            <a:endParaRPr lang="en-GB" sz="2400" dirty="0" smtClean="0">
              <a:solidFill>
                <a:srgbClr val="002060"/>
              </a:solidFill>
            </a:endParaRPr>
          </a:p>
          <a:p>
            <a:r>
              <a:rPr lang="en-GB" sz="2400" dirty="0" smtClean="0">
                <a:solidFill>
                  <a:srgbClr val="002060"/>
                </a:solidFill>
              </a:rPr>
              <a:t>They </a:t>
            </a:r>
            <a:r>
              <a:rPr lang="en-GB" sz="2400" dirty="0">
                <a:solidFill>
                  <a:srgbClr val="002060"/>
                </a:solidFill>
              </a:rPr>
              <a:t>represent a moral energy or drive that may operate unconsciously and unexamined. </a:t>
            </a:r>
            <a:endParaRPr lang="en-GB" sz="2400" dirty="0" smtClean="0">
              <a:solidFill>
                <a:srgbClr val="002060"/>
              </a:solidFill>
            </a:endParaRPr>
          </a:p>
          <a:p>
            <a:r>
              <a:rPr lang="en-GB" sz="2400" dirty="0" smtClean="0">
                <a:solidFill>
                  <a:srgbClr val="002060"/>
                </a:solidFill>
              </a:rPr>
              <a:t>This </a:t>
            </a:r>
            <a:r>
              <a:rPr lang="en-GB" sz="2400" dirty="0">
                <a:solidFill>
                  <a:srgbClr val="002060"/>
                </a:solidFill>
              </a:rPr>
              <a:t>moral energy or drive is ethically more beneficial when consciously examined from time to time and used to motivate our ethical development or shape how we work towards a good society. </a:t>
            </a:r>
            <a:endParaRPr lang="en-GB" sz="24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2100" b="1" dirty="0" smtClean="0">
                <a:solidFill>
                  <a:srgbClr val="002060"/>
                </a:solidFill>
              </a:rPr>
              <a:t>BACP </a:t>
            </a:r>
            <a:r>
              <a:rPr lang="en-GB" sz="2100" b="1" dirty="0">
                <a:solidFill>
                  <a:srgbClr val="002060"/>
                </a:solidFill>
              </a:rPr>
              <a:t>Ethical Framework </a:t>
            </a:r>
          </a:p>
          <a:p>
            <a:pPr marL="0" indent="0">
              <a:buNone/>
            </a:pPr>
            <a:r>
              <a:rPr lang="en-GB" sz="2100" dirty="0">
                <a:solidFill>
                  <a:srgbClr val="002060"/>
                </a:solidFill>
                <a:hlinkClick r:id="rId2"/>
              </a:rPr>
              <a:t>https://www.bacp.co.uk/events-and-resources/ethics-and-standards/ethical-framework-for-the-counselling-professions/</a:t>
            </a:r>
            <a:endParaRPr lang="en-GB" sz="2100" dirty="0">
              <a:solidFill>
                <a:srgbClr val="002060"/>
              </a:solidFill>
            </a:endParaRPr>
          </a:p>
          <a:p>
            <a:endParaRPr lang="en-GB" sz="24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6176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Virtue Ethics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5" y="2133600"/>
            <a:ext cx="7346776" cy="377762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 smtClean="0">
              <a:solidFill>
                <a:srgbClr val="002060"/>
              </a:solidFill>
            </a:endParaRPr>
          </a:p>
          <a:p>
            <a:r>
              <a:rPr lang="en-GB" sz="2800" dirty="0" smtClean="0">
                <a:solidFill>
                  <a:srgbClr val="002060"/>
                </a:solidFill>
              </a:rPr>
              <a:t>9. ‘</a:t>
            </a:r>
            <a:r>
              <a:rPr lang="en-GB" sz="2800" dirty="0" smtClean="0">
                <a:solidFill>
                  <a:srgbClr val="002060"/>
                </a:solidFill>
              </a:rPr>
              <a:t>Personal </a:t>
            </a:r>
            <a:r>
              <a:rPr lang="en-GB" sz="2800" dirty="0">
                <a:solidFill>
                  <a:srgbClr val="002060"/>
                </a:solidFill>
              </a:rPr>
              <a:t>moral qualities’ are a contemporary application of </a:t>
            </a:r>
            <a:r>
              <a:rPr lang="en-GB" sz="2800" b="1" dirty="0">
                <a:solidFill>
                  <a:srgbClr val="002060"/>
                </a:solidFill>
              </a:rPr>
              <a:t>‘virtues’ </a:t>
            </a:r>
            <a:r>
              <a:rPr lang="en-GB" sz="2800" dirty="0" smtClean="0">
                <a:solidFill>
                  <a:srgbClr val="002060"/>
                </a:solidFill>
              </a:rPr>
              <a:t>from </a:t>
            </a:r>
            <a:r>
              <a:rPr lang="en-GB" sz="2800" dirty="0">
                <a:solidFill>
                  <a:srgbClr val="002060"/>
                </a:solidFill>
              </a:rPr>
              <a:t>moral philosophy</a:t>
            </a:r>
            <a:r>
              <a:rPr lang="en-GB" sz="2800" dirty="0"/>
              <a:t>. </a:t>
            </a: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1300" b="1" dirty="0">
                <a:solidFill>
                  <a:srgbClr val="002060"/>
                </a:solidFill>
              </a:rPr>
              <a:t>BACP Ethical Framework </a:t>
            </a:r>
          </a:p>
          <a:p>
            <a:pPr marL="0" indent="0">
              <a:buNone/>
            </a:pPr>
            <a:r>
              <a:rPr lang="en-GB" sz="1300" dirty="0">
                <a:solidFill>
                  <a:srgbClr val="002060"/>
                </a:solidFill>
                <a:hlinkClick r:id="rId2"/>
              </a:rPr>
              <a:t>https://www.bacp.co.uk/events-and-resources/ethics-and-standards/ethical-framework-for-the-counselling-professions/</a:t>
            </a:r>
            <a:endParaRPr lang="en-GB" sz="1300" dirty="0">
              <a:solidFill>
                <a:srgbClr val="002060"/>
              </a:solidFill>
            </a:endParaRP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508068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solidFill>
                  <a:srgbClr val="002060"/>
                </a:solidFill>
              </a:rPr>
              <a:t>10. The </a:t>
            </a:r>
            <a:r>
              <a:rPr lang="en-GB" sz="2400" dirty="0">
                <a:solidFill>
                  <a:srgbClr val="002060"/>
                </a:solidFill>
              </a:rPr>
              <a:t>practitioner’s personal and relational moral qualities are of the utmost importance. </a:t>
            </a:r>
            <a:endParaRPr lang="en-GB" sz="2400" dirty="0" smtClean="0">
              <a:solidFill>
                <a:srgbClr val="002060"/>
              </a:solidFill>
            </a:endParaRPr>
          </a:p>
          <a:p>
            <a:r>
              <a:rPr lang="en-GB" sz="2400" dirty="0" smtClean="0">
                <a:solidFill>
                  <a:srgbClr val="002060"/>
                </a:solidFill>
              </a:rPr>
              <a:t>Their </a:t>
            </a:r>
            <a:r>
              <a:rPr lang="en-GB" sz="2400" dirty="0">
                <a:solidFill>
                  <a:srgbClr val="002060"/>
                </a:solidFill>
              </a:rPr>
              <a:t>perceived presence or absence will have a strong influence on how relationships with clients and colleagues develop and whether they are of sufficient quality and resilience to support the work. </a:t>
            </a:r>
          </a:p>
        </p:txBody>
      </p:sp>
    </p:spTree>
    <p:extLst>
      <p:ext uri="{BB962C8B-B14F-4D97-AF65-F5344CB8AC3E}">
        <p14:creationId xmlns:p14="http://schemas.microsoft.com/office/powerpoint/2010/main" val="6864777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solidFill>
                  <a:srgbClr val="002060"/>
                </a:solidFill>
              </a:rPr>
              <a:t>11. High </a:t>
            </a:r>
            <a:r>
              <a:rPr lang="en-GB" sz="2800" dirty="0">
                <a:solidFill>
                  <a:srgbClr val="002060"/>
                </a:solidFill>
              </a:rPr>
              <a:t>levels of compatibility between personal and professional moral qualities will usually enhance the integrity and resilience of any relationship</a:t>
            </a:r>
            <a:r>
              <a:rPr lang="en-GB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374392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solidFill>
                  <a:srgbClr val="002060"/>
                </a:solidFill>
              </a:rPr>
              <a:t>Key personal qualities to which members and registrants are strongly</a:t>
            </a:r>
            <a:br>
              <a:rPr lang="en-GB" sz="2400" b="1" dirty="0">
                <a:solidFill>
                  <a:srgbClr val="002060"/>
                </a:solidFill>
              </a:rPr>
            </a:br>
            <a:r>
              <a:rPr lang="en-GB" sz="2400" b="1" dirty="0">
                <a:solidFill>
                  <a:srgbClr val="002060"/>
                </a:solidFill>
              </a:rPr>
              <a:t>encouraged to aspire include:</a:t>
            </a:r>
            <a:endParaRPr lang="en-GB" sz="240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5617" y="2133600"/>
            <a:ext cx="7418784" cy="3777622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Candour: </a:t>
            </a:r>
            <a:r>
              <a:rPr lang="en-GB" dirty="0">
                <a:solidFill>
                  <a:srgbClr val="002060"/>
                </a:solidFill>
              </a:rPr>
              <a:t>openness with clients about anything that places them at risk of harm or causes actual harm.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b="1" dirty="0" smtClean="0">
                <a:solidFill>
                  <a:srgbClr val="002060"/>
                </a:solidFill>
              </a:rPr>
              <a:t>Care</a:t>
            </a:r>
            <a:r>
              <a:rPr lang="en-GB" dirty="0">
                <a:solidFill>
                  <a:srgbClr val="002060"/>
                </a:solidFill>
              </a:rPr>
              <a:t>: benevolent, responsible and competent attentiveness to someone’s needs, wellbeing and personal agency.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b="1" dirty="0" smtClean="0">
                <a:solidFill>
                  <a:srgbClr val="002060"/>
                </a:solidFill>
              </a:rPr>
              <a:t>Courage</a:t>
            </a:r>
            <a:r>
              <a:rPr lang="en-GB" b="1" dirty="0">
                <a:solidFill>
                  <a:srgbClr val="002060"/>
                </a:solidFill>
              </a:rPr>
              <a:t>: </a:t>
            </a:r>
            <a:r>
              <a:rPr lang="en-GB" dirty="0">
                <a:solidFill>
                  <a:srgbClr val="002060"/>
                </a:solidFill>
              </a:rPr>
              <a:t>the capacity to act in spite of known fears, risks and uncertainty.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b="1" dirty="0" smtClean="0">
                <a:solidFill>
                  <a:srgbClr val="002060"/>
                </a:solidFill>
              </a:rPr>
              <a:t>Diligence</a:t>
            </a:r>
            <a:r>
              <a:rPr lang="en-GB" b="1" dirty="0">
                <a:solidFill>
                  <a:srgbClr val="002060"/>
                </a:solidFill>
              </a:rPr>
              <a:t>: </a:t>
            </a:r>
            <a:r>
              <a:rPr lang="en-GB" dirty="0">
                <a:solidFill>
                  <a:srgbClr val="002060"/>
                </a:solidFill>
              </a:rPr>
              <a:t>the conscientious deployment of the skills and knowledge needed to achieve a beneficial outcome.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b="1" dirty="0" smtClean="0">
                <a:solidFill>
                  <a:srgbClr val="002060"/>
                </a:solidFill>
              </a:rPr>
              <a:t>Empathy</a:t>
            </a:r>
            <a:r>
              <a:rPr lang="en-GB" b="1" dirty="0">
                <a:solidFill>
                  <a:srgbClr val="002060"/>
                </a:solidFill>
              </a:rPr>
              <a:t>: </a:t>
            </a:r>
            <a:r>
              <a:rPr lang="en-GB" dirty="0">
                <a:solidFill>
                  <a:srgbClr val="002060"/>
                </a:solidFill>
              </a:rPr>
              <a:t>the ability to communicate understanding of another person’s experience from that person’s perspective</a:t>
            </a:r>
            <a:r>
              <a:rPr lang="en-GB" dirty="0" smtClean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1300" b="1" dirty="0">
                <a:solidFill>
                  <a:srgbClr val="002060"/>
                </a:solidFill>
              </a:rPr>
              <a:t>BACP Ethical Framework </a:t>
            </a:r>
          </a:p>
          <a:p>
            <a:pPr marL="0" indent="0">
              <a:buNone/>
            </a:pPr>
            <a:r>
              <a:rPr lang="en-GB" sz="1300" dirty="0">
                <a:solidFill>
                  <a:srgbClr val="002060"/>
                </a:solidFill>
                <a:hlinkClick r:id="rId2"/>
              </a:rPr>
              <a:t>https://www.bacp.co.uk/events-and-resources/ethics-and-standards/ethical-framework-for-the-counselling-professions/</a:t>
            </a:r>
            <a:endParaRPr lang="en-GB" sz="13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4730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>
                <a:solidFill>
                  <a:srgbClr val="002060"/>
                </a:solidFill>
              </a:rPr>
              <a:t>Fairness: </a:t>
            </a:r>
            <a:r>
              <a:rPr lang="en-GB" sz="2000" dirty="0">
                <a:solidFill>
                  <a:srgbClr val="002060"/>
                </a:solidFill>
              </a:rPr>
              <a:t>impartial and principled in decisions and actions concerning others in ways that promote equality of opportunity and maximise the capability of the people concerned. </a:t>
            </a:r>
            <a:endParaRPr lang="en-GB" sz="2000" dirty="0" smtClean="0">
              <a:solidFill>
                <a:srgbClr val="002060"/>
              </a:solidFill>
            </a:endParaRPr>
          </a:p>
          <a:p>
            <a:r>
              <a:rPr lang="en-GB" sz="2000" b="1" dirty="0" smtClean="0">
                <a:solidFill>
                  <a:srgbClr val="002060"/>
                </a:solidFill>
              </a:rPr>
              <a:t>Humility</a:t>
            </a:r>
            <a:r>
              <a:rPr lang="en-GB" sz="2000" b="1" dirty="0">
                <a:solidFill>
                  <a:srgbClr val="002060"/>
                </a:solidFill>
              </a:rPr>
              <a:t>: </a:t>
            </a:r>
            <a:r>
              <a:rPr lang="en-GB" sz="2000" dirty="0">
                <a:solidFill>
                  <a:srgbClr val="002060"/>
                </a:solidFill>
              </a:rPr>
              <a:t>the ability to assess accurately and acknowledge one’s own strengths and weaknesses. </a:t>
            </a:r>
            <a:endParaRPr lang="en-GB" sz="2000" dirty="0" smtClean="0">
              <a:solidFill>
                <a:srgbClr val="002060"/>
              </a:solidFill>
            </a:endParaRPr>
          </a:p>
          <a:p>
            <a:r>
              <a:rPr lang="en-GB" sz="2000" b="1" dirty="0" smtClean="0">
                <a:solidFill>
                  <a:srgbClr val="002060"/>
                </a:solidFill>
              </a:rPr>
              <a:t>Identity</a:t>
            </a:r>
            <a:r>
              <a:rPr lang="en-GB" sz="2000" b="1" dirty="0">
                <a:solidFill>
                  <a:srgbClr val="002060"/>
                </a:solidFill>
              </a:rPr>
              <a:t>: </a:t>
            </a:r>
            <a:r>
              <a:rPr lang="en-GB" sz="2000" dirty="0">
                <a:solidFill>
                  <a:srgbClr val="002060"/>
                </a:solidFill>
              </a:rPr>
              <a:t>sense of self in relationship to others that forms the basis of responsibility, resilience and motivation</a:t>
            </a:r>
            <a:r>
              <a:rPr lang="en-GB" dirty="0"/>
              <a:t>.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1546304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>
                <a:solidFill>
                  <a:srgbClr val="002060"/>
                </a:solidFill>
              </a:rPr>
              <a:t>Integrity</a:t>
            </a:r>
            <a:r>
              <a:rPr lang="en-GB" b="1" dirty="0">
                <a:solidFill>
                  <a:srgbClr val="002060"/>
                </a:solidFill>
              </a:rPr>
              <a:t>: </a:t>
            </a:r>
            <a:r>
              <a:rPr lang="en-GB" dirty="0">
                <a:solidFill>
                  <a:srgbClr val="002060"/>
                </a:solidFill>
              </a:rPr>
              <a:t>commitment to being moral in dealings with others, including personal straightforwardness, honesty and coherence.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b="1" dirty="0" smtClean="0">
                <a:solidFill>
                  <a:srgbClr val="002060"/>
                </a:solidFill>
              </a:rPr>
              <a:t>Resilience</a:t>
            </a:r>
            <a:r>
              <a:rPr lang="en-GB" dirty="0">
                <a:solidFill>
                  <a:srgbClr val="002060"/>
                </a:solidFill>
              </a:rPr>
              <a:t>: the capacity to work with the client’s concerns without being personally diminished</a:t>
            </a:r>
            <a:r>
              <a:rPr lang="en-GB" dirty="0" smtClean="0">
                <a:solidFill>
                  <a:srgbClr val="002060"/>
                </a:solidFill>
              </a:rPr>
              <a:t>.</a:t>
            </a:r>
          </a:p>
          <a:p>
            <a:r>
              <a:rPr lang="en-GB" b="1" dirty="0" smtClean="0">
                <a:solidFill>
                  <a:srgbClr val="002060"/>
                </a:solidFill>
              </a:rPr>
              <a:t>Respect</a:t>
            </a:r>
            <a:r>
              <a:rPr lang="en-GB" dirty="0">
                <a:solidFill>
                  <a:srgbClr val="002060"/>
                </a:solidFill>
              </a:rPr>
              <a:t>: showing appropriate esteem for people and their understanding of themselves. </a:t>
            </a:r>
            <a:endParaRPr lang="en-GB" dirty="0" smtClean="0">
              <a:solidFill>
                <a:srgbClr val="002060"/>
              </a:solidFill>
            </a:endParaRPr>
          </a:p>
          <a:p>
            <a:r>
              <a:rPr lang="en-GB" b="1" dirty="0" smtClean="0">
                <a:solidFill>
                  <a:srgbClr val="002060"/>
                </a:solidFill>
              </a:rPr>
              <a:t>Sincerity</a:t>
            </a:r>
            <a:r>
              <a:rPr lang="en-GB" b="1" dirty="0">
                <a:solidFill>
                  <a:srgbClr val="002060"/>
                </a:solidFill>
              </a:rPr>
              <a:t>: </a:t>
            </a:r>
            <a:r>
              <a:rPr lang="en-GB" dirty="0">
                <a:solidFill>
                  <a:srgbClr val="002060"/>
                </a:solidFill>
              </a:rPr>
              <a:t>a personal commitment to consistency between what is professed and what is done. Wisdom: possession of sound judgement that informs </a:t>
            </a:r>
            <a:r>
              <a:rPr lang="en-GB" dirty="0" smtClean="0">
                <a:solidFill>
                  <a:srgbClr val="002060"/>
                </a:solidFill>
              </a:rPr>
              <a:t>practice</a:t>
            </a:r>
          </a:p>
          <a:p>
            <a:r>
              <a:rPr lang="en-GB" b="1" dirty="0">
                <a:solidFill>
                  <a:srgbClr val="002060"/>
                </a:solidFill>
              </a:rPr>
              <a:t>Wisdom: </a:t>
            </a:r>
            <a:r>
              <a:rPr lang="en-GB" dirty="0">
                <a:solidFill>
                  <a:srgbClr val="002060"/>
                </a:solidFill>
              </a:rPr>
              <a:t>possession of sound judgement that informs </a:t>
            </a:r>
            <a:r>
              <a:rPr lang="en-GB" dirty="0" smtClean="0">
                <a:solidFill>
                  <a:srgbClr val="002060"/>
                </a:solidFill>
              </a:rPr>
              <a:t>practice.</a:t>
            </a:r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7578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4000" smtClean="0"/>
              <a:t>The standards of excellence of the "good life"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800" dirty="0" smtClean="0">
                <a:solidFill>
                  <a:srgbClr val="002060"/>
                </a:solidFill>
              </a:rPr>
              <a:t>The question we ask here is how you as an agent may be helped in your pursuit of the good life. </a:t>
            </a:r>
          </a:p>
        </p:txBody>
      </p:sp>
    </p:spTree>
    <p:extLst>
      <p:ext uri="{BB962C8B-B14F-4D97-AF65-F5344CB8AC3E}">
        <p14:creationId xmlns:p14="http://schemas.microsoft.com/office/powerpoint/2010/main" val="3627689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4000" smtClean="0"/>
              <a:t>The standards of excellence of the "good life"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1259633" y="1905000"/>
            <a:ext cx="7274768" cy="440432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US" sz="2400" b="1" dirty="0" smtClean="0">
                <a:solidFill>
                  <a:srgbClr val="002060"/>
                </a:solidFill>
              </a:rPr>
              <a:t>The Study and Practice of Virtue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>
                <a:solidFill>
                  <a:srgbClr val="002060"/>
                </a:solidFill>
              </a:rPr>
              <a:t>The </a:t>
            </a:r>
            <a:r>
              <a:rPr lang="en-US" sz="2400" dirty="0" smtClean="0">
                <a:solidFill>
                  <a:srgbClr val="002060"/>
                </a:solidFill>
              </a:rPr>
              <a:t>standards of excellence in living the good life have a long history. They are known as virtues.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>
                <a:solidFill>
                  <a:srgbClr val="002060"/>
                </a:solidFill>
              </a:rPr>
              <a:t>Virtue is a kind of excellence.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>
                <a:solidFill>
                  <a:srgbClr val="002060"/>
                </a:solidFill>
              </a:rPr>
              <a:t>Virtues become the strengths, the solidity, of our character.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>
                <a:solidFill>
                  <a:srgbClr val="002060"/>
                </a:solidFill>
              </a:rPr>
              <a:t>Moral theology identifies many virtues to which a human can aspire: generosity, patience, and humility to name a few. The cardinal virtues are: </a:t>
            </a:r>
            <a:r>
              <a:rPr lang="en-US" sz="2400" b="1" dirty="0" smtClean="0">
                <a:solidFill>
                  <a:srgbClr val="002060"/>
                </a:solidFill>
              </a:rPr>
              <a:t>temperance, courage, prudence and justice.</a:t>
            </a:r>
          </a:p>
        </p:txBody>
      </p:sp>
    </p:spTree>
    <p:extLst>
      <p:ext uri="{BB962C8B-B14F-4D97-AF65-F5344CB8AC3E}">
        <p14:creationId xmlns:p14="http://schemas.microsoft.com/office/powerpoint/2010/main" val="1119088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285875" y="274638"/>
            <a:ext cx="7400925" cy="1011237"/>
          </a:xfrm>
        </p:spPr>
        <p:txBody>
          <a:bodyPr>
            <a:normAutofit/>
          </a:bodyPr>
          <a:lstStyle/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sz="4000" dirty="0" smtClean="0">
                <a:solidFill>
                  <a:schemeClr val="tx2">
                    <a:satMod val="130000"/>
                  </a:schemeClr>
                </a:solidFill>
              </a:rPr>
              <a:t>The Virtues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714500"/>
            <a:ext cx="7846640" cy="4738836"/>
          </a:xfrm>
        </p:spPr>
        <p:txBody>
          <a:bodyPr rtlCol="0">
            <a:normAutofit/>
          </a:bodyPr>
          <a:lstStyle/>
          <a:p>
            <a:pPr marL="548640" indent="-457200">
              <a:lnSpc>
                <a:spcPct val="90000"/>
              </a:lnSpc>
              <a:buClr>
                <a:schemeClr val="accent6">
                  <a:lumMod val="75000"/>
                </a:schemeClr>
              </a:buClr>
              <a:defRPr/>
            </a:pPr>
            <a:r>
              <a:rPr lang="en-US" altLang="en-US" sz="2800" b="1" dirty="0" smtClean="0">
                <a:solidFill>
                  <a:srgbClr val="002060"/>
                </a:solidFill>
              </a:rPr>
              <a:t>Intellectual Virtues</a:t>
            </a:r>
          </a:p>
          <a:p>
            <a:pPr marL="548640" lvl="1" indent="-18288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Wingdings 2"/>
              <a:buChar char=""/>
              <a:defRPr/>
            </a:pPr>
            <a:r>
              <a:rPr lang="en-US" altLang="en-US" dirty="0" smtClean="0">
                <a:solidFill>
                  <a:srgbClr val="002060"/>
                </a:solidFill>
              </a:rPr>
              <a:t>Wisdom, Understanding, Prudence</a:t>
            </a:r>
          </a:p>
          <a:p>
            <a:pPr marL="548640" lvl="1" indent="-18288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Wingdings 2"/>
              <a:buChar char=""/>
              <a:defRPr/>
            </a:pPr>
            <a:r>
              <a:rPr lang="en-US" altLang="en-US" dirty="0" smtClean="0">
                <a:solidFill>
                  <a:srgbClr val="002060"/>
                </a:solidFill>
              </a:rPr>
              <a:t>Taught through instruction</a:t>
            </a:r>
          </a:p>
          <a:p>
            <a:pPr marL="548640" indent="-457200">
              <a:lnSpc>
                <a:spcPct val="90000"/>
              </a:lnSpc>
              <a:buClr>
                <a:schemeClr val="accent6">
                  <a:lumMod val="75000"/>
                </a:schemeClr>
              </a:buClr>
              <a:defRPr/>
            </a:pPr>
            <a:r>
              <a:rPr lang="en-US" altLang="en-US" sz="2800" b="1" dirty="0" smtClean="0">
                <a:solidFill>
                  <a:srgbClr val="002060"/>
                </a:solidFill>
              </a:rPr>
              <a:t>Moral Virtues</a:t>
            </a:r>
          </a:p>
          <a:p>
            <a:pPr marL="548640" lvl="1" indent="-18288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Wingdings 2"/>
              <a:buChar char=""/>
              <a:defRPr/>
            </a:pPr>
            <a:r>
              <a:rPr lang="en-US" altLang="en-US" dirty="0" smtClean="0">
                <a:solidFill>
                  <a:srgbClr val="002060"/>
                </a:solidFill>
              </a:rPr>
              <a:t>Prudence, Justice, Fortitude, Temperance</a:t>
            </a:r>
          </a:p>
          <a:p>
            <a:pPr marL="548640" lvl="1" indent="-18288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Wingdings 2"/>
              <a:buChar char=""/>
              <a:defRPr/>
            </a:pPr>
            <a:r>
              <a:rPr lang="en-US" altLang="en-US" dirty="0" smtClean="0">
                <a:solidFill>
                  <a:srgbClr val="002060"/>
                </a:solidFill>
              </a:rPr>
              <a:t>The result of habit</a:t>
            </a:r>
          </a:p>
          <a:p>
            <a:pPr marL="548640" lvl="1" indent="-18288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Wingdings 2"/>
              <a:buChar char=""/>
              <a:defRPr/>
            </a:pPr>
            <a:r>
              <a:rPr lang="en-US" altLang="en-US" dirty="0" smtClean="0">
                <a:solidFill>
                  <a:srgbClr val="002060"/>
                </a:solidFill>
              </a:rPr>
              <a:t>Not natural or inborn but acquired through practice</a:t>
            </a:r>
          </a:p>
          <a:p>
            <a:pPr marL="548640" lvl="1" indent="-18288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Wingdings 2"/>
              <a:buChar char=""/>
              <a:defRPr/>
            </a:pPr>
            <a:r>
              <a:rPr lang="en-US" altLang="en-US" dirty="0" smtClean="0">
                <a:solidFill>
                  <a:srgbClr val="002060"/>
                </a:solidFill>
              </a:rPr>
              <a:t>Habit or disposition of the soul (our fundamental character) which involves both feeling and action</a:t>
            </a:r>
          </a:p>
          <a:p>
            <a:pPr marL="822960" lvl="2" indent="-182880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6">
                  <a:lumMod val="75000"/>
                </a:schemeClr>
              </a:buClr>
              <a:buFont typeface="Wingdings 2"/>
              <a:buChar char=""/>
              <a:defRPr/>
            </a:pPr>
            <a:r>
              <a:rPr lang="en-US" altLang="en-US" sz="2000" i="1" dirty="0" smtClean="0">
                <a:solidFill>
                  <a:srgbClr val="002060"/>
                </a:solidFill>
              </a:rPr>
              <a:t>“Those strengths of character that enable us to flourish” </a:t>
            </a:r>
            <a:r>
              <a:rPr lang="en-US" altLang="en-US" sz="2000" dirty="0" smtClean="0">
                <a:solidFill>
                  <a:srgbClr val="002060"/>
                </a:solidFill>
              </a:rPr>
              <a:t>(</a:t>
            </a:r>
            <a:r>
              <a:rPr lang="en-US" altLang="en-US" sz="2000" dirty="0" err="1" smtClean="0">
                <a:solidFill>
                  <a:srgbClr val="002060"/>
                </a:solidFill>
              </a:rPr>
              <a:t>Hinman</a:t>
            </a:r>
            <a:r>
              <a:rPr lang="en-US" altLang="en-US" sz="2000" dirty="0" smtClean="0">
                <a:solidFill>
                  <a:srgbClr val="002060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4884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320040" indent="-320040" eaLnBrk="1" fontAlgn="auto" hangingPunct="1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en-US" b="1" dirty="0" smtClean="0">
                <a:solidFill>
                  <a:schemeClr val="tx2">
                    <a:satMod val="130000"/>
                  </a:schemeClr>
                </a:solidFill>
              </a:rPr>
              <a:t>Weaknesses of Virtue Ethics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400" dirty="0" smtClean="0">
                <a:solidFill>
                  <a:srgbClr val="002060"/>
                </a:solidFill>
              </a:rPr>
              <a:t>Dependence on strong communities</a:t>
            </a:r>
          </a:p>
          <a:p>
            <a:pPr eaLnBrk="1" hangingPunct="1"/>
            <a:r>
              <a:rPr lang="en-US" altLang="en-US" sz="2400" dirty="0" smtClean="0">
                <a:solidFill>
                  <a:srgbClr val="002060"/>
                </a:solidFill>
              </a:rPr>
              <a:t>Not easily applied to ethical issues or to give us practical solutions</a:t>
            </a:r>
          </a:p>
          <a:p>
            <a:pPr eaLnBrk="1" hangingPunct="1"/>
            <a:r>
              <a:rPr lang="en-US" altLang="en-US" sz="2400" dirty="0" smtClean="0">
                <a:solidFill>
                  <a:srgbClr val="002060"/>
                </a:solidFill>
              </a:rPr>
              <a:t>Demands time</a:t>
            </a:r>
          </a:p>
          <a:p>
            <a:pPr eaLnBrk="1" hangingPunct="1"/>
            <a:r>
              <a:rPr lang="en-US" altLang="en-US" sz="2400" dirty="0" smtClean="0">
                <a:solidFill>
                  <a:srgbClr val="002060"/>
                </a:solidFill>
              </a:rPr>
              <a:t>Can be turned into a really poor duty-based ethics</a:t>
            </a:r>
          </a:p>
          <a:p>
            <a:pPr eaLnBrk="1" hangingPunct="1"/>
            <a:r>
              <a:rPr lang="en-US" altLang="en-US" sz="2400" dirty="0" smtClean="0">
                <a:solidFill>
                  <a:srgbClr val="002060"/>
                </a:solidFill>
              </a:rPr>
              <a:t>Might be taken as situational ethics</a:t>
            </a:r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051327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BACP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No statement of ethics can eliminate the difficulty of making </a:t>
            </a:r>
            <a:r>
              <a:rPr lang="en-GB" dirty="0" smtClean="0">
                <a:solidFill>
                  <a:srgbClr val="002060"/>
                </a:solidFill>
              </a:rPr>
              <a:t>professional judgements </a:t>
            </a:r>
            <a:r>
              <a:rPr lang="en-GB" dirty="0">
                <a:solidFill>
                  <a:srgbClr val="002060"/>
                </a:solidFill>
              </a:rPr>
              <a:t>in circumstances that may be constantly changing and </a:t>
            </a:r>
            <a:r>
              <a:rPr lang="en-GB" dirty="0" smtClean="0">
                <a:solidFill>
                  <a:srgbClr val="002060"/>
                </a:solidFill>
              </a:rPr>
              <a:t>full of </a:t>
            </a:r>
            <a:r>
              <a:rPr lang="en-GB" dirty="0">
                <a:solidFill>
                  <a:srgbClr val="002060"/>
                </a:solidFill>
              </a:rPr>
              <a:t>uncertainties. By accepting this statement of ethics, members </a:t>
            </a:r>
            <a:r>
              <a:rPr lang="en-GB" dirty="0" smtClean="0">
                <a:solidFill>
                  <a:srgbClr val="002060"/>
                </a:solidFill>
              </a:rPr>
              <a:t>and registrants </a:t>
            </a:r>
            <a:r>
              <a:rPr lang="en-GB" dirty="0">
                <a:solidFill>
                  <a:srgbClr val="002060"/>
                </a:solidFill>
              </a:rPr>
              <a:t>of the British Association for Counselling and </a:t>
            </a:r>
            <a:r>
              <a:rPr lang="en-GB" dirty="0" smtClean="0">
                <a:solidFill>
                  <a:srgbClr val="002060"/>
                </a:solidFill>
              </a:rPr>
              <a:t>Psychotherapy are </a:t>
            </a:r>
            <a:r>
              <a:rPr lang="en-GB" dirty="0">
                <a:solidFill>
                  <a:srgbClr val="002060"/>
                </a:solidFill>
              </a:rPr>
              <a:t>committing themselves to engaging with the challenge of striving to </a:t>
            </a:r>
            <a:r>
              <a:rPr lang="en-GB" dirty="0" smtClean="0">
                <a:solidFill>
                  <a:srgbClr val="002060"/>
                </a:solidFill>
              </a:rPr>
              <a:t>be ethical</a:t>
            </a:r>
            <a:r>
              <a:rPr lang="en-GB" dirty="0">
                <a:solidFill>
                  <a:srgbClr val="002060"/>
                </a:solidFill>
              </a:rPr>
              <a:t>, even when doing so involves making difficult decisions or acting</a:t>
            </a:r>
          </a:p>
          <a:p>
            <a:r>
              <a:rPr lang="en-GB" b="1" i="1" dirty="0">
                <a:solidFill>
                  <a:srgbClr val="002060"/>
                </a:solidFill>
              </a:rPr>
              <a:t>courageously</a:t>
            </a:r>
            <a:r>
              <a:rPr lang="en-GB" b="1" i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533714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8351012" cy="6262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76672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on your Framework.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</a:rPr>
              <a:t>Next Week – Working on your Framework in Class Tutorials</a:t>
            </a:r>
          </a:p>
          <a:p>
            <a:pPr marL="0" indent="0">
              <a:buNone/>
            </a:pPr>
            <a:r>
              <a:rPr lang="en-GB" b="1" dirty="0" smtClean="0">
                <a:solidFill>
                  <a:srgbClr val="002060"/>
                </a:solidFill>
              </a:rPr>
              <a:t>December 5</a:t>
            </a:r>
            <a:r>
              <a:rPr lang="en-GB" b="1" baseline="30000" dirty="0" smtClean="0">
                <a:solidFill>
                  <a:srgbClr val="002060"/>
                </a:solidFill>
              </a:rPr>
              <a:t>th</a:t>
            </a:r>
            <a:r>
              <a:rPr lang="en-GB" b="1" dirty="0" smtClean="0">
                <a:solidFill>
                  <a:srgbClr val="002060"/>
                </a:solidFill>
              </a:rPr>
              <a:t>  9:30 – 11:30 </a:t>
            </a:r>
            <a:r>
              <a:rPr lang="en-GB" dirty="0" smtClean="0">
                <a:solidFill>
                  <a:srgbClr val="002060"/>
                </a:solidFill>
              </a:rPr>
              <a:t>Careers, training and employability – 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</a:rPr>
              <a:t>Catherine Slade – Graduate Certificate in Counselling Skills/MA Psychotherapeutic Practice 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2060"/>
                </a:solidFill>
              </a:rPr>
              <a:t>Mark Thomas</a:t>
            </a:r>
          </a:p>
        </p:txBody>
      </p:sp>
    </p:spTree>
    <p:extLst>
      <p:ext uri="{BB962C8B-B14F-4D97-AF65-F5344CB8AC3E}">
        <p14:creationId xmlns:p14="http://schemas.microsoft.com/office/powerpoint/2010/main" val="31848977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1CACE3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370</TotalTime>
  <Words>1206</Words>
  <Application>Microsoft Office PowerPoint</Application>
  <PresentationFormat>On-screen Show (4:3)</PresentationFormat>
  <Paragraphs>117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Century Gothic</vt:lpstr>
      <vt:lpstr>Wingdings</vt:lpstr>
      <vt:lpstr>Wingdings 2</vt:lpstr>
      <vt:lpstr>Wingdings 3</vt:lpstr>
      <vt:lpstr>Wisp</vt:lpstr>
      <vt:lpstr> Values, Principles and Autonomy  Creating a Framework</vt:lpstr>
      <vt:lpstr>Schedule for Today</vt:lpstr>
      <vt:lpstr>Question</vt:lpstr>
      <vt:lpstr>Values</vt:lpstr>
      <vt:lpstr>Principles direct attention to important ethical responsibilities</vt:lpstr>
      <vt:lpstr>Autonomy </vt:lpstr>
      <vt:lpstr>Making Ethical Decisons</vt:lpstr>
      <vt:lpstr>However…….</vt:lpstr>
      <vt:lpstr>BACP - Our fundamental values include a commitment to: </vt:lpstr>
      <vt:lpstr>Personal moral qualities –BACP Framework  </vt:lpstr>
      <vt:lpstr>Virtue Ethics</vt:lpstr>
      <vt:lpstr>PowerPoint Presentation</vt:lpstr>
      <vt:lpstr>PowerPoint Presentation</vt:lpstr>
      <vt:lpstr>Key personal qualities to which members and registrants are strongly encouraged to aspire include:</vt:lpstr>
      <vt:lpstr>PowerPoint Presentation</vt:lpstr>
      <vt:lpstr>PowerPoint Presentation</vt:lpstr>
      <vt:lpstr>The standards of excellence of the "good life"</vt:lpstr>
      <vt:lpstr>The standards of excellence of the "good life"</vt:lpstr>
      <vt:lpstr>The Virtues</vt:lpstr>
      <vt:lpstr>Weaknesses of Virtue Ethics</vt:lpstr>
      <vt:lpstr>BACP</vt:lpstr>
      <vt:lpstr>PowerPoint Presentation</vt:lpstr>
      <vt:lpstr>Working on your Framework.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edu-ch</dc:creator>
  <cp:lastModifiedBy>Ruth Groff</cp:lastModifiedBy>
  <cp:revision>32</cp:revision>
  <dcterms:created xsi:type="dcterms:W3CDTF">2015-07-21T14:34:51Z</dcterms:created>
  <dcterms:modified xsi:type="dcterms:W3CDTF">2019-11-20T09:28:09Z</dcterms:modified>
</cp:coreProperties>
</file>