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handoutMasterIdLst>
    <p:handoutMasterId r:id="rId13"/>
  </p:handoutMasterIdLst>
  <p:sldIdLst>
    <p:sldId id="272" r:id="rId2"/>
    <p:sldId id="278" r:id="rId3"/>
    <p:sldId id="284" r:id="rId4"/>
    <p:sldId id="285" r:id="rId5"/>
    <p:sldId id="288" r:id="rId6"/>
    <p:sldId id="261" r:id="rId7"/>
    <p:sldId id="289" r:id="rId8"/>
    <p:sldId id="291" r:id="rId9"/>
    <p:sldId id="290" r:id="rId10"/>
    <p:sldId id="28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1D8B7"/>
    <a:srgbClr val="A09D79"/>
    <a:srgbClr val="AD5C4D"/>
    <a:srgbClr val="543E35"/>
    <a:srgbClr val="637700"/>
    <a:srgbClr val="FFF4ED"/>
    <a:srgbClr val="5E6A76"/>
    <a:srgbClr val="000000"/>
    <a:srgbClr val="F8F3F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830"/>
  </p:normalViewPr>
  <p:slideViewPr>
    <p:cSldViewPr snapToGrid="0">
      <p:cViewPr varScale="1">
        <p:scale>
          <a:sx n="94" d="100"/>
          <a:sy n="94" d="100"/>
        </p:scale>
        <p:origin x="114" y="360"/>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notesViewPr>
    <p:cSldViewPr snapToGrid="0">
      <p:cViewPr varScale="1">
        <p:scale>
          <a:sx n="58" d="100"/>
          <a:sy n="58" d="100"/>
        </p:scale>
        <p:origin x="324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microsoft.com/office/2018/10/relationships/authors" Targe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D913024-4032-4B4F-8680-09D5E08EDB6E}" type="datetimeFigureOut">
              <a:rPr lang="en-US" smtClean="0"/>
              <a:t>3/27/2023</a:t>
            </a:fld>
            <a:endParaRPr lang="en-US"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9E357A0-8177-46BC-BFCE-19D99E3453CC}" type="slidenum">
              <a:rPr lang="en-US" smtClean="0"/>
              <a:t>‹#›</a:t>
            </a:fld>
            <a:endParaRPr lang="en-US"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AE225E-43E0-7047-8ADB-DD9EBB41B4D0}" type="datetimeFigureOut">
              <a:rPr lang="en-US" noProof="0" smtClean="0"/>
              <a:t>3/27/2023</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366290-4595-5745-A50F-D5EC13BAC604}" type="slidenum">
              <a:rPr lang="en-US" noProof="0" smtClean="0"/>
              <a:t>‹#›</a:t>
            </a:fld>
            <a:endParaRPr lang="en-US"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a:lstStyle>
            <a:lvl1pPr marL="0" indent="0" algn="ctr">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3727954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0" y="0"/>
            <a:ext cx="7067730" cy="6858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704384" y="2788521"/>
            <a:ext cx="6229530" cy="1325563"/>
          </a:xfrm>
        </p:spPr>
        <p:txBody>
          <a:bodyPr/>
          <a:lstStyle>
            <a:lvl1pPr algn="ctr">
              <a:defRPr>
                <a:solidFill>
                  <a:schemeClr val="accent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7790688" y="1170432"/>
            <a:ext cx="4133088" cy="4351338"/>
          </a:xfrm>
        </p:spPr>
        <p:txBody>
          <a:bodyPr/>
          <a:lstStyle>
            <a:lvl1pPr marL="0" indent="0" algn="r">
              <a:buNone/>
              <a:defRPr sz="2400" cap="all" baseline="0"/>
            </a:lvl1pPr>
            <a:lvl2pPr marL="457200" indent="0" algn="r">
              <a:buNone/>
              <a:defRPr sz="1800">
                <a:latin typeface="+mj-lt"/>
              </a:defRPr>
            </a:lvl2pPr>
            <a:lvl3pPr marL="914400" indent="0" algn="r">
              <a:buNone/>
              <a:defRPr/>
            </a:lvl3pPr>
            <a:lvl4pPr marL="1371600" indent="0" algn="r">
              <a:buNone/>
              <a:defRPr/>
            </a:lvl4pPr>
            <a:lvl5pPr marL="1828800" indent="0" algn="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182937281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anchor="b"/>
          <a:lstStyle>
            <a:lvl1pPr>
              <a:defRPr sz="4800"/>
            </a:lvl1pPr>
          </a:lstStyle>
          <a:p>
            <a:r>
              <a:rPr lang="en-US" dirty="0"/>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a:normAutofit/>
          </a:bodyPr>
          <a:lstStyle>
            <a:lvl1pPr marL="0" indent="0">
              <a:lnSpc>
                <a:spcPct val="100000"/>
              </a:lnSpc>
              <a:spcBef>
                <a:spcPts val="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ctr">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a:lstStyle/>
          <a:p>
            <a:fld id="{58FB4751-880F-D840-AAA9-3A15815CC996}" type="slidenum">
              <a:rPr lang="en-US" smtClean="0"/>
              <a:t>‹#›</a:t>
            </a:fld>
            <a:endParaRPr lang="en-US" dirty="0"/>
          </a:p>
        </p:txBody>
      </p:sp>
    </p:spTree>
    <p:extLst>
      <p:ext uri="{BB962C8B-B14F-4D97-AF65-F5344CB8AC3E}">
        <p14:creationId xmlns:p14="http://schemas.microsoft.com/office/powerpoint/2010/main" val="3920489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0" y="3078480"/>
            <a:ext cx="4840641" cy="1773555"/>
          </a:xfrm>
        </p:spPr>
        <p:txBody>
          <a:bodyPr anchor="b"/>
          <a:lstStyle>
            <a:lvl1pPr>
              <a:defRPr sz="6000">
                <a:solidFill>
                  <a:schemeClr val="accent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2560320" y="4852035"/>
            <a:ext cx="4840641" cy="551411"/>
          </a:xfrm>
        </p:spPr>
        <p:txBody>
          <a:bodyPr/>
          <a:lstStyle>
            <a:lvl1pPr marL="0" indent="0">
              <a:buNone/>
              <a:defRPr sz="240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576072" y="1901952"/>
            <a:ext cx="9363456"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Tree>
    <p:extLst>
      <p:ext uri="{BB962C8B-B14F-4D97-AF65-F5344CB8AC3E}">
        <p14:creationId xmlns:p14="http://schemas.microsoft.com/office/powerpoint/2010/main" val="211128599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1641332740"/>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a:normAutofit/>
          </a:bodyPr>
          <a:lstStyle>
            <a:lvl1pPr marL="0" indent="0" algn="ctr">
              <a:lnSpc>
                <a:spcPct val="100000"/>
              </a:lnSpc>
              <a:spcBef>
                <a:spcPts val="0"/>
              </a:spcBef>
              <a:buNone/>
              <a:defRPr sz="2400"/>
            </a:lvl1pPr>
          </a:lstStyle>
          <a:p>
            <a:pPr lvl="0"/>
            <a:r>
              <a:rPr lang="en-US"/>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a:lstStyle>
            <a:lvl1pPr algn="ctr">
              <a:defRPr sz="2400" cap="all" baseline="0">
                <a:latin typeface="Gill Sans Nova" panose="020B0602020104020203" pitchFamily="34" charset="0"/>
              </a:defRPr>
            </a:lvl1pPr>
          </a:lstStyle>
          <a:p>
            <a:r>
              <a:rPr lang="en-US"/>
              <a:t>Click to edit Master title style</a:t>
            </a:r>
            <a:endParaRPr lang="en-US" dirty="0"/>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anchor="b">
            <a:noAutofit/>
          </a:bodyPr>
          <a:lstStyle>
            <a:lvl1pPr marL="0" indent="0" algn="ctr">
              <a:lnSpc>
                <a:spcPct val="100000"/>
              </a:lnSpc>
              <a:spcBef>
                <a:spcPts val="0"/>
              </a:spcBef>
              <a:buNone/>
              <a:defRPr sz="1800" cap="all" baseline="0">
                <a:latin typeface="Gill Sans Nova" panose="020B0602020104020203" pitchFamily="34" charset="0"/>
              </a:defRPr>
            </a:lvl1pPr>
          </a:lstStyle>
          <a:p>
            <a:pPr lv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anchor="b">
            <a:noAutofit/>
          </a:bodyPr>
          <a:lstStyle>
            <a:lvl1pPr marL="0" indent="0" algn="ctr">
              <a:lnSpc>
                <a:spcPct val="100000"/>
              </a:lnSpc>
              <a:spcBef>
                <a:spcPts val="0"/>
              </a:spcBef>
              <a:buNone/>
              <a:defRPr sz="1800" cap="all" baseline="0">
                <a:latin typeface="Gill Sans Nova" panose="020B0602020104020203" pitchFamily="34" charset="0"/>
              </a:defRPr>
            </a:lvl1pPr>
          </a:lstStyle>
          <a:p>
            <a:pPr lv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anchor="b">
            <a:noAutofit/>
          </a:bodyPr>
          <a:lstStyle>
            <a:lvl1pPr marL="0" indent="0" algn="ctr">
              <a:lnSpc>
                <a:spcPct val="100000"/>
              </a:lnSpc>
              <a:spcBef>
                <a:spcPts val="0"/>
              </a:spcBef>
              <a:buNone/>
              <a:defRPr sz="1800" cap="all" baseline="0">
                <a:latin typeface="Gill Sans Nova" panose="020B0602020104020203" pitchFamily="34" charset="0"/>
              </a:defRPr>
            </a:lvl1pPr>
          </a:lstStyle>
          <a:p>
            <a:pPr lv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anchor="b">
            <a:noAutofit/>
          </a:bodyPr>
          <a:lstStyle>
            <a:lvl1pPr marL="0" indent="0" algn="ctr">
              <a:lnSpc>
                <a:spcPct val="100000"/>
              </a:lnSpc>
              <a:spcBef>
                <a:spcPts val="0"/>
              </a:spcBef>
              <a:buNone/>
              <a:defRPr sz="1800" cap="all" baseline="0">
                <a:latin typeface="Gill Sans Nova" panose="020B0602020104020203" pitchFamily="34" charset="0"/>
              </a:defRPr>
            </a:lvl1pPr>
          </a:lstStyle>
          <a:p>
            <a:pPr lv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anchor="t">
            <a:noAutofit/>
          </a:bodyPr>
          <a:lstStyle>
            <a:lvl1pPr marL="0" indent="0" algn="ctr">
              <a:lnSpc>
                <a:spcPct val="100000"/>
              </a:lnSpc>
              <a:spcBef>
                <a:spcPts val="0"/>
              </a:spcBef>
              <a:buNone/>
              <a:defRPr sz="1800" cap="none" baseline="0"/>
            </a:lvl1pPr>
          </a:lstStyle>
          <a:p>
            <a:pPr lvl="0"/>
            <a:r>
              <a:rPr lang="en-US" dirty="0"/>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anchor="t">
            <a:noAutofit/>
          </a:bodyPr>
          <a:lstStyle>
            <a:lvl1pPr marL="0" indent="0" algn="ctr">
              <a:lnSpc>
                <a:spcPct val="100000"/>
              </a:lnSpc>
              <a:spcBef>
                <a:spcPts val="0"/>
              </a:spcBef>
              <a:buNone/>
              <a:defRPr sz="1800" cap="none" baseline="0"/>
            </a:lvl1pPr>
          </a:lstStyle>
          <a:p>
            <a:pPr lvl="0"/>
            <a:r>
              <a:rPr lang="en-US" dirty="0"/>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anchor="t">
            <a:noAutofit/>
          </a:bodyPr>
          <a:lstStyle>
            <a:lvl1pPr marL="0" indent="0" algn="ctr">
              <a:lnSpc>
                <a:spcPct val="100000"/>
              </a:lnSpc>
              <a:spcBef>
                <a:spcPts val="0"/>
              </a:spcBef>
              <a:buNone/>
              <a:defRPr sz="1800" cap="none" baseline="0"/>
            </a:lvl1pPr>
          </a:lstStyle>
          <a:p>
            <a:pPr lvl="0"/>
            <a:r>
              <a:rPr lang="en-US" dirty="0"/>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anchor="t">
            <a:noAutofit/>
          </a:bodyPr>
          <a:lstStyle>
            <a:lvl1pPr marL="0" indent="0" algn="ctr">
              <a:lnSpc>
                <a:spcPct val="100000"/>
              </a:lnSpc>
              <a:spcBef>
                <a:spcPts val="0"/>
              </a:spcBef>
              <a:buNone/>
              <a:defRPr sz="1800" cap="none" baseline="0"/>
            </a:lvl1pPr>
          </a:lstStyle>
          <a:p>
            <a:pPr lvl="0"/>
            <a:r>
              <a:rPr lang="en-US" dirty="0"/>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283071543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4"/>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4"/>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69" y="3392424"/>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4" y="3392424"/>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8"/>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8"/>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584448"/>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584448"/>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2"/>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2"/>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69" y="6062472"/>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4" y="6062472"/>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6"/>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6"/>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254496"/>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254496"/>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Tree>
    <p:extLst>
      <p:ext uri="{BB962C8B-B14F-4D97-AF65-F5344CB8AC3E}">
        <p14:creationId xmlns:p14="http://schemas.microsoft.com/office/powerpoint/2010/main" val="170490853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Tree>
    <p:extLst>
      <p:ext uri="{BB962C8B-B14F-4D97-AF65-F5344CB8AC3E}">
        <p14:creationId xmlns:p14="http://schemas.microsoft.com/office/powerpoint/2010/main" val="3021782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a:lstStyle>
            <a:lvl1pPr>
              <a:defRPr>
                <a:solidFill>
                  <a:schemeClr val="accent1"/>
                </a:solidFill>
              </a:defRPr>
            </a:lvl1pPr>
          </a:lstStyle>
          <a:p>
            <a:r>
              <a:rPr lang="en-US" dirty="0"/>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a:lstStyle>
            <a:lvl1pPr>
              <a:defRPr>
                <a:solidFill>
                  <a:schemeClr val="accent1"/>
                </a:solidFill>
              </a:defRPr>
            </a:lvl1pPr>
          </a:lstStyle>
          <a:p>
            <a:fld id="{58FB4751-880F-D840-AAA9-3A15815CC996}" type="slidenum">
              <a:rPr lang="en-US" smtClean="0"/>
              <a:pPr/>
              <a:t>‹#›</a:t>
            </a:fld>
            <a:endParaRPr lang="en-US"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anchor="b">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anchor="b">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a:lstStyle>
            <a:lvl1pPr>
              <a:defRPr sz="4800">
                <a:solidFill>
                  <a:schemeClr val="accent1"/>
                </a:solidFill>
              </a:defRPr>
            </a:lvl1pPr>
          </a:lstStyle>
          <a:p>
            <a:r>
              <a:rPr lang="en-US" dirty="0"/>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8" y="4724605"/>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3529584" cy="402336"/>
          </a:xfrm>
        </p:spPr>
        <p:txBody>
          <a:bodyPr anchor="ctr">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5"/>
            <a:ext cx="2944368" cy="3684588"/>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2" y="1911096"/>
            <a:ext cx="3529584" cy="402336"/>
          </a:xfrm>
        </p:spPr>
        <p:txBody>
          <a:bodyPr anchor="ctr">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2" y="2505075"/>
            <a:ext cx="2944368" cy="3684588"/>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a:lstStyle>
            <a:lvl1pPr>
              <a:defRPr>
                <a:solidFill>
                  <a:schemeClr val="accent1"/>
                </a:solidFill>
              </a:defRPr>
            </a:lvl1pPr>
          </a:lstStyle>
          <a:p>
            <a:r>
              <a:rPr lang="en-US" dirty="0"/>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a:lstStyle>
            <a:lvl1pPr>
              <a:defRPr>
                <a:solidFill>
                  <a:schemeClr val="accent1"/>
                </a:solidFill>
              </a:defRPr>
            </a:lvl1pPr>
          </a:lstStyle>
          <a:p>
            <a:fld id="{58FB4751-880F-D840-AAA9-3A15815CC996}" type="slidenum">
              <a:rPr lang="en-US" smtClean="0"/>
              <a:pPr/>
              <a:t>‹#›</a:t>
            </a:fld>
            <a:endParaRPr lang="en-US" dirty="0"/>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8"/>
            <a:ext cx="10515600" cy="676656"/>
          </a:xfrm>
        </p:spPr>
        <p:txBody>
          <a:bodyPr/>
          <a:lstStyle>
            <a:lvl1pPr>
              <a:defRPr sz="4800">
                <a:solidFill>
                  <a:schemeClr val="accent1"/>
                </a:solidFill>
              </a:defRPr>
            </a:lvl1pPr>
          </a:lstStyle>
          <a:p>
            <a:r>
              <a:rPr lang="en-US" dirty="0"/>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6"/>
            <a:ext cx="2944368" cy="402336"/>
          </a:xfrm>
        </p:spPr>
        <p:txBody>
          <a:bodyPr anchor="ctr">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8"/>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86270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5" y="0"/>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a:normAutofit/>
          </a:bodyPr>
          <a:lstStyle>
            <a:lvl1pPr marL="0" indent="0">
              <a:lnSpc>
                <a:spcPct val="100000"/>
              </a:lnSpc>
              <a:spcBef>
                <a:spcPts val="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9144000" cy="676656"/>
          </a:xfrm>
        </p:spPr>
        <p:txBody>
          <a:bodyPr anchor="b"/>
          <a:lstStyle>
            <a:lvl1pPr>
              <a:defRPr sz="4800"/>
            </a:lvl1pPr>
          </a:lstStyle>
          <a:p>
            <a:r>
              <a:rPr lang="en-US" dirty="0"/>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4" y="640336"/>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anchor="ctr">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extLst>
      <p:ext uri="{BB962C8B-B14F-4D97-AF65-F5344CB8AC3E}">
        <p14:creationId xmlns:p14="http://schemas.microsoft.com/office/powerpoint/2010/main" val="2336919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0" y="2090206"/>
            <a:ext cx="5025692" cy="4767794"/>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70432"/>
            <a:ext cx="9144000" cy="2387600"/>
          </a:xfrm>
        </p:spPr>
        <p:txBody>
          <a:bodyPr anchor="b"/>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a:lstStyle>
            <a:lvl1pPr marL="0" indent="0" algn="ctr">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6173514" y="1"/>
            <a:ext cx="6018487" cy="5788889"/>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16571584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anchor="b"/>
          <a:lstStyle>
            <a:lvl1pPr>
              <a:defRPr sz="4800"/>
            </a:lvl1pPr>
          </a:lstStyle>
          <a:p>
            <a:r>
              <a:rPr lang="en-US" dirty="0"/>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a:lstStyle/>
          <a:p>
            <a:r>
              <a:rPr lang="en-US" dirty="0"/>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anchor="b"/>
          <a:lstStyle>
            <a:lvl1pPr>
              <a:defRPr sz="4800"/>
            </a:lvl1pPr>
          </a:lstStyle>
          <a:p>
            <a:r>
              <a:rPr lang="en-US" dirty="0"/>
              <a:t>click to edit master title style</a:t>
            </a:r>
          </a:p>
        </p:txBody>
      </p:sp>
    </p:spTree>
    <p:extLst>
      <p:ext uri="{BB962C8B-B14F-4D97-AF65-F5344CB8AC3E}">
        <p14:creationId xmlns:p14="http://schemas.microsoft.com/office/powerpoint/2010/main" val="4364174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a:lstStyle/>
          <a:p>
            <a:fld id="{58FB4751-880F-D840-AAA9-3A15815CC996}" type="slidenum">
              <a:rPr lang="en-US" smtClean="0"/>
              <a:t>‹#›</a:t>
            </a:fld>
            <a:endParaRPr lang="en-US" dirty="0"/>
          </a:p>
        </p:txBody>
      </p:sp>
    </p:spTree>
    <p:extLst>
      <p:ext uri="{BB962C8B-B14F-4D97-AF65-F5344CB8AC3E}">
        <p14:creationId xmlns:p14="http://schemas.microsoft.com/office/powerpoint/2010/main" val="495225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sz="1400">
                <a:solidFill>
                  <a:schemeClr val="tx1"/>
                </a:solidFill>
              </a:defRPr>
            </a:lvl1pPr>
          </a:lstStyle>
          <a:p>
            <a:r>
              <a:rPr lang="en-US" dirty="0"/>
              <a:t>20XX</a:t>
            </a:r>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sz="1400">
                <a:solidFill>
                  <a:schemeClr val="tx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027664" y="6464808"/>
            <a:ext cx="987552" cy="310896"/>
          </a:xfrm>
          <a:prstGeom prst="rect">
            <a:avLst/>
          </a:prstGeom>
        </p:spPr>
        <p:txBody>
          <a:bodyPr vert="horz" lIns="91440" tIns="45720" rIns="91440" bIns="45720" rtlCol="0" anchor="ctr"/>
          <a:lstStyle>
            <a:lvl1pPr algn="r">
              <a:defRPr sz="1400">
                <a:solidFill>
                  <a:schemeClr val="tx1"/>
                </a:solidFill>
              </a:defRPr>
            </a:lvl1pPr>
          </a:lstStyle>
          <a:p>
            <a:fld id="{58FB4751-880F-D840-AAA9-3A15815CC996}" type="slidenum">
              <a:rPr lang="en-US" smtClean="0"/>
              <a:pPr/>
              <a:t>‹#›</a:t>
            </a:fld>
            <a:endParaRPr lang="en-US" dirty="0"/>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51" r:id="rId4"/>
    <p:sldLayoutId id="2147483659" r:id="rId5"/>
    <p:sldLayoutId id="2147483660" r:id="rId6"/>
    <p:sldLayoutId id="2147483664" r:id="rId7"/>
    <p:sldLayoutId id="2147483661" r:id="rId8"/>
    <p:sldLayoutId id="2147483662" r:id="rId9"/>
    <p:sldLayoutId id="2147483663" r:id="rId10"/>
    <p:sldLayoutId id="2147483654" r:id="rId11"/>
    <p:sldLayoutId id="2147483653" r:id="rId12"/>
    <p:sldLayoutId id="2147483667" r:id="rId13"/>
    <p:sldLayoutId id="2147483665" r:id="rId14"/>
    <p:sldLayoutId id="2147483666" r:id="rId15"/>
    <p:sldLayoutId id="2147483652" r:id="rId16"/>
    <p:sldLayoutId id="2147483655" r:id="rId17"/>
    <p:sldLayoutId id="2147483656" r:id="rId18"/>
  </p:sldLayoutIdLst>
  <p:hf hdr="0"/>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8BB83-CA62-C813-5584-9F9C32557A2B}"/>
              </a:ext>
            </a:extLst>
          </p:cNvPr>
          <p:cNvSpPr>
            <a:spLocks noGrp="1"/>
          </p:cNvSpPr>
          <p:nvPr>
            <p:ph type="ctrTitle"/>
          </p:nvPr>
        </p:nvSpPr>
        <p:spPr/>
        <p:txBody>
          <a:bodyPr/>
          <a:lstStyle/>
          <a:p>
            <a:r>
              <a:rPr lang="en-US" dirty="0"/>
              <a:t>Markers and Task Markers</a:t>
            </a:r>
          </a:p>
        </p:txBody>
      </p:sp>
      <p:sp>
        <p:nvSpPr>
          <p:cNvPr id="3" name="Subtitle 2">
            <a:extLst>
              <a:ext uri="{FF2B5EF4-FFF2-40B4-BE49-F238E27FC236}">
                <a16:creationId xmlns:a16="http://schemas.microsoft.com/office/drawing/2014/main" id="{CA0D2251-7AFE-1B36-778C-D116EDBB7FDE}"/>
              </a:ext>
            </a:extLst>
          </p:cNvPr>
          <p:cNvSpPr>
            <a:spLocks noGrp="1"/>
          </p:cNvSpPr>
          <p:nvPr>
            <p:ph type="subTitle" idx="1"/>
          </p:nvPr>
        </p:nvSpPr>
        <p:spPr/>
        <p:txBody>
          <a:bodyPr>
            <a:normAutofit/>
          </a:bodyPr>
          <a:lstStyle/>
          <a:p>
            <a:r>
              <a:rPr lang="en-US" sz="3600" dirty="0"/>
              <a:t>Emotion Focused Therapy</a:t>
            </a:r>
          </a:p>
        </p:txBody>
      </p:sp>
    </p:spTree>
    <p:extLst>
      <p:ext uri="{BB962C8B-B14F-4D97-AF65-F5344CB8AC3E}">
        <p14:creationId xmlns:p14="http://schemas.microsoft.com/office/powerpoint/2010/main" val="417536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7D1CF"/>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377AF6-2477-81EC-D1BC-43FD72DF18F6}"/>
              </a:ext>
            </a:extLst>
          </p:cNvPr>
          <p:cNvSpPr>
            <a:spLocks noGrp="1"/>
          </p:cNvSpPr>
          <p:nvPr>
            <p:ph type="title"/>
          </p:nvPr>
        </p:nvSpPr>
        <p:spPr>
          <a:xfrm>
            <a:off x="1161232" y="976108"/>
            <a:ext cx="6609298" cy="3556623"/>
          </a:xfrm>
        </p:spPr>
        <p:txBody>
          <a:bodyPr/>
          <a:lstStyle/>
          <a:p>
            <a:r>
              <a:rPr lang="en-GB" sz="1400" b="0" i="0" dirty="0">
                <a:solidFill>
                  <a:srgbClr val="222222"/>
                </a:solidFill>
                <a:effectLst/>
                <a:latin typeface="Merriweather" panose="00000500000000000000" pitchFamily="2" charset="0"/>
              </a:rPr>
              <a:t>.</a:t>
            </a:r>
            <a:br>
              <a:rPr lang="en-GB" sz="2800" b="0" i="0" dirty="0">
                <a:solidFill>
                  <a:srgbClr val="222222"/>
                </a:solidFill>
                <a:effectLst/>
                <a:latin typeface="Merriweather" panose="00000500000000000000" pitchFamily="2" charset="0"/>
              </a:rPr>
            </a:br>
            <a:r>
              <a:rPr lang="en-GB" sz="2800" b="0" i="0" dirty="0">
                <a:solidFill>
                  <a:srgbClr val="222222"/>
                </a:solidFill>
                <a:effectLst/>
                <a:latin typeface="Merriweather" panose="00000500000000000000" pitchFamily="2" charset="0"/>
              </a:rPr>
              <a:t>EFT focuses on supporting individuals to deal with unpleasant emotions, instead of suppressing or avoiding them</a:t>
            </a:r>
            <a:r>
              <a:rPr lang="en-GB" sz="2800" dirty="0">
                <a:solidFill>
                  <a:srgbClr val="222222"/>
                </a:solidFill>
                <a:latin typeface="Merriweather" panose="00000500000000000000" pitchFamily="2" charset="0"/>
              </a:rPr>
              <a:t>.  </a:t>
            </a:r>
            <a:r>
              <a:rPr lang="en-GB" sz="2800" b="0" i="0" dirty="0">
                <a:solidFill>
                  <a:srgbClr val="222222"/>
                </a:solidFill>
                <a:effectLst/>
                <a:latin typeface="Merriweather" panose="00000500000000000000" pitchFamily="2" charset="0"/>
              </a:rPr>
              <a:t>This will impact their relational experiences.</a:t>
            </a:r>
            <a:br>
              <a:rPr lang="en-GB" sz="2800" b="0" i="0" dirty="0">
                <a:solidFill>
                  <a:srgbClr val="222222"/>
                </a:solidFill>
                <a:effectLst/>
                <a:latin typeface="Merriweather" panose="00000500000000000000" pitchFamily="2" charset="0"/>
              </a:rPr>
            </a:br>
            <a:br>
              <a:rPr lang="en-GB" sz="2800" b="0" i="0" dirty="0">
                <a:solidFill>
                  <a:srgbClr val="222222"/>
                </a:solidFill>
                <a:effectLst/>
                <a:latin typeface="Merriweather" panose="00000500000000000000" pitchFamily="2" charset="0"/>
              </a:rPr>
            </a:br>
            <a:endParaRPr lang="en-US" sz="2800" dirty="0"/>
          </a:p>
        </p:txBody>
      </p:sp>
      <p:pic>
        <p:nvPicPr>
          <p:cNvPr id="1026" name="Picture 2" descr="Image result for difficult emotions">
            <a:extLst>
              <a:ext uri="{FF2B5EF4-FFF2-40B4-BE49-F238E27FC236}">
                <a16:creationId xmlns:a16="http://schemas.microsoft.com/office/drawing/2014/main" id="{F1C4477D-18B1-77C0-206D-C8BF8DE313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32346" y="3285337"/>
            <a:ext cx="4038600" cy="3114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00005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therapy session">
            <a:extLst>
              <a:ext uri="{FF2B5EF4-FFF2-40B4-BE49-F238E27FC236}">
                <a16:creationId xmlns:a16="http://schemas.microsoft.com/office/drawing/2014/main" id="{0D3AA5B5-CF4A-1E70-DE4C-1369F3B709F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608" r="847" b="3"/>
          <a:stretch/>
        </p:blipFill>
        <p:spPr bwMode="auto">
          <a:xfrm>
            <a:off x="838200" y="1825625"/>
            <a:ext cx="5181600" cy="4351338"/>
          </a:xfrm>
          <a:prstGeom prst="rect">
            <a:avLst/>
          </a:prstGeom>
          <a:solidFill>
            <a:srgbClr val="FFFFFF"/>
          </a:solidFill>
        </p:spPr>
      </p:pic>
      <p:sp>
        <p:nvSpPr>
          <p:cNvPr id="1031" name="Content Placeholder 2">
            <a:extLst>
              <a:ext uri="{FF2B5EF4-FFF2-40B4-BE49-F238E27FC236}">
                <a16:creationId xmlns:a16="http://schemas.microsoft.com/office/drawing/2014/main" id="{CF48023D-900B-7E93-0E42-025E34593A55}"/>
              </a:ext>
            </a:extLst>
          </p:cNvPr>
          <p:cNvSpPr>
            <a:spLocks noGrp="1"/>
          </p:cNvSpPr>
          <p:nvPr>
            <p:ph sz="half" idx="2"/>
          </p:nvPr>
        </p:nvSpPr>
        <p:spPr>
          <a:xfrm>
            <a:off x="6434329" y="1253331"/>
            <a:ext cx="5181600" cy="4923632"/>
          </a:xfrm>
        </p:spPr>
        <p:txBody>
          <a:bodyPr>
            <a:noAutofit/>
          </a:bodyPr>
          <a:lstStyle/>
          <a:p>
            <a:r>
              <a:rPr kumimoji="0" lang="en-GB" sz="1800" b="0" i="0" u="none" strike="noStrike" kern="1200" cap="none" spc="0" normalizeH="0" baseline="0" noProof="0" dirty="0">
                <a:ln>
                  <a:noFill/>
                </a:ln>
                <a:solidFill>
                  <a:srgbClr val="222222"/>
                </a:solidFill>
                <a:effectLst/>
                <a:uLnTx/>
                <a:uFillTx/>
                <a:latin typeface="Merriweather" panose="00000500000000000000" pitchFamily="2" charset="0"/>
                <a:ea typeface="+mj-ea"/>
                <a:cs typeface="+mj-cs"/>
              </a:rPr>
              <a:t>The therapist uses ‘markers’ to guide the therapy and inform therapeutic ‘tasks’.</a:t>
            </a:r>
            <a:endParaRPr lang="en-GB" sz="1800" dirty="0">
              <a:solidFill>
                <a:srgbClr val="222222"/>
              </a:solidFill>
              <a:latin typeface="Merriweather" panose="00000500000000000000" pitchFamily="2" charset="0"/>
              <a:ea typeface="+mj-ea"/>
              <a:cs typeface="+mj-cs"/>
            </a:endParaRPr>
          </a:p>
          <a:p>
            <a:r>
              <a:rPr kumimoji="0" lang="en-GB" sz="1800" b="0" i="0" u="none" strike="noStrike" kern="1200" cap="none" spc="0" normalizeH="0" baseline="0" noProof="0" dirty="0">
                <a:ln>
                  <a:noFill/>
                </a:ln>
                <a:solidFill>
                  <a:srgbClr val="222222"/>
                </a:solidFill>
                <a:effectLst/>
                <a:uLnTx/>
                <a:uFillTx/>
                <a:latin typeface="Merriweather" panose="00000500000000000000" pitchFamily="2" charset="0"/>
                <a:ea typeface="+mj-ea"/>
                <a:cs typeface="+mj-cs"/>
              </a:rPr>
              <a:t>EFT recognises that there are specific patterns of in-session client statements and actions that mark specific emotional content that require therapeutic attention.</a:t>
            </a:r>
          </a:p>
          <a:p>
            <a:r>
              <a:rPr kumimoji="0" lang="en-GB" sz="1800" b="0" i="0" u="none" strike="noStrike" kern="1200" cap="none" spc="0" normalizeH="0" baseline="0" noProof="0" dirty="0">
                <a:ln>
                  <a:noFill/>
                </a:ln>
                <a:solidFill>
                  <a:srgbClr val="222222"/>
                </a:solidFill>
                <a:effectLst/>
                <a:uLnTx/>
                <a:uFillTx/>
                <a:latin typeface="Merriweather" panose="00000500000000000000" pitchFamily="2" charset="0"/>
                <a:ea typeface="+mj-ea"/>
                <a:cs typeface="+mj-cs"/>
              </a:rPr>
              <a:t>These markers indicate that the client maybe in an immediate state of readiness to work on a particular emotional issue</a:t>
            </a:r>
            <a:r>
              <a:rPr lang="en-GB" sz="1800" dirty="0">
                <a:solidFill>
                  <a:srgbClr val="222222"/>
                </a:solidFill>
                <a:latin typeface="Merriweather" panose="00000500000000000000" pitchFamily="2" charset="0"/>
                <a:ea typeface="+mj-ea"/>
                <a:cs typeface="+mj-cs"/>
              </a:rPr>
              <a:t>.  The intervention that the therapist chooses to employ is referred </a:t>
            </a:r>
            <a:r>
              <a:rPr kumimoji="0" lang="en-GB" sz="1800" b="0" i="0" u="none" strike="noStrike" kern="1200" cap="none" spc="0" normalizeH="0" baseline="0" noProof="0" dirty="0">
                <a:ln>
                  <a:noFill/>
                </a:ln>
                <a:solidFill>
                  <a:srgbClr val="222222"/>
                </a:solidFill>
                <a:effectLst/>
                <a:uLnTx/>
                <a:uFillTx/>
                <a:latin typeface="Merriweather" panose="00000500000000000000" pitchFamily="2" charset="0"/>
                <a:ea typeface="+mj-ea"/>
                <a:cs typeface="+mj-cs"/>
              </a:rPr>
              <a:t>to as a ‘task’.</a:t>
            </a:r>
          </a:p>
          <a:p>
            <a:r>
              <a:rPr kumimoji="0" lang="en-GB" sz="1800" b="0" i="0" u="none" strike="noStrike" kern="1200" cap="none" spc="0" normalizeH="0" baseline="0" noProof="0" dirty="0">
                <a:ln>
                  <a:noFill/>
                </a:ln>
                <a:solidFill>
                  <a:srgbClr val="222222"/>
                </a:solidFill>
                <a:effectLst/>
                <a:uLnTx/>
                <a:uFillTx/>
                <a:latin typeface="Merriweather" panose="00000500000000000000" pitchFamily="2" charset="0"/>
                <a:ea typeface="+mj-ea"/>
                <a:cs typeface="+mj-cs"/>
              </a:rPr>
              <a:t>Identifying and sharing the ‘marker’ with the client, the therapist offers them an opportunity to work on it.  There are a variety of different ‘tasks’.</a:t>
            </a:r>
            <a:br>
              <a:rPr kumimoji="0" lang="en-GB" sz="1800" b="0" i="0" u="none" strike="noStrike" kern="1200" cap="none" spc="0" normalizeH="0" baseline="0" noProof="0" dirty="0">
                <a:ln>
                  <a:noFill/>
                </a:ln>
                <a:solidFill>
                  <a:srgbClr val="222222"/>
                </a:solidFill>
                <a:effectLst/>
                <a:uLnTx/>
                <a:uFillTx/>
                <a:latin typeface="Merriweather" panose="00000500000000000000" pitchFamily="2" charset="0"/>
                <a:ea typeface="+mj-ea"/>
                <a:cs typeface="+mj-cs"/>
              </a:rPr>
            </a:br>
            <a:endParaRPr lang="en-US" sz="1800" dirty="0"/>
          </a:p>
        </p:txBody>
      </p:sp>
      <p:sp>
        <p:nvSpPr>
          <p:cNvPr id="1033" name="Date Placeholder 3">
            <a:extLst>
              <a:ext uri="{FF2B5EF4-FFF2-40B4-BE49-F238E27FC236}">
                <a16:creationId xmlns:a16="http://schemas.microsoft.com/office/drawing/2014/main" id="{0886F3B3-D1DA-A01F-B15A-CE34478014EC}"/>
              </a:ext>
            </a:extLst>
          </p:cNvPr>
          <p:cNvSpPr>
            <a:spLocks noGrp="1"/>
          </p:cNvSpPr>
          <p:nvPr>
            <p:ph type="dt" sz="half" idx="10"/>
          </p:nvPr>
        </p:nvSpPr>
        <p:spPr>
          <a:xfrm>
            <a:off x="365760" y="6464808"/>
            <a:ext cx="987552" cy="310896"/>
          </a:xfrm>
        </p:spPr>
        <p:txBody>
          <a:bodyPr/>
          <a:lstStyle/>
          <a:p>
            <a:pPr>
              <a:spcAft>
                <a:spcPts val="600"/>
              </a:spcAft>
            </a:pPr>
            <a:r>
              <a:rPr lang="en-US"/>
              <a:t>20XX</a:t>
            </a:r>
          </a:p>
        </p:txBody>
      </p:sp>
      <p:sp>
        <p:nvSpPr>
          <p:cNvPr id="1035" name="Footer Placeholder 4">
            <a:extLst>
              <a:ext uri="{FF2B5EF4-FFF2-40B4-BE49-F238E27FC236}">
                <a16:creationId xmlns:a16="http://schemas.microsoft.com/office/drawing/2014/main" id="{7FD07F3C-5E13-DC9F-4EBC-F47C71055360}"/>
              </a:ext>
            </a:extLst>
          </p:cNvPr>
          <p:cNvSpPr>
            <a:spLocks noGrp="1"/>
          </p:cNvSpPr>
          <p:nvPr>
            <p:ph type="ftr" sz="quarter" idx="11"/>
          </p:nvPr>
        </p:nvSpPr>
        <p:spPr>
          <a:xfrm>
            <a:off x="4379976" y="6464808"/>
            <a:ext cx="3438144" cy="310896"/>
          </a:xfrm>
        </p:spPr>
        <p:txBody>
          <a:bodyPr/>
          <a:lstStyle/>
          <a:p>
            <a:pPr>
              <a:spcAft>
                <a:spcPts val="600"/>
              </a:spcAft>
            </a:pPr>
            <a:r>
              <a:rPr lang="en-US"/>
              <a:t>presentation title</a:t>
            </a:r>
          </a:p>
        </p:txBody>
      </p:sp>
      <p:sp>
        <p:nvSpPr>
          <p:cNvPr id="1037" name="Slide Number Placeholder 5">
            <a:extLst>
              <a:ext uri="{FF2B5EF4-FFF2-40B4-BE49-F238E27FC236}">
                <a16:creationId xmlns:a16="http://schemas.microsoft.com/office/drawing/2014/main" id="{F3358896-E108-535A-0336-0FAAA6F02474}"/>
              </a:ext>
            </a:extLst>
          </p:cNvPr>
          <p:cNvSpPr>
            <a:spLocks noGrp="1"/>
          </p:cNvSpPr>
          <p:nvPr>
            <p:ph type="sldNum" sz="quarter" idx="12"/>
          </p:nvPr>
        </p:nvSpPr>
        <p:spPr>
          <a:xfrm>
            <a:off x="11027664" y="6464808"/>
            <a:ext cx="987552" cy="310896"/>
          </a:xfrm>
        </p:spPr>
        <p:txBody>
          <a:bodyPr/>
          <a:lstStyle/>
          <a:p>
            <a:pPr>
              <a:spcAft>
                <a:spcPts val="600"/>
              </a:spcAft>
            </a:pPr>
            <a:fld id="{58FB4751-880F-D840-AAA9-3A15815CC996}" type="slidenum">
              <a:rPr lang="en-US" smtClean="0"/>
              <a:pPr>
                <a:spcAft>
                  <a:spcPts val="600"/>
                </a:spcAft>
              </a:pPr>
              <a:t>3</a:t>
            </a:fld>
            <a:endParaRPr lang="en-US"/>
          </a:p>
        </p:txBody>
      </p:sp>
      <p:sp>
        <p:nvSpPr>
          <p:cNvPr id="1039" name="Title 6">
            <a:extLst>
              <a:ext uri="{FF2B5EF4-FFF2-40B4-BE49-F238E27FC236}">
                <a16:creationId xmlns:a16="http://schemas.microsoft.com/office/drawing/2014/main" id="{1ECC2AEC-3D37-F6D1-7D7F-F0C9225DD42D}"/>
              </a:ext>
            </a:extLst>
          </p:cNvPr>
          <p:cNvSpPr>
            <a:spLocks noGrp="1"/>
          </p:cNvSpPr>
          <p:nvPr>
            <p:ph type="title"/>
          </p:nvPr>
        </p:nvSpPr>
        <p:spPr>
          <a:xfrm>
            <a:off x="576071" y="704088"/>
            <a:ext cx="9144000" cy="676656"/>
          </a:xfrm>
        </p:spPr>
        <p:txBody>
          <a:bodyPr/>
          <a:lstStyle/>
          <a:p>
            <a:r>
              <a:rPr lang="en-US" dirty="0"/>
              <a:t>Markers</a:t>
            </a:r>
          </a:p>
        </p:txBody>
      </p:sp>
    </p:spTree>
    <p:extLst>
      <p:ext uri="{BB962C8B-B14F-4D97-AF65-F5344CB8AC3E}">
        <p14:creationId xmlns:p14="http://schemas.microsoft.com/office/powerpoint/2010/main" val="36452974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20901F-6AD0-1193-1BFC-150FF80A66DA}"/>
              </a:ext>
            </a:extLst>
          </p:cNvPr>
          <p:cNvSpPr>
            <a:spLocks noGrp="1"/>
          </p:cNvSpPr>
          <p:nvPr>
            <p:ph idx="1"/>
          </p:nvPr>
        </p:nvSpPr>
        <p:spPr>
          <a:xfrm>
            <a:off x="1654896" y="903180"/>
            <a:ext cx="9435709" cy="5447131"/>
          </a:xfrm>
        </p:spPr>
        <p:txBody>
          <a:bodyPr>
            <a:normAutofit/>
          </a:bodyPr>
          <a:lstStyle/>
          <a:p>
            <a:pPr marL="457200" indent="-457200" algn="l">
              <a:buFont typeface="Arial" panose="020B0604020202020204" pitchFamily="34" charset="0"/>
              <a:buChar char="•"/>
            </a:pPr>
            <a:r>
              <a:rPr kumimoji="0" lang="en-GB" sz="2800" b="0" i="0" u="none" strike="noStrike" kern="1200" cap="none" spc="0" normalizeH="0" baseline="0" noProof="0" dirty="0">
                <a:ln>
                  <a:noFill/>
                </a:ln>
                <a:solidFill>
                  <a:srgbClr val="222222"/>
                </a:solidFill>
                <a:effectLst/>
                <a:uLnTx/>
                <a:uFillTx/>
                <a:latin typeface="Merriweather" panose="00000500000000000000" pitchFamily="2" charset="0"/>
                <a:ea typeface="+mj-ea"/>
                <a:cs typeface="+mj-cs"/>
              </a:rPr>
              <a:t>Markers indicate difficult emotional processing issues.</a:t>
            </a:r>
          </a:p>
          <a:p>
            <a:pPr marL="457200" indent="-457200" algn="l">
              <a:buFont typeface="Arial" panose="020B0604020202020204" pitchFamily="34" charset="0"/>
              <a:buChar char="•"/>
            </a:pPr>
            <a:endParaRPr kumimoji="0" lang="en-GB" sz="2800" b="0" i="0" u="none" strike="noStrike" kern="1200" cap="none" spc="0" normalizeH="0" baseline="0" noProof="0" dirty="0">
              <a:ln>
                <a:noFill/>
              </a:ln>
              <a:solidFill>
                <a:srgbClr val="222222"/>
              </a:solidFill>
              <a:effectLst/>
              <a:uLnTx/>
              <a:uFillTx/>
              <a:latin typeface="Merriweather" panose="00000500000000000000" pitchFamily="2" charset="0"/>
              <a:ea typeface="+mj-ea"/>
              <a:cs typeface="+mj-cs"/>
            </a:endParaRPr>
          </a:p>
          <a:p>
            <a:pPr marL="457200" indent="-457200" algn="l">
              <a:buFont typeface="Arial" panose="020B0604020202020204" pitchFamily="34" charset="0"/>
              <a:buChar char="•"/>
            </a:pPr>
            <a:r>
              <a:rPr kumimoji="0" lang="en-GB" sz="2800" b="0" i="0" u="none" strike="noStrike" kern="1200" cap="none" spc="0" normalizeH="0" baseline="0" noProof="0" dirty="0">
                <a:ln>
                  <a:noFill/>
                </a:ln>
                <a:solidFill>
                  <a:srgbClr val="222222"/>
                </a:solidFill>
                <a:effectLst/>
                <a:uLnTx/>
                <a:uFillTx/>
                <a:latin typeface="Merriweather" panose="00000500000000000000" pitchFamily="2" charset="0"/>
                <a:ea typeface="+mj-ea"/>
                <a:cs typeface="+mj-cs"/>
              </a:rPr>
              <a:t>The therapist intervenes in specific ways that best suit these issues.</a:t>
            </a:r>
            <a:endParaRPr lang="en-GB" sz="2800" cap="none" dirty="0">
              <a:solidFill>
                <a:srgbClr val="222222"/>
              </a:solidFill>
              <a:latin typeface="Merriweather" panose="00000500000000000000" pitchFamily="2" charset="0"/>
              <a:ea typeface="+mj-ea"/>
              <a:cs typeface="+mj-cs"/>
            </a:endParaRPr>
          </a:p>
          <a:p>
            <a:pPr marL="457200" indent="-457200" algn="l">
              <a:buFont typeface="Arial" panose="020B0604020202020204" pitchFamily="34" charset="0"/>
              <a:buChar char="•"/>
            </a:pPr>
            <a:endParaRPr kumimoji="0" lang="en-GB" sz="2800" b="0" i="0" u="none" strike="noStrike" kern="1200" cap="none" spc="0" normalizeH="0" baseline="0" noProof="0" dirty="0">
              <a:ln>
                <a:noFill/>
              </a:ln>
              <a:solidFill>
                <a:srgbClr val="222222"/>
              </a:solidFill>
              <a:effectLst/>
              <a:uLnTx/>
              <a:uFillTx/>
              <a:latin typeface="Merriweather" panose="00000500000000000000" pitchFamily="2" charset="0"/>
              <a:ea typeface="+mj-ea"/>
              <a:cs typeface="+mj-cs"/>
            </a:endParaRPr>
          </a:p>
          <a:p>
            <a:pPr marL="457200" indent="-457200" algn="l">
              <a:buFont typeface="Arial" panose="020B0604020202020204" pitchFamily="34" charset="0"/>
              <a:buChar char="•"/>
            </a:pPr>
            <a:r>
              <a:rPr kumimoji="0" lang="en-GB" sz="2800" b="0" i="0" u="none" strike="noStrike" kern="1200" cap="none" spc="0" normalizeH="0" baseline="0" noProof="0" dirty="0">
                <a:ln>
                  <a:noFill/>
                </a:ln>
                <a:solidFill>
                  <a:srgbClr val="222222"/>
                </a:solidFill>
                <a:effectLst/>
                <a:uLnTx/>
                <a:uFillTx/>
                <a:latin typeface="Merriweather" panose="00000500000000000000" pitchFamily="2" charset="0"/>
                <a:ea typeface="+mj-ea"/>
                <a:cs typeface="+mj-cs"/>
              </a:rPr>
              <a:t>The tasks act as tools to help navigate through the work</a:t>
            </a:r>
            <a:endParaRPr lang="en-GB" sz="2800" cap="none" dirty="0">
              <a:solidFill>
                <a:srgbClr val="222222"/>
              </a:solidFill>
              <a:latin typeface="Merriweather" panose="00000500000000000000" pitchFamily="2" charset="0"/>
              <a:ea typeface="+mj-ea"/>
              <a:cs typeface="+mj-cs"/>
            </a:endParaRPr>
          </a:p>
          <a:p>
            <a:pPr marL="457200" indent="-457200" algn="l">
              <a:buFont typeface="Arial" panose="020B0604020202020204" pitchFamily="34" charset="0"/>
              <a:buChar char="•"/>
            </a:pPr>
            <a:endParaRPr kumimoji="0" lang="en-GB" sz="2800" b="0" i="0" u="none" strike="noStrike" kern="1200" cap="none" spc="0" normalizeH="0" baseline="0" noProof="0" dirty="0">
              <a:ln>
                <a:noFill/>
              </a:ln>
              <a:solidFill>
                <a:srgbClr val="222222"/>
              </a:solidFill>
              <a:effectLst/>
              <a:uLnTx/>
              <a:uFillTx/>
              <a:latin typeface="Merriweather" panose="00000500000000000000" pitchFamily="2" charset="0"/>
              <a:ea typeface="+mj-ea"/>
              <a:cs typeface="+mj-cs"/>
            </a:endParaRPr>
          </a:p>
          <a:p>
            <a:pPr marL="457200" indent="-457200" algn="l">
              <a:buFont typeface="Arial" panose="020B0604020202020204" pitchFamily="34" charset="0"/>
              <a:buChar char="•"/>
            </a:pPr>
            <a:r>
              <a:rPr kumimoji="0" lang="en-GB" sz="2800" b="0" i="0" u="none" strike="noStrike" kern="1200" cap="none" spc="0" normalizeH="0" baseline="0" noProof="0" dirty="0">
                <a:ln>
                  <a:noFill/>
                </a:ln>
                <a:solidFill>
                  <a:srgbClr val="222222"/>
                </a:solidFill>
                <a:effectLst/>
                <a:uLnTx/>
                <a:uFillTx/>
                <a:latin typeface="Merriweather" panose="00000500000000000000" pitchFamily="2" charset="0"/>
                <a:ea typeface="+mj-ea"/>
                <a:cs typeface="+mj-cs"/>
              </a:rPr>
              <a:t>Some of the most common of these EFT markers &amp; tasks include the following:</a:t>
            </a:r>
            <a:br>
              <a:rPr kumimoji="0" lang="en-GB" sz="2800" b="0" i="0" u="none" strike="noStrike" kern="1200" cap="none" spc="0" normalizeH="0" baseline="0" noProof="0" dirty="0">
                <a:ln>
                  <a:noFill/>
                </a:ln>
                <a:solidFill>
                  <a:srgbClr val="222222"/>
                </a:solidFill>
                <a:effectLst/>
                <a:uLnTx/>
                <a:uFillTx/>
                <a:latin typeface="Merriweather" panose="00000500000000000000" pitchFamily="2" charset="0"/>
                <a:ea typeface="+mj-ea"/>
                <a:cs typeface="+mj-cs"/>
              </a:rPr>
            </a:br>
            <a:endParaRPr lang="en-GB" dirty="0"/>
          </a:p>
        </p:txBody>
      </p:sp>
    </p:spTree>
    <p:extLst>
      <p:ext uri="{BB962C8B-B14F-4D97-AF65-F5344CB8AC3E}">
        <p14:creationId xmlns:p14="http://schemas.microsoft.com/office/powerpoint/2010/main" val="16306894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25541-3E40-D31F-AA9D-862342447E7E}"/>
              </a:ext>
            </a:extLst>
          </p:cNvPr>
          <p:cNvSpPr>
            <a:spLocks noGrp="1"/>
          </p:cNvSpPr>
          <p:nvPr>
            <p:ph type="title"/>
          </p:nvPr>
        </p:nvSpPr>
        <p:spPr>
          <a:xfrm>
            <a:off x="712446" y="58166"/>
            <a:ext cx="9188879" cy="1054189"/>
          </a:xfrm>
        </p:spPr>
        <p:txBody>
          <a:bodyPr/>
          <a:lstStyle/>
          <a:p>
            <a:r>
              <a:rPr lang="en-GB" sz="4400" i="0" dirty="0">
                <a:solidFill>
                  <a:srgbClr val="111111"/>
                </a:solidFill>
                <a:effectLst/>
                <a:latin typeface="Merriweather" panose="00000500000000000000" pitchFamily="2" charset="0"/>
              </a:rPr>
              <a:t>Problematic Reactions</a:t>
            </a:r>
            <a:endParaRPr lang="en-GB" sz="4400" dirty="0">
              <a:latin typeface="Merriweather" panose="00000500000000000000" pitchFamily="2" charset="0"/>
            </a:endParaRPr>
          </a:p>
        </p:txBody>
      </p:sp>
      <p:sp>
        <p:nvSpPr>
          <p:cNvPr id="3" name="Text Placeholder 2">
            <a:extLst>
              <a:ext uri="{FF2B5EF4-FFF2-40B4-BE49-F238E27FC236}">
                <a16:creationId xmlns:a16="http://schemas.microsoft.com/office/drawing/2014/main" id="{88226934-FBD7-015C-56ED-71589A1E9410}"/>
              </a:ext>
            </a:extLst>
          </p:cNvPr>
          <p:cNvSpPr>
            <a:spLocks noGrp="1"/>
          </p:cNvSpPr>
          <p:nvPr>
            <p:ph type="body" idx="1"/>
          </p:nvPr>
        </p:nvSpPr>
        <p:spPr>
          <a:xfrm>
            <a:off x="358560" y="1288855"/>
            <a:ext cx="11474880" cy="5569145"/>
          </a:xfrm>
        </p:spPr>
        <p:txBody>
          <a:bodyPr>
            <a:noAutofit/>
          </a:bodyPr>
          <a:lstStyle/>
          <a:p>
            <a:pPr marL="342900" indent="-342900">
              <a:lnSpc>
                <a:spcPct val="120000"/>
              </a:lnSpc>
              <a:buFont typeface="Arial" panose="020B0604020202020204" pitchFamily="34" charset="0"/>
              <a:buChar char="•"/>
            </a:pPr>
            <a:r>
              <a:rPr lang="en-GB" b="0" i="0" dirty="0">
                <a:solidFill>
                  <a:srgbClr val="222222"/>
                </a:solidFill>
                <a:effectLst/>
                <a:latin typeface="Merriweather" panose="00000500000000000000" pitchFamily="2" charset="0"/>
              </a:rPr>
              <a:t>Problematic reactions are expressed through puzzlement about emotional or behavioural responses to particular situations.</a:t>
            </a:r>
          </a:p>
          <a:p>
            <a:pPr marL="342900" indent="-342900">
              <a:lnSpc>
                <a:spcPct val="120000"/>
              </a:lnSpc>
              <a:buFont typeface="Arial" panose="020B0604020202020204" pitchFamily="34" charset="0"/>
              <a:buChar char="•"/>
            </a:pPr>
            <a:r>
              <a:rPr lang="en-GB" b="0" i="0" dirty="0">
                <a:solidFill>
                  <a:srgbClr val="222222"/>
                </a:solidFill>
                <a:effectLst/>
                <a:latin typeface="Merriweather" panose="00000500000000000000" pitchFamily="2" charset="0"/>
              </a:rPr>
              <a:t>For example, a client may be confused by their emotional reaction to a film.</a:t>
            </a:r>
          </a:p>
          <a:p>
            <a:pPr marL="342900" indent="-342900">
              <a:lnSpc>
                <a:spcPct val="120000"/>
              </a:lnSpc>
              <a:buFont typeface="Arial" panose="020B0604020202020204" pitchFamily="34" charset="0"/>
              <a:buChar char="•"/>
            </a:pPr>
            <a:r>
              <a:rPr lang="en-GB" b="0" i="0" dirty="0">
                <a:solidFill>
                  <a:srgbClr val="222222"/>
                </a:solidFill>
                <a:effectLst/>
                <a:latin typeface="Merriweather" panose="00000500000000000000" pitchFamily="2" charset="0"/>
              </a:rPr>
              <a:t>Problematic reactions are opportunities for a process of systematic evocative unfolding.</a:t>
            </a:r>
          </a:p>
          <a:p>
            <a:pPr marL="342900" indent="-342900">
              <a:lnSpc>
                <a:spcPct val="120000"/>
              </a:lnSpc>
              <a:buFont typeface="Arial" panose="020B0604020202020204" pitchFamily="34" charset="0"/>
              <a:buChar char="•"/>
            </a:pPr>
            <a:r>
              <a:rPr lang="en-GB" b="0" i="0" dirty="0">
                <a:solidFill>
                  <a:srgbClr val="222222"/>
                </a:solidFill>
                <a:effectLst/>
                <a:latin typeface="Merriweather" panose="00000500000000000000" pitchFamily="2" charset="0"/>
              </a:rPr>
              <a:t>This way of working involves proposing that the client vividly re-experience the situation and their emotional reaction to it, in order to explore the connections between situation, perceptions, and emotional reaction. Thi</a:t>
            </a:r>
            <a:r>
              <a:rPr lang="en-GB" dirty="0">
                <a:solidFill>
                  <a:srgbClr val="222222"/>
                </a:solidFill>
                <a:latin typeface="Merriweather" panose="00000500000000000000" pitchFamily="2" charset="0"/>
              </a:rPr>
              <a:t>s can support the </a:t>
            </a:r>
            <a:r>
              <a:rPr lang="en-GB" b="0" i="0" dirty="0">
                <a:solidFill>
                  <a:srgbClr val="222222"/>
                </a:solidFill>
                <a:effectLst/>
                <a:latin typeface="Merriweather" panose="00000500000000000000" pitchFamily="2" charset="0"/>
              </a:rPr>
              <a:t>client to arrive at the implicit meaning of the situation that makes sense of the reaction.</a:t>
            </a:r>
            <a:br>
              <a:rPr lang="en-GB" b="0" i="0" dirty="0">
                <a:solidFill>
                  <a:srgbClr val="222222"/>
                </a:solidFill>
                <a:effectLst/>
                <a:latin typeface="Merriweather" panose="00000500000000000000" pitchFamily="2" charset="0"/>
              </a:rPr>
            </a:br>
            <a:endParaRPr lang="en-GB" dirty="0"/>
          </a:p>
        </p:txBody>
      </p:sp>
    </p:spTree>
    <p:extLst>
      <p:ext uri="{BB962C8B-B14F-4D97-AF65-F5344CB8AC3E}">
        <p14:creationId xmlns:p14="http://schemas.microsoft.com/office/powerpoint/2010/main" val="4141923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CD1D6FF-1122-B11D-0CE3-E62BA27376FA}"/>
              </a:ext>
            </a:extLst>
          </p:cNvPr>
          <p:cNvSpPr>
            <a:spLocks noGrp="1"/>
          </p:cNvSpPr>
          <p:nvPr>
            <p:ph type="title"/>
          </p:nvPr>
        </p:nvSpPr>
        <p:spPr/>
        <p:txBody>
          <a:bodyPr/>
          <a:lstStyle/>
          <a:p>
            <a:r>
              <a:rPr lang="en-GB" sz="4800" b="1" i="0" dirty="0">
                <a:solidFill>
                  <a:srgbClr val="111111"/>
                </a:solidFill>
                <a:effectLst/>
                <a:latin typeface="Open Sans" panose="020B0606030504020204" pitchFamily="34" charset="0"/>
              </a:rPr>
              <a:t>Unclear Felt Sense</a:t>
            </a:r>
            <a:endParaRPr lang="en-US" dirty="0"/>
          </a:p>
        </p:txBody>
      </p:sp>
      <p:sp>
        <p:nvSpPr>
          <p:cNvPr id="5" name="Date Placeholder 4">
            <a:extLst>
              <a:ext uri="{FF2B5EF4-FFF2-40B4-BE49-F238E27FC236}">
                <a16:creationId xmlns:a16="http://schemas.microsoft.com/office/drawing/2014/main" id="{623087F1-0A22-4E04-6B3F-B1DDA246A111}"/>
              </a:ext>
            </a:extLst>
          </p:cNvPr>
          <p:cNvSpPr>
            <a:spLocks noGrp="1"/>
          </p:cNvSpPr>
          <p:nvPr>
            <p:ph type="dt" sz="half" idx="10"/>
          </p:nvPr>
        </p:nvSpPr>
        <p:spPr/>
        <p:txBody>
          <a:bodyPr/>
          <a:lstStyle/>
          <a:p>
            <a:r>
              <a:rPr lang="en-US" dirty="0"/>
              <a:t>20XX</a:t>
            </a:r>
          </a:p>
        </p:txBody>
      </p:sp>
      <p:sp>
        <p:nvSpPr>
          <p:cNvPr id="7" name="Footer Placeholder 6">
            <a:extLst>
              <a:ext uri="{FF2B5EF4-FFF2-40B4-BE49-F238E27FC236}">
                <a16:creationId xmlns:a16="http://schemas.microsoft.com/office/drawing/2014/main" id="{8FD92B98-444C-00D2-3246-91E7E1BFB673}"/>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CFCF8520-CF3A-DEEA-6A9F-571CC04E7ADA}"/>
              </a:ext>
            </a:extLst>
          </p:cNvPr>
          <p:cNvSpPr>
            <a:spLocks noGrp="1"/>
          </p:cNvSpPr>
          <p:nvPr>
            <p:ph type="sldNum" sz="quarter" idx="12"/>
          </p:nvPr>
        </p:nvSpPr>
        <p:spPr/>
        <p:txBody>
          <a:bodyPr/>
          <a:lstStyle/>
          <a:p>
            <a:fld id="{58FB4751-880F-D840-AAA9-3A15815CC996}" type="slidenum">
              <a:rPr lang="en-US" smtClean="0"/>
              <a:t>6</a:t>
            </a:fld>
            <a:endParaRPr lang="en-US" dirty="0"/>
          </a:p>
        </p:txBody>
      </p:sp>
      <p:sp>
        <p:nvSpPr>
          <p:cNvPr id="6" name="TextBox 5">
            <a:extLst>
              <a:ext uri="{FF2B5EF4-FFF2-40B4-BE49-F238E27FC236}">
                <a16:creationId xmlns:a16="http://schemas.microsoft.com/office/drawing/2014/main" id="{1EC9DFA5-8BA8-6178-7562-4AF82237F84A}"/>
              </a:ext>
            </a:extLst>
          </p:cNvPr>
          <p:cNvSpPr txBox="1"/>
          <p:nvPr/>
        </p:nvSpPr>
        <p:spPr>
          <a:xfrm>
            <a:off x="521713" y="1597768"/>
            <a:ext cx="10737188" cy="4154984"/>
          </a:xfrm>
          <a:prstGeom prst="rect">
            <a:avLst/>
          </a:prstGeom>
          <a:noFill/>
        </p:spPr>
        <p:txBody>
          <a:bodyPr wrap="square">
            <a:spAutoFit/>
          </a:bodyPr>
          <a:lstStyle/>
          <a:p>
            <a:pPr marL="285750" indent="-285750">
              <a:buFont typeface="Arial" panose="020B0604020202020204" pitchFamily="34" charset="0"/>
              <a:buChar char="•"/>
            </a:pPr>
            <a:r>
              <a:rPr lang="en-GB" sz="2400" b="0" i="0" dirty="0">
                <a:solidFill>
                  <a:srgbClr val="222222"/>
                </a:solidFill>
                <a:effectLst/>
                <a:latin typeface="Merriweather" panose="00000500000000000000" pitchFamily="2" charset="0"/>
              </a:rPr>
              <a:t>An unclear felt sense occurs when the person is confused about a feeling or unable to get a clear sense of their experience (‘I have this feeling but I just can’t put my finger on it’).</a:t>
            </a:r>
          </a:p>
          <a:p>
            <a:endParaRPr lang="en-GB" sz="2400" b="0" i="0" dirty="0">
              <a:solidFill>
                <a:srgbClr val="222222"/>
              </a:solidFill>
              <a:effectLst/>
              <a:latin typeface="Merriweather" panose="00000500000000000000" pitchFamily="2" charset="0"/>
            </a:endParaRPr>
          </a:p>
          <a:p>
            <a:pPr marL="285750" indent="-285750">
              <a:buFont typeface="Arial" panose="020B0604020202020204" pitchFamily="34" charset="0"/>
              <a:buChar char="•"/>
            </a:pPr>
            <a:r>
              <a:rPr lang="en-GB" sz="2400" b="0" i="0" dirty="0">
                <a:solidFill>
                  <a:srgbClr val="222222"/>
                </a:solidFill>
                <a:effectLst/>
                <a:latin typeface="Merriweather" panose="00000500000000000000" pitchFamily="2" charset="0"/>
              </a:rPr>
              <a:t>This marker calls for focusing, in which the therapist guides clients to approach the embodied aspects of their experience with attention and curiosity, in order to experience them and to put words to their implicit, often subtle feelings.</a:t>
            </a:r>
          </a:p>
          <a:p>
            <a:pPr marL="285750" indent="-285750">
              <a:buFont typeface="Arial" panose="020B0604020202020204" pitchFamily="34" charset="0"/>
              <a:buChar char="•"/>
            </a:pPr>
            <a:endParaRPr lang="en-GB" sz="2400" dirty="0">
              <a:solidFill>
                <a:srgbClr val="222222"/>
              </a:solidFill>
              <a:latin typeface="Merriweather" panose="00000500000000000000" pitchFamily="2" charset="0"/>
            </a:endParaRPr>
          </a:p>
          <a:p>
            <a:pPr marL="285750" indent="-285750">
              <a:buFont typeface="Arial" panose="020B0604020202020204" pitchFamily="34" charset="0"/>
              <a:buChar char="•"/>
            </a:pPr>
            <a:r>
              <a:rPr lang="en-GB" sz="2400" b="0" i="0" dirty="0">
                <a:solidFill>
                  <a:srgbClr val="222222"/>
                </a:solidFill>
                <a:effectLst/>
                <a:latin typeface="Merriweather" panose="00000500000000000000" pitchFamily="2" charset="0"/>
              </a:rPr>
              <a:t>Resolution involves the creation of new meaning, the release of bodily tension, and perhaps a sense of a way forward</a:t>
            </a:r>
            <a:r>
              <a:rPr lang="en-GB" sz="2000" b="0" i="0" dirty="0">
                <a:solidFill>
                  <a:srgbClr val="222222"/>
                </a:solidFill>
                <a:effectLst/>
                <a:latin typeface="Merriweather" panose="00000500000000000000" pitchFamily="2" charset="0"/>
              </a:rPr>
              <a:t>.</a:t>
            </a:r>
            <a:endParaRPr lang="en-GB" sz="2000" dirty="0"/>
          </a:p>
        </p:txBody>
      </p:sp>
    </p:spTree>
    <p:extLst>
      <p:ext uri="{BB962C8B-B14F-4D97-AF65-F5344CB8AC3E}">
        <p14:creationId xmlns:p14="http://schemas.microsoft.com/office/powerpoint/2010/main" val="16990886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70A9D-64BC-0448-4940-521113B945B6}"/>
              </a:ext>
            </a:extLst>
          </p:cNvPr>
          <p:cNvSpPr>
            <a:spLocks noGrp="1"/>
          </p:cNvSpPr>
          <p:nvPr>
            <p:ph type="title"/>
          </p:nvPr>
        </p:nvSpPr>
        <p:spPr>
          <a:xfrm>
            <a:off x="495908" y="244026"/>
            <a:ext cx="9085658" cy="935647"/>
          </a:xfrm>
        </p:spPr>
        <p:txBody>
          <a:bodyPr/>
          <a:lstStyle/>
          <a:p>
            <a:r>
              <a:rPr kumimoji="0" lang="en-GB" sz="4800" b="1" i="0" u="none" strike="noStrike" kern="1200" cap="none" spc="0" normalizeH="0" baseline="0" noProof="0" dirty="0">
                <a:ln>
                  <a:noFill/>
                </a:ln>
                <a:solidFill>
                  <a:srgbClr val="111111"/>
                </a:solidFill>
                <a:effectLst/>
                <a:uLnTx/>
                <a:uFillTx/>
                <a:latin typeface="Merriweather" panose="00000500000000000000" pitchFamily="2" charset="0"/>
                <a:ea typeface="+mn-ea"/>
                <a:cs typeface="+mn-cs"/>
              </a:rPr>
              <a:t>Conflict Splits</a:t>
            </a:r>
            <a:endParaRPr lang="en-GB" sz="4800" dirty="0">
              <a:latin typeface="Merriweather" panose="00000500000000000000" pitchFamily="2" charset="0"/>
            </a:endParaRPr>
          </a:p>
        </p:txBody>
      </p:sp>
      <p:sp>
        <p:nvSpPr>
          <p:cNvPr id="3" name="Text Placeholder 2">
            <a:extLst>
              <a:ext uri="{FF2B5EF4-FFF2-40B4-BE49-F238E27FC236}">
                <a16:creationId xmlns:a16="http://schemas.microsoft.com/office/drawing/2014/main" id="{709F1D8B-34D2-6D6F-116F-61A4228A0009}"/>
              </a:ext>
            </a:extLst>
          </p:cNvPr>
          <p:cNvSpPr>
            <a:spLocks noGrp="1"/>
          </p:cNvSpPr>
          <p:nvPr>
            <p:ph type="body" idx="1"/>
          </p:nvPr>
        </p:nvSpPr>
        <p:spPr>
          <a:xfrm>
            <a:off x="387077" y="1576359"/>
            <a:ext cx="11365487" cy="4931028"/>
          </a:xfrm>
        </p:spPr>
        <p:txBody>
          <a:bodyPr>
            <a:normAutofit fontScale="92500"/>
          </a:bodyPr>
          <a:lstStyle/>
          <a:p>
            <a:pPr marL="342900" indent="-342900">
              <a:lnSpc>
                <a:spcPct val="120000"/>
              </a:lnSpc>
              <a:buFont typeface="Arial" panose="020B0604020202020204" pitchFamily="34" charset="0"/>
              <a:buChar char="•"/>
            </a:pPr>
            <a:r>
              <a:rPr kumimoji="0" lang="en-GB" sz="24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Conflict splits involve one aspect of the self-being critical, coercive, or interruptive towards another aspect. (In PCT terms, they represent the self-imposition of conditions of worth on the person.)</a:t>
            </a:r>
          </a:p>
          <a:p>
            <a:pPr marL="342900" indent="-342900">
              <a:lnSpc>
                <a:spcPct val="120000"/>
              </a:lnSpc>
              <a:buFont typeface="Arial" panose="020B0604020202020204" pitchFamily="34" charset="0"/>
              <a:buChar char="•"/>
            </a:pPr>
            <a:r>
              <a:rPr kumimoji="0" lang="en-GB" sz="24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There are many different kinds of conflict split. Self-critical conflict splits offer opportunities for two-chair work, in which the therapist proposes to the client that they enact a dialogue between two parts of the self by putting these into live contact with each other in separate chairs.</a:t>
            </a:r>
          </a:p>
          <a:p>
            <a:pPr marL="342900" indent="-342900">
              <a:lnSpc>
                <a:spcPct val="120000"/>
              </a:lnSpc>
              <a:buFont typeface="Arial" panose="020B0604020202020204" pitchFamily="34" charset="0"/>
              <a:buChar char="•"/>
            </a:pPr>
            <a:r>
              <a:rPr kumimoji="0" lang="en-GB" sz="24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Thoughts, feelings, and needs within each part of the self are explored and communicated in real dialogue to achieve integration of the two sides through a softening of the critical part and a deepening in the other part.</a:t>
            </a:r>
          </a:p>
          <a:p>
            <a:pPr marL="342900" indent="-342900">
              <a:lnSpc>
                <a:spcPct val="120000"/>
              </a:lnSpc>
              <a:buFont typeface="Arial" panose="020B0604020202020204" pitchFamily="34" charset="0"/>
              <a:buChar char="•"/>
            </a:pPr>
            <a:r>
              <a:rPr kumimoji="0" lang="en-GB" sz="24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Resolution involves an integration of the two sides. </a:t>
            </a:r>
          </a:p>
        </p:txBody>
      </p:sp>
    </p:spTree>
    <p:extLst>
      <p:ext uri="{BB962C8B-B14F-4D97-AF65-F5344CB8AC3E}">
        <p14:creationId xmlns:p14="http://schemas.microsoft.com/office/powerpoint/2010/main" val="41241857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B1D0B14-7479-C585-D2AC-F63F53A916D6}"/>
              </a:ext>
            </a:extLst>
          </p:cNvPr>
          <p:cNvSpPr>
            <a:spLocks noGrp="1"/>
          </p:cNvSpPr>
          <p:nvPr>
            <p:ph type="body" idx="1"/>
          </p:nvPr>
        </p:nvSpPr>
        <p:spPr>
          <a:xfrm>
            <a:off x="388012" y="920010"/>
            <a:ext cx="11415975" cy="5542498"/>
          </a:xfrm>
        </p:spPr>
        <p:txBody>
          <a:bodyPr>
            <a:normAutofit fontScale="77500" lnSpcReduction="20000"/>
          </a:bodyPr>
          <a:lstStyle/>
          <a:p>
            <a:pPr marL="342900" indent="-342900">
              <a:lnSpc>
                <a:spcPct val="120000"/>
              </a:lnSpc>
              <a:buFont typeface="Arial" panose="020B0604020202020204" pitchFamily="34" charset="0"/>
              <a:buChar char="•"/>
            </a:pPr>
            <a:r>
              <a:rPr kumimoji="0" lang="en-GB" sz="31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Self-interruptive conflict splits are also common and arise when one part of the self interrupts or constricts emotional experience and expression: </a:t>
            </a:r>
            <a:r>
              <a:rPr kumimoji="0" lang="en-GB" sz="3100" b="0" i="1"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‘I can feel the tears coming up but I just push them back in, no way am I going to cry</a:t>
            </a:r>
            <a:r>
              <a:rPr kumimoji="0" lang="en-GB" sz="31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a:t>
            </a:r>
          </a:p>
          <a:p>
            <a:pPr marL="342900" indent="-342900">
              <a:lnSpc>
                <a:spcPct val="120000"/>
              </a:lnSpc>
              <a:buFont typeface="Arial" panose="020B0604020202020204" pitchFamily="34" charset="0"/>
              <a:buChar char="•"/>
            </a:pPr>
            <a:endParaRPr kumimoji="0" lang="en-GB" sz="31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endParaRPr>
          </a:p>
          <a:p>
            <a:pPr marL="342900" indent="-342900">
              <a:lnSpc>
                <a:spcPct val="120000"/>
              </a:lnSpc>
              <a:buFont typeface="Arial" panose="020B0604020202020204" pitchFamily="34" charset="0"/>
              <a:buChar char="•"/>
            </a:pPr>
            <a:r>
              <a:rPr kumimoji="0" lang="en-GB" sz="31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In this case, the therapist helps the client to enact and make explicit how the interrupting part of the self does this, for example by the physical act (choking or shutting down the voice), metaphorically (caging), or verbally (‘shut up, don’t feel, be quiet, you can’t survive this’), so that they can experience themselves as an agent in the process of shutting down and then can react to and challenge the interruptive part of the self, and express the previously blocked experience.</a:t>
            </a:r>
            <a:br>
              <a:rPr kumimoji="0" lang="en-GB" sz="31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br>
            <a:endParaRPr lang="en-GB" sz="3100" dirty="0"/>
          </a:p>
          <a:p>
            <a:endParaRPr lang="en-GB" dirty="0"/>
          </a:p>
        </p:txBody>
      </p:sp>
    </p:spTree>
    <p:extLst>
      <p:ext uri="{BB962C8B-B14F-4D97-AF65-F5344CB8AC3E}">
        <p14:creationId xmlns:p14="http://schemas.microsoft.com/office/powerpoint/2010/main" val="22780926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1D7B7-2CA5-16FF-5917-CA2BC849494A}"/>
              </a:ext>
            </a:extLst>
          </p:cNvPr>
          <p:cNvSpPr>
            <a:spLocks noGrp="1"/>
          </p:cNvSpPr>
          <p:nvPr>
            <p:ph type="title"/>
          </p:nvPr>
        </p:nvSpPr>
        <p:spPr/>
        <p:txBody>
          <a:bodyPr/>
          <a:lstStyle/>
          <a:p>
            <a:r>
              <a:rPr kumimoji="0" lang="en-GB" sz="4800" b="1" i="0" u="none" strike="noStrike" kern="1200" cap="none" spc="0" normalizeH="0" baseline="0" noProof="0" dirty="0">
                <a:ln>
                  <a:noFill/>
                </a:ln>
                <a:solidFill>
                  <a:srgbClr val="111111"/>
                </a:solidFill>
                <a:effectLst/>
                <a:uLnTx/>
                <a:uFillTx/>
                <a:latin typeface="Open Sans" panose="020B0606030504020204" pitchFamily="34" charset="0"/>
                <a:ea typeface="+mn-ea"/>
                <a:cs typeface="+mn-cs"/>
              </a:rPr>
              <a:t>Unfinished Business</a:t>
            </a:r>
            <a:endParaRPr lang="en-GB" dirty="0"/>
          </a:p>
        </p:txBody>
      </p:sp>
      <p:sp>
        <p:nvSpPr>
          <p:cNvPr id="3" name="Content Placeholder 2">
            <a:extLst>
              <a:ext uri="{FF2B5EF4-FFF2-40B4-BE49-F238E27FC236}">
                <a16:creationId xmlns:a16="http://schemas.microsoft.com/office/drawing/2014/main" id="{995328C4-269D-D259-983E-17F38D743C1A}"/>
              </a:ext>
            </a:extLst>
          </p:cNvPr>
          <p:cNvSpPr>
            <a:spLocks noGrp="1"/>
          </p:cNvSpPr>
          <p:nvPr>
            <p:ph idx="1"/>
          </p:nvPr>
        </p:nvSpPr>
        <p:spPr>
          <a:xfrm>
            <a:off x="576072" y="1750263"/>
            <a:ext cx="10649170" cy="4566390"/>
          </a:xfrm>
        </p:spPr>
        <p:txBody>
          <a:bodyPr>
            <a:normAutofit fontScale="47500" lnSpcReduction="20000"/>
          </a:bodyPr>
          <a:lstStyle/>
          <a:p>
            <a:pPr>
              <a:lnSpc>
                <a:spcPct val="120000"/>
              </a:lnSpc>
            </a:pPr>
            <a:r>
              <a:rPr kumimoji="0" lang="en-GB" sz="3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An unfinished business marker involves a statement of lingering unresolved feelings</a:t>
            </a:r>
            <a:br>
              <a:rPr kumimoji="0" lang="en-GB" sz="3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br>
            <a:r>
              <a:rPr kumimoji="0" lang="en-GB" sz="3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towards a significant other.  For example: </a:t>
            </a:r>
          </a:p>
          <a:p>
            <a:pPr lvl="1">
              <a:lnSpc>
                <a:spcPct val="120000"/>
              </a:lnSpc>
            </a:pPr>
            <a:r>
              <a:rPr kumimoji="0" lang="en-GB" sz="3800" b="0" i="1"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‘My father was never there for me. I have never forgiven him, deep down inside I think maybe I’m grieving but then I just tell myself, “what’s the point, there’s no use dwelling on the past”.’</a:t>
            </a:r>
          </a:p>
          <a:p>
            <a:pPr>
              <a:lnSpc>
                <a:spcPct val="120000"/>
              </a:lnSpc>
            </a:pPr>
            <a:endParaRPr lang="en-GB" sz="3800" i="1" dirty="0">
              <a:solidFill>
                <a:srgbClr val="222222"/>
              </a:solidFill>
              <a:latin typeface="Merriweather" panose="00000500000000000000" pitchFamily="2" charset="0"/>
            </a:endParaRPr>
          </a:p>
          <a:p>
            <a:pPr>
              <a:lnSpc>
                <a:spcPct val="120000"/>
              </a:lnSpc>
            </a:pPr>
            <a:r>
              <a:rPr kumimoji="0" lang="en-GB" sz="3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Unfinished business towards a significant other calls for an empty-chair intervention.</a:t>
            </a:r>
            <a:br>
              <a:rPr kumimoji="0" lang="en-GB" sz="3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br>
            <a:r>
              <a:rPr kumimoji="0" lang="en-GB" sz="3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The therapist proposes that the client imagine the significant other, present in the other chair in order to activate their internal view of them.  They are then able to experience, express, and explore their painful emotional reactions to the other.</a:t>
            </a:r>
          </a:p>
          <a:p>
            <a:pPr marL="0" indent="0">
              <a:lnSpc>
                <a:spcPct val="120000"/>
              </a:lnSpc>
              <a:buNone/>
            </a:pPr>
            <a:endParaRPr kumimoji="0" lang="en-GB" sz="3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endParaRPr>
          </a:p>
          <a:p>
            <a:pPr>
              <a:lnSpc>
                <a:spcPct val="120000"/>
              </a:lnSpc>
            </a:pPr>
            <a:r>
              <a:rPr kumimoji="0" lang="en-GB" sz="3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Resolution involves holding the other accountable or understanding or forgiving the other.</a:t>
            </a:r>
            <a:br>
              <a:rPr kumimoji="0" lang="en-GB" sz="3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br>
            <a:endParaRPr lang="en-GB" sz="3800" dirty="0"/>
          </a:p>
        </p:txBody>
      </p:sp>
      <p:sp>
        <p:nvSpPr>
          <p:cNvPr id="4" name="Date Placeholder 3">
            <a:extLst>
              <a:ext uri="{FF2B5EF4-FFF2-40B4-BE49-F238E27FC236}">
                <a16:creationId xmlns:a16="http://schemas.microsoft.com/office/drawing/2014/main" id="{B5294B97-160B-48B9-7F37-E22CB7C3FF10}"/>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7DD6AC9B-12C9-4092-C124-EB02296DB990}"/>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63902F9A-93A9-4CEC-FF76-856CE6C0E15C}"/>
              </a:ext>
            </a:extLst>
          </p:cNvPr>
          <p:cNvSpPr>
            <a:spLocks noGrp="1"/>
          </p:cNvSpPr>
          <p:nvPr>
            <p:ph type="sldNum" sz="quarter" idx="12"/>
          </p:nvPr>
        </p:nvSpPr>
        <p:spPr/>
        <p:txBody>
          <a:bodyPr/>
          <a:lstStyle/>
          <a:p>
            <a:fld id="{58FB4751-880F-D840-AAA9-3A15815CC996}" type="slidenum">
              <a:rPr lang="en-US" smtClean="0"/>
              <a:t>9</a:t>
            </a:fld>
            <a:endParaRPr lang="en-US" dirty="0"/>
          </a:p>
        </p:txBody>
      </p:sp>
    </p:spTree>
    <p:extLst>
      <p:ext uri="{BB962C8B-B14F-4D97-AF65-F5344CB8AC3E}">
        <p14:creationId xmlns:p14="http://schemas.microsoft.com/office/powerpoint/2010/main" val="23763010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9D8F6-2923-B321-41CC-FC34A29A235C}"/>
              </a:ext>
            </a:extLst>
          </p:cNvPr>
          <p:cNvSpPr>
            <a:spLocks noGrp="1"/>
          </p:cNvSpPr>
          <p:nvPr>
            <p:ph type="title"/>
          </p:nvPr>
        </p:nvSpPr>
        <p:spPr>
          <a:xfrm>
            <a:off x="576072" y="398943"/>
            <a:ext cx="10515600" cy="676656"/>
          </a:xfrm>
        </p:spPr>
        <p:txBody>
          <a:bodyPr/>
          <a:lstStyle/>
          <a:p>
            <a:r>
              <a:rPr lang="en-GB" dirty="0">
                <a:solidFill>
                  <a:srgbClr val="222222"/>
                </a:solidFill>
                <a:latin typeface="Merriweather" panose="00000500000000000000" pitchFamily="2" charset="0"/>
              </a:rPr>
              <a:t>S</a:t>
            </a:r>
            <a:r>
              <a:rPr kumimoji="0" lang="en-GB" sz="4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tuck, dysregulated anguish</a:t>
            </a:r>
            <a:endParaRPr lang="en-GB" dirty="0"/>
          </a:p>
        </p:txBody>
      </p:sp>
      <p:sp>
        <p:nvSpPr>
          <p:cNvPr id="4" name="Date Placeholder 3">
            <a:extLst>
              <a:ext uri="{FF2B5EF4-FFF2-40B4-BE49-F238E27FC236}">
                <a16:creationId xmlns:a16="http://schemas.microsoft.com/office/drawing/2014/main" id="{7338D551-BCEF-541C-5255-90F763654790}"/>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FF15F8CD-EDDA-FA00-90F8-583A8736EBDA}"/>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2F9ADC24-A91C-29A4-00B2-7E6F7AB53DFB}"/>
              </a:ext>
            </a:extLst>
          </p:cNvPr>
          <p:cNvSpPr>
            <a:spLocks noGrp="1"/>
          </p:cNvSpPr>
          <p:nvPr>
            <p:ph type="sldNum" sz="quarter" idx="12"/>
          </p:nvPr>
        </p:nvSpPr>
        <p:spPr/>
        <p:txBody>
          <a:bodyPr/>
          <a:lstStyle/>
          <a:p>
            <a:fld id="{58FB4751-880F-D840-AAA9-3A15815CC996}" type="slidenum">
              <a:rPr lang="en-US" smtClean="0"/>
              <a:t>10</a:t>
            </a:fld>
            <a:endParaRPr lang="en-US" dirty="0"/>
          </a:p>
        </p:txBody>
      </p:sp>
      <p:sp>
        <p:nvSpPr>
          <p:cNvPr id="8" name="TextBox 7">
            <a:extLst>
              <a:ext uri="{FF2B5EF4-FFF2-40B4-BE49-F238E27FC236}">
                <a16:creationId xmlns:a16="http://schemas.microsoft.com/office/drawing/2014/main" id="{82272B3D-1C8A-1D29-A9CD-77F3D56BA4B1}"/>
              </a:ext>
            </a:extLst>
          </p:cNvPr>
          <p:cNvSpPr txBox="1"/>
          <p:nvPr/>
        </p:nvSpPr>
        <p:spPr>
          <a:xfrm>
            <a:off x="423729" y="1128303"/>
            <a:ext cx="10997856" cy="5078313"/>
          </a:xfrm>
          <a:prstGeom prst="rect">
            <a:avLst/>
          </a:prstGeom>
          <a:noFill/>
        </p:spPr>
        <p:txBody>
          <a:bodyPr wrap="square">
            <a:spAutoFit/>
          </a:bodyPr>
          <a:lstStyle/>
          <a:p>
            <a:endParaRPr kumimoji="0" lang="en-GB" sz="1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endParaRPr>
          </a:p>
          <a:p>
            <a:pPr marL="285750" indent="-285750">
              <a:buFont typeface="Arial" panose="020B0604020202020204" pitchFamily="34" charset="0"/>
              <a:buChar char="•"/>
            </a:pPr>
            <a:r>
              <a:rPr kumimoji="0" lang="en-GB" sz="1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Stuck, dysregulated anguish is a marker that occurs in the face of strong emotional pain or a powerful unmet existential need (e.g. for love or validation): ‘</a:t>
            </a:r>
            <a:r>
              <a:rPr kumimoji="0" lang="en-GB" sz="1800" b="0" i="1"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No one will ever understand me. I’m all alone</a:t>
            </a:r>
            <a:r>
              <a:rPr kumimoji="0" lang="en-GB" sz="1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 </a:t>
            </a:r>
          </a:p>
          <a:p>
            <a:endParaRPr kumimoji="0" lang="en-GB" sz="1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endParaRPr>
          </a:p>
          <a:p>
            <a:pPr marL="285750" indent="-285750">
              <a:buFont typeface="Arial" panose="020B0604020202020204" pitchFamily="34" charset="0"/>
              <a:buChar char="•"/>
            </a:pPr>
            <a:r>
              <a:rPr kumimoji="0" lang="en-GB" sz="1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Anguish calls for compassionate self-soothing. Expressing compassion towards oneself is a way of changing painful emotions (e.g. shame, fear, sadness) by internally confronting them with a different emotion.</a:t>
            </a:r>
          </a:p>
          <a:p>
            <a:pPr marL="285750" indent="-285750">
              <a:buFont typeface="Arial" panose="020B0604020202020204" pitchFamily="34" charset="0"/>
              <a:buChar char="•"/>
            </a:pPr>
            <a:br>
              <a:rPr kumimoji="0" lang="en-GB" sz="1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br>
            <a:r>
              <a:rPr kumimoji="0" lang="en-GB" sz="1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In this task, the therapist first helps the client deepen their sense of anguish so that they can access their core existential pain and express the unmet need associated with it.</a:t>
            </a:r>
          </a:p>
          <a:p>
            <a:pPr marL="285750" indent="-285750">
              <a:buFont typeface="Arial" panose="020B0604020202020204" pitchFamily="34" charset="0"/>
              <a:buChar char="•"/>
            </a:pPr>
            <a:endParaRPr lang="en-GB" dirty="0">
              <a:solidFill>
                <a:srgbClr val="222222"/>
              </a:solidFill>
              <a:latin typeface="Merriweather" panose="00000500000000000000" pitchFamily="2" charset="0"/>
            </a:endParaRPr>
          </a:p>
          <a:p>
            <a:pPr marL="285750" indent="-285750">
              <a:buFont typeface="Arial" panose="020B0604020202020204" pitchFamily="34" charset="0"/>
              <a:buChar char="•"/>
            </a:pPr>
            <a:r>
              <a:rPr kumimoji="0" lang="en-GB" sz="1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Then, the therapist offers a two-chair process to the client in which they enact providing what is needed (e.g. validation, support, protection) to themselves.</a:t>
            </a:r>
          </a:p>
          <a:p>
            <a:endParaRPr lang="en-GB" dirty="0">
              <a:solidFill>
                <a:srgbClr val="222222"/>
              </a:solidFill>
              <a:latin typeface="Merriweather" panose="00000500000000000000" pitchFamily="2" charset="0"/>
            </a:endParaRPr>
          </a:p>
          <a:p>
            <a:pPr marL="285750" indent="-285750">
              <a:buFont typeface="Arial" panose="020B0604020202020204" pitchFamily="34" charset="0"/>
              <a:buChar char="•"/>
            </a:pPr>
            <a:r>
              <a:rPr kumimoji="0" lang="en-GB" sz="1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Several additional markers and interventions have been added to the five markers and</a:t>
            </a:r>
            <a:br>
              <a:rPr kumimoji="0" lang="en-GB" sz="1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br>
            <a:r>
              <a:rPr kumimoji="0" lang="en-GB" sz="1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tasks identified above, including alliance rupture and repair; feeling overwhelmed and</a:t>
            </a:r>
            <a:br>
              <a:rPr kumimoji="0" lang="en-GB" sz="1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br>
            <a:r>
              <a:rPr kumimoji="0" lang="en-GB" sz="1800" b="0" i="0" u="none" strike="noStrike" kern="1200" cap="none" spc="0" normalizeH="0" baseline="0" noProof="0" dirty="0">
                <a:ln>
                  <a:noFill/>
                </a:ln>
                <a:solidFill>
                  <a:srgbClr val="222222"/>
                </a:solidFill>
                <a:effectLst/>
                <a:uLnTx/>
                <a:uFillTx/>
                <a:latin typeface="Merriweather" panose="00000500000000000000" pitchFamily="2" charset="0"/>
                <a:ea typeface="+mn-ea"/>
                <a:cs typeface="+mn-cs"/>
              </a:rPr>
              <a:t>clearing a space; meaning protest and meaning-making; and more.    (see handout)</a:t>
            </a:r>
            <a:endParaRPr lang="en-GB" dirty="0"/>
          </a:p>
        </p:txBody>
      </p:sp>
    </p:spTree>
    <p:extLst>
      <p:ext uri="{BB962C8B-B14F-4D97-AF65-F5344CB8AC3E}">
        <p14:creationId xmlns:p14="http://schemas.microsoft.com/office/powerpoint/2010/main" val="1001640764"/>
      </p:ext>
    </p:extLst>
  </p:cSld>
  <p:clrMapOvr>
    <a:masterClrMapping/>
  </p:clrMapOvr>
</p:sld>
</file>

<file path=ppt/theme/theme1.xml><?xml version="1.0" encoding="utf-8"?>
<a:theme xmlns:a="http://schemas.openxmlformats.org/drawingml/2006/main" name="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s_Organic_Presentation_Win32_SW_v10.potx" id="{6F7A4518-677F-49D0-AD76-8F0F7DEFB1E5}" vid="{F577DF72-62B0-42B0-B34E-786789A7979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{E3A0BF9C-6603-49A7-B222-869E5DB87BC0}tf11964407_win32</Template>
  <TotalTime>1321</TotalTime>
  <Words>1027</Words>
  <Application>Microsoft Office PowerPoint</Application>
  <PresentationFormat>Widescreen</PresentationFormat>
  <Paragraphs>63</Paragraphs>
  <Slides>10</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10</vt:i4>
      </vt:variant>
    </vt:vector>
  </HeadingPairs>
  <TitlesOfParts>
    <vt:vector size="19" baseType="lpstr">
      <vt:lpstr>Arial</vt:lpstr>
      <vt:lpstr>Calibri</vt:lpstr>
      <vt:lpstr>Courier New</vt:lpstr>
      <vt:lpstr>Gill Sans Nova</vt:lpstr>
      <vt:lpstr>Gill Sans Nova Light</vt:lpstr>
      <vt:lpstr>Merriweather</vt:lpstr>
      <vt:lpstr>Open Sans</vt:lpstr>
      <vt:lpstr>Sagona Book</vt:lpstr>
      <vt:lpstr>Office Theme</vt:lpstr>
      <vt:lpstr>Markers and Task Markers</vt:lpstr>
      <vt:lpstr>. EFT focuses on supporting individuals to deal with unpleasant emotions, instead of suppressing or avoiding them.  This will impact their relational experiences.  </vt:lpstr>
      <vt:lpstr>Markers</vt:lpstr>
      <vt:lpstr>PowerPoint Presentation</vt:lpstr>
      <vt:lpstr>Problematic Reactions</vt:lpstr>
      <vt:lpstr>Unclear Felt Sense</vt:lpstr>
      <vt:lpstr>Conflict Splits</vt:lpstr>
      <vt:lpstr>PowerPoint Presentation</vt:lpstr>
      <vt:lpstr>Unfinished Business</vt:lpstr>
      <vt:lpstr>Stuck, dysregulated anguish</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Markers and Task Markers</dc:title>
  <dc:creator>Catherine Hancox</dc:creator>
  <cp:lastModifiedBy>Katie Ruddy</cp:lastModifiedBy>
  <cp:revision>14</cp:revision>
  <dcterms:created xsi:type="dcterms:W3CDTF">2023-01-31T13:26:53Z</dcterms:created>
  <dcterms:modified xsi:type="dcterms:W3CDTF">2023-03-27T09:29:34Z</dcterms:modified>
</cp:coreProperties>
</file>