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5"/>
  </p:notesMasterIdLst>
  <p:handoutMasterIdLst>
    <p:handoutMasterId r:id="rId16"/>
  </p:handoutMasterIdLst>
  <p:sldIdLst>
    <p:sldId id="256" r:id="rId2"/>
    <p:sldId id="275" r:id="rId3"/>
    <p:sldId id="322" r:id="rId4"/>
    <p:sldId id="318" r:id="rId5"/>
    <p:sldId id="320" r:id="rId6"/>
    <p:sldId id="321" r:id="rId7"/>
    <p:sldId id="319" r:id="rId8"/>
    <p:sldId id="276" r:id="rId9"/>
    <p:sldId id="323" r:id="rId10"/>
    <p:sldId id="325" r:id="rId11"/>
    <p:sldId id="324" r:id="rId12"/>
    <p:sldId id="311" r:id="rId13"/>
    <p:sldId id="274" r:id="rId1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44" autoAdjust="0"/>
    <p:restoredTop sz="78987" autoAdjust="0"/>
  </p:normalViewPr>
  <p:slideViewPr>
    <p:cSldViewPr snapToGrid="0">
      <p:cViewPr varScale="1">
        <p:scale>
          <a:sx n="60" d="100"/>
          <a:sy n="60" d="100"/>
        </p:scale>
        <p:origin x="1176"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41F89-A4F4-4991-B8D2-55BEAC5F857D}" type="doc">
      <dgm:prSet loTypeId="urn:microsoft.com/office/officeart/2017/3/layout/DropPinTimeline" loCatId="process" qsTypeId="urn:microsoft.com/office/officeart/2005/8/quickstyle/simple1" qsCatId="simple" csTypeId="urn:microsoft.com/office/officeart/2005/8/colors/accent0_3" csCatId="mainScheme" phldr="1"/>
      <dgm:spPr/>
      <dgm:t>
        <a:bodyPr/>
        <a:lstStyle/>
        <a:p>
          <a:endParaRPr lang="en-US"/>
        </a:p>
      </dgm:t>
    </dgm:pt>
    <dgm:pt modelId="{0E46B49B-8981-4ACC-B71B-7BB16621C90D}">
      <dgm:prSet/>
      <dgm:spPr/>
      <dgm:t>
        <a:bodyPr/>
        <a:lstStyle/>
        <a:p>
          <a:pPr>
            <a:defRPr b="1"/>
          </a:pPr>
          <a:r>
            <a:rPr lang="en-US" dirty="0"/>
            <a:t>Pre 1829</a:t>
          </a:r>
        </a:p>
      </dgm:t>
    </dgm:pt>
    <dgm:pt modelId="{42504B11-4B9D-4389-B25B-0F716188E2A6}" type="parTrans" cxnId="{AF34B345-40B9-46EE-8A03-B656785DA182}">
      <dgm:prSet/>
      <dgm:spPr/>
      <dgm:t>
        <a:bodyPr/>
        <a:lstStyle/>
        <a:p>
          <a:endParaRPr lang="en-US"/>
        </a:p>
      </dgm:t>
    </dgm:pt>
    <dgm:pt modelId="{1F5171D2-EECF-4153-800C-31D805F9D1E5}" type="sibTrans" cxnId="{AF34B345-40B9-46EE-8A03-B656785DA182}">
      <dgm:prSet/>
      <dgm:spPr/>
      <dgm:t>
        <a:bodyPr/>
        <a:lstStyle/>
        <a:p>
          <a:endParaRPr lang="en-US"/>
        </a:p>
      </dgm:t>
    </dgm:pt>
    <dgm:pt modelId="{CD306A0B-24E7-44A3-8290-FFD3CE1D7058}">
      <dgm:prSet custT="1"/>
      <dgm:spPr/>
      <dgm:t>
        <a:bodyPr/>
        <a:lstStyle/>
        <a:p>
          <a:r>
            <a:rPr lang="en-US" sz="1600" b="1" dirty="0"/>
            <a:t>The Beginning</a:t>
          </a:r>
        </a:p>
        <a:p>
          <a:r>
            <a:rPr lang="en-US" sz="1600" dirty="0"/>
            <a:t>Various events and modes of operation from 1700’s from Bow Street Runners to the creation of stipendiary Magistrates.</a:t>
          </a:r>
          <a:endParaRPr lang="en-US" sz="2000" dirty="0"/>
        </a:p>
      </dgm:t>
    </dgm:pt>
    <dgm:pt modelId="{A97AA935-F29C-40F2-B28D-E16D0DCC2045}" type="parTrans" cxnId="{382EDF11-DD10-44D0-B7C2-818A9055ACC9}">
      <dgm:prSet/>
      <dgm:spPr/>
      <dgm:t>
        <a:bodyPr/>
        <a:lstStyle/>
        <a:p>
          <a:endParaRPr lang="en-US"/>
        </a:p>
      </dgm:t>
    </dgm:pt>
    <dgm:pt modelId="{F4739652-C939-44F2-92E8-533D35FF6899}" type="sibTrans" cxnId="{382EDF11-DD10-44D0-B7C2-818A9055ACC9}">
      <dgm:prSet/>
      <dgm:spPr/>
      <dgm:t>
        <a:bodyPr/>
        <a:lstStyle/>
        <a:p>
          <a:endParaRPr lang="en-US"/>
        </a:p>
      </dgm:t>
    </dgm:pt>
    <dgm:pt modelId="{61160594-B9B8-48C0-A7F6-AE64619D6D03}">
      <dgm:prSet/>
      <dgm:spPr/>
      <dgm:t>
        <a:bodyPr/>
        <a:lstStyle/>
        <a:p>
          <a:pPr>
            <a:defRPr b="1"/>
          </a:pPr>
          <a:r>
            <a:rPr lang="en-US"/>
            <a:t>1829–1899</a:t>
          </a:r>
        </a:p>
      </dgm:t>
    </dgm:pt>
    <dgm:pt modelId="{77D88A9A-C84A-41BC-A440-7E4B643CEEA5}" type="parTrans" cxnId="{69E0F864-1FB5-403D-A99A-08753E45B5E4}">
      <dgm:prSet/>
      <dgm:spPr/>
      <dgm:t>
        <a:bodyPr/>
        <a:lstStyle/>
        <a:p>
          <a:endParaRPr lang="en-US"/>
        </a:p>
      </dgm:t>
    </dgm:pt>
    <dgm:pt modelId="{E249CE1A-BAC4-40C5-8047-E945AD1DF6EA}" type="sibTrans" cxnId="{69E0F864-1FB5-403D-A99A-08753E45B5E4}">
      <dgm:prSet/>
      <dgm:spPr/>
      <dgm:t>
        <a:bodyPr/>
        <a:lstStyle/>
        <a:p>
          <a:endParaRPr lang="en-US"/>
        </a:p>
      </dgm:t>
    </dgm:pt>
    <dgm:pt modelId="{3D15BB16-E96C-44FC-BCEC-E8E59A85F87A}">
      <dgm:prSet custT="1"/>
      <dgm:spPr/>
      <dgm:t>
        <a:bodyPr/>
        <a:lstStyle/>
        <a:p>
          <a:pPr algn="l"/>
          <a:r>
            <a:rPr lang="en-US" sz="1600" b="1" dirty="0"/>
            <a:t>Force Develops</a:t>
          </a:r>
        </a:p>
      </dgm:t>
    </dgm:pt>
    <dgm:pt modelId="{AC2D92C5-57BB-48C2-AA2A-03DA48905390}" type="parTrans" cxnId="{E24B38A8-11FF-41DB-8A14-4B5B26777C2D}">
      <dgm:prSet/>
      <dgm:spPr/>
      <dgm:t>
        <a:bodyPr/>
        <a:lstStyle/>
        <a:p>
          <a:endParaRPr lang="en-US"/>
        </a:p>
      </dgm:t>
    </dgm:pt>
    <dgm:pt modelId="{6FC6A36F-0B98-4A39-9381-5580EFF6AF62}" type="sibTrans" cxnId="{E24B38A8-11FF-41DB-8A14-4B5B26777C2D}">
      <dgm:prSet/>
      <dgm:spPr/>
      <dgm:t>
        <a:bodyPr/>
        <a:lstStyle/>
        <a:p>
          <a:endParaRPr lang="en-US"/>
        </a:p>
      </dgm:t>
    </dgm:pt>
    <dgm:pt modelId="{83A5FD8C-E377-4451-8AD9-6D5806C80A0E}">
      <dgm:prSet custT="1"/>
      <dgm:spPr/>
      <dgm:t>
        <a:bodyPr/>
        <a:lstStyle/>
        <a:p>
          <a:pPr algn="just"/>
          <a:r>
            <a:rPr lang="en-US" sz="1600" dirty="0"/>
            <a:t>Sir Robert Peel influences the progress of the Police in London. Reforms and strengthens the service.</a:t>
          </a:r>
        </a:p>
      </dgm:t>
    </dgm:pt>
    <dgm:pt modelId="{C6E8FE7D-A813-4331-80BF-79C6F16E1B33}" type="parTrans" cxnId="{19B2C0AA-4BE5-4A00-B86E-7BF73DBFF085}">
      <dgm:prSet/>
      <dgm:spPr/>
      <dgm:t>
        <a:bodyPr/>
        <a:lstStyle/>
        <a:p>
          <a:endParaRPr lang="en-US"/>
        </a:p>
      </dgm:t>
    </dgm:pt>
    <dgm:pt modelId="{387E0BD7-B2A5-474B-9525-FAA6E2BD75C3}" type="sibTrans" cxnId="{19B2C0AA-4BE5-4A00-B86E-7BF73DBFF085}">
      <dgm:prSet/>
      <dgm:spPr/>
      <dgm:t>
        <a:bodyPr/>
        <a:lstStyle/>
        <a:p>
          <a:endParaRPr lang="en-US"/>
        </a:p>
      </dgm:t>
    </dgm:pt>
    <dgm:pt modelId="{E3F179C4-ECCD-4B7D-A45C-2DD7D4C0B41E}">
      <dgm:prSet/>
      <dgm:spPr/>
      <dgm:t>
        <a:bodyPr/>
        <a:lstStyle/>
        <a:p>
          <a:pPr>
            <a:defRPr b="1"/>
          </a:pPr>
          <a:r>
            <a:rPr lang="en-US"/>
            <a:t>1900–1945</a:t>
          </a:r>
        </a:p>
      </dgm:t>
    </dgm:pt>
    <dgm:pt modelId="{33AAA0FF-2C04-451C-BD74-1273CAAA4CBD}" type="parTrans" cxnId="{F0DD2B74-2957-4EE7-942C-E446D639CC6E}">
      <dgm:prSet/>
      <dgm:spPr/>
      <dgm:t>
        <a:bodyPr/>
        <a:lstStyle/>
        <a:p>
          <a:endParaRPr lang="en-US"/>
        </a:p>
      </dgm:t>
    </dgm:pt>
    <dgm:pt modelId="{A52DC89B-1EBE-4A4D-A731-6B3C336CD699}" type="sibTrans" cxnId="{F0DD2B74-2957-4EE7-942C-E446D639CC6E}">
      <dgm:prSet/>
      <dgm:spPr/>
      <dgm:t>
        <a:bodyPr/>
        <a:lstStyle/>
        <a:p>
          <a:endParaRPr lang="en-US"/>
        </a:p>
      </dgm:t>
    </dgm:pt>
    <dgm:pt modelId="{3A9A11B5-20FC-4AEC-AAA3-249B1A41469D}">
      <dgm:prSet custT="1"/>
      <dgm:spPr/>
      <dgm:t>
        <a:bodyPr/>
        <a:lstStyle/>
        <a:p>
          <a:pPr algn="l"/>
          <a:r>
            <a:rPr lang="en-US" sz="1600" b="1" dirty="0"/>
            <a:t>Turmoil &amp; War</a:t>
          </a:r>
        </a:p>
      </dgm:t>
    </dgm:pt>
    <dgm:pt modelId="{A0DE5BC7-4522-4F47-9216-7EE9BB21F3C4}" type="parTrans" cxnId="{4EA65EE9-28EF-456A-A687-3B7FBB86E99B}">
      <dgm:prSet/>
      <dgm:spPr/>
      <dgm:t>
        <a:bodyPr/>
        <a:lstStyle/>
        <a:p>
          <a:endParaRPr lang="en-US"/>
        </a:p>
      </dgm:t>
    </dgm:pt>
    <dgm:pt modelId="{27AA2613-3204-42EC-97E8-4E353D4A0CD1}" type="sibTrans" cxnId="{4EA65EE9-28EF-456A-A687-3B7FBB86E99B}">
      <dgm:prSet/>
      <dgm:spPr/>
      <dgm:t>
        <a:bodyPr/>
        <a:lstStyle/>
        <a:p>
          <a:endParaRPr lang="en-US"/>
        </a:p>
      </dgm:t>
    </dgm:pt>
    <dgm:pt modelId="{56930DC3-14BE-4402-B9D2-BC8C7E426B0F}">
      <dgm:prSet custT="1"/>
      <dgm:spPr/>
      <dgm:t>
        <a:bodyPr/>
        <a:lstStyle/>
        <a:p>
          <a:pPr algn="just"/>
          <a:r>
            <a:rPr lang="en-US" sz="1600" dirty="0"/>
            <a:t>Two World Wars and much change bring new challenges to policing.</a:t>
          </a:r>
        </a:p>
      </dgm:t>
    </dgm:pt>
    <dgm:pt modelId="{F3D649D1-95EE-43E6-A8DD-2F01E44608D7}" type="parTrans" cxnId="{187FB482-1010-44D3-ADA0-A40A63529D14}">
      <dgm:prSet/>
      <dgm:spPr/>
      <dgm:t>
        <a:bodyPr/>
        <a:lstStyle/>
        <a:p>
          <a:endParaRPr lang="en-US"/>
        </a:p>
      </dgm:t>
    </dgm:pt>
    <dgm:pt modelId="{FA7716FE-15A5-4910-BD0B-D7CEBA8C3A29}" type="sibTrans" cxnId="{187FB482-1010-44D3-ADA0-A40A63529D14}">
      <dgm:prSet/>
      <dgm:spPr/>
      <dgm:t>
        <a:bodyPr/>
        <a:lstStyle/>
        <a:p>
          <a:endParaRPr lang="en-US"/>
        </a:p>
      </dgm:t>
    </dgm:pt>
    <dgm:pt modelId="{6D39228B-C4E7-46FB-954A-8E49E634E4B1}">
      <dgm:prSet/>
      <dgm:spPr/>
      <dgm:t>
        <a:bodyPr/>
        <a:lstStyle/>
        <a:p>
          <a:pPr>
            <a:defRPr b="1"/>
          </a:pPr>
          <a:r>
            <a:rPr lang="en-US" dirty="0"/>
            <a:t>1946 to Date</a:t>
          </a:r>
        </a:p>
      </dgm:t>
    </dgm:pt>
    <dgm:pt modelId="{EEBFC364-BBE7-493B-B236-B2A59640F9D4}" type="parTrans" cxnId="{369CB45A-5390-4DAC-8FF3-7AC6CCC2A949}">
      <dgm:prSet/>
      <dgm:spPr/>
      <dgm:t>
        <a:bodyPr/>
        <a:lstStyle/>
        <a:p>
          <a:endParaRPr lang="en-US"/>
        </a:p>
      </dgm:t>
    </dgm:pt>
    <dgm:pt modelId="{2AC61663-2506-40AB-8C28-54381F419F85}" type="sibTrans" cxnId="{369CB45A-5390-4DAC-8FF3-7AC6CCC2A949}">
      <dgm:prSet/>
      <dgm:spPr/>
      <dgm:t>
        <a:bodyPr/>
        <a:lstStyle/>
        <a:p>
          <a:endParaRPr lang="en-US"/>
        </a:p>
      </dgm:t>
    </dgm:pt>
    <dgm:pt modelId="{0A02DD12-328F-49D9-B489-BF0514C03C2B}">
      <dgm:prSet/>
      <dgm:spPr/>
      <dgm:t>
        <a:bodyPr/>
        <a:lstStyle/>
        <a:p>
          <a:pPr algn="l"/>
          <a:endParaRPr lang="en-US" sz="1400" b="1" dirty="0"/>
        </a:p>
      </dgm:t>
    </dgm:pt>
    <dgm:pt modelId="{A12D22D2-3D3E-430C-8B56-35F2EAF0EFAE}" type="parTrans" cxnId="{4B3EC250-87E4-408A-A886-A25D6F61F8D9}">
      <dgm:prSet/>
      <dgm:spPr/>
      <dgm:t>
        <a:bodyPr/>
        <a:lstStyle/>
        <a:p>
          <a:endParaRPr lang="en-US"/>
        </a:p>
      </dgm:t>
    </dgm:pt>
    <dgm:pt modelId="{631C4001-5707-48EA-9469-C26D6BD917AE}" type="sibTrans" cxnId="{4B3EC250-87E4-408A-A886-A25D6F61F8D9}">
      <dgm:prSet/>
      <dgm:spPr/>
      <dgm:t>
        <a:bodyPr/>
        <a:lstStyle/>
        <a:p>
          <a:endParaRPr lang="en-US"/>
        </a:p>
      </dgm:t>
    </dgm:pt>
    <dgm:pt modelId="{FE0C9AA8-68AB-4FF6-8C22-9A1203623DBD}">
      <dgm:prSet custT="1"/>
      <dgm:spPr/>
      <dgm:t>
        <a:bodyPr/>
        <a:lstStyle/>
        <a:p>
          <a:pPr algn="just"/>
          <a:r>
            <a:rPr lang="en-US" sz="1600" b="1" dirty="0"/>
            <a:t>Post War and Modern Policing</a:t>
          </a:r>
        </a:p>
        <a:p>
          <a:pPr algn="just"/>
          <a:r>
            <a:rPr lang="en-US" sz="1600" dirty="0"/>
            <a:t>New challenges with multicultural society. Increased role of female police officers and a changing face of Britain.</a:t>
          </a:r>
        </a:p>
      </dgm:t>
    </dgm:pt>
    <dgm:pt modelId="{B0F015A6-EC89-44EF-B033-870CA837453D}" type="parTrans" cxnId="{D21A78E2-0980-48D7-ABC7-F767482F5BAE}">
      <dgm:prSet/>
      <dgm:spPr/>
      <dgm:t>
        <a:bodyPr/>
        <a:lstStyle/>
        <a:p>
          <a:endParaRPr lang="en-US"/>
        </a:p>
      </dgm:t>
    </dgm:pt>
    <dgm:pt modelId="{073AB716-3C0D-48CF-BE76-0FDB19702D5D}" type="sibTrans" cxnId="{D21A78E2-0980-48D7-ABC7-F767482F5BAE}">
      <dgm:prSet/>
      <dgm:spPr/>
      <dgm:t>
        <a:bodyPr/>
        <a:lstStyle/>
        <a:p>
          <a:endParaRPr lang="en-US"/>
        </a:p>
      </dgm:t>
    </dgm:pt>
    <dgm:pt modelId="{7F3080FA-0CD5-4C23-996E-626D77A0B9C1}" type="pres">
      <dgm:prSet presAssocID="{A9F41F89-A4F4-4991-B8D2-55BEAC5F857D}" presName="root" presStyleCnt="0">
        <dgm:presLayoutVars>
          <dgm:chMax/>
          <dgm:chPref/>
          <dgm:animLvl val="lvl"/>
        </dgm:presLayoutVars>
      </dgm:prSet>
      <dgm:spPr/>
    </dgm:pt>
    <dgm:pt modelId="{404AE496-A85A-4855-8765-3FC5102497E9}" type="pres">
      <dgm:prSet presAssocID="{A9F41F89-A4F4-4991-B8D2-55BEAC5F857D}"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E9D338D7-BD8E-46D8-9D0B-97F7E5812B90}" type="pres">
      <dgm:prSet presAssocID="{A9F41F89-A4F4-4991-B8D2-55BEAC5F857D}" presName="nodes" presStyleCnt="0">
        <dgm:presLayoutVars>
          <dgm:chMax/>
          <dgm:chPref/>
          <dgm:animLvl val="lvl"/>
        </dgm:presLayoutVars>
      </dgm:prSet>
      <dgm:spPr/>
    </dgm:pt>
    <dgm:pt modelId="{8B9F5E23-302D-4A8F-AB1F-B35DE8462EF2}" type="pres">
      <dgm:prSet presAssocID="{0E46B49B-8981-4ACC-B71B-7BB16621C90D}" presName="composite" presStyleCnt="0"/>
      <dgm:spPr/>
    </dgm:pt>
    <dgm:pt modelId="{197DC047-D577-40FE-85ED-2B0CE9AC29AD}" type="pres">
      <dgm:prSet presAssocID="{0E46B49B-8981-4ACC-B71B-7BB16621C90D}" presName="ConnectorPoint" presStyleLbl="lnNode1" presStyleIdx="0"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FC7228F5-1CAD-48F2-BC79-6A707ED66D0A}" type="pres">
      <dgm:prSet presAssocID="{0E46B49B-8981-4ACC-B71B-7BB16621C90D}" presName="DropPinPlaceHolder" presStyleCnt="0"/>
      <dgm:spPr/>
    </dgm:pt>
    <dgm:pt modelId="{06F3CFE9-669F-4464-AC21-04E2AFF6E23E}" type="pres">
      <dgm:prSet presAssocID="{0E46B49B-8981-4ACC-B71B-7BB16621C90D}" presName="DropPin" presStyleLbl="alignNode1" presStyleIdx="0" presStyleCnt="4"/>
      <dgm:spPr/>
    </dgm:pt>
    <dgm:pt modelId="{7730EF73-9B7F-4D05-8B60-5D082CE97A77}" type="pres">
      <dgm:prSet presAssocID="{0E46B49B-8981-4ACC-B71B-7BB16621C90D}" presName="Ellipse" presStyleLbl="fgAcc1" presStyleIdx="1" presStyleCnt="5"/>
      <dgm:spPr>
        <a:solidFill>
          <a:schemeClr val="lt2">
            <a:alpha val="90000"/>
            <a:hueOff val="0"/>
            <a:satOff val="0"/>
            <a:lumOff val="0"/>
            <a:alphaOff val="0"/>
          </a:schemeClr>
        </a:solidFill>
        <a:ln w="19050" cap="rnd" cmpd="sng" algn="ctr">
          <a:noFill/>
          <a:prstDash val="solid"/>
        </a:ln>
        <a:effectLst/>
      </dgm:spPr>
    </dgm:pt>
    <dgm:pt modelId="{94795A61-C809-4F38-9528-166C626E8EE0}" type="pres">
      <dgm:prSet presAssocID="{0E46B49B-8981-4ACC-B71B-7BB16621C90D}" presName="L2TextContainer" presStyleLbl="revTx" presStyleIdx="0" presStyleCnt="8">
        <dgm:presLayoutVars>
          <dgm:bulletEnabled val="1"/>
        </dgm:presLayoutVars>
      </dgm:prSet>
      <dgm:spPr/>
    </dgm:pt>
    <dgm:pt modelId="{F47AF24B-196F-4D56-9C03-9E815CBAF256}" type="pres">
      <dgm:prSet presAssocID="{0E46B49B-8981-4ACC-B71B-7BB16621C90D}" presName="L1TextContainer" presStyleLbl="revTx" presStyleIdx="1" presStyleCnt="8">
        <dgm:presLayoutVars>
          <dgm:chMax val="1"/>
          <dgm:chPref val="1"/>
          <dgm:bulletEnabled val="1"/>
        </dgm:presLayoutVars>
      </dgm:prSet>
      <dgm:spPr/>
    </dgm:pt>
    <dgm:pt modelId="{17A47AFC-5F40-4F36-9C86-CBCA212FB10E}" type="pres">
      <dgm:prSet presAssocID="{0E46B49B-8981-4ACC-B71B-7BB16621C90D}"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CAB5D62-689D-4EA1-AE27-EEC91A480F3D}" type="pres">
      <dgm:prSet presAssocID="{0E46B49B-8981-4ACC-B71B-7BB16621C90D}" presName="EmptyPlaceHolder" presStyleCnt="0"/>
      <dgm:spPr/>
    </dgm:pt>
    <dgm:pt modelId="{BE48DC92-A41B-4A13-966F-4E81137C3007}" type="pres">
      <dgm:prSet presAssocID="{1F5171D2-EECF-4153-800C-31D805F9D1E5}" presName="spaceBetweenRectangles" presStyleCnt="0"/>
      <dgm:spPr/>
    </dgm:pt>
    <dgm:pt modelId="{6C5D70F2-61A0-4075-A918-545435860D4C}" type="pres">
      <dgm:prSet presAssocID="{61160594-B9B8-48C0-A7F6-AE64619D6D03}" presName="composite" presStyleCnt="0"/>
      <dgm:spPr/>
    </dgm:pt>
    <dgm:pt modelId="{A63D72E4-BD29-4DFF-B084-7AB79F81C5FF}" type="pres">
      <dgm:prSet presAssocID="{61160594-B9B8-48C0-A7F6-AE64619D6D03}" presName="ConnectorPoint" presStyleLbl="lnNode1" presStyleIdx="1"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70FFDC3-B5F4-4728-B48F-BEE838B5086A}" type="pres">
      <dgm:prSet presAssocID="{61160594-B9B8-48C0-A7F6-AE64619D6D03}" presName="DropPinPlaceHolder" presStyleCnt="0"/>
      <dgm:spPr/>
    </dgm:pt>
    <dgm:pt modelId="{75E1EBF8-FB37-46AC-AEB8-005EA38F1385}" type="pres">
      <dgm:prSet presAssocID="{61160594-B9B8-48C0-A7F6-AE64619D6D03}" presName="DropPin" presStyleLbl="alignNode1" presStyleIdx="1" presStyleCnt="4"/>
      <dgm:spPr/>
    </dgm:pt>
    <dgm:pt modelId="{B84A602B-B403-45C6-8136-18C97441F7EB}" type="pres">
      <dgm:prSet presAssocID="{61160594-B9B8-48C0-A7F6-AE64619D6D03}" presName="Ellipse" presStyleLbl="fgAcc1" presStyleIdx="2" presStyleCnt="5"/>
      <dgm:spPr>
        <a:solidFill>
          <a:schemeClr val="lt2">
            <a:alpha val="90000"/>
            <a:hueOff val="0"/>
            <a:satOff val="0"/>
            <a:lumOff val="0"/>
            <a:alphaOff val="0"/>
          </a:schemeClr>
        </a:solidFill>
        <a:ln w="19050" cap="rnd" cmpd="sng" algn="ctr">
          <a:noFill/>
          <a:prstDash val="solid"/>
        </a:ln>
        <a:effectLst/>
      </dgm:spPr>
    </dgm:pt>
    <dgm:pt modelId="{21F75B00-E956-469A-9B79-ECB7B3D5B15E}" type="pres">
      <dgm:prSet presAssocID="{61160594-B9B8-48C0-A7F6-AE64619D6D03}" presName="L2TextContainer" presStyleLbl="revTx" presStyleIdx="2" presStyleCnt="8">
        <dgm:presLayoutVars>
          <dgm:bulletEnabled val="1"/>
        </dgm:presLayoutVars>
      </dgm:prSet>
      <dgm:spPr/>
    </dgm:pt>
    <dgm:pt modelId="{9E073240-85BC-4652-8C95-6AF2F3FF3905}" type="pres">
      <dgm:prSet presAssocID="{61160594-B9B8-48C0-A7F6-AE64619D6D03}" presName="L1TextContainer" presStyleLbl="revTx" presStyleIdx="3" presStyleCnt="8">
        <dgm:presLayoutVars>
          <dgm:chMax val="1"/>
          <dgm:chPref val="1"/>
          <dgm:bulletEnabled val="1"/>
        </dgm:presLayoutVars>
      </dgm:prSet>
      <dgm:spPr/>
    </dgm:pt>
    <dgm:pt modelId="{89279310-99BF-489B-A629-6173E76D51D3}" type="pres">
      <dgm:prSet presAssocID="{61160594-B9B8-48C0-A7F6-AE64619D6D03}"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9E3BBF45-F1EC-427D-A9E3-B5FC8649188E}" type="pres">
      <dgm:prSet presAssocID="{61160594-B9B8-48C0-A7F6-AE64619D6D03}" presName="EmptyPlaceHolder" presStyleCnt="0"/>
      <dgm:spPr/>
    </dgm:pt>
    <dgm:pt modelId="{0A6CC484-34E9-446A-B616-1DDD8E92357C}" type="pres">
      <dgm:prSet presAssocID="{E249CE1A-BAC4-40C5-8047-E945AD1DF6EA}" presName="spaceBetweenRectangles" presStyleCnt="0"/>
      <dgm:spPr/>
    </dgm:pt>
    <dgm:pt modelId="{7AF1F6EE-A010-40D4-882E-7A9A2B9C45BF}" type="pres">
      <dgm:prSet presAssocID="{E3F179C4-ECCD-4B7D-A45C-2DD7D4C0B41E}" presName="composite" presStyleCnt="0"/>
      <dgm:spPr/>
    </dgm:pt>
    <dgm:pt modelId="{21FE5DEF-6FA4-4117-B9E9-915DB2BE90A1}" type="pres">
      <dgm:prSet presAssocID="{E3F179C4-ECCD-4B7D-A45C-2DD7D4C0B41E}" presName="ConnectorPoint" presStyleLbl="lnNode1" presStyleIdx="2"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139513AB-D175-4979-874E-373D4E1D8815}" type="pres">
      <dgm:prSet presAssocID="{E3F179C4-ECCD-4B7D-A45C-2DD7D4C0B41E}" presName="DropPinPlaceHolder" presStyleCnt="0"/>
      <dgm:spPr/>
    </dgm:pt>
    <dgm:pt modelId="{7C6EF07E-6968-4A82-8293-6D8F0AE08E24}" type="pres">
      <dgm:prSet presAssocID="{E3F179C4-ECCD-4B7D-A45C-2DD7D4C0B41E}" presName="DropPin" presStyleLbl="alignNode1" presStyleIdx="2" presStyleCnt="4"/>
      <dgm:spPr/>
    </dgm:pt>
    <dgm:pt modelId="{07DB2AC7-5AE9-44C4-9814-74A906EBD908}" type="pres">
      <dgm:prSet presAssocID="{E3F179C4-ECCD-4B7D-A45C-2DD7D4C0B41E}" presName="Ellipse" presStyleLbl="fgAcc1" presStyleIdx="3" presStyleCnt="5"/>
      <dgm:spPr>
        <a:solidFill>
          <a:schemeClr val="lt2">
            <a:alpha val="90000"/>
            <a:hueOff val="0"/>
            <a:satOff val="0"/>
            <a:lumOff val="0"/>
            <a:alphaOff val="0"/>
          </a:schemeClr>
        </a:solidFill>
        <a:ln w="19050" cap="rnd" cmpd="sng" algn="ctr">
          <a:noFill/>
          <a:prstDash val="solid"/>
        </a:ln>
        <a:effectLst/>
      </dgm:spPr>
    </dgm:pt>
    <dgm:pt modelId="{A833A9DE-035D-4530-81DF-A699B4BD07B9}" type="pres">
      <dgm:prSet presAssocID="{E3F179C4-ECCD-4B7D-A45C-2DD7D4C0B41E}" presName="L2TextContainer" presStyleLbl="revTx" presStyleIdx="4" presStyleCnt="8">
        <dgm:presLayoutVars>
          <dgm:bulletEnabled val="1"/>
        </dgm:presLayoutVars>
      </dgm:prSet>
      <dgm:spPr/>
    </dgm:pt>
    <dgm:pt modelId="{89797BDA-4471-4269-8BCF-20C6CC7AA448}" type="pres">
      <dgm:prSet presAssocID="{E3F179C4-ECCD-4B7D-A45C-2DD7D4C0B41E}" presName="L1TextContainer" presStyleLbl="revTx" presStyleIdx="5" presStyleCnt="8">
        <dgm:presLayoutVars>
          <dgm:chMax val="1"/>
          <dgm:chPref val="1"/>
          <dgm:bulletEnabled val="1"/>
        </dgm:presLayoutVars>
      </dgm:prSet>
      <dgm:spPr/>
    </dgm:pt>
    <dgm:pt modelId="{7600C0B9-5692-4EA1-B2D1-A9726CFF207D}" type="pres">
      <dgm:prSet presAssocID="{E3F179C4-ECCD-4B7D-A45C-2DD7D4C0B41E}"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3D722465-2FCB-4B19-AF26-261C9C12E31F}" type="pres">
      <dgm:prSet presAssocID="{E3F179C4-ECCD-4B7D-A45C-2DD7D4C0B41E}" presName="EmptyPlaceHolder" presStyleCnt="0"/>
      <dgm:spPr/>
    </dgm:pt>
    <dgm:pt modelId="{5C113509-EBC4-495B-BE96-E6B17F89D40A}" type="pres">
      <dgm:prSet presAssocID="{A52DC89B-1EBE-4A4D-A731-6B3C336CD699}" presName="spaceBetweenRectangles" presStyleCnt="0"/>
      <dgm:spPr/>
    </dgm:pt>
    <dgm:pt modelId="{E9FC8C7B-E88C-460D-B17D-B5F6C1D3221D}" type="pres">
      <dgm:prSet presAssocID="{6D39228B-C4E7-46FB-954A-8E49E634E4B1}" presName="composite" presStyleCnt="0"/>
      <dgm:spPr/>
    </dgm:pt>
    <dgm:pt modelId="{5E4C062B-CC8F-4548-A053-7EDB4A78188C}" type="pres">
      <dgm:prSet presAssocID="{6D39228B-C4E7-46FB-954A-8E49E634E4B1}" presName="ConnectorPoint" presStyleLbl="lnNode1" presStyleIdx="3"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E8AAB64-110C-4C85-B373-335360186A1F}" type="pres">
      <dgm:prSet presAssocID="{6D39228B-C4E7-46FB-954A-8E49E634E4B1}" presName="DropPinPlaceHolder" presStyleCnt="0"/>
      <dgm:spPr/>
    </dgm:pt>
    <dgm:pt modelId="{B2FEF721-A6AE-4F6F-845B-0C5A61586507}" type="pres">
      <dgm:prSet presAssocID="{6D39228B-C4E7-46FB-954A-8E49E634E4B1}" presName="DropPin" presStyleLbl="alignNode1" presStyleIdx="3" presStyleCnt="4"/>
      <dgm:spPr/>
    </dgm:pt>
    <dgm:pt modelId="{452BC217-E73F-474F-ACA8-ED0D94CCD184}" type="pres">
      <dgm:prSet presAssocID="{6D39228B-C4E7-46FB-954A-8E49E634E4B1}" presName="Ellipse" presStyleLbl="fgAcc1" presStyleIdx="4" presStyleCnt="5"/>
      <dgm:spPr>
        <a:solidFill>
          <a:schemeClr val="lt2">
            <a:alpha val="90000"/>
            <a:hueOff val="0"/>
            <a:satOff val="0"/>
            <a:lumOff val="0"/>
            <a:alphaOff val="0"/>
          </a:schemeClr>
        </a:solidFill>
        <a:ln w="19050" cap="rnd" cmpd="sng" algn="ctr">
          <a:noFill/>
          <a:prstDash val="solid"/>
        </a:ln>
        <a:effectLst/>
      </dgm:spPr>
    </dgm:pt>
    <dgm:pt modelId="{AF15E68E-C880-41DB-9D2F-50092F3E3B34}" type="pres">
      <dgm:prSet presAssocID="{6D39228B-C4E7-46FB-954A-8E49E634E4B1}" presName="L2TextContainer" presStyleLbl="revTx" presStyleIdx="6" presStyleCnt="8">
        <dgm:presLayoutVars>
          <dgm:bulletEnabled val="1"/>
        </dgm:presLayoutVars>
      </dgm:prSet>
      <dgm:spPr/>
    </dgm:pt>
    <dgm:pt modelId="{432E08E2-20F1-4161-B49F-DA3052DCDDEB}" type="pres">
      <dgm:prSet presAssocID="{6D39228B-C4E7-46FB-954A-8E49E634E4B1}" presName="L1TextContainer" presStyleLbl="revTx" presStyleIdx="7" presStyleCnt="8">
        <dgm:presLayoutVars>
          <dgm:chMax val="1"/>
          <dgm:chPref val="1"/>
          <dgm:bulletEnabled val="1"/>
        </dgm:presLayoutVars>
      </dgm:prSet>
      <dgm:spPr/>
    </dgm:pt>
    <dgm:pt modelId="{E49F723E-0ABE-4452-B1A7-A692A19415C4}" type="pres">
      <dgm:prSet presAssocID="{6D39228B-C4E7-46FB-954A-8E49E634E4B1}"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CB5A1F42-3970-499D-BAA4-BD880F79FA26}" type="pres">
      <dgm:prSet presAssocID="{6D39228B-C4E7-46FB-954A-8E49E634E4B1}" presName="EmptyPlaceHolder" presStyleCnt="0"/>
      <dgm:spPr/>
    </dgm:pt>
  </dgm:ptLst>
  <dgm:cxnLst>
    <dgm:cxn modelId="{E0E38601-356E-4BA8-835D-2C2DBE0324A7}" type="presOf" srcId="{56930DC3-14BE-4402-B9D2-BC8C7E426B0F}" destId="{A833A9DE-035D-4530-81DF-A699B4BD07B9}" srcOrd="0" destOrd="1" presId="urn:microsoft.com/office/officeart/2017/3/layout/DropPinTimeline"/>
    <dgm:cxn modelId="{2D36770D-0CDB-4B11-B288-691A0F782F18}" type="presOf" srcId="{3A9A11B5-20FC-4AEC-AAA3-249B1A41469D}" destId="{A833A9DE-035D-4530-81DF-A699B4BD07B9}" srcOrd="0" destOrd="0" presId="urn:microsoft.com/office/officeart/2017/3/layout/DropPinTimeline"/>
    <dgm:cxn modelId="{382EDF11-DD10-44D0-B7C2-818A9055ACC9}" srcId="{0E46B49B-8981-4ACC-B71B-7BB16621C90D}" destId="{CD306A0B-24E7-44A3-8290-FFD3CE1D7058}" srcOrd="0" destOrd="0" parTransId="{A97AA935-F29C-40F2-B28D-E16D0DCC2045}" sibTransId="{F4739652-C939-44F2-92E8-533D35FF6899}"/>
    <dgm:cxn modelId="{534CB416-90F1-4CAC-B39A-86B70554306C}" type="presOf" srcId="{FE0C9AA8-68AB-4FF6-8C22-9A1203623DBD}" destId="{AF15E68E-C880-41DB-9D2F-50092F3E3B34}" srcOrd="0" destOrd="1" presId="urn:microsoft.com/office/officeart/2017/3/layout/DropPinTimeline"/>
    <dgm:cxn modelId="{6AB29322-24E5-47A1-B95D-A4C8D2698B39}" type="presOf" srcId="{0E46B49B-8981-4ACC-B71B-7BB16621C90D}" destId="{F47AF24B-196F-4D56-9C03-9E815CBAF256}" srcOrd="0" destOrd="0" presId="urn:microsoft.com/office/officeart/2017/3/layout/DropPinTimeline"/>
    <dgm:cxn modelId="{B7460E36-0539-4916-BA68-917C8B3617FC}" type="presOf" srcId="{A9F41F89-A4F4-4991-B8D2-55BEAC5F857D}" destId="{7F3080FA-0CD5-4C23-996E-626D77A0B9C1}" srcOrd="0" destOrd="0" presId="urn:microsoft.com/office/officeart/2017/3/layout/DropPinTimeline"/>
    <dgm:cxn modelId="{93F76D5D-76CA-4703-A3C5-DF99E9653D20}" type="presOf" srcId="{CD306A0B-24E7-44A3-8290-FFD3CE1D7058}" destId="{94795A61-C809-4F38-9528-166C626E8EE0}" srcOrd="0" destOrd="0" presId="urn:microsoft.com/office/officeart/2017/3/layout/DropPinTimeline"/>
    <dgm:cxn modelId="{69E0F864-1FB5-403D-A99A-08753E45B5E4}" srcId="{A9F41F89-A4F4-4991-B8D2-55BEAC5F857D}" destId="{61160594-B9B8-48C0-A7F6-AE64619D6D03}" srcOrd="1" destOrd="0" parTransId="{77D88A9A-C84A-41BC-A440-7E4B643CEEA5}" sibTransId="{E249CE1A-BAC4-40C5-8047-E945AD1DF6EA}"/>
    <dgm:cxn modelId="{AF34B345-40B9-46EE-8A03-B656785DA182}" srcId="{A9F41F89-A4F4-4991-B8D2-55BEAC5F857D}" destId="{0E46B49B-8981-4ACC-B71B-7BB16621C90D}" srcOrd="0" destOrd="0" parTransId="{42504B11-4B9D-4389-B25B-0F716188E2A6}" sibTransId="{1F5171D2-EECF-4153-800C-31D805F9D1E5}"/>
    <dgm:cxn modelId="{4B3EC250-87E4-408A-A886-A25D6F61F8D9}" srcId="{6D39228B-C4E7-46FB-954A-8E49E634E4B1}" destId="{0A02DD12-328F-49D9-B489-BF0514C03C2B}" srcOrd="0" destOrd="0" parTransId="{A12D22D2-3D3E-430C-8B56-35F2EAF0EFAE}" sibTransId="{631C4001-5707-48EA-9469-C26D6BD917AE}"/>
    <dgm:cxn modelId="{B8D32471-4D11-4489-BEC7-66BB0166D13C}" type="presOf" srcId="{6D39228B-C4E7-46FB-954A-8E49E634E4B1}" destId="{432E08E2-20F1-4161-B49F-DA3052DCDDEB}" srcOrd="0" destOrd="0" presId="urn:microsoft.com/office/officeart/2017/3/layout/DropPinTimeline"/>
    <dgm:cxn modelId="{F0DD2B74-2957-4EE7-942C-E446D639CC6E}" srcId="{A9F41F89-A4F4-4991-B8D2-55BEAC5F857D}" destId="{E3F179C4-ECCD-4B7D-A45C-2DD7D4C0B41E}" srcOrd="2" destOrd="0" parTransId="{33AAA0FF-2C04-451C-BD74-1273CAAA4CBD}" sibTransId="{A52DC89B-1EBE-4A4D-A731-6B3C336CD699}"/>
    <dgm:cxn modelId="{738EC257-6D6F-43DF-BFD8-77BC07C6F720}" type="presOf" srcId="{83A5FD8C-E377-4451-8AD9-6D5806C80A0E}" destId="{21F75B00-E956-469A-9B79-ECB7B3D5B15E}" srcOrd="0" destOrd="1" presId="urn:microsoft.com/office/officeart/2017/3/layout/DropPinTimeline"/>
    <dgm:cxn modelId="{369CB45A-5390-4DAC-8FF3-7AC6CCC2A949}" srcId="{A9F41F89-A4F4-4991-B8D2-55BEAC5F857D}" destId="{6D39228B-C4E7-46FB-954A-8E49E634E4B1}" srcOrd="3" destOrd="0" parTransId="{EEBFC364-BBE7-493B-B236-B2A59640F9D4}" sibTransId="{2AC61663-2506-40AB-8C28-54381F419F85}"/>
    <dgm:cxn modelId="{187FB482-1010-44D3-ADA0-A40A63529D14}" srcId="{E3F179C4-ECCD-4B7D-A45C-2DD7D4C0B41E}" destId="{56930DC3-14BE-4402-B9D2-BC8C7E426B0F}" srcOrd="1" destOrd="0" parTransId="{F3D649D1-95EE-43E6-A8DD-2F01E44608D7}" sibTransId="{FA7716FE-15A5-4910-BD0B-D7CEBA8C3A29}"/>
    <dgm:cxn modelId="{D0D4E8A0-AC8B-4012-9302-466ED6DF5C02}" type="presOf" srcId="{61160594-B9B8-48C0-A7F6-AE64619D6D03}" destId="{9E073240-85BC-4652-8C95-6AF2F3FF3905}" srcOrd="0" destOrd="0" presId="urn:microsoft.com/office/officeart/2017/3/layout/DropPinTimeline"/>
    <dgm:cxn modelId="{E24B38A8-11FF-41DB-8A14-4B5B26777C2D}" srcId="{61160594-B9B8-48C0-A7F6-AE64619D6D03}" destId="{3D15BB16-E96C-44FC-BCEC-E8E59A85F87A}" srcOrd="0" destOrd="0" parTransId="{AC2D92C5-57BB-48C2-AA2A-03DA48905390}" sibTransId="{6FC6A36F-0B98-4A39-9381-5580EFF6AF62}"/>
    <dgm:cxn modelId="{19B2C0AA-4BE5-4A00-B86E-7BF73DBFF085}" srcId="{61160594-B9B8-48C0-A7F6-AE64619D6D03}" destId="{83A5FD8C-E377-4451-8AD9-6D5806C80A0E}" srcOrd="1" destOrd="0" parTransId="{C6E8FE7D-A813-4331-80BF-79C6F16E1B33}" sibTransId="{387E0BD7-B2A5-474B-9525-FAA6E2BD75C3}"/>
    <dgm:cxn modelId="{8621B8B3-CA72-492B-9BD8-B1E0F4013F9B}" type="presOf" srcId="{0A02DD12-328F-49D9-B489-BF0514C03C2B}" destId="{AF15E68E-C880-41DB-9D2F-50092F3E3B34}" srcOrd="0" destOrd="0" presId="urn:microsoft.com/office/officeart/2017/3/layout/DropPinTimeline"/>
    <dgm:cxn modelId="{93BDD5B4-3F63-44FF-BE0A-E893ABF62DF5}" type="presOf" srcId="{3D15BB16-E96C-44FC-BCEC-E8E59A85F87A}" destId="{21F75B00-E956-469A-9B79-ECB7B3D5B15E}" srcOrd="0" destOrd="0" presId="urn:microsoft.com/office/officeart/2017/3/layout/DropPinTimeline"/>
    <dgm:cxn modelId="{D21A78E2-0980-48D7-ABC7-F767482F5BAE}" srcId="{6D39228B-C4E7-46FB-954A-8E49E634E4B1}" destId="{FE0C9AA8-68AB-4FF6-8C22-9A1203623DBD}" srcOrd="1" destOrd="0" parTransId="{B0F015A6-EC89-44EF-B033-870CA837453D}" sibTransId="{073AB716-3C0D-48CF-BE76-0FDB19702D5D}"/>
    <dgm:cxn modelId="{4EA65EE9-28EF-456A-A687-3B7FBB86E99B}" srcId="{E3F179C4-ECCD-4B7D-A45C-2DD7D4C0B41E}" destId="{3A9A11B5-20FC-4AEC-AAA3-249B1A41469D}" srcOrd="0" destOrd="0" parTransId="{A0DE5BC7-4522-4F47-9216-7EE9BB21F3C4}" sibTransId="{27AA2613-3204-42EC-97E8-4E353D4A0CD1}"/>
    <dgm:cxn modelId="{A3514DFE-35DD-4430-97AF-31F70A3ABEF7}" type="presOf" srcId="{E3F179C4-ECCD-4B7D-A45C-2DD7D4C0B41E}" destId="{89797BDA-4471-4269-8BCF-20C6CC7AA448}" srcOrd="0" destOrd="0" presId="urn:microsoft.com/office/officeart/2017/3/layout/DropPinTimeline"/>
    <dgm:cxn modelId="{C957DFE2-BF45-49CA-BF6C-1DE81D363020}" type="presParOf" srcId="{7F3080FA-0CD5-4C23-996E-626D77A0B9C1}" destId="{404AE496-A85A-4855-8765-3FC5102497E9}" srcOrd="0" destOrd="0" presId="urn:microsoft.com/office/officeart/2017/3/layout/DropPinTimeline"/>
    <dgm:cxn modelId="{0B09FF2C-3945-488D-9A21-BBD2CEC0E7D6}" type="presParOf" srcId="{7F3080FA-0CD5-4C23-996E-626D77A0B9C1}" destId="{E9D338D7-BD8E-46D8-9D0B-97F7E5812B90}" srcOrd="1" destOrd="0" presId="urn:microsoft.com/office/officeart/2017/3/layout/DropPinTimeline"/>
    <dgm:cxn modelId="{C051DB07-437A-4968-9906-C748E99376F8}" type="presParOf" srcId="{E9D338D7-BD8E-46D8-9D0B-97F7E5812B90}" destId="{8B9F5E23-302D-4A8F-AB1F-B35DE8462EF2}" srcOrd="0" destOrd="0" presId="urn:microsoft.com/office/officeart/2017/3/layout/DropPinTimeline"/>
    <dgm:cxn modelId="{E83C517A-5E08-4893-A439-B1FBF917761B}" type="presParOf" srcId="{8B9F5E23-302D-4A8F-AB1F-B35DE8462EF2}" destId="{197DC047-D577-40FE-85ED-2B0CE9AC29AD}" srcOrd="0" destOrd="0" presId="urn:microsoft.com/office/officeart/2017/3/layout/DropPinTimeline"/>
    <dgm:cxn modelId="{AA48ECA1-A20B-4CCF-A26A-C61B30579364}" type="presParOf" srcId="{8B9F5E23-302D-4A8F-AB1F-B35DE8462EF2}" destId="{FC7228F5-1CAD-48F2-BC79-6A707ED66D0A}" srcOrd="1" destOrd="0" presId="urn:microsoft.com/office/officeart/2017/3/layout/DropPinTimeline"/>
    <dgm:cxn modelId="{2C3B83B4-28F9-4A3D-841F-E91BC41FAD33}" type="presParOf" srcId="{FC7228F5-1CAD-48F2-BC79-6A707ED66D0A}" destId="{06F3CFE9-669F-4464-AC21-04E2AFF6E23E}" srcOrd="0" destOrd="0" presId="urn:microsoft.com/office/officeart/2017/3/layout/DropPinTimeline"/>
    <dgm:cxn modelId="{6CBBD659-817D-4A21-A46C-52B77839B1E8}" type="presParOf" srcId="{FC7228F5-1CAD-48F2-BC79-6A707ED66D0A}" destId="{7730EF73-9B7F-4D05-8B60-5D082CE97A77}" srcOrd="1" destOrd="0" presId="urn:microsoft.com/office/officeart/2017/3/layout/DropPinTimeline"/>
    <dgm:cxn modelId="{1D9B64BE-247C-4FE0-BFAA-4BD6291BF487}" type="presParOf" srcId="{8B9F5E23-302D-4A8F-AB1F-B35DE8462EF2}" destId="{94795A61-C809-4F38-9528-166C626E8EE0}" srcOrd="2" destOrd="0" presId="urn:microsoft.com/office/officeart/2017/3/layout/DropPinTimeline"/>
    <dgm:cxn modelId="{71F7002B-F59F-4257-A097-F05452C0E958}" type="presParOf" srcId="{8B9F5E23-302D-4A8F-AB1F-B35DE8462EF2}" destId="{F47AF24B-196F-4D56-9C03-9E815CBAF256}" srcOrd="3" destOrd="0" presId="urn:microsoft.com/office/officeart/2017/3/layout/DropPinTimeline"/>
    <dgm:cxn modelId="{0BE7F4D5-84A0-46D9-BEE7-7AE7447BCF64}" type="presParOf" srcId="{8B9F5E23-302D-4A8F-AB1F-B35DE8462EF2}" destId="{17A47AFC-5F40-4F36-9C86-CBCA212FB10E}" srcOrd="4" destOrd="0" presId="urn:microsoft.com/office/officeart/2017/3/layout/DropPinTimeline"/>
    <dgm:cxn modelId="{854B27F9-08E8-4270-A57B-BA5F938CFD49}" type="presParOf" srcId="{8B9F5E23-302D-4A8F-AB1F-B35DE8462EF2}" destId="{8CAB5D62-689D-4EA1-AE27-EEC91A480F3D}" srcOrd="5" destOrd="0" presId="urn:microsoft.com/office/officeart/2017/3/layout/DropPinTimeline"/>
    <dgm:cxn modelId="{DEDBC45F-4AFB-4E06-AE5B-58BB5748CA05}" type="presParOf" srcId="{E9D338D7-BD8E-46D8-9D0B-97F7E5812B90}" destId="{BE48DC92-A41B-4A13-966F-4E81137C3007}" srcOrd="1" destOrd="0" presId="urn:microsoft.com/office/officeart/2017/3/layout/DropPinTimeline"/>
    <dgm:cxn modelId="{BD5C2DE7-9258-4009-9DD6-3E92527CB403}" type="presParOf" srcId="{E9D338D7-BD8E-46D8-9D0B-97F7E5812B90}" destId="{6C5D70F2-61A0-4075-A918-545435860D4C}" srcOrd="2" destOrd="0" presId="urn:microsoft.com/office/officeart/2017/3/layout/DropPinTimeline"/>
    <dgm:cxn modelId="{8F81F1E2-9164-4D9B-A1AF-52CBA197DBE6}" type="presParOf" srcId="{6C5D70F2-61A0-4075-A918-545435860D4C}" destId="{A63D72E4-BD29-4DFF-B084-7AB79F81C5FF}" srcOrd="0" destOrd="0" presId="urn:microsoft.com/office/officeart/2017/3/layout/DropPinTimeline"/>
    <dgm:cxn modelId="{1B3099CA-996C-4EF6-84A9-CA34A1A3AF70}" type="presParOf" srcId="{6C5D70F2-61A0-4075-A918-545435860D4C}" destId="{E70FFDC3-B5F4-4728-B48F-BEE838B5086A}" srcOrd="1" destOrd="0" presId="urn:microsoft.com/office/officeart/2017/3/layout/DropPinTimeline"/>
    <dgm:cxn modelId="{5E6FFABF-F802-43AE-B861-DEA3791CCA8D}" type="presParOf" srcId="{E70FFDC3-B5F4-4728-B48F-BEE838B5086A}" destId="{75E1EBF8-FB37-46AC-AEB8-005EA38F1385}" srcOrd="0" destOrd="0" presId="urn:microsoft.com/office/officeart/2017/3/layout/DropPinTimeline"/>
    <dgm:cxn modelId="{12B041D3-0089-4F2D-8EF7-DAEAB3F940D3}" type="presParOf" srcId="{E70FFDC3-B5F4-4728-B48F-BEE838B5086A}" destId="{B84A602B-B403-45C6-8136-18C97441F7EB}" srcOrd="1" destOrd="0" presId="urn:microsoft.com/office/officeart/2017/3/layout/DropPinTimeline"/>
    <dgm:cxn modelId="{EAF023BC-2EDB-4779-BC88-1B7D4C3BD8AE}" type="presParOf" srcId="{6C5D70F2-61A0-4075-A918-545435860D4C}" destId="{21F75B00-E956-469A-9B79-ECB7B3D5B15E}" srcOrd="2" destOrd="0" presId="urn:microsoft.com/office/officeart/2017/3/layout/DropPinTimeline"/>
    <dgm:cxn modelId="{399D83DC-D6DD-4911-828C-C2F616602BD3}" type="presParOf" srcId="{6C5D70F2-61A0-4075-A918-545435860D4C}" destId="{9E073240-85BC-4652-8C95-6AF2F3FF3905}" srcOrd="3" destOrd="0" presId="urn:microsoft.com/office/officeart/2017/3/layout/DropPinTimeline"/>
    <dgm:cxn modelId="{72F1CC31-1BDE-4E34-B556-CB24CB7EF042}" type="presParOf" srcId="{6C5D70F2-61A0-4075-A918-545435860D4C}" destId="{89279310-99BF-489B-A629-6173E76D51D3}" srcOrd="4" destOrd="0" presId="urn:microsoft.com/office/officeart/2017/3/layout/DropPinTimeline"/>
    <dgm:cxn modelId="{F09C76BE-46E5-47B8-82A3-D3AC8323DB3C}" type="presParOf" srcId="{6C5D70F2-61A0-4075-A918-545435860D4C}" destId="{9E3BBF45-F1EC-427D-A9E3-B5FC8649188E}" srcOrd="5" destOrd="0" presId="urn:microsoft.com/office/officeart/2017/3/layout/DropPinTimeline"/>
    <dgm:cxn modelId="{6A57E966-0E6A-4D93-9FCC-BA681A57C897}" type="presParOf" srcId="{E9D338D7-BD8E-46D8-9D0B-97F7E5812B90}" destId="{0A6CC484-34E9-446A-B616-1DDD8E92357C}" srcOrd="3" destOrd="0" presId="urn:microsoft.com/office/officeart/2017/3/layout/DropPinTimeline"/>
    <dgm:cxn modelId="{087D5C53-C52B-41B9-B7CE-88860BD055DE}" type="presParOf" srcId="{E9D338D7-BD8E-46D8-9D0B-97F7E5812B90}" destId="{7AF1F6EE-A010-40D4-882E-7A9A2B9C45BF}" srcOrd="4" destOrd="0" presId="urn:microsoft.com/office/officeart/2017/3/layout/DropPinTimeline"/>
    <dgm:cxn modelId="{855B9FA1-EBB0-44D4-A2EF-5B4897C8361F}" type="presParOf" srcId="{7AF1F6EE-A010-40D4-882E-7A9A2B9C45BF}" destId="{21FE5DEF-6FA4-4117-B9E9-915DB2BE90A1}" srcOrd="0" destOrd="0" presId="urn:microsoft.com/office/officeart/2017/3/layout/DropPinTimeline"/>
    <dgm:cxn modelId="{B0545E6A-625F-4A99-8084-86E5721EDBCE}" type="presParOf" srcId="{7AF1F6EE-A010-40D4-882E-7A9A2B9C45BF}" destId="{139513AB-D175-4979-874E-373D4E1D8815}" srcOrd="1" destOrd="0" presId="urn:microsoft.com/office/officeart/2017/3/layout/DropPinTimeline"/>
    <dgm:cxn modelId="{AA94DDBC-D37F-4752-B96D-A98773189DBA}" type="presParOf" srcId="{139513AB-D175-4979-874E-373D4E1D8815}" destId="{7C6EF07E-6968-4A82-8293-6D8F0AE08E24}" srcOrd="0" destOrd="0" presId="urn:microsoft.com/office/officeart/2017/3/layout/DropPinTimeline"/>
    <dgm:cxn modelId="{66CB9D4E-60E8-43C0-823B-7B992C2C7723}" type="presParOf" srcId="{139513AB-D175-4979-874E-373D4E1D8815}" destId="{07DB2AC7-5AE9-44C4-9814-74A906EBD908}" srcOrd="1" destOrd="0" presId="urn:microsoft.com/office/officeart/2017/3/layout/DropPinTimeline"/>
    <dgm:cxn modelId="{67450518-0DAE-439A-BFDF-3D493239FFED}" type="presParOf" srcId="{7AF1F6EE-A010-40D4-882E-7A9A2B9C45BF}" destId="{A833A9DE-035D-4530-81DF-A699B4BD07B9}" srcOrd="2" destOrd="0" presId="urn:microsoft.com/office/officeart/2017/3/layout/DropPinTimeline"/>
    <dgm:cxn modelId="{42D48C39-5158-446B-9B61-3E38AE415F46}" type="presParOf" srcId="{7AF1F6EE-A010-40D4-882E-7A9A2B9C45BF}" destId="{89797BDA-4471-4269-8BCF-20C6CC7AA448}" srcOrd="3" destOrd="0" presId="urn:microsoft.com/office/officeart/2017/3/layout/DropPinTimeline"/>
    <dgm:cxn modelId="{284C57D5-33D7-43A0-A5AC-1E84846DF268}" type="presParOf" srcId="{7AF1F6EE-A010-40D4-882E-7A9A2B9C45BF}" destId="{7600C0B9-5692-4EA1-B2D1-A9726CFF207D}" srcOrd="4" destOrd="0" presId="urn:microsoft.com/office/officeart/2017/3/layout/DropPinTimeline"/>
    <dgm:cxn modelId="{63693CA0-83C5-46BA-A763-6BE5797FFC1F}" type="presParOf" srcId="{7AF1F6EE-A010-40D4-882E-7A9A2B9C45BF}" destId="{3D722465-2FCB-4B19-AF26-261C9C12E31F}" srcOrd="5" destOrd="0" presId="urn:microsoft.com/office/officeart/2017/3/layout/DropPinTimeline"/>
    <dgm:cxn modelId="{AB9F2896-450E-4F3F-A523-E8917CFC052F}" type="presParOf" srcId="{E9D338D7-BD8E-46D8-9D0B-97F7E5812B90}" destId="{5C113509-EBC4-495B-BE96-E6B17F89D40A}" srcOrd="5" destOrd="0" presId="urn:microsoft.com/office/officeart/2017/3/layout/DropPinTimeline"/>
    <dgm:cxn modelId="{09753E96-8C73-4D2E-B4E8-98D6F384F8B0}" type="presParOf" srcId="{E9D338D7-BD8E-46D8-9D0B-97F7E5812B90}" destId="{E9FC8C7B-E88C-460D-B17D-B5F6C1D3221D}" srcOrd="6" destOrd="0" presId="urn:microsoft.com/office/officeart/2017/3/layout/DropPinTimeline"/>
    <dgm:cxn modelId="{969BF265-DC80-4B14-8244-BA10910C515E}" type="presParOf" srcId="{E9FC8C7B-E88C-460D-B17D-B5F6C1D3221D}" destId="{5E4C062B-CC8F-4548-A053-7EDB4A78188C}" srcOrd="0" destOrd="0" presId="urn:microsoft.com/office/officeart/2017/3/layout/DropPinTimeline"/>
    <dgm:cxn modelId="{DA8D27D4-1781-42C3-92B0-A898D9FDCC89}" type="presParOf" srcId="{E9FC8C7B-E88C-460D-B17D-B5F6C1D3221D}" destId="{EE8AAB64-110C-4C85-B373-335360186A1F}" srcOrd="1" destOrd="0" presId="urn:microsoft.com/office/officeart/2017/3/layout/DropPinTimeline"/>
    <dgm:cxn modelId="{0A8672DC-8107-41DB-87FD-D36EAFE3DC21}" type="presParOf" srcId="{EE8AAB64-110C-4C85-B373-335360186A1F}" destId="{B2FEF721-A6AE-4F6F-845B-0C5A61586507}" srcOrd="0" destOrd="0" presId="urn:microsoft.com/office/officeart/2017/3/layout/DropPinTimeline"/>
    <dgm:cxn modelId="{FBC3AA74-A342-4E2E-9287-20C1568DF868}" type="presParOf" srcId="{EE8AAB64-110C-4C85-B373-335360186A1F}" destId="{452BC217-E73F-474F-ACA8-ED0D94CCD184}" srcOrd="1" destOrd="0" presId="urn:microsoft.com/office/officeart/2017/3/layout/DropPinTimeline"/>
    <dgm:cxn modelId="{61113B21-5DA8-4338-B881-72F96C3B3EB1}" type="presParOf" srcId="{E9FC8C7B-E88C-460D-B17D-B5F6C1D3221D}" destId="{AF15E68E-C880-41DB-9D2F-50092F3E3B34}" srcOrd="2" destOrd="0" presId="urn:microsoft.com/office/officeart/2017/3/layout/DropPinTimeline"/>
    <dgm:cxn modelId="{9D45F1E6-398E-4F23-9C3C-4C5469CF2B1A}" type="presParOf" srcId="{E9FC8C7B-E88C-460D-B17D-B5F6C1D3221D}" destId="{432E08E2-20F1-4161-B49F-DA3052DCDDEB}" srcOrd="3" destOrd="0" presId="urn:microsoft.com/office/officeart/2017/3/layout/DropPinTimeline"/>
    <dgm:cxn modelId="{E0D63621-05DA-4529-8C27-A88E156FC633}" type="presParOf" srcId="{E9FC8C7B-E88C-460D-B17D-B5F6C1D3221D}" destId="{E49F723E-0ABE-4452-B1A7-A692A19415C4}" srcOrd="4" destOrd="0" presId="urn:microsoft.com/office/officeart/2017/3/layout/DropPinTimeline"/>
    <dgm:cxn modelId="{C72EF2C3-0EC5-4EE0-8E76-5B8A1331830C}" type="presParOf" srcId="{E9FC8C7B-E88C-460D-B17D-B5F6C1D3221D}" destId="{CB5A1F42-3970-499D-BAA4-BD880F79FA2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E496-A85A-4855-8765-3FC5102497E9}">
      <dsp:nvSpPr>
        <dsp:cNvPr id="0" name=""/>
        <dsp:cNvSpPr/>
      </dsp:nvSpPr>
      <dsp:spPr>
        <a:xfrm>
          <a:off x="0" y="2300341"/>
          <a:ext cx="1019731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6F3CFE9-669F-4464-AC21-04E2AFF6E23E}">
      <dsp:nvSpPr>
        <dsp:cNvPr id="0" name=""/>
        <dsp:cNvSpPr/>
      </dsp:nvSpPr>
      <dsp:spPr>
        <a:xfrm rot="8100000">
          <a:off x="74701" y="530138"/>
          <a:ext cx="338330" cy="338330"/>
        </a:xfrm>
        <a:prstGeom prst="teardrop">
          <a:avLst>
            <a:gd name="adj" fmla="val 11500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0EF73-9B7F-4D05-8B60-5D082CE97A77}">
      <dsp:nvSpPr>
        <dsp:cNvPr id="0" name=""/>
        <dsp:cNvSpPr/>
      </dsp:nvSpPr>
      <dsp:spPr>
        <a:xfrm>
          <a:off x="112287" y="567724"/>
          <a:ext cx="263159" cy="263159"/>
        </a:xfrm>
        <a:prstGeom prst="ellipse">
          <a:avLst/>
        </a:prstGeom>
        <a:solidFill>
          <a:schemeClr val="lt2">
            <a:alpha val="90000"/>
            <a:hueOff val="0"/>
            <a:satOff val="0"/>
            <a:lumOff val="0"/>
            <a:alphaOff val="0"/>
          </a:scheme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94795A61-C809-4F38-9528-166C626E8EE0}">
      <dsp:nvSpPr>
        <dsp:cNvPr id="0" name=""/>
        <dsp:cNvSpPr/>
      </dsp:nvSpPr>
      <dsp:spPr>
        <a:xfrm>
          <a:off x="483102"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The Beginning</a:t>
          </a:r>
        </a:p>
        <a:p>
          <a:pPr marL="0" lvl="0" indent="0" algn="l" defTabSz="711200">
            <a:lnSpc>
              <a:spcPct val="90000"/>
            </a:lnSpc>
            <a:spcBef>
              <a:spcPct val="0"/>
            </a:spcBef>
            <a:spcAft>
              <a:spcPct val="35000"/>
            </a:spcAft>
            <a:buNone/>
          </a:pPr>
          <a:r>
            <a:rPr lang="en-US" sz="1600" kern="1200" dirty="0"/>
            <a:t>Various events and modes of operation from 1700’s from Bow Street Runners to the creation of stipendiary Magistrates.</a:t>
          </a:r>
          <a:endParaRPr lang="en-US" sz="2000" kern="1200" dirty="0"/>
        </a:p>
      </dsp:txBody>
      <dsp:txXfrm>
        <a:off x="483102" y="938539"/>
        <a:ext cx="3391024" cy="1361802"/>
      </dsp:txXfrm>
    </dsp:sp>
    <dsp:sp modelId="{F47AF24B-196F-4D56-9C03-9E815CBAF256}">
      <dsp:nvSpPr>
        <dsp:cNvPr id="0" name=""/>
        <dsp:cNvSpPr/>
      </dsp:nvSpPr>
      <dsp:spPr>
        <a:xfrm>
          <a:off x="483102"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Pre 1829</a:t>
          </a:r>
        </a:p>
      </dsp:txBody>
      <dsp:txXfrm>
        <a:off x="483102" y="460068"/>
        <a:ext cx="3391024" cy="478471"/>
      </dsp:txXfrm>
    </dsp:sp>
    <dsp:sp modelId="{17A47AFC-5F40-4F36-9C86-CBCA212FB10E}">
      <dsp:nvSpPr>
        <dsp:cNvPr id="0" name=""/>
        <dsp:cNvSpPr/>
      </dsp:nvSpPr>
      <dsp:spPr>
        <a:xfrm>
          <a:off x="243866" y="938539"/>
          <a:ext cx="0" cy="1361802"/>
        </a:xfrm>
        <a:prstGeom prst="line">
          <a:avLst/>
        </a:prstGeom>
        <a:noFill/>
        <a:ln w="12700" cap="rnd" cmpd="sng" algn="ctr">
          <a:solidFill>
            <a:schemeClr val="dk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97DC047-D577-40FE-85ED-2B0CE9AC29AD}">
      <dsp:nvSpPr>
        <dsp:cNvPr id="0" name=""/>
        <dsp:cNvSpPr/>
      </dsp:nvSpPr>
      <dsp:spPr>
        <a:xfrm>
          <a:off x="200804"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1EBF8-FB37-46AC-AEB8-005EA38F1385}">
      <dsp:nvSpPr>
        <dsp:cNvPr id="0" name=""/>
        <dsp:cNvSpPr/>
      </dsp:nvSpPr>
      <dsp:spPr>
        <a:xfrm rot="18900000">
          <a:off x="2108860" y="3732214"/>
          <a:ext cx="338330" cy="338330"/>
        </a:xfrm>
        <a:prstGeom prst="teardrop">
          <a:avLst>
            <a:gd name="adj" fmla="val 11500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4A602B-B403-45C6-8136-18C97441F7EB}">
      <dsp:nvSpPr>
        <dsp:cNvPr id="0" name=""/>
        <dsp:cNvSpPr/>
      </dsp:nvSpPr>
      <dsp:spPr>
        <a:xfrm>
          <a:off x="2146446" y="3769799"/>
          <a:ext cx="263159" cy="263159"/>
        </a:xfrm>
        <a:prstGeom prst="ellipse">
          <a:avLst/>
        </a:prstGeom>
        <a:solidFill>
          <a:schemeClr val="lt2">
            <a:alpha val="90000"/>
            <a:hueOff val="0"/>
            <a:satOff val="0"/>
            <a:lumOff val="0"/>
            <a:alphaOff val="0"/>
          </a:scheme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21F75B00-E956-469A-9B79-ECB7B3D5B15E}">
      <dsp:nvSpPr>
        <dsp:cNvPr id="0" name=""/>
        <dsp:cNvSpPr/>
      </dsp:nvSpPr>
      <dsp:spPr>
        <a:xfrm>
          <a:off x="2517261"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711200">
            <a:lnSpc>
              <a:spcPct val="90000"/>
            </a:lnSpc>
            <a:spcBef>
              <a:spcPct val="0"/>
            </a:spcBef>
            <a:spcAft>
              <a:spcPct val="35000"/>
            </a:spcAft>
            <a:buNone/>
          </a:pPr>
          <a:r>
            <a:rPr lang="en-US" sz="1600" b="1" kern="1200" dirty="0"/>
            <a:t>Force Develops</a:t>
          </a:r>
        </a:p>
        <a:p>
          <a:pPr marL="0" lvl="0" indent="0" algn="just" defTabSz="711200">
            <a:lnSpc>
              <a:spcPct val="90000"/>
            </a:lnSpc>
            <a:spcBef>
              <a:spcPct val="0"/>
            </a:spcBef>
            <a:spcAft>
              <a:spcPct val="35000"/>
            </a:spcAft>
            <a:buNone/>
          </a:pPr>
          <a:r>
            <a:rPr lang="en-US" sz="1600" kern="1200" dirty="0"/>
            <a:t>Sir Robert Peel influences the progress of the Police in London. Reforms and strengthens the service.</a:t>
          </a:r>
        </a:p>
      </dsp:txBody>
      <dsp:txXfrm>
        <a:off x="2517261" y="2300341"/>
        <a:ext cx="3391024" cy="1361802"/>
      </dsp:txXfrm>
    </dsp:sp>
    <dsp:sp modelId="{9E073240-85BC-4652-8C95-6AF2F3FF3905}">
      <dsp:nvSpPr>
        <dsp:cNvPr id="0" name=""/>
        <dsp:cNvSpPr/>
      </dsp:nvSpPr>
      <dsp:spPr>
        <a:xfrm>
          <a:off x="2517261"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1829–1899</a:t>
          </a:r>
        </a:p>
      </dsp:txBody>
      <dsp:txXfrm>
        <a:off x="2517261" y="3662143"/>
        <a:ext cx="3391024" cy="478471"/>
      </dsp:txXfrm>
    </dsp:sp>
    <dsp:sp modelId="{89279310-99BF-489B-A629-6173E76D51D3}">
      <dsp:nvSpPr>
        <dsp:cNvPr id="0" name=""/>
        <dsp:cNvSpPr/>
      </dsp:nvSpPr>
      <dsp:spPr>
        <a:xfrm>
          <a:off x="2278025" y="2300341"/>
          <a:ext cx="0" cy="1361802"/>
        </a:xfrm>
        <a:prstGeom prst="line">
          <a:avLst/>
        </a:prstGeom>
        <a:noFill/>
        <a:ln w="12700" cap="rnd" cmpd="sng" algn="ctr">
          <a:solidFill>
            <a:schemeClr val="dk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63D72E4-BD29-4DFF-B084-7AB79F81C5FF}">
      <dsp:nvSpPr>
        <dsp:cNvPr id="0" name=""/>
        <dsp:cNvSpPr/>
      </dsp:nvSpPr>
      <dsp:spPr>
        <a:xfrm>
          <a:off x="2234963"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6EF07E-6968-4A82-8293-6D8F0AE08E24}">
      <dsp:nvSpPr>
        <dsp:cNvPr id="0" name=""/>
        <dsp:cNvSpPr/>
      </dsp:nvSpPr>
      <dsp:spPr>
        <a:xfrm rot="8100000">
          <a:off x="4143019" y="530138"/>
          <a:ext cx="338330" cy="338330"/>
        </a:xfrm>
        <a:prstGeom prst="teardrop">
          <a:avLst>
            <a:gd name="adj" fmla="val 11500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DB2AC7-5AE9-44C4-9814-74A906EBD908}">
      <dsp:nvSpPr>
        <dsp:cNvPr id="0" name=""/>
        <dsp:cNvSpPr/>
      </dsp:nvSpPr>
      <dsp:spPr>
        <a:xfrm>
          <a:off x="4180605" y="567724"/>
          <a:ext cx="263159" cy="263159"/>
        </a:xfrm>
        <a:prstGeom prst="ellipse">
          <a:avLst/>
        </a:prstGeom>
        <a:solidFill>
          <a:schemeClr val="lt2">
            <a:alpha val="90000"/>
            <a:hueOff val="0"/>
            <a:satOff val="0"/>
            <a:lumOff val="0"/>
            <a:alphaOff val="0"/>
          </a:scheme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A833A9DE-035D-4530-81DF-A699B4BD07B9}">
      <dsp:nvSpPr>
        <dsp:cNvPr id="0" name=""/>
        <dsp:cNvSpPr/>
      </dsp:nvSpPr>
      <dsp:spPr>
        <a:xfrm>
          <a:off x="4551420"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Turmoil &amp; War</a:t>
          </a:r>
        </a:p>
        <a:p>
          <a:pPr marL="0" lvl="0" indent="0" algn="just" defTabSz="711200">
            <a:lnSpc>
              <a:spcPct val="90000"/>
            </a:lnSpc>
            <a:spcBef>
              <a:spcPct val="0"/>
            </a:spcBef>
            <a:spcAft>
              <a:spcPct val="35000"/>
            </a:spcAft>
            <a:buNone/>
          </a:pPr>
          <a:r>
            <a:rPr lang="en-US" sz="1600" kern="1200" dirty="0"/>
            <a:t>Two World Wars and much change bring new challenges to policing.</a:t>
          </a:r>
        </a:p>
      </dsp:txBody>
      <dsp:txXfrm>
        <a:off x="4551420" y="938539"/>
        <a:ext cx="3391024" cy="1361802"/>
      </dsp:txXfrm>
    </dsp:sp>
    <dsp:sp modelId="{89797BDA-4471-4269-8BCF-20C6CC7AA448}">
      <dsp:nvSpPr>
        <dsp:cNvPr id="0" name=""/>
        <dsp:cNvSpPr/>
      </dsp:nvSpPr>
      <dsp:spPr>
        <a:xfrm>
          <a:off x="4551420"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1900–1945</a:t>
          </a:r>
        </a:p>
      </dsp:txBody>
      <dsp:txXfrm>
        <a:off x="4551420" y="460068"/>
        <a:ext cx="3391024" cy="478471"/>
      </dsp:txXfrm>
    </dsp:sp>
    <dsp:sp modelId="{7600C0B9-5692-4EA1-B2D1-A9726CFF207D}">
      <dsp:nvSpPr>
        <dsp:cNvPr id="0" name=""/>
        <dsp:cNvSpPr/>
      </dsp:nvSpPr>
      <dsp:spPr>
        <a:xfrm>
          <a:off x="4312184" y="938539"/>
          <a:ext cx="0" cy="1361802"/>
        </a:xfrm>
        <a:prstGeom prst="line">
          <a:avLst/>
        </a:prstGeom>
        <a:noFill/>
        <a:ln w="12700" cap="rnd" cmpd="sng" algn="ctr">
          <a:solidFill>
            <a:schemeClr val="dk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1FE5DEF-6FA4-4117-B9E9-915DB2BE90A1}">
      <dsp:nvSpPr>
        <dsp:cNvPr id="0" name=""/>
        <dsp:cNvSpPr/>
      </dsp:nvSpPr>
      <dsp:spPr>
        <a:xfrm>
          <a:off x="4269122"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EF721-A6AE-4F6F-845B-0C5A61586507}">
      <dsp:nvSpPr>
        <dsp:cNvPr id="0" name=""/>
        <dsp:cNvSpPr/>
      </dsp:nvSpPr>
      <dsp:spPr>
        <a:xfrm rot="18900000">
          <a:off x="6177179" y="3732214"/>
          <a:ext cx="338330" cy="338330"/>
        </a:xfrm>
        <a:prstGeom prst="teardrop">
          <a:avLst>
            <a:gd name="adj" fmla="val 11500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BC217-E73F-474F-ACA8-ED0D94CCD184}">
      <dsp:nvSpPr>
        <dsp:cNvPr id="0" name=""/>
        <dsp:cNvSpPr/>
      </dsp:nvSpPr>
      <dsp:spPr>
        <a:xfrm>
          <a:off x="6214764" y="3769799"/>
          <a:ext cx="263159" cy="263159"/>
        </a:xfrm>
        <a:prstGeom prst="ellipse">
          <a:avLst/>
        </a:prstGeom>
        <a:solidFill>
          <a:schemeClr val="lt2">
            <a:alpha val="90000"/>
            <a:hueOff val="0"/>
            <a:satOff val="0"/>
            <a:lumOff val="0"/>
            <a:alphaOff val="0"/>
          </a:scheme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AF15E68E-C880-41DB-9D2F-50092F3E3B34}">
      <dsp:nvSpPr>
        <dsp:cNvPr id="0" name=""/>
        <dsp:cNvSpPr/>
      </dsp:nvSpPr>
      <dsp:spPr>
        <a:xfrm>
          <a:off x="6585579"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622300">
            <a:lnSpc>
              <a:spcPct val="90000"/>
            </a:lnSpc>
            <a:spcBef>
              <a:spcPct val="0"/>
            </a:spcBef>
            <a:spcAft>
              <a:spcPct val="35000"/>
            </a:spcAft>
            <a:buNone/>
          </a:pPr>
          <a:endParaRPr lang="en-US" sz="1400" b="1" kern="1200" dirty="0"/>
        </a:p>
        <a:p>
          <a:pPr marL="0" lvl="0" indent="0" algn="just" defTabSz="711200">
            <a:lnSpc>
              <a:spcPct val="90000"/>
            </a:lnSpc>
            <a:spcBef>
              <a:spcPct val="0"/>
            </a:spcBef>
            <a:spcAft>
              <a:spcPct val="35000"/>
            </a:spcAft>
            <a:buNone/>
          </a:pPr>
          <a:r>
            <a:rPr lang="en-US" sz="1600" b="1" kern="1200" dirty="0"/>
            <a:t>Post War and Modern Policing</a:t>
          </a:r>
        </a:p>
        <a:p>
          <a:pPr marL="0" lvl="0" indent="0" algn="just" defTabSz="711200">
            <a:lnSpc>
              <a:spcPct val="90000"/>
            </a:lnSpc>
            <a:spcBef>
              <a:spcPct val="0"/>
            </a:spcBef>
            <a:spcAft>
              <a:spcPct val="35000"/>
            </a:spcAft>
            <a:buNone/>
          </a:pPr>
          <a:r>
            <a:rPr lang="en-US" sz="1600" kern="1200" dirty="0"/>
            <a:t>New challenges with multicultural society. Increased role of female police officers and a changing face of Britain.</a:t>
          </a:r>
        </a:p>
      </dsp:txBody>
      <dsp:txXfrm>
        <a:off x="6585579" y="2300341"/>
        <a:ext cx="3391024" cy="1361802"/>
      </dsp:txXfrm>
    </dsp:sp>
    <dsp:sp modelId="{432E08E2-20F1-4161-B49F-DA3052DCDDEB}">
      <dsp:nvSpPr>
        <dsp:cNvPr id="0" name=""/>
        <dsp:cNvSpPr/>
      </dsp:nvSpPr>
      <dsp:spPr>
        <a:xfrm>
          <a:off x="6585579"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1946 to Date</a:t>
          </a:r>
        </a:p>
      </dsp:txBody>
      <dsp:txXfrm>
        <a:off x="6585579" y="3662143"/>
        <a:ext cx="3391024" cy="478471"/>
      </dsp:txXfrm>
    </dsp:sp>
    <dsp:sp modelId="{E49F723E-0ABE-4452-B1A7-A692A19415C4}">
      <dsp:nvSpPr>
        <dsp:cNvPr id="0" name=""/>
        <dsp:cNvSpPr/>
      </dsp:nvSpPr>
      <dsp:spPr>
        <a:xfrm>
          <a:off x="6346344" y="2300341"/>
          <a:ext cx="0" cy="1361802"/>
        </a:xfrm>
        <a:prstGeom prst="line">
          <a:avLst/>
        </a:prstGeom>
        <a:noFill/>
        <a:ln w="12700" cap="rnd" cmpd="sng" algn="ctr">
          <a:solidFill>
            <a:schemeClr val="dk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E4C062B-CC8F-4548-A053-7EDB4A78188C}">
      <dsp:nvSpPr>
        <dsp:cNvPr id="0" name=""/>
        <dsp:cNvSpPr/>
      </dsp:nvSpPr>
      <dsp:spPr>
        <a:xfrm>
          <a:off x="6303281"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DAFE5DB-BD1E-4C60-87FF-3FEE06C63865}" type="datetimeFigureOut">
              <a:rPr lang="en-GB" smtClean="0"/>
              <a:t>08/02/2020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2FEB581-87DB-49EE-A6AB-69868645A246}" type="slidenum">
              <a:rPr lang="en-GB" smtClean="0"/>
              <a:t>‹#›</a:t>
            </a:fld>
            <a:endParaRPr lang="en-GB"/>
          </a:p>
        </p:txBody>
      </p:sp>
    </p:spTree>
    <p:extLst>
      <p:ext uri="{BB962C8B-B14F-4D97-AF65-F5344CB8AC3E}">
        <p14:creationId xmlns:p14="http://schemas.microsoft.com/office/powerpoint/2010/main" val="32108670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08/02/2020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then Home Sec. austerity policy if Cameron’s govt. just being implemented. Public services seemingly the main target for cuts – whilst big tax breaks provided for the wealthy.</a:t>
            </a:r>
          </a:p>
          <a:p>
            <a:r>
              <a:rPr lang="en-GB" dirty="0"/>
              <a:t>This was an indicator of what was to follow. Fair to say that policing was a prominent target.</a:t>
            </a:r>
          </a:p>
        </p:txBody>
      </p:sp>
      <p:sp>
        <p:nvSpPr>
          <p:cNvPr id="4" name="Slide Number Placeholder 3"/>
          <p:cNvSpPr>
            <a:spLocks noGrp="1"/>
          </p:cNvSpPr>
          <p:nvPr>
            <p:ph type="sldNum" sz="quarter" idx="5"/>
          </p:nvPr>
        </p:nvSpPr>
        <p:spPr/>
        <p:txBody>
          <a:bodyPr/>
          <a:lstStyle/>
          <a:p>
            <a:fld id="{B0B5EF69-6282-41D6-98DF-E801433ABD80}" type="slidenum">
              <a:rPr lang="en-GB" smtClean="0"/>
              <a:t>2</a:t>
            </a:fld>
            <a:endParaRPr lang="en-GB"/>
          </a:p>
        </p:txBody>
      </p:sp>
    </p:spTree>
    <p:extLst>
      <p:ext uri="{BB962C8B-B14F-4D97-AF65-F5344CB8AC3E}">
        <p14:creationId xmlns:p14="http://schemas.microsoft.com/office/powerpoint/2010/main" val="3186981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3639356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data from thesis here – separate notes?</a:t>
            </a:r>
          </a:p>
        </p:txBody>
      </p:sp>
      <p:sp>
        <p:nvSpPr>
          <p:cNvPr id="4" name="Slide Number Placeholder 3"/>
          <p:cNvSpPr>
            <a:spLocks noGrp="1"/>
          </p:cNvSpPr>
          <p:nvPr>
            <p:ph type="sldNum" sz="quarter" idx="5"/>
          </p:nvPr>
        </p:nvSpPr>
        <p:spPr/>
        <p:txBody>
          <a:bodyPr/>
          <a:lstStyle/>
          <a:p>
            <a:fld id="{B0B5EF69-6282-41D6-98DF-E801433ABD80}" type="slidenum">
              <a:rPr lang="en-GB" smtClean="0"/>
              <a:t>4</a:t>
            </a:fld>
            <a:endParaRPr lang="en-GB"/>
          </a:p>
        </p:txBody>
      </p:sp>
    </p:spTree>
    <p:extLst>
      <p:ext uri="{BB962C8B-B14F-4D97-AF65-F5344CB8AC3E}">
        <p14:creationId xmlns:p14="http://schemas.microsoft.com/office/powerpoint/2010/main" val="339292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Romans left Britain in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 somewhere around AD410 – when the Germanic tribes crossed the Rhine and the Romans in Britain feared they would come. One has to surmise that prior to Roman times, in tribal Britain, any regulation would have been truly communitarian, of the people by the people within communities and appropriate to local custom.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order to find the earliest form or structure of a ‘police’ force in Britain it is necessary to go back to Anglo Saxon England, between the end of the Roman occupation in the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and the Norman Conquest of 1066. This period saw legal legislative functions being carried out by the King and his councils (</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www.regia.org) with new or updated laws being issued at regular intervals. Having no occupational police service any action taken as a result of a crime would have been wholly dependent upon the victim or victim’s family seeking justice. Throughout this section it becomes apparent that there is a distinction between maintenance of the Sovereign’s peace (central government) and ‘policing’ at the local level.</a:t>
            </a:r>
          </a:p>
          <a:p>
            <a:pPr marL="171450" indent="-171450">
              <a:lnSpc>
                <a:spcPct val="200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the tenth century the Shires of England, each headed by the Shire Reeve (precursor of sheriff the pivot of central and local government) were divided into administrational areas called ‘Hundreds’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Hundredman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each Hundred into ‘Tythes’, which in this context are groupings of ten households rather than the feudal tax tithe of a tenth of a households produce. Each Tythe was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Any executive legal action or policing function was carried out by ten freemen of the Tythe led by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then usually only for crimes against the Kings Peace. A system of ‘Hundred’ and ‘Shire’ courts would hear cases (ibid). At a more local level a system of ‘Frankpledge’ existed: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Frankpledge was a system of compulsory suretyship, its essential characteristic was the compulsory sharing of responsibility among persons connected through kinship, or some other kind of tie such as an oath of fealty to a lord or knight. This kind of bond was typical of the Anglo-Saxon period. In the late Anglo</a:t>
            </a:r>
            <a:r>
              <a:rPr lang="en-US"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-S</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axon period and continuing into the Norman (c.1166 at time of Henry II) each commoner (unless part of the household of a lord) was required to be a member of a tithing -- a group of "ten" who formed a frankpledge” </a:t>
            </a:r>
            <a:r>
              <a:rPr lang="en-GB" sz="105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(Olsen T no date http://faculty.cua.edu).</a:t>
            </a:r>
          </a:p>
          <a:p>
            <a:pPr marL="628650" indent="-171450">
              <a:lnSpc>
                <a:spcPct val="115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office of Constable did not appear in England until after the Norman Conquest. Having a role similar to that of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Connetable</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of France and being responsible for the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200" dirty="0">
                <a:effectLst/>
                <a:latin typeface="Trebuchet MS" panose="020B0603020202020204" pitchFamily="34" charset="0"/>
                <a:ea typeface="Times New Roman" panose="02020603050405020304" pitchFamily="18" charset="0"/>
                <a:cs typeface="Arial" panose="020B0604020202020204" pitchFamily="34" charset="0"/>
              </a:rPr>
              <a:t>military affairs for the king... and served as an enforcing agent of the king's writs” (Musson 2003</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the Constable was an important position but a lofty one. As such it was still necessary to have a structure where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local officers would carry out the peacekeeping function as “a natural adjunct to the community responsibility entailed in the frankpledge system, which supplied an awareness and alertness at the truly local level, and in the watch, a nocturnal vigilance against unwanted or dangerous outsiders” (ibid). </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Arial" panose="020B0604020202020204" pitchFamily="34" charset="0"/>
              </a:rPr>
              <a:t>The role of constable according to Henry de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Bracton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an English jurist, was to find evidence and record facts on which judgements could be made. The Constable then as the “eyes and ears of the court”, he was also the earliest ‘strong arm of the law’; </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“it is the duty of the constable to enrol everything in order, for he has record as to the things he sees; but he cannot judge... He has record as to matters of fact, not matters of judgment and law”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Bracton</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1968</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Vol.4 p136). It is still the case that the police do not apportion blame and their duty remains that of putting the facts before the court as well of course as keeping the peace.</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Arial" panose="020B0604020202020204" pitchFamily="34" charset="0"/>
              </a:rPr>
              <a:t>Eventually local settlements came to be dependent upon the peace being kept by local constables drawing their authority from the Statute of Winchester of 1285 that codified to some degree earlier customs regarding the possession of weapons and keeping the Kings Peace. As a precaution against assaults, robberies and other crime this statute also provided guidance to keepers of the watch regarding the arrest of suspicious strangers. Constables whilst being responsible to the Sheriff and having responsibilities for arrest on indictment by the county court were not just central agents, they would have had local affinities and duties to make summary arrests as necessary. As such they would also have been responsible for leading any ‘hue and cry’ posses in pursuit of wrongdoers. Indeed Constables and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both had responsibilities in this regard (ibid).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1668 ‘Messenger/Bawdy House Riots’ where brothels in London were attacked by crowds of apprentices as part of what had been a regular “Shrovetide” event, hitherto dealt with leniently by the authorities (Harris 1986), are an early example. On this occasion the riots spanned a period of five days involving thousands of rioters who were organised into troops led by ‘Captains’. One such troop was captained by a Peter Messenger, hence the riots sometimes being called the Messenger Riots. These riots have to be set in the context of “bitter disappointment...with the Restoration religious settlement and... a widespread hostility towards episcopacy” (ibid). Much damage was done, which was nothing unusual in this context but the riots were quelled by military forces and fifteen men were charged with high treason, resulting in four of them being hung drawn and quartered as sentenced. Harris argues that the perceived political dangers were responsible for the severity of charge and sentence saying “the Restoration regime had been plagued by anxieties that radical sectarians and ex-Cromwellian soldiers were plotting to overthrow the Monarchy” (ibid).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Throughout the hundred years or so from the mid seventeenth century a system developed where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had become a thing of the past and whose duties were now the sole function of the parish constables who in turn reported to Justices of the Peace instead of Shire-reeves. In towns keeping the peace became the responsibility of the Guilds and later ‘The Watch’ whose men guarded the gates and patrolled the streets at night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www.met.police.uk)</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Evidently law enforcement was still then very much a public duty carried out by the public, albeit as a strata of a larger system.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1749 the first formal police unit was set up in London. Its officers were directly attached to the Bow Street Magistrates Court, which resulted in them becoming more famously known as the Bow Street Runners. Their salaries were paid from central funds. The Gordon Riots of 1780 also “took place at a time of acute political crisis”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Rudé</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1956) when a number of factors were in issue including:</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“The </a:t>
            </a:r>
            <a:r>
              <a:rPr lang="en-GB" sz="1050" i="1" dirty="0">
                <a:effectLst/>
                <a:latin typeface="Trebuchet MS" panose="020B0603020202020204" pitchFamily="34" charset="0"/>
                <a:ea typeface="Times New Roman" panose="02020603050405020304" pitchFamily="18" charset="0"/>
                <a:cs typeface="Times New Roman" panose="02020603050405020304" pitchFamily="18" charset="0"/>
              </a:rPr>
              <a:t>sharp divisions... brought out between the government and the City of London on the bearing of arms...the particular anxieties of the Roman Catholic community; and, perhaps most important of all, to the permanent strengthening of the executive by the powerful arguments which they provided in favour of a professional police force”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50" dirty="0">
                <a:effectLst/>
                <a:latin typeface="Trebuchet MS" panose="020B0603020202020204" pitchFamily="34" charset="0"/>
                <a:ea typeface="Times New Roman" panose="02020603050405020304" pitchFamily="18" charset="0"/>
                <a:cs typeface="Times New Roman" panose="02020603050405020304" pitchFamily="18" charset="0"/>
              </a:rPr>
              <a:t>(ibid)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link between the strengthening of the executive and the need to have a professional police force is explicit. The reason for these riots though was the perceived strengthening of the Catholic agenda brought about by The Papists Act of 1778 that sought to redress some of the iniquities of the previous Popery Act of 1698. The catalyst for disorder was a petition to parliament to the effect that the Papists Act should be repealed, brought by Lord George Gordon, chairman of the Protestant Association and who had been successful preventing a similar Act in Scotland. The petition was ultimately unsuccessful but it was brought to the House of Commons accompanied by a crowd of some 50, 000 people. The ensuing riots lasted for several days during which time the houses, businesses, offices and shops of Catholics were pulled down or damaged. Public houses were similarly treated as were several gaols including Newgate and the Clink, where the inmates were released. The riots were eventually quelled by troops who opened fire on more than one occasion resulting in 285 killed and 173 treated for wounds. 450 rioters were arrested with 160 being tried at the Old Bailey, 62 of whom were sentenced to death (25 were hanged); 12 were sentenced to prison terms of between one month and five years and one was “privately whipped”. Lord Gordon was tried and acquitted after a “remarkable defence by his Counsel” (ibid).The seriousness of these riots is difficult to fully comprehend out of their time but one might imagine the gravity of similar events taking place today and also ask questions as to why they do not. </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gn="just">
              <a:lnSpc>
                <a:spcPct val="200000"/>
              </a:lnSpc>
              <a:spcAft>
                <a:spcPts val="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eighteenth century was a time of great economic and social change in Britain, the advent of the industrial revolution drew people in search of fortune from all over the country, Europe and further afield and the populations of towns and cities burgeoned. The Watch systems and parish constables remained in place until the nineteenth century when it was seen that they were simply no longer able to cope with the numbers of people, the increase of poverty and the changes in crime and behaviour. A new police force was needed to ‘respond to increased levels of social disorder’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p76) in that rapidly growing industrialised urban society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Emsley 2001; Rawlings 2002).</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5</a:t>
            </a:fld>
            <a:endParaRPr lang="en-GB"/>
          </a:p>
        </p:txBody>
      </p:sp>
    </p:spTree>
    <p:extLst>
      <p:ext uri="{BB962C8B-B14F-4D97-AF65-F5344CB8AC3E}">
        <p14:creationId xmlns:p14="http://schemas.microsoft.com/office/powerpoint/2010/main" val="1171224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Industrialisation, overcrowding, poverty, deprivation, power of the landowners, lack of democratic process.  Social contract not being observed. Need for change that was not forthcoming Use of military force.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On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1819 a crowd of at least 60,000 (Marlow 1989) gathered at Saint Peters Field, Manchester, as part of a pro-democracy and anti-poverty demonstration. What occurred there became known as ‘The Peterloo Massacre’, after cavalry were used to disperse what was an orderly political demonstration (Babington 1990; Marlow 1989). So large was the crowd that the 400 or so special constables on duty were engulfed by it.  Local magistrates panicked and asked for military assistance, sending notes to the Manchester and Salford Yeomanry Cavalry (MYC) and the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Hussars (Marlow 1989). The Hussars, commanded by Lt. Colonel </a:t>
            </a:r>
            <a:r>
              <a:rPr lang="en-GB" sz="1200" kern="1200" dirty="0" err="1">
                <a:solidFill>
                  <a:schemeClr val="tx1"/>
                </a:solidFill>
                <a:effectLst/>
                <a:latin typeface="+mn-lt"/>
                <a:ea typeface="+mn-ea"/>
                <a:cs typeface="+mn-cs"/>
              </a:rPr>
              <a:t>L’Estrange</a:t>
            </a:r>
            <a:r>
              <a:rPr lang="en-GB" sz="1200" kern="1200" dirty="0">
                <a:solidFill>
                  <a:schemeClr val="tx1"/>
                </a:solidFill>
                <a:effectLst/>
                <a:latin typeface="+mn-lt"/>
                <a:ea typeface="+mn-ea"/>
                <a:cs typeface="+mn-cs"/>
              </a:rPr>
              <a:t>, were a full-time army unit. The Yeomanry, led by Captain Hugh Birley and Major Thomas Trafford, were a part-time local volunteer force, many of them recruited from the families of wealthy middle class businessmen (Babington 1990). The MYC, members of which had old scores to settle with some amongst the crowd, took up the task of arresting the speakers. They charged the crowd with sabres drawn and there was no escape as the ‘soldiery [rode and struck] at a solid block of life, writhing and struggling in vain fight for flight...’ (Walmsley 1969 </a:t>
            </a:r>
            <a:r>
              <a:rPr lang="en-GB" sz="1200" kern="1200" dirty="0" err="1">
                <a:solidFill>
                  <a:schemeClr val="tx1"/>
                </a:solidFill>
                <a:effectLst/>
                <a:latin typeface="+mn-lt"/>
                <a:ea typeface="+mn-ea"/>
                <a:cs typeface="+mn-cs"/>
              </a:rPr>
              <a:t>p.xx</a:t>
            </a:r>
            <a:r>
              <a:rPr lang="en-GB" sz="1200" kern="1200" dirty="0">
                <a:solidFill>
                  <a:schemeClr val="tx1"/>
                </a:solidFill>
                <a:effectLst/>
                <a:latin typeface="+mn-lt"/>
                <a:ea typeface="+mn-ea"/>
                <a:cs typeface="+mn-cs"/>
              </a:rPr>
              <a:t>). Twelve people died, including a woman and a child, and approximately 630 were injured (Marrow 1994). Most injuries were caused by crushing as the crowd panicked, but many were inflicted by sabres (Marlow 1989). </a:t>
            </a:r>
          </a:p>
          <a:p>
            <a:r>
              <a:rPr lang="en-GB" sz="1200" kern="1200" dirty="0">
                <a:solidFill>
                  <a:schemeClr val="tx1"/>
                </a:solidFill>
                <a:effectLst/>
                <a:latin typeface="+mn-lt"/>
                <a:ea typeface="+mn-ea"/>
                <a:cs typeface="+mn-cs"/>
              </a:rPr>
              <a:t>The subsequent conviction and sentencing of leading protesters and the successful civil action against members of the MYC, shows the ‘Peterloo Massacre’ to be a contested issue and whilst the authorities saw it as a victory it was a ‘pyrrhic’ one as it has become a ‘legend of government oppression’ (Babington 1990 p59). There is little doubt that this is because ‘the picture of cavalry-men cutting down unarmed women scorched the imagination’ (Rogers 1998 p244).</a:t>
            </a:r>
          </a:p>
          <a:p>
            <a:r>
              <a:rPr lang="en-GB" sz="1200" kern="1200" dirty="0">
                <a:solidFill>
                  <a:schemeClr val="tx1"/>
                </a:solidFill>
                <a:effectLst/>
                <a:latin typeface="+mn-lt"/>
                <a:ea typeface="+mn-ea"/>
                <a:cs typeface="+mn-cs"/>
              </a:rPr>
              <a:t>The seriousness of these riots is difficult to comprehend today, but one might imagine the gravity of similar events taking place and ask why they do not. A later example of how disorder was dealt with in Britain, but where troops did not use violence was the 1910 disorder at </a:t>
            </a:r>
            <a:r>
              <a:rPr lang="en-GB" sz="1200" kern="1200" dirty="0" err="1">
                <a:solidFill>
                  <a:schemeClr val="tx1"/>
                </a:solidFill>
                <a:effectLst/>
                <a:latin typeface="+mn-lt"/>
                <a:ea typeface="+mn-ea"/>
                <a:cs typeface="+mn-cs"/>
              </a:rPr>
              <a:t>Tonypandy</a:t>
            </a:r>
            <a:r>
              <a:rPr lang="en-GB" sz="1200" kern="1200" dirty="0">
                <a:solidFill>
                  <a:schemeClr val="tx1"/>
                </a:solidFill>
                <a:effectLst/>
                <a:latin typeface="+mn-lt"/>
                <a:ea typeface="+mn-ea"/>
                <a:cs typeface="+mn-cs"/>
              </a:rPr>
              <a:t>. Many accounts of it have been written and it is significant for a number of socio-political reasons but mostly, for this thesis, because it was one of the last occasions that troops were mobilised for use in policing civil disorder on mainland Britain and it showed a growing political sensitivity to the use of military force against citizens (Geary 1985).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1829 the then Home Secretary Sir Robert Peel laid out his nine points of policing or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Peelian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Principles’ which led to a new type of policing with the Metropolitan Police Act being passed. British police officers were nicknamed ‘Peelers’ and ‘Bobbies’ after Sir Robert and the term ‘Bobby’ is still in regular use. However this ‘new police force’ was not as popular as history would have us think and it is as well to remember that “so pervasive was the resistance to their arrival that we need to ask ourselves...how such a decisive enlargement of the powers of the state became possible at all” (Ignatieff 1979 in Newburn 2000 p25)</a:t>
            </a:r>
          </a:p>
          <a:p>
            <a:pPr marL="171450" indent="-171450" algn="just">
              <a:lnSpc>
                <a:spcPct val="200000"/>
              </a:lnSpc>
              <a:spcAft>
                <a:spcPts val="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Home Secretary Sir Robert Peel was concerned that increasing levels of crime were a threat to the system of government and set up a Parliamentary inquiry that led to the Metropolitan Police Act of 1829 being passed and the ‘Jenny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Darbies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 corruption of the French Gens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d’Armes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were born (Rawlings 2002 p120). The main difference between the </a:t>
            </a:r>
            <a:r>
              <a:rPr lang="en-GB" sz="1200" i="1" dirty="0">
                <a:effectLst/>
                <a:latin typeface="Trebuchet MS" panose="020B0603020202020204" pitchFamily="34" charset="0"/>
                <a:ea typeface="Times New Roman" panose="02020603050405020304" pitchFamily="18" charset="0"/>
                <a:cs typeface="Times New Roman" panose="02020603050405020304" pitchFamily="18" charset="0"/>
              </a:rPr>
              <a:t>New Police</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and the old system was the removal of community control to the effect that policing became rather more imposed upon them than done by them (Rawlings 2002). Whilst this new, contested, force proved itself to be more effective than the moribund system it replaced (Bayley 1975), it was not as popular as history suggests. After reforming the police in Ireland, Peel had an overt distrust of local power structures and an overwhelming urge toward centralisation that influenced his London police reform proposals (Paley 1989 p125). Also, ‘so pervasive was the resistance to their arrival that we need to ask ourselves... how such a decisive enlargement of the powers of the state became possible at all’ (Ignatieff 1979 in Newburn 2000 p25). The new standards of social control consequent to this new institution were mostly imposed on the working classes, minimising the political impact of this increased potential for repression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Paley 1989; Rawlings 2002). </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The first (and only joint) Commissioners of the Metropolitan Police, Colonel Charles Rowan and Sir Richard Mayne, were charged with organising the new police and based upon Peel’s ideas developed their ‘General Instructions’ which detailed the structure, methods and objectives of policing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Rawlings 2002). These ultimately led to the below listed and erroneously titled </a:t>
            </a:r>
            <a:r>
              <a:rPr lang="en-GB" sz="1200" i="1" kern="1200" dirty="0" err="1">
                <a:solidFill>
                  <a:schemeClr val="tx1"/>
                </a:solidFill>
                <a:effectLst/>
                <a:latin typeface="+mn-lt"/>
                <a:ea typeface="+mn-ea"/>
                <a:cs typeface="+mn-cs"/>
              </a:rPr>
              <a:t>Peelian</a:t>
            </a:r>
            <a:r>
              <a:rPr lang="en-GB" sz="1200" i="1" kern="1200" dirty="0">
                <a:solidFill>
                  <a:schemeClr val="tx1"/>
                </a:solidFill>
                <a:effectLst/>
                <a:latin typeface="+mn-lt"/>
                <a:ea typeface="+mn-ea"/>
                <a:cs typeface="+mn-cs"/>
              </a:rPr>
              <a:t> Principles</a:t>
            </a:r>
            <a:r>
              <a:rPr lang="en-GB" sz="1200" kern="1200" dirty="0">
                <a:solidFill>
                  <a:schemeClr val="tx1"/>
                </a:solidFill>
                <a:effectLst/>
                <a:latin typeface="+mn-lt"/>
                <a:ea typeface="+mn-ea"/>
                <a:cs typeface="+mn-cs"/>
              </a:rPr>
              <a:t> being constructed, albeit as an ‘invention of twentieth century textbook authors’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p69). These principles are significant because they have become the ‘grandfather’ of today’s practices, ‘adopted as idealised ancestors’ might be by an orphan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p78). These nine principles have become part of the argument that the development of the British model of policing is a success of democratic process (</a:t>
            </a:r>
            <a:r>
              <a:rPr lang="en-GB" sz="1200" kern="1200" dirty="0" err="1">
                <a:solidFill>
                  <a:schemeClr val="tx1"/>
                </a:solidFill>
                <a:effectLst/>
                <a:latin typeface="+mn-lt"/>
                <a:ea typeface="+mn-ea"/>
                <a:cs typeface="+mn-cs"/>
              </a:rPr>
              <a:t>Neyroud</a:t>
            </a:r>
            <a:r>
              <a:rPr lang="en-GB" sz="1200" kern="1200" dirty="0">
                <a:solidFill>
                  <a:schemeClr val="tx1"/>
                </a:solidFill>
                <a:effectLst/>
                <a:latin typeface="+mn-lt"/>
                <a:ea typeface="+mn-ea"/>
                <a:cs typeface="+mn-cs"/>
              </a:rPr>
              <a:t> – forthcoming) and this is further evidenced by the fact that the HMIC have reproduced them in their 2009 report</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Two world wars – societal changes – roles of females</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3843584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Task here:  9 </a:t>
            </a:r>
            <a:r>
              <a:rPr kumimoji="0" lang="en-GB" sz="1200" b="0" i="0" u="none" strike="noStrike" kern="1200" cap="none" spc="0" normalizeH="0" baseline="0" noProof="0" dirty="0" err="1">
                <a:ln>
                  <a:noFill/>
                </a:ln>
                <a:solidFill>
                  <a:prstClr val="black"/>
                </a:solidFill>
                <a:effectLst/>
                <a:uLnTx/>
                <a:uFillTx/>
                <a:latin typeface="+mn-lt"/>
                <a:ea typeface="+mn-ea"/>
                <a:cs typeface="+mn-cs"/>
              </a:rPr>
              <a:t>grps</a:t>
            </a:r>
            <a:r>
              <a:rPr kumimoji="0" lang="en-GB" sz="1200" b="0" i="0" u="none" strike="noStrike" kern="1200" cap="none" spc="0" normalizeH="0" baseline="0" noProof="0" dirty="0">
                <a:ln>
                  <a:noFill/>
                </a:ln>
                <a:solidFill>
                  <a:prstClr val="black"/>
                </a:solidFill>
                <a:effectLst/>
                <a:uLnTx/>
                <a:uFillTx/>
                <a:latin typeface="+mn-lt"/>
                <a:ea typeface="+mn-ea"/>
                <a:cs typeface="+mn-cs"/>
              </a:rPr>
              <a:t> – point each – consider and critique – does this principle have contemporary relevance? 5WH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Relevance (5WH) - does it fit with the values and customs of our times -  does it even make sense today -  should it be updated - reconceptualised - is it really achievable?</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7</a:t>
            </a:fld>
            <a:endParaRPr lang="en-GB"/>
          </a:p>
        </p:txBody>
      </p:sp>
    </p:spTree>
    <p:extLst>
      <p:ext uri="{BB962C8B-B14F-4D97-AF65-F5344CB8AC3E}">
        <p14:creationId xmlns:p14="http://schemas.microsoft.com/office/powerpoint/2010/main" val="3133536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fld id="{96A5A64D-1BB8-428A-BD20-A022F03DEC93}" type="slidenum">
              <a:rPr lang="en-GB" smtClean="0"/>
              <a:t>8</a:t>
            </a:fld>
            <a:endParaRPr lang="en-GB"/>
          </a:p>
        </p:txBody>
      </p:sp>
    </p:spTree>
    <p:extLst>
      <p:ext uri="{BB962C8B-B14F-4D97-AF65-F5344CB8AC3E}">
        <p14:creationId xmlns:p14="http://schemas.microsoft.com/office/powerpoint/2010/main" val="2693729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Research tells us that these foundational principles were more likely defined by early 20</a:t>
            </a:r>
            <a:r>
              <a:rPr lang="en-GB" sz="1200" baseline="30000" dirty="0"/>
              <a:t>th</a:t>
            </a:r>
            <a:r>
              <a:rPr lang="en-GB" sz="1200" dirty="0"/>
              <a:t> century police historians such as Charles Reith</a:t>
            </a:r>
            <a:r>
              <a:rPr lang="en-GB" sz="1200" baseline="0" dirty="0"/>
              <a:t>, based upon Peel’s speeches, legislation and, more notably, Rowan &amp; Mayne’s ‘General Instructions’.</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Iso,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can be seen that, although a twentieth century construct, these principles have been ‘laid’ as the foundation upon which the tradition or idealised view of British policing has been built. That said, they are believed by many to be as relevant today as they were then and are possibly in sharper focus now. This is due in part to recent reviews as a result of the death of Ian Tomlinson, who died after being pushed to the floor by a police officer at the 2009 G20 protest in London.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nine principles describe the philosophy as ascribed</a:t>
            </a:r>
            <a:r>
              <a:rPr lang="en-GB" sz="1200" baseline="0" dirty="0"/>
              <a:t> to</a:t>
            </a:r>
            <a:r>
              <a:rPr lang="en-GB" sz="1200" dirty="0"/>
              <a:t> Sir Robert Peel that were reportedly developed around 1829 to define an ethical police force. This have come to be</a:t>
            </a:r>
            <a:r>
              <a:rPr lang="en-GB" sz="1200" baseline="0" dirty="0"/>
              <a:t> lauded </a:t>
            </a:r>
            <a:r>
              <a:rPr lang="en-GB" sz="1200" dirty="0"/>
              <a:t>as the philosophy underpinning policing by consent in the UK and other countries – mostly ex colonies, now commonwealth</a:t>
            </a:r>
            <a:r>
              <a:rPr lang="en-GB" sz="1200" baseline="0" dirty="0"/>
              <a:t> states such as</a:t>
            </a:r>
            <a:r>
              <a:rPr lang="en-GB" sz="1200" dirty="0"/>
              <a:t> Canada, Australia and New Zealand..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9</a:t>
            </a:fld>
            <a:endParaRPr lang="en-GB"/>
          </a:p>
        </p:txBody>
      </p:sp>
    </p:spTree>
    <p:extLst>
      <p:ext uri="{BB962C8B-B14F-4D97-AF65-F5344CB8AC3E}">
        <p14:creationId xmlns:p14="http://schemas.microsoft.com/office/powerpoint/2010/main" val="2723593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 carefully to what is said</a:t>
            </a:r>
          </a:p>
          <a:p>
            <a:r>
              <a:rPr lang="en-GB" dirty="0"/>
              <a:t>Take notes – content may be useful for your essay/presentations</a:t>
            </a:r>
          </a:p>
          <a:p>
            <a:r>
              <a:rPr lang="en-GB" dirty="0"/>
              <a:t>The only</a:t>
            </a:r>
            <a:r>
              <a:rPr lang="en-GB" baseline="0" dirty="0"/>
              <a:t> ‘stupid’ question is the one that remains unasked</a:t>
            </a:r>
          </a:p>
          <a:p>
            <a:r>
              <a:rPr lang="en-GB" baseline="0" dirty="0"/>
              <a:t>The speaker is there as a resource for </a:t>
            </a:r>
            <a:r>
              <a:rPr lang="en-GB" baseline="0"/>
              <a:t>your education/knowledge/understanding</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11</a:t>
            </a:fld>
            <a:endParaRPr lang="en-GB"/>
          </a:p>
        </p:txBody>
      </p:sp>
    </p:spTree>
    <p:extLst>
      <p:ext uri="{BB962C8B-B14F-4D97-AF65-F5344CB8AC3E}">
        <p14:creationId xmlns:p14="http://schemas.microsoft.com/office/powerpoint/2010/main" val="2905328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159374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257744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916279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103906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66241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258088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34745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86044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02940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977296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198507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6479055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E6990-058C-4533-A140-928C20BD5CEA}" type="datetime1">
              <a:rPr lang="en-GB" smtClean="0"/>
              <a:t>08/02/2020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192928958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speeches/police-reform-theresa-mays-speech-to-the-national-policing-confer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6" y="408902"/>
            <a:ext cx="8651969" cy="2875534"/>
          </a:xfrm>
        </p:spPr>
        <p:txBody>
          <a:bodyPr>
            <a:normAutofit/>
          </a:bodyPr>
          <a:lstStyle/>
          <a:p>
            <a:pPr algn="ctr">
              <a:lnSpc>
                <a:spcPct val="90000"/>
              </a:lnSpc>
            </a:pPr>
            <a:br>
              <a:rPr lang="en-GB" sz="3800" dirty="0"/>
            </a:br>
            <a:r>
              <a:rPr lang="en-GB" sz="4800" b="1" dirty="0">
                <a:solidFill>
                  <a:srgbClr val="002060"/>
                </a:solidFill>
              </a:rPr>
              <a:t>Policing Foundations</a:t>
            </a:r>
            <a:br>
              <a:rPr lang="en-GB" sz="3800" dirty="0"/>
            </a:br>
            <a:br>
              <a:rPr lang="en-GB" sz="3800" dirty="0"/>
            </a:br>
            <a:endParaRPr lang="en-GB" sz="3800" dirty="0"/>
          </a:p>
        </p:txBody>
      </p:sp>
      <p:sp>
        <p:nvSpPr>
          <p:cNvPr id="20" name="Subtitle 2">
            <a:extLst>
              <a:ext uri="{FF2B5EF4-FFF2-40B4-BE49-F238E27FC236}">
                <a16:creationId xmlns:a16="http://schemas.microsoft.com/office/drawing/2014/main" id="{72E4701E-5B03-4130-868B-094EEA137CBF}"/>
              </a:ext>
            </a:extLst>
          </p:cNvPr>
          <p:cNvSpPr>
            <a:spLocks noGrp="1"/>
          </p:cNvSpPr>
          <p:nvPr>
            <p:ph type="subTitle" idx="1"/>
          </p:nvPr>
        </p:nvSpPr>
        <p:spPr>
          <a:xfrm>
            <a:off x="1507067" y="3284436"/>
            <a:ext cx="8651968" cy="1096899"/>
          </a:xfrm>
        </p:spPr>
        <p:txBody>
          <a:bodyPr>
            <a:normAutofit/>
          </a:bodyPr>
          <a:lstStyle/>
          <a:p>
            <a:pPr algn="ctr"/>
            <a:r>
              <a:rPr lang="en-US" b="1" dirty="0">
                <a:solidFill>
                  <a:srgbClr val="002060"/>
                </a:solidFill>
              </a:rPr>
              <a:t>Context: </a:t>
            </a:r>
            <a:r>
              <a:rPr lang="en-US" sz="2400" b="1" dirty="0">
                <a:solidFill>
                  <a:srgbClr val="002060"/>
                </a:solidFill>
              </a:rPr>
              <a:t>History, Role and Purpose</a:t>
            </a:r>
            <a:endParaRPr lang="en-GB" sz="2400" b="1" dirty="0">
              <a:solidFill>
                <a:srgbClr val="002060"/>
              </a:solidFill>
            </a:endParaRPr>
          </a:p>
          <a:p>
            <a:endParaRPr lang="en-GB" dirty="0"/>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59036" y="5940729"/>
            <a:ext cx="1701265" cy="786835"/>
          </a:xfrm>
          <a:prstGeom prst="rect">
            <a:avLst/>
          </a:prstGeom>
          <a:solidFill>
            <a:schemeClr val="accent1"/>
          </a:solidFill>
        </p:spPr>
      </p:pic>
      <p:sp>
        <p:nvSpPr>
          <p:cNvPr id="4" name="TextBox 3">
            <a:extLst>
              <a:ext uri="{FF2B5EF4-FFF2-40B4-BE49-F238E27FC236}">
                <a16:creationId xmlns:a16="http://schemas.microsoft.com/office/drawing/2014/main" id="{C6739045-8DE9-43B1-8452-A6EF700682ED}"/>
              </a:ext>
            </a:extLst>
          </p:cNvPr>
          <p:cNvSpPr txBox="1"/>
          <p:nvPr/>
        </p:nvSpPr>
        <p:spPr>
          <a:xfrm>
            <a:off x="2491465" y="5217454"/>
            <a:ext cx="6558406" cy="723275"/>
          </a:xfrm>
          <a:prstGeom prst="rect">
            <a:avLst/>
          </a:prstGeom>
          <a:noFill/>
        </p:spPr>
        <p:txBody>
          <a:bodyPr wrap="square" rtlCol="0">
            <a:spAutoFit/>
          </a:bodyPr>
          <a:lstStyle/>
          <a:p>
            <a:pPr algn="ctr">
              <a:spcAft>
                <a:spcPts val="600"/>
              </a:spcAft>
            </a:pPr>
            <a:r>
              <a:rPr lang="en-GB" dirty="0">
                <a:solidFill>
                  <a:schemeClr val="bg1">
                    <a:lumMod val="50000"/>
                  </a:schemeClr>
                </a:solidFill>
              </a:rPr>
              <a:t>Doctor Mark Jordan</a:t>
            </a:r>
          </a:p>
          <a:p>
            <a:pPr algn="ctr">
              <a:spcAft>
                <a:spcPts val="600"/>
              </a:spcAft>
            </a:pPr>
            <a:r>
              <a:rPr lang="en-GB" dirty="0">
                <a:solidFill>
                  <a:schemeClr val="bg1">
                    <a:lumMod val="50000"/>
                  </a:schemeClr>
                </a:solidFill>
              </a:rPr>
              <a:t>UWTSD</a:t>
            </a:r>
          </a:p>
        </p:txBody>
      </p:sp>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p:txBody>
          <a:bodyPr>
            <a:noAutofit/>
          </a:bodyPr>
          <a:lstStyle/>
          <a:p>
            <a:pPr marL="0" indent="0" algn="just"/>
            <a:r>
              <a:rPr lang="en-GB" sz="2800" dirty="0"/>
              <a:t>…</a:t>
            </a:r>
            <a:r>
              <a:rPr lang="en-GB" sz="2800" i="1" dirty="0">
                <a:solidFill>
                  <a:srgbClr val="002060"/>
                </a:solidFill>
              </a:rPr>
              <a:t>Targets don’t fight crime; targets hinder the fight against crime. In scrapping the confidence target and the policing pledge, I couldn’t be any clearer about your mission: </a:t>
            </a:r>
            <a:r>
              <a:rPr lang="en-GB" sz="2800" b="1" i="1" dirty="0">
                <a:solidFill>
                  <a:srgbClr val="002060"/>
                </a:solidFill>
              </a:rPr>
              <a:t>it isn’t a thirty-point plan; it is to cut crime. No more, and no less.</a:t>
            </a:r>
            <a:endParaRPr lang="en-GB" sz="2800" i="1" dirty="0">
              <a:solidFill>
                <a:srgbClr val="002060"/>
              </a:solidFill>
            </a:endParaRPr>
          </a:p>
        </p:txBody>
      </p:sp>
      <p:sp>
        <p:nvSpPr>
          <p:cNvPr id="4" name="Text Placeholder 3">
            <a:extLst>
              <a:ext uri="{FF2B5EF4-FFF2-40B4-BE49-F238E27FC236}">
                <a16:creationId xmlns:a16="http://schemas.microsoft.com/office/drawing/2014/main" id="{E8532326-CA7F-40CA-ACC8-B6BC12B18A35}"/>
              </a:ext>
            </a:extLst>
          </p:cNvPr>
          <p:cNvSpPr>
            <a:spLocks noGrp="1"/>
          </p:cNvSpPr>
          <p:nvPr>
            <p:ph type="body" sz="quarter" idx="13"/>
          </p:nvPr>
        </p:nvSpPr>
        <p:spPr/>
        <p:txBody>
          <a:bodyPr/>
          <a:lstStyle/>
          <a:p>
            <a:r>
              <a:rPr lang="en-GB" b="1" dirty="0">
                <a:solidFill>
                  <a:srgbClr val="002060"/>
                </a:solidFill>
              </a:rPr>
              <a:t>Police reform: </a:t>
            </a:r>
            <a:br>
              <a:rPr lang="en-GB" b="1" dirty="0">
                <a:solidFill>
                  <a:srgbClr val="002060"/>
                </a:solidFill>
              </a:rPr>
            </a:br>
            <a:r>
              <a:rPr lang="en-GB" b="1" dirty="0">
                <a:solidFill>
                  <a:srgbClr val="002060"/>
                </a:solidFill>
              </a:rPr>
              <a:t>Theresa May’s (2010) speech to the National Policing Conference</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type="body" idx="1"/>
          </p:nvPr>
        </p:nvSpPr>
        <p:spPr/>
        <p:txBody>
          <a:bodyPr>
            <a:normAutofit/>
          </a:bodyPr>
          <a:lstStyle/>
          <a:p>
            <a:pPr marL="0" indent="0" algn="ctr">
              <a:buNone/>
            </a:pPr>
            <a:r>
              <a:rPr lang="en-GB" sz="3200" b="1" dirty="0">
                <a:solidFill>
                  <a:srgbClr val="002060"/>
                </a:solidFill>
              </a:rPr>
              <a:t>So, what are the foundations to </a:t>
            </a:r>
            <a:br>
              <a:rPr lang="en-GB" sz="3200" b="1" dirty="0">
                <a:solidFill>
                  <a:srgbClr val="002060"/>
                </a:solidFill>
              </a:rPr>
            </a:br>
            <a:r>
              <a:rPr lang="en-GB" sz="3200" b="1" dirty="0">
                <a:solidFill>
                  <a:srgbClr val="002060"/>
                </a:solidFill>
              </a:rPr>
              <a:t>modern day policing?</a:t>
            </a:r>
          </a:p>
        </p:txBody>
      </p:sp>
    </p:spTree>
    <p:extLst>
      <p:ext uri="{BB962C8B-B14F-4D97-AF65-F5344CB8AC3E}">
        <p14:creationId xmlns:p14="http://schemas.microsoft.com/office/powerpoint/2010/main" val="3428786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20F125-BA6F-45D1-BE84-26A22EA0E77F}"/>
              </a:ext>
            </a:extLst>
          </p:cNvPr>
          <p:cNvSpPr>
            <a:spLocks noGrp="1"/>
          </p:cNvSpPr>
          <p:nvPr>
            <p:ph type="title"/>
          </p:nvPr>
        </p:nvSpPr>
        <p:spPr>
          <a:xfrm>
            <a:off x="838200" y="365126"/>
            <a:ext cx="10515600" cy="875096"/>
          </a:xfrm>
        </p:spPr>
        <p:txBody>
          <a:bodyPr/>
          <a:lstStyle/>
          <a:p>
            <a:r>
              <a:rPr lang="en-GB" b="1" dirty="0">
                <a:solidFill>
                  <a:srgbClr val="002060"/>
                </a:solidFill>
              </a:rPr>
              <a:t>This Module: going forward from here…</a:t>
            </a:r>
          </a:p>
        </p:txBody>
      </p:sp>
      <p:pic>
        <p:nvPicPr>
          <p:cNvPr id="6" name="Content Placeholder 5" descr="A close up of text on a whiteboard&#10;&#10;Description automatically generated">
            <a:extLst>
              <a:ext uri="{FF2B5EF4-FFF2-40B4-BE49-F238E27FC236}">
                <a16:creationId xmlns:a16="http://schemas.microsoft.com/office/drawing/2014/main" id="{30CBD78B-F58B-4C19-8B9B-657FA2DDBBC8}"/>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077546" y="1825625"/>
            <a:ext cx="4351338" cy="4351338"/>
          </a:xfrm>
        </p:spPr>
      </p:pic>
      <p:sp>
        <p:nvSpPr>
          <p:cNvPr id="8" name="Content Placeholder 7">
            <a:extLst>
              <a:ext uri="{FF2B5EF4-FFF2-40B4-BE49-F238E27FC236}">
                <a16:creationId xmlns:a16="http://schemas.microsoft.com/office/drawing/2014/main" id="{1A765D41-8A3F-41A9-9094-CE89255446A7}"/>
              </a:ext>
            </a:extLst>
          </p:cNvPr>
          <p:cNvSpPr>
            <a:spLocks noGrp="1"/>
          </p:cNvSpPr>
          <p:nvPr>
            <p:ph sz="half" idx="2"/>
          </p:nvPr>
        </p:nvSpPr>
        <p:spPr>
          <a:xfrm>
            <a:off x="6172200" y="1450428"/>
            <a:ext cx="5181600" cy="4905922"/>
          </a:xfrm>
        </p:spPr>
        <p:txBody>
          <a:bodyPr>
            <a:normAutofit fontScale="55000" lnSpcReduction="20000"/>
          </a:bodyPr>
          <a:lstStyle/>
          <a:p>
            <a:r>
              <a:rPr lang="en-GB" dirty="0"/>
              <a:t>Historical context</a:t>
            </a:r>
          </a:p>
          <a:p>
            <a:pPr lvl="1"/>
            <a:r>
              <a:rPr lang="en-GB" dirty="0"/>
              <a:t>Societal role</a:t>
            </a:r>
          </a:p>
          <a:p>
            <a:pPr lvl="1"/>
            <a:r>
              <a:rPr lang="en-GB" dirty="0"/>
              <a:t>Policing by consent</a:t>
            </a:r>
          </a:p>
          <a:p>
            <a:pPr lvl="1"/>
            <a:r>
              <a:rPr lang="en-GB" dirty="0"/>
              <a:t>Development </a:t>
            </a:r>
          </a:p>
          <a:p>
            <a:r>
              <a:rPr lang="en-GB" dirty="0"/>
              <a:t>Protecting the public</a:t>
            </a:r>
          </a:p>
          <a:p>
            <a:pPr lvl="1"/>
            <a:r>
              <a:rPr lang="en-GB" dirty="0"/>
              <a:t>‘public protection’</a:t>
            </a:r>
          </a:p>
          <a:p>
            <a:pPr lvl="1"/>
            <a:r>
              <a:rPr lang="en-GB" dirty="0"/>
              <a:t>‘Vulnerability’</a:t>
            </a:r>
          </a:p>
          <a:p>
            <a:pPr lvl="1"/>
            <a:r>
              <a:rPr lang="en-GB" dirty="0"/>
              <a:t>Training</a:t>
            </a:r>
          </a:p>
          <a:p>
            <a:pPr lvl="1"/>
            <a:r>
              <a:rPr lang="en-GB" dirty="0"/>
              <a:t>Specialisation</a:t>
            </a:r>
          </a:p>
          <a:p>
            <a:pPr lvl="1"/>
            <a:r>
              <a:rPr lang="en-GB" dirty="0"/>
              <a:t>Resources</a:t>
            </a:r>
          </a:p>
          <a:p>
            <a:pPr lvl="1"/>
            <a:r>
              <a:rPr lang="en-GB" dirty="0"/>
              <a:t>Funding</a:t>
            </a:r>
          </a:p>
          <a:p>
            <a:pPr lvl="0"/>
            <a:r>
              <a:rPr lang="en-GB" dirty="0">
                <a:solidFill>
                  <a:prstClr val="black"/>
                </a:solidFill>
              </a:rPr>
              <a:t>Policing styles</a:t>
            </a:r>
          </a:p>
          <a:p>
            <a:pPr lvl="1"/>
            <a:r>
              <a:rPr lang="en-GB" dirty="0"/>
              <a:t>‘response policing’</a:t>
            </a:r>
          </a:p>
          <a:p>
            <a:pPr lvl="1"/>
            <a:r>
              <a:rPr lang="en-GB" dirty="0"/>
              <a:t>‘neighbourhood policing’</a:t>
            </a:r>
          </a:p>
          <a:p>
            <a:pPr lvl="1"/>
            <a:r>
              <a:rPr lang="en-GB" dirty="0"/>
              <a:t>EBP</a:t>
            </a:r>
          </a:p>
          <a:p>
            <a:pPr lvl="1"/>
            <a:r>
              <a:rPr lang="en-GB" dirty="0"/>
              <a:t>POP</a:t>
            </a:r>
          </a:p>
          <a:p>
            <a:pPr lvl="1"/>
            <a:r>
              <a:rPr lang="en-GB" dirty="0"/>
              <a:t>‘intelligence led’</a:t>
            </a:r>
          </a:p>
          <a:p>
            <a:pPr lvl="1"/>
            <a:r>
              <a:rPr lang="en-GB" dirty="0">
                <a:solidFill>
                  <a:prstClr val="black"/>
                </a:solidFill>
              </a:rPr>
              <a:t>‘zero tolerance’</a:t>
            </a:r>
          </a:p>
          <a:p>
            <a:r>
              <a:rPr lang="en-GB" dirty="0">
                <a:solidFill>
                  <a:prstClr val="black"/>
                </a:solidFill>
              </a:rPr>
              <a:t>Technology</a:t>
            </a:r>
          </a:p>
          <a:p>
            <a:r>
              <a:rPr lang="en-GB" dirty="0"/>
              <a:t>Partnerships</a:t>
            </a:r>
          </a:p>
          <a:p>
            <a:r>
              <a:rPr lang="en-GB" dirty="0"/>
              <a:t>Volunteering</a:t>
            </a:r>
          </a:p>
          <a:p>
            <a:endParaRPr lang="en-GB" dirty="0"/>
          </a:p>
        </p:txBody>
      </p:sp>
      <p:sp>
        <p:nvSpPr>
          <p:cNvPr id="4" name="Slide Number Placeholder 3">
            <a:extLst>
              <a:ext uri="{FF2B5EF4-FFF2-40B4-BE49-F238E27FC236}">
                <a16:creationId xmlns:a16="http://schemas.microsoft.com/office/drawing/2014/main" id="{419DF800-E200-4654-A88F-B3BCA3C721F9}"/>
              </a:ext>
            </a:extLst>
          </p:cNvPr>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266954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9FF1C2-0C83-4E93-9077-A4676BB7FF0F}"/>
              </a:ext>
            </a:extLst>
          </p:cNvPr>
          <p:cNvSpPr>
            <a:spLocks noGrp="1"/>
          </p:cNvSpPr>
          <p:nvPr>
            <p:ph type="sldNum" sz="quarter" idx="12"/>
          </p:nvPr>
        </p:nvSpPr>
        <p:spPr>
          <a:xfrm>
            <a:off x="9894532" y="6182876"/>
            <a:ext cx="683339" cy="365125"/>
          </a:xfrm>
        </p:spPr>
        <p:txBody>
          <a:bodyPr vert="horz" lIns="91440" tIns="45720" rIns="91440" bIns="45720" rtlCol="0">
            <a:normAutofit/>
          </a:bodyPr>
          <a:lstStyle/>
          <a:p>
            <a:pPr defTabSz="457200">
              <a:spcAft>
                <a:spcPts val="600"/>
              </a:spcAft>
            </a:pPr>
            <a:fld id="{5DFEDB64-84C3-4240-BCBA-134AE1D9082C}" type="slidenum">
              <a:rPr lang="en-US" smtClean="0"/>
              <a:pPr defTabSz="457200">
                <a:spcAft>
                  <a:spcPts val="600"/>
                </a:spcAft>
              </a:pPr>
              <a:t>4</a:t>
            </a:fld>
            <a:endParaRPr lang="en-US"/>
          </a:p>
        </p:txBody>
      </p:sp>
      <p:graphicFrame>
        <p:nvGraphicFramePr>
          <p:cNvPr id="68" name="Content Placeholder 4">
            <a:extLst>
              <a:ext uri="{FF2B5EF4-FFF2-40B4-BE49-F238E27FC236}">
                <a16:creationId xmlns:a16="http://schemas.microsoft.com/office/drawing/2014/main" id="{ED36FE92-5CBC-410D-B524-60C960139736}"/>
              </a:ext>
            </a:extLst>
          </p:cNvPr>
          <p:cNvGraphicFramePr/>
          <p:nvPr>
            <p:extLst>
              <p:ext uri="{D42A27DB-BD31-4B8C-83A1-F6EECF244321}">
                <p14:modId xmlns:p14="http://schemas.microsoft.com/office/powerpoint/2010/main" val="1974414789"/>
              </p:ext>
            </p:extLst>
          </p:nvPr>
        </p:nvGraphicFramePr>
        <p:xfrm>
          <a:off x="1286933" y="1441342"/>
          <a:ext cx="10197311" cy="460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4404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E327-E5AC-444E-9957-3EA97D25077E}"/>
              </a:ext>
            </a:extLst>
          </p:cNvPr>
          <p:cNvSpPr>
            <a:spLocks noGrp="1"/>
          </p:cNvSpPr>
          <p:nvPr>
            <p:ph type="title"/>
          </p:nvPr>
        </p:nvSpPr>
        <p:spPr/>
        <p:txBody>
          <a:bodyPr/>
          <a:lstStyle/>
          <a:p>
            <a:r>
              <a:rPr lang="en-GB" b="1" dirty="0">
                <a:solidFill>
                  <a:srgbClr val="002060"/>
                </a:solidFill>
              </a:rPr>
              <a:t>Historical Context</a:t>
            </a:r>
          </a:p>
        </p:txBody>
      </p:sp>
      <p:sp>
        <p:nvSpPr>
          <p:cNvPr id="3" name="Content Placeholder 2">
            <a:extLst>
              <a:ext uri="{FF2B5EF4-FFF2-40B4-BE49-F238E27FC236}">
                <a16:creationId xmlns:a16="http://schemas.microsoft.com/office/drawing/2014/main" id="{6252A95C-D235-4CE3-BE47-6C114AECE7B0}"/>
              </a:ext>
            </a:extLst>
          </p:cNvPr>
          <p:cNvSpPr>
            <a:spLocks noGrp="1"/>
          </p:cNvSpPr>
          <p:nvPr>
            <p:ph sz="half" idx="1"/>
          </p:nvPr>
        </p:nvSpPr>
        <p:spPr>
          <a:xfrm>
            <a:off x="838200" y="1304365"/>
            <a:ext cx="5181600" cy="4872598"/>
          </a:xfrm>
        </p:spPr>
        <p:txBody>
          <a:bodyPr/>
          <a:lstStyle/>
          <a:p>
            <a:r>
              <a:rPr lang="en-GB" sz="2000" dirty="0">
                <a:solidFill>
                  <a:srgbClr val="002060"/>
                </a:solidFill>
              </a:rPr>
              <a:t>Pre – Roman</a:t>
            </a:r>
          </a:p>
          <a:p>
            <a:r>
              <a:rPr lang="en-GB" sz="2000" dirty="0">
                <a:solidFill>
                  <a:srgbClr val="002060"/>
                </a:solidFill>
              </a:rPr>
              <a:t>5th Century – 1066</a:t>
            </a:r>
          </a:p>
          <a:p>
            <a:pPr lvl="1"/>
            <a:r>
              <a:rPr lang="en-GB" sz="2000" dirty="0">
                <a:solidFill>
                  <a:srgbClr val="002060"/>
                </a:solidFill>
              </a:rPr>
              <a:t>‘Sovereign’</a:t>
            </a:r>
          </a:p>
          <a:p>
            <a:r>
              <a:rPr lang="en-GB" sz="2000" dirty="0">
                <a:solidFill>
                  <a:srgbClr val="002060"/>
                </a:solidFill>
              </a:rPr>
              <a:t>10</a:t>
            </a:r>
            <a:r>
              <a:rPr lang="en-GB" sz="2000" baseline="30000" dirty="0">
                <a:solidFill>
                  <a:srgbClr val="002060"/>
                </a:solidFill>
              </a:rPr>
              <a:t>th</a:t>
            </a:r>
            <a:r>
              <a:rPr lang="en-GB" sz="2000" dirty="0">
                <a:solidFill>
                  <a:srgbClr val="002060"/>
                </a:solidFill>
              </a:rPr>
              <a:t> Century: </a:t>
            </a:r>
          </a:p>
          <a:p>
            <a:pPr lvl="1"/>
            <a:r>
              <a:rPr lang="en-GB" sz="2000" dirty="0">
                <a:solidFill>
                  <a:srgbClr val="002060"/>
                </a:solidFill>
              </a:rPr>
              <a:t>Shires, Sheriffs, ‘Hundreds’ &amp; Tythes</a:t>
            </a:r>
          </a:p>
          <a:p>
            <a:r>
              <a:rPr lang="en-GB" sz="2000" dirty="0">
                <a:solidFill>
                  <a:srgbClr val="002060"/>
                </a:solidFill>
              </a:rPr>
              <a:t>Office of ‘Constable’</a:t>
            </a:r>
          </a:p>
          <a:p>
            <a:r>
              <a:rPr lang="en-GB" sz="2000" dirty="0">
                <a:solidFill>
                  <a:srgbClr val="002060"/>
                </a:solidFill>
                <a:ea typeface="Times New Roman" panose="02020603050405020304" pitchFamily="18" charset="0"/>
                <a:cs typeface="Arial" panose="020B0604020202020204" pitchFamily="34" charset="0"/>
              </a:rPr>
              <a:t>1285  Statute of Winchester</a:t>
            </a:r>
          </a:p>
          <a:p>
            <a:r>
              <a:rPr lang="en-GB" sz="2000" dirty="0">
                <a:solidFill>
                  <a:srgbClr val="002060"/>
                </a:solidFill>
                <a:ea typeface="Times New Roman" panose="02020603050405020304" pitchFamily="18" charset="0"/>
                <a:cs typeface="Arial" panose="020B0604020202020204" pitchFamily="34" charset="0"/>
              </a:rPr>
              <a:t>17</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 </a:t>
            </a:r>
          </a:p>
          <a:p>
            <a:pPr lvl="1"/>
            <a:r>
              <a:rPr lang="en-GB" sz="2000" dirty="0">
                <a:solidFill>
                  <a:srgbClr val="002060"/>
                </a:solidFill>
                <a:ea typeface="Times New Roman" panose="02020603050405020304" pitchFamily="18" charset="0"/>
                <a:cs typeface="Arial" panose="020B0604020202020204" pitchFamily="34" charset="0"/>
              </a:rPr>
              <a:t>Riots: Messenger/Bawdy House Riots; </a:t>
            </a:r>
          </a:p>
          <a:p>
            <a:r>
              <a:rPr lang="en-GB" sz="2000" dirty="0">
                <a:solidFill>
                  <a:srgbClr val="002060"/>
                </a:solidFill>
                <a:ea typeface="Times New Roman" panose="02020603050405020304" pitchFamily="18" charset="0"/>
                <a:cs typeface="Arial" panose="020B0604020202020204" pitchFamily="34" charset="0"/>
              </a:rPr>
              <a:t>18</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a:t>
            </a:r>
          </a:p>
          <a:p>
            <a:pPr lvl="1"/>
            <a:r>
              <a:rPr lang="en-GB" sz="2000" dirty="0">
                <a:solidFill>
                  <a:srgbClr val="002060"/>
                </a:solidFill>
                <a:ea typeface="Times New Roman" panose="02020603050405020304" pitchFamily="18" charset="0"/>
                <a:cs typeface="Arial" panose="020B0604020202020204" pitchFamily="34" charset="0"/>
              </a:rPr>
              <a:t>1749 ‘Bow Street Runners’</a:t>
            </a:r>
          </a:p>
          <a:p>
            <a:pPr lvl="1"/>
            <a:r>
              <a:rPr lang="en-GB" sz="2000" dirty="0">
                <a:solidFill>
                  <a:srgbClr val="002060"/>
                </a:solidFill>
                <a:ea typeface="Times New Roman" panose="02020603050405020304" pitchFamily="18" charset="0"/>
                <a:cs typeface="Arial" panose="020B0604020202020204" pitchFamily="34" charset="0"/>
              </a:rPr>
              <a:t>Riots: Gordon – troops used – 285 killed</a:t>
            </a:r>
          </a:p>
          <a:p>
            <a:endParaRPr lang="en-GB" sz="2000" dirty="0">
              <a:solidFill>
                <a:srgbClr val="002060"/>
              </a:solidFill>
              <a:ea typeface="Times New Roman" panose="02020603050405020304" pitchFamily="18" charset="0"/>
              <a:cs typeface="Arial" panose="020B0604020202020204" pitchFamily="34" charset="0"/>
            </a:endParaRPr>
          </a:p>
          <a:p>
            <a:endParaRPr lang="en-GB" sz="2400" dirty="0"/>
          </a:p>
        </p:txBody>
      </p:sp>
      <p:pic>
        <p:nvPicPr>
          <p:cNvPr id="7" name="Content Placeholder 6" descr="A picture containing drawing&#10;&#10;Description automatically generated">
            <a:extLst>
              <a:ext uri="{FF2B5EF4-FFF2-40B4-BE49-F238E27FC236}">
                <a16:creationId xmlns:a16="http://schemas.microsoft.com/office/drawing/2014/main" id="{5A84795D-EAB8-47C6-A395-D234C8B6979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12560" y="1027906"/>
            <a:ext cx="2271676" cy="3128015"/>
          </a:xfrm>
        </p:spPr>
      </p:pic>
      <p:sp>
        <p:nvSpPr>
          <p:cNvPr id="4" name="Slide Number Placeholder 3">
            <a:extLst>
              <a:ext uri="{FF2B5EF4-FFF2-40B4-BE49-F238E27FC236}">
                <a16:creationId xmlns:a16="http://schemas.microsoft.com/office/drawing/2014/main" id="{DB2FC0AB-6B82-4586-9B71-0C2A89F55C44}"/>
              </a:ext>
            </a:extLst>
          </p:cNvPr>
          <p:cNvSpPr>
            <a:spLocks noGrp="1"/>
          </p:cNvSpPr>
          <p:nvPr>
            <p:ph type="sldNum" sz="quarter" idx="12"/>
          </p:nvPr>
        </p:nvSpPr>
        <p:spPr/>
        <p:txBody>
          <a:bodyPr/>
          <a:lstStyle/>
          <a:p>
            <a:fld id="{5DFEDB64-84C3-4240-BCBA-134AE1D9082C}" type="slidenum">
              <a:rPr lang="en-GB" smtClean="0"/>
              <a:t>5</a:t>
            </a:fld>
            <a:endParaRPr lang="en-GB"/>
          </a:p>
        </p:txBody>
      </p:sp>
      <p:pic>
        <p:nvPicPr>
          <p:cNvPr id="9" name="Picture 8" descr="A person wearing a costume&#10;&#10;Description automatically generated">
            <a:extLst>
              <a:ext uri="{FF2B5EF4-FFF2-40B4-BE49-F238E27FC236}">
                <a16:creationId xmlns:a16="http://schemas.microsoft.com/office/drawing/2014/main" id="{30C10C0F-9045-4E4D-82A7-A9DC51DD35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39070" y="2908430"/>
            <a:ext cx="2098622" cy="3035325"/>
          </a:xfrm>
          <a:prstGeom prst="rect">
            <a:avLst/>
          </a:prstGeom>
        </p:spPr>
      </p:pic>
    </p:spTree>
    <p:extLst>
      <p:ext uri="{BB962C8B-B14F-4D97-AF65-F5344CB8AC3E}">
        <p14:creationId xmlns:p14="http://schemas.microsoft.com/office/powerpoint/2010/main" val="356741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0C40-0002-4ED3-B7D0-020FD7DAECEF}"/>
              </a:ext>
            </a:extLst>
          </p:cNvPr>
          <p:cNvSpPr>
            <a:spLocks noGrp="1"/>
          </p:cNvSpPr>
          <p:nvPr>
            <p:ph type="title"/>
          </p:nvPr>
        </p:nvSpPr>
        <p:spPr/>
        <p:txBody>
          <a:bodyPr/>
          <a:lstStyle/>
          <a:p>
            <a:r>
              <a:rPr lang="en-GB" b="1" dirty="0">
                <a:solidFill>
                  <a:srgbClr val="002060"/>
                </a:solidFill>
              </a:rPr>
              <a:t>Historical Context 2.</a:t>
            </a:r>
            <a:endParaRPr lang="en-GB" dirty="0"/>
          </a:p>
        </p:txBody>
      </p:sp>
      <p:sp>
        <p:nvSpPr>
          <p:cNvPr id="3" name="Content Placeholder 2">
            <a:extLst>
              <a:ext uri="{FF2B5EF4-FFF2-40B4-BE49-F238E27FC236}">
                <a16:creationId xmlns:a16="http://schemas.microsoft.com/office/drawing/2014/main" id="{357D9BA4-7059-4C8C-9D31-AF7C7FA6E750}"/>
              </a:ext>
            </a:extLst>
          </p:cNvPr>
          <p:cNvSpPr>
            <a:spLocks noGrp="1"/>
          </p:cNvSpPr>
          <p:nvPr>
            <p:ph sz="half" idx="1"/>
          </p:nvPr>
        </p:nvSpPr>
        <p:spPr/>
        <p:txBody>
          <a:bodyPr>
            <a:normAutofit fontScale="92500" lnSpcReduction="10000"/>
          </a:bodyPr>
          <a:lstStyle/>
          <a:p>
            <a:r>
              <a:rPr lang="en-GB" dirty="0"/>
              <a:t>19</a:t>
            </a:r>
            <a:r>
              <a:rPr lang="en-GB" baseline="30000" dirty="0"/>
              <a:t>th</a:t>
            </a:r>
            <a:r>
              <a:rPr lang="en-GB" dirty="0"/>
              <a:t> Century</a:t>
            </a:r>
          </a:p>
          <a:p>
            <a:pPr lvl="1"/>
            <a:r>
              <a:rPr lang="en-GB" dirty="0"/>
              <a:t>Poverty &amp; Democracy</a:t>
            </a:r>
          </a:p>
          <a:p>
            <a:pPr lvl="1"/>
            <a:r>
              <a:rPr lang="en-GB" dirty="0"/>
              <a:t>Peterloo</a:t>
            </a:r>
          </a:p>
          <a:p>
            <a:pPr lvl="1"/>
            <a:r>
              <a:rPr lang="en-GB" dirty="0"/>
              <a:t>Legitimacy of use of such force on citizens?</a:t>
            </a:r>
          </a:p>
          <a:p>
            <a:r>
              <a:rPr lang="en-GB" dirty="0"/>
              <a:t>1829 Peel’s ‘New Police’</a:t>
            </a:r>
          </a:p>
          <a:p>
            <a:pPr lvl="2"/>
            <a:r>
              <a:rPr lang="en-GB" dirty="0"/>
              <a:t>‘Jenny </a:t>
            </a:r>
            <a:r>
              <a:rPr lang="en-GB" dirty="0" err="1"/>
              <a:t>Darbies</a:t>
            </a:r>
            <a:r>
              <a:rPr lang="en-GB" dirty="0"/>
              <a:t>’</a:t>
            </a:r>
          </a:p>
          <a:p>
            <a:pPr lvl="1"/>
            <a:r>
              <a:rPr lang="en-GB" dirty="0"/>
              <a:t>‘Peelers’ towards ‘Dixon’</a:t>
            </a:r>
          </a:p>
          <a:p>
            <a:pPr lvl="2"/>
            <a:r>
              <a:rPr lang="en-GB" dirty="0"/>
              <a:t>Rowan &amp; Mayne’s ‘General Instructions’</a:t>
            </a:r>
          </a:p>
          <a:p>
            <a:pPr lvl="2"/>
            <a:r>
              <a:rPr lang="en-GB" dirty="0"/>
              <a:t>Structure and agency</a:t>
            </a:r>
          </a:p>
          <a:p>
            <a:r>
              <a:rPr lang="en-GB" dirty="0"/>
              <a:t>Early 20</a:t>
            </a:r>
            <a:r>
              <a:rPr lang="en-GB" baseline="30000" dirty="0"/>
              <a:t>th</a:t>
            </a:r>
            <a:r>
              <a:rPr lang="en-GB" dirty="0"/>
              <a:t> Century</a:t>
            </a:r>
          </a:p>
          <a:p>
            <a:pPr lvl="2"/>
            <a:r>
              <a:rPr lang="en-GB" dirty="0"/>
              <a:t>Two World Wars</a:t>
            </a:r>
          </a:p>
          <a:p>
            <a:pPr lvl="3"/>
            <a:endParaRPr lang="en-GB" dirty="0"/>
          </a:p>
        </p:txBody>
      </p:sp>
      <p:pic>
        <p:nvPicPr>
          <p:cNvPr id="7" name="Content Placeholder 6" descr="A black and white photo of a person&#10;&#10;Description automatically generated">
            <a:extLst>
              <a:ext uri="{FF2B5EF4-FFF2-40B4-BE49-F238E27FC236}">
                <a16:creationId xmlns:a16="http://schemas.microsoft.com/office/drawing/2014/main" id="{61ACDD29-353E-4E38-A620-84B71D65683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95881" y="1027906"/>
            <a:ext cx="1963271" cy="2529815"/>
          </a:xfrm>
        </p:spPr>
      </p:pic>
      <p:sp>
        <p:nvSpPr>
          <p:cNvPr id="5" name="Slide Number Placeholder 4">
            <a:extLst>
              <a:ext uri="{FF2B5EF4-FFF2-40B4-BE49-F238E27FC236}">
                <a16:creationId xmlns:a16="http://schemas.microsoft.com/office/drawing/2014/main" id="{1FDCA0AD-323E-484C-9D09-21BF41E268B7}"/>
              </a:ext>
            </a:extLst>
          </p:cNvPr>
          <p:cNvSpPr>
            <a:spLocks noGrp="1"/>
          </p:cNvSpPr>
          <p:nvPr>
            <p:ph type="sldNum" sz="quarter" idx="12"/>
          </p:nvPr>
        </p:nvSpPr>
        <p:spPr/>
        <p:txBody>
          <a:bodyPr/>
          <a:lstStyle/>
          <a:p>
            <a:fld id="{5DFEDB64-84C3-4240-BCBA-134AE1D9082C}" type="slidenum">
              <a:rPr lang="en-GB" smtClean="0"/>
              <a:t>6</a:t>
            </a:fld>
            <a:endParaRPr lang="en-GB"/>
          </a:p>
        </p:txBody>
      </p:sp>
      <p:pic>
        <p:nvPicPr>
          <p:cNvPr id="9" name="Picture 8" descr="A person wearing a hat&#10;&#10;Description automatically generated">
            <a:extLst>
              <a:ext uri="{FF2B5EF4-FFF2-40B4-BE49-F238E27FC236}">
                <a16:creationId xmlns:a16="http://schemas.microsoft.com/office/drawing/2014/main" id="{8ABB139C-4E76-4246-BAA6-5C60F3B19B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0250" y="3123079"/>
            <a:ext cx="1733550" cy="2628900"/>
          </a:xfrm>
          <a:prstGeom prst="rect">
            <a:avLst/>
          </a:prstGeom>
        </p:spPr>
      </p:pic>
    </p:spTree>
    <p:extLst>
      <p:ext uri="{BB962C8B-B14F-4D97-AF65-F5344CB8AC3E}">
        <p14:creationId xmlns:p14="http://schemas.microsoft.com/office/powerpoint/2010/main" val="2385707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8166-37E8-4DE7-A477-7BD125F21F3F}"/>
              </a:ext>
            </a:extLst>
          </p:cNvPr>
          <p:cNvSpPr>
            <a:spLocks noGrp="1"/>
          </p:cNvSpPr>
          <p:nvPr>
            <p:ph type="title"/>
          </p:nvPr>
        </p:nvSpPr>
        <p:spPr>
          <a:xfrm>
            <a:off x="7181723" y="609600"/>
            <a:ext cx="4512989" cy="2227730"/>
          </a:xfrm>
        </p:spPr>
        <p:txBody>
          <a:bodyPr vert="horz" lIns="91440" tIns="45720" rIns="91440" bIns="45720" rtlCol="0" anchor="ctr">
            <a:normAutofit fontScale="90000"/>
          </a:bodyPr>
          <a:lstStyle/>
          <a:p>
            <a:r>
              <a:rPr lang="en-US" b="1" dirty="0">
                <a:solidFill>
                  <a:srgbClr val="002060"/>
                </a:solidFill>
              </a:rPr>
              <a:t>Policing by consent?</a:t>
            </a:r>
            <a:br>
              <a:rPr lang="en-US" b="1" dirty="0">
                <a:solidFill>
                  <a:srgbClr val="002060"/>
                </a:solidFill>
              </a:rPr>
            </a:br>
            <a:r>
              <a:rPr lang="en-US" b="1" dirty="0">
                <a:solidFill>
                  <a:srgbClr val="002060"/>
                </a:solidFill>
              </a:rPr>
              <a:t>‘</a:t>
            </a:r>
            <a:r>
              <a:rPr lang="en-US" b="1" dirty="0" err="1">
                <a:solidFill>
                  <a:srgbClr val="002060"/>
                </a:solidFill>
              </a:rPr>
              <a:t>Peelian</a:t>
            </a:r>
            <a:r>
              <a:rPr lang="en-US" b="1" dirty="0">
                <a:solidFill>
                  <a:srgbClr val="002060"/>
                </a:solidFill>
              </a:rPr>
              <a:t> principles’…</a:t>
            </a:r>
          </a:p>
        </p:txBody>
      </p:sp>
      <p:sp>
        <p:nvSpPr>
          <p:cNvPr id="3" name="Content Placeholder 2">
            <a:extLst>
              <a:ext uri="{FF2B5EF4-FFF2-40B4-BE49-F238E27FC236}">
                <a16:creationId xmlns:a16="http://schemas.microsoft.com/office/drawing/2014/main" id="{80E607A5-C7D8-44AD-8B26-3379CE121768}"/>
              </a:ext>
            </a:extLst>
          </p:cNvPr>
          <p:cNvSpPr>
            <a:spLocks noGrp="1"/>
          </p:cNvSpPr>
          <p:nvPr>
            <p:ph sz="half" idx="1"/>
          </p:nvPr>
        </p:nvSpPr>
        <p:spPr>
          <a:xfrm>
            <a:off x="7181725" y="2837329"/>
            <a:ext cx="4512988" cy="2227730"/>
          </a:xfrm>
        </p:spPr>
        <p:txBody>
          <a:bodyPr vert="horz" lIns="91440" tIns="45720" rIns="91440" bIns="45720" rtlCol="0" anchor="t">
            <a:normAutofit/>
          </a:bodyPr>
          <a:lstStyle/>
          <a:p>
            <a:r>
              <a:rPr lang="en-US" b="1" dirty="0">
                <a:solidFill>
                  <a:srgbClr val="002060"/>
                </a:solidFill>
              </a:rPr>
              <a:t>Task:</a:t>
            </a:r>
          </a:p>
          <a:p>
            <a:pPr lvl="1"/>
            <a:r>
              <a:rPr lang="en-US" dirty="0">
                <a:solidFill>
                  <a:srgbClr val="002060"/>
                </a:solidFill>
              </a:rPr>
              <a:t>9 groups</a:t>
            </a:r>
          </a:p>
          <a:p>
            <a:pPr lvl="1"/>
            <a:r>
              <a:rPr lang="en-US" dirty="0">
                <a:solidFill>
                  <a:srgbClr val="002060"/>
                </a:solidFill>
              </a:rPr>
              <a:t>1 x ‘point of the law’ each</a:t>
            </a:r>
          </a:p>
          <a:p>
            <a:pPr lvl="1"/>
            <a:r>
              <a:rPr lang="en-US" dirty="0">
                <a:solidFill>
                  <a:srgbClr val="002060"/>
                </a:solidFill>
              </a:rPr>
              <a:t>10 mins</a:t>
            </a:r>
          </a:p>
          <a:p>
            <a:pPr lvl="1"/>
            <a:r>
              <a:rPr lang="en-US" dirty="0">
                <a:solidFill>
                  <a:srgbClr val="002060"/>
                </a:solidFill>
              </a:rPr>
              <a:t>Consider and critique (5WH)</a:t>
            </a:r>
          </a:p>
          <a:p>
            <a:endParaRPr lang="en-US" dirty="0">
              <a:solidFill>
                <a:srgbClr val="FFFFFF"/>
              </a:solidFill>
            </a:endParaRPr>
          </a:p>
        </p:txBody>
      </p:sp>
      <p:pic>
        <p:nvPicPr>
          <p:cNvPr id="7" name="Content Placeholder 6" descr="A group of people posing for a photo&#10;&#10;Description automatically generated">
            <a:extLst>
              <a:ext uri="{FF2B5EF4-FFF2-40B4-BE49-F238E27FC236}">
                <a16:creationId xmlns:a16="http://schemas.microsoft.com/office/drawing/2014/main" id="{EA5EA78F-4516-429B-8A20-FE42C81F69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7251" y="2543003"/>
            <a:ext cx="3856774" cy="1860893"/>
          </a:xfrm>
          <a:prstGeom prst="rect">
            <a:avLst/>
          </a:prstGeom>
        </p:spPr>
      </p:pic>
      <p:sp>
        <p:nvSpPr>
          <p:cNvPr id="5" name="Slide Number Placeholder 4">
            <a:extLst>
              <a:ext uri="{FF2B5EF4-FFF2-40B4-BE49-F238E27FC236}">
                <a16:creationId xmlns:a16="http://schemas.microsoft.com/office/drawing/2014/main" id="{043B883B-AE63-4B61-BB37-57728B3602AE}"/>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7</a:t>
            </a:fld>
            <a:endParaRPr lang="en-US">
              <a:solidFill>
                <a:srgbClr val="FFFFFF"/>
              </a:solidFill>
            </a:endParaRPr>
          </a:p>
        </p:txBody>
      </p:sp>
      <p:sp>
        <p:nvSpPr>
          <p:cNvPr id="8" name="TextBox 7">
            <a:extLst>
              <a:ext uri="{FF2B5EF4-FFF2-40B4-BE49-F238E27FC236}">
                <a16:creationId xmlns:a16="http://schemas.microsoft.com/office/drawing/2014/main" id="{85343FE7-04A5-4026-88BC-B53484E4A9A2}"/>
              </a:ext>
            </a:extLst>
          </p:cNvPr>
          <p:cNvSpPr txBox="1"/>
          <p:nvPr/>
        </p:nvSpPr>
        <p:spPr>
          <a:xfrm>
            <a:off x="1546412" y="5298141"/>
            <a:ext cx="8962197" cy="535531"/>
          </a:xfrm>
          <a:prstGeom prst="rect">
            <a:avLst/>
          </a:prstGeom>
          <a:noFill/>
        </p:spPr>
        <p:txBody>
          <a:bodyPr wrap="none" rtlCol="0">
            <a:spAutoFit/>
          </a:bodyPr>
          <a:lstStyle/>
          <a:p>
            <a:pPr marL="228600" lvl="0" indent="-228600" defTabSz="914400">
              <a:lnSpc>
                <a:spcPct val="90000"/>
              </a:lnSpc>
              <a:spcBef>
                <a:spcPts val="1000"/>
              </a:spcBef>
              <a:buFont typeface="Arial" panose="020B0604020202020204" pitchFamily="34" charset="0"/>
              <a:buChar char="•"/>
            </a:pPr>
            <a:r>
              <a:rPr lang="en-US" sz="3200" b="1" i="1" dirty="0">
                <a:solidFill>
                  <a:srgbClr val="FF0000"/>
                </a:solidFill>
              </a:rPr>
              <a:t>Do these principles have contemporary relevance?</a:t>
            </a:r>
          </a:p>
        </p:txBody>
      </p:sp>
    </p:spTree>
    <p:extLst>
      <p:ext uri="{BB962C8B-B14F-4D97-AF65-F5344CB8AC3E}">
        <p14:creationId xmlns:p14="http://schemas.microsoft.com/office/powerpoint/2010/main" val="214136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DC91-5AF7-4934-9DBC-2EF7202FDA2E}"/>
              </a:ext>
            </a:extLst>
          </p:cNvPr>
          <p:cNvSpPr>
            <a:spLocks noGrp="1"/>
          </p:cNvSpPr>
          <p:nvPr>
            <p:ph type="title"/>
          </p:nvPr>
        </p:nvSpPr>
        <p:spPr>
          <a:xfrm>
            <a:off x="677334" y="609600"/>
            <a:ext cx="8596668" cy="546847"/>
          </a:xfrm>
        </p:spPr>
        <p:txBody>
          <a:bodyPr>
            <a:normAutofit fontScale="90000"/>
          </a:bodyPr>
          <a:lstStyle/>
          <a:p>
            <a:r>
              <a:rPr lang="en-GB" sz="3600" dirty="0"/>
              <a:t>Peel’s Principles</a:t>
            </a:r>
          </a:p>
        </p:txBody>
      </p:sp>
      <p:sp>
        <p:nvSpPr>
          <p:cNvPr id="5" name="Content Placeholder 4">
            <a:extLst>
              <a:ext uri="{FF2B5EF4-FFF2-40B4-BE49-F238E27FC236}">
                <a16:creationId xmlns:a16="http://schemas.microsoft.com/office/drawing/2014/main" id="{F30DAD1A-06ED-4247-84C9-040F8C8A9D13}"/>
              </a:ext>
            </a:extLst>
          </p:cNvPr>
          <p:cNvSpPr>
            <a:spLocks noGrp="1"/>
          </p:cNvSpPr>
          <p:nvPr>
            <p:ph idx="1"/>
          </p:nvPr>
        </p:nvSpPr>
        <p:spPr>
          <a:xfrm>
            <a:off x="406578" y="1156447"/>
            <a:ext cx="11009975" cy="5091953"/>
          </a:xfrm>
        </p:spPr>
        <p:txBody>
          <a:bodyPr>
            <a:noAutofit/>
          </a:bodyPr>
          <a:lstStyle/>
          <a:p>
            <a:pPr>
              <a:buFont typeface="+mj-lt"/>
              <a:buAutoNum type="arabicPeriod"/>
            </a:pPr>
            <a:r>
              <a:rPr lang="en-GB" sz="1400" b="1" dirty="0">
                <a:solidFill>
                  <a:srgbClr val="002060"/>
                </a:solidFill>
              </a:rPr>
              <a:t>The basic mission for which the police exist is to prevent crime and disorder. </a:t>
            </a:r>
          </a:p>
          <a:p>
            <a:pPr>
              <a:buFont typeface="+mj-lt"/>
              <a:buAutoNum type="arabicPeriod"/>
            </a:pPr>
            <a:r>
              <a:rPr lang="en-GB" sz="1400" b="1" dirty="0">
                <a:solidFill>
                  <a:srgbClr val="002060"/>
                </a:solidFill>
              </a:rPr>
              <a:t>The ability of the police to perform their duties is dependent upon public approval of police actions. </a:t>
            </a:r>
          </a:p>
          <a:p>
            <a:pPr>
              <a:buFont typeface="+mj-lt"/>
              <a:buAutoNum type="arabicPeriod"/>
            </a:pPr>
            <a:r>
              <a:rPr lang="en-GB" sz="1400" b="1" dirty="0">
                <a:solidFill>
                  <a:srgbClr val="002060"/>
                </a:solidFill>
              </a:rPr>
              <a:t>Police must secure the willing co-operation of the public in voluntary observance of the law to be able to secure and maintain the respect of the public.</a:t>
            </a:r>
          </a:p>
          <a:p>
            <a:pPr>
              <a:buFont typeface="+mj-lt"/>
              <a:buAutoNum type="arabicPeriod"/>
            </a:pPr>
            <a:r>
              <a:rPr lang="en-GB" sz="1400" b="1" dirty="0">
                <a:solidFill>
                  <a:srgbClr val="002060"/>
                </a:solidFill>
              </a:rPr>
              <a:t>The degree of co-operation of the public that can be secured diminishes proportionately to the necessity of the use of physical force. </a:t>
            </a:r>
          </a:p>
          <a:p>
            <a:pPr>
              <a:buFont typeface="+mj-lt"/>
              <a:buAutoNum type="arabicPeriod"/>
            </a:pPr>
            <a:r>
              <a:rPr lang="en-GB" sz="1400" b="1" dirty="0">
                <a:solidFill>
                  <a:srgbClr val="002060"/>
                </a:solidFill>
              </a:rPr>
              <a:t>Police seek and preserve public favour not by catering to public opinion but by constantly demonstrating absolute impartial service to the law.</a:t>
            </a:r>
          </a:p>
          <a:p>
            <a:pPr>
              <a:buFont typeface="+mj-lt"/>
              <a:buAutoNum type="arabicPeriod"/>
            </a:pPr>
            <a:r>
              <a:rPr lang="en-GB" sz="1400" b="1" dirty="0">
                <a:solidFill>
                  <a:srgbClr val="002060"/>
                </a:solidFill>
              </a:rPr>
              <a:t>Police use physical force to the extent necessary to secure observance of the law or to restore order only when the exercise of persuasion, advice and warning is found to be insufficient. </a:t>
            </a:r>
          </a:p>
          <a:p>
            <a:pPr>
              <a:buFont typeface="+mj-lt"/>
              <a:buAutoNum type="arabicPeriod"/>
            </a:pPr>
            <a:r>
              <a:rPr lang="en-GB" sz="1400" b="1" dirty="0">
                <a:solidFill>
                  <a:srgbClr val="002060"/>
                </a:solidFill>
              </a:rPr>
              <a:t>Police, at all times, should maintain a relationship with the public that gives reality to the historic tradition </a:t>
            </a:r>
            <a:r>
              <a:rPr lang="en-GB" sz="1400" b="1" i="1" u="sng" dirty="0">
                <a:solidFill>
                  <a:srgbClr val="002060"/>
                </a:solidFill>
              </a:rPr>
              <a:t>that the police are the public and the public are the police</a:t>
            </a:r>
            <a:r>
              <a:rPr lang="en-GB" sz="1400" b="1" dirty="0">
                <a:solidFill>
                  <a:srgbClr val="002060"/>
                </a:solidFill>
              </a:rPr>
              <a:t>; the police being only members of the public who are paid to give full-time attention to duties which are incumbent on every citizen in the interests of community welfare and existence. </a:t>
            </a:r>
          </a:p>
          <a:p>
            <a:pPr>
              <a:buFont typeface="+mj-lt"/>
              <a:buAutoNum type="arabicPeriod"/>
            </a:pPr>
            <a:r>
              <a:rPr lang="en-GB" sz="1400" b="1" dirty="0">
                <a:solidFill>
                  <a:srgbClr val="002060"/>
                </a:solidFill>
              </a:rPr>
              <a:t>Police should always direct their action strictly towards their functions and never appear to usurp the powers of the judiciary. </a:t>
            </a:r>
          </a:p>
          <a:p>
            <a:pPr>
              <a:buFont typeface="+mj-lt"/>
              <a:buAutoNum type="arabicPeriod"/>
            </a:pPr>
            <a:r>
              <a:rPr lang="en-GB" sz="1400" b="1" dirty="0">
                <a:solidFill>
                  <a:srgbClr val="002060"/>
                </a:solidFill>
              </a:rPr>
              <a:t>The test of police efficiency is the absence of crime and disorder, not the visible evidence of police action in dealing with it.</a:t>
            </a:r>
          </a:p>
          <a:p>
            <a:pPr>
              <a:buFont typeface="+mj-lt"/>
              <a:buAutoNum type="arabicPeriod"/>
            </a:pPr>
            <a:endParaRPr lang="en-GB" sz="1600" b="1" dirty="0">
              <a:solidFill>
                <a:srgbClr val="002060"/>
              </a:solidFill>
            </a:endParaRPr>
          </a:p>
          <a:p>
            <a:pPr>
              <a:buFont typeface="+mj-lt"/>
              <a:buAutoNum type="arabicPeriod"/>
            </a:pPr>
            <a:endParaRPr lang="en-GB" sz="1600" dirty="0"/>
          </a:p>
        </p:txBody>
      </p:sp>
      <p:sp>
        <p:nvSpPr>
          <p:cNvPr id="8" name="TextBox 7">
            <a:extLst>
              <a:ext uri="{FF2B5EF4-FFF2-40B4-BE49-F238E27FC236}">
                <a16:creationId xmlns:a16="http://schemas.microsoft.com/office/drawing/2014/main" id="{237CBE3C-7B6F-4EB5-9B06-483166113202}"/>
              </a:ext>
            </a:extLst>
          </p:cNvPr>
          <p:cNvSpPr txBox="1"/>
          <p:nvPr/>
        </p:nvSpPr>
        <p:spPr>
          <a:xfrm>
            <a:off x="3941611" y="6248400"/>
            <a:ext cx="3923241" cy="276999"/>
          </a:xfrm>
          <a:prstGeom prst="rect">
            <a:avLst/>
          </a:prstGeom>
          <a:noFill/>
        </p:spPr>
        <p:txBody>
          <a:bodyPr wrap="square" rtlCol="0">
            <a:spAutoFit/>
          </a:bodyPr>
          <a:lstStyle/>
          <a:p>
            <a:pPr algn="ctr"/>
            <a:r>
              <a:rPr lang="en-GB" sz="1200" dirty="0"/>
              <a:t>College of Policing (2014)</a:t>
            </a:r>
          </a:p>
        </p:txBody>
      </p:sp>
    </p:spTree>
    <p:extLst>
      <p:ext uri="{BB962C8B-B14F-4D97-AF65-F5344CB8AC3E}">
        <p14:creationId xmlns:p14="http://schemas.microsoft.com/office/powerpoint/2010/main" val="68421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Peel’s principles: the value of research…</a:t>
            </a:r>
          </a:p>
        </p:txBody>
      </p:sp>
      <p:sp>
        <p:nvSpPr>
          <p:cNvPr id="3" name="Content Placeholder 2"/>
          <p:cNvSpPr>
            <a:spLocks noGrp="1"/>
          </p:cNvSpPr>
          <p:nvPr>
            <p:ph sz="half" idx="1"/>
          </p:nvPr>
        </p:nvSpPr>
        <p:spPr>
          <a:xfrm>
            <a:off x="838200" y="1847850"/>
            <a:ext cx="5181600" cy="4351338"/>
          </a:xfrm>
        </p:spPr>
        <p:txBody>
          <a:bodyPr/>
          <a:lstStyle/>
          <a:p>
            <a:r>
              <a:rPr lang="en-GB" dirty="0">
                <a:solidFill>
                  <a:srgbClr val="002060"/>
                </a:solidFill>
              </a:rPr>
              <a:t>Foundational – yes </a:t>
            </a:r>
          </a:p>
          <a:p>
            <a:pPr lvl="1"/>
            <a:r>
              <a:rPr lang="en-GB" dirty="0">
                <a:solidFill>
                  <a:srgbClr val="002060"/>
                </a:solidFill>
              </a:rPr>
              <a:t>Oft quoted – used or abused?</a:t>
            </a:r>
          </a:p>
          <a:p>
            <a:pPr lvl="1"/>
            <a:r>
              <a:rPr lang="en-GB" dirty="0">
                <a:solidFill>
                  <a:srgbClr val="002060"/>
                </a:solidFill>
              </a:rPr>
              <a:t>Aspirational or operational (achievable)?</a:t>
            </a:r>
          </a:p>
          <a:p>
            <a:r>
              <a:rPr lang="en-GB" dirty="0">
                <a:solidFill>
                  <a:srgbClr val="002060"/>
                </a:solidFill>
              </a:rPr>
              <a:t>Tension between their relevance and their social (operational) realities?</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917270" y="1825625"/>
            <a:ext cx="3192690" cy="3864835"/>
          </a:xfrm>
        </p:spPr>
      </p:pic>
      <p:sp>
        <p:nvSpPr>
          <p:cNvPr id="5" name="Slide Number Placeholder 4"/>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4113142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Next week…</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3077" y="1954924"/>
            <a:ext cx="3993773" cy="3808495"/>
          </a:xfrm>
        </p:spPr>
      </p:pic>
      <p:sp>
        <p:nvSpPr>
          <p:cNvPr id="4" name="Content Placeholder 3"/>
          <p:cNvSpPr>
            <a:spLocks noGrp="1"/>
          </p:cNvSpPr>
          <p:nvPr>
            <p:ph sz="half" idx="2"/>
          </p:nvPr>
        </p:nvSpPr>
        <p:spPr/>
        <p:txBody>
          <a:bodyPr/>
          <a:lstStyle/>
          <a:p>
            <a:pPr lvl="0" algn="just"/>
            <a:r>
              <a:rPr lang="en-US" dirty="0"/>
              <a:t>Post War and ‘Modern Policing’</a:t>
            </a:r>
          </a:p>
          <a:p>
            <a:pPr lvl="1"/>
            <a:r>
              <a:rPr lang="en-US" sz="2800" dirty="0"/>
              <a:t>New challenges:</a:t>
            </a:r>
          </a:p>
          <a:p>
            <a:pPr lvl="2"/>
            <a:r>
              <a:rPr lang="en-GB" sz="2400" dirty="0">
                <a:solidFill>
                  <a:prstClr val="black"/>
                </a:solidFill>
              </a:rPr>
              <a:t>‘</a:t>
            </a:r>
            <a:r>
              <a:rPr lang="en-GB" sz="2400" dirty="0" err="1">
                <a:solidFill>
                  <a:prstClr val="black"/>
                </a:solidFill>
              </a:rPr>
              <a:t>Windrush</a:t>
            </a:r>
            <a:r>
              <a:rPr lang="en-GB" sz="2400" dirty="0">
                <a:solidFill>
                  <a:prstClr val="black"/>
                </a:solidFill>
              </a:rPr>
              <a:t>’ generation</a:t>
            </a:r>
          </a:p>
          <a:p>
            <a:pPr lvl="2"/>
            <a:r>
              <a:rPr lang="en-GB" sz="2400" dirty="0">
                <a:solidFill>
                  <a:prstClr val="black"/>
                </a:solidFill>
              </a:rPr>
              <a:t>‘Multiculturalism’</a:t>
            </a:r>
          </a:p>
          <a:p>
            <a:pPr lvl="2"/>
            <a:r>
              <a:rPr lang="en-GB" sz="2400" dirty="0">
                <a:solidFill>
                  <a:prstClr val="black"/>
                </a:solidFill>
              </a:rPr>
              <a:t>Drivers of change</a:t>
            </a:r>
          </a:p>
          <a:p>
            <a:pPr lvl="0"/>
            <a:endParaRPr lang="en-US" dirty="0"/>
          </a:p>
          <a:p>
            <a:pPr marL="0" indent="0">
              <a:buNone/>
            </a:pPr>
            <a:endParaRPr lang="en-GB" dirty="0"/>
          </a:p>
        </p:txBody>
      </p:sp>
      <p:sp>
        <p:nvSpPr>
          <p:cNvPr id="5" name="Slide Number Placeholder 4"/>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3436738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Presentation:</a:t>
            </a:r>
            <a:br>
              <a:rPr lang="en-GB" b="1" dirty="0">
                <a:solidFill>
                  <a:srgbClr val="002060"/>
                </a:solidFill>
              </a:rPr>
            </a:br>
            <a:r>
              <a:rPr lang="en-GB" b="1" dirty="0">
                <a:solidFill>
                  <a:srgbClr val="002060"/>
                </a:solidFill>
              </a:rPr>
              <a:t> possible subject matter/questions </a:t>
            </a: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912621" y="1763609"/>
            <a:ext cx="2397442" cy="3537847"/>
          </a:xfrm>
        </p:spPr>
      </p:pic>
      <p:sp>
        <p:nvSpPr>
          <p:cNvPr id="4" name="Content Placeholder 3"/>
          <p:cNvSpPr>
            <a:spLocks noGrp="1"/>
          </p:cNvSpPr>
          <p:nvPr>
            <p:ph sz="half" idx="2"/>
          </p:nvPr>
        </p:nvSpPr>
        <p:spPr/>
        <p:txBody>
          <a:bodyPr/>
          <a:lstStyle/>
          <a:p>
            <a:r>
              <a:rPr lang="en-GB" dirty="0"/>
              <a:t>Guest speakers</a:t>
            </a:r>
          </a:p>
          <a:p>
            <a:r>
              <a:rPr lang="en-GB" dirty="0"/>
              <a:t>Swansea Town Centre </a:t>
            </a:r>
          </a:p>
          <a:p>
            <a:pPr lvl="1"/>
            <a:r>
              <a:rPr lang="en-GB" dirty="0"/>
              <a:t>Council &amp; Police</a:t>
            </a:r>
          </a:p>
          <a:p>
            <a:pPr lvl="1"/>
            <a:r>
              <a:rPr lang="en-GB" dirty="0"/>
              <a:t>Partnerships</a:t>
            </a:r>
          </a:p>
          <a:p>
            <a:pPr lvl="1"/>
            <a:r>
              <a:rPr lang="en-GB" dirty="0"/>
              <a:t>ASB</a:t>
            </a:r>
          </a:p>
          <a:p>
            <a:pPr lvl="1"/>
            <a:r>
              <a:rPr lang="en-GB" dirty="0"/>
              <a:t>Night time economy</a:t>
            </a:r>
          </a:p>
          <a:p>
            <a:pPr lvl="1"/>
            <a:r>
              <a:rPr lang="en-GB" dirty="0"/>
              <a:t>Funding</a:t>
            </a:r>
          </a:p>
          <a:p>
            <a:pPr lvl="1"/>
            <a:r>
              <a:rPr lang="en-GB" dirty="0"/>
              <a:t>Tech – </a:t>
            </a:r>
            <a:r>
              <a:rPr lang="en-GB" dirty="0" err="1"/>
              <a:t>cctv</a:t>
            </a:r>
            <a:r>
              <a:rPr lang="en-GB" dirty="0"/>
              <a:t> etc.</a:t>
            </a:r>
          </a:p>
          <a:p>
            <a:pPr lvl="1"/>
            <a:r>
              <a:rPr lang="en-GB" dirty="0"/>
              <a:t>Social control – policing styles</a:t>
            </a:r>
          </a:p>
          <a:p>
            <a:pPr lvl="1"/>
            <a:endParaRPr lang="en-GB" dirty="0"/>
          </a:p>
          <a:p>
            <a:pPr lvl="1"/>
            <a:endParaRPr lang="en-GB" dirty="0"/>
          </a:p>
        </p:txBody>
      </p:sp>
      <p:sp>
        <p:nvSpPr>
          <p:cNvPr id="5" name="Slide Number Placeholder 4"/>
          <p:cNvSpPr>
            <a:spLocks noGrp="1"/>
          </p:cNvSpPr>
          <p:nvPr>
            <p:ph type="sldNum" sz="quarter" idx="12"/>
          </p:nvPr>
        </p:nvSpPr>
        <p:spPr/>
        <p:txBody>
          <a:bodyPr/>
          <a:lstStyle/>
          <a:p>
            <a:fld id="{5DFEDB64-84C3-4240-BCBA-134AE1D9082C}" type="slidenum">
              <a:rPr lang="en-GB" smtClean="0"/>
              <a:t>11</a:t>
            </a:fld>
            <a:endParaRPr lang="en-GB"/>
          </a:p>
        </p:txBody>
      </p:sp>
    </p:spTree>
    <p:extLst>
      <p:ext uri="{BB962C8B-B14F-4D97-AF65-F5344CB8AC3E}">
        <p14:creationId xmlns:p14="http://schemas.microsoft.com/office/powerpoint/2010/main" val="787263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99028" y="5630978"/>
            <a:ext cx="1601432" cy="640573"/>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p:cNvSpPr>
            <a:spLocks noGrp="1"/>
          </p:cNvSpPr>
          <p:nvPr>
            <p:ph type="body" idx="1"/>
          </p:nvPr>
        </p:nvSpPr>
        <p:spPr>
          <a:xfrm>
            <a:off x="677334" y="4470400"/>
            <a:ext cx="10257365" cy="1579880"/>
          </a:xfrm>
        </p:spPr>
        <p:txBody>
          <a:bodyPr>
            <a:normAutofit/>
          </a:bodyPr>
          <a:lstStyle/>
          <a:p>
            <a:pPr algn="ctr"/>
            <a:r>
              <a:rPr lang="en-GB" sz="4800" dirty="0">
                <a:solidFill>
                  <a:srgbClr val="002060"/>
                </a:solidFill>
              </a:rPr>
              <a:t>Any Questions?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6680" y="335126"/>
            <a:ext cx="3394710" cy="4290214"/>
          </a:xfrm>
          <a:prstGeom prst="rect">
            <a:avLst/>
          </a:prstGeom>
        </p:spPr>
      </p:pic>
    </p:spTree>
    <p:extLst>
      <p:ext uri="{BB962C8B-B14F-4D97-AF65-F5344CB8AC3E}">
        <p14:creationId xmlns:p14="http://schemas.microsoft.com/office/powerpoint/2010/main" val="63725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2160589"/>
            <a:ext cx="9195086" cy="3880773"/>
          </a:xfrm>
        </p:spPr>
        <p:txBody>
          <a:bodyPr>
            <a:normAutofit fontScale="85000" lnSpcReduction="20000"/>
          </a:bodyPr>
          <a:lstStyle/>
          <a:p>
            <a:r>
              <a:rPr lang="en-GB" dirty="0"/>
              <a:t>Barton, L C &amp; Barton, H (2011), Challenges, issues and change: What's the future for UK policing in the twenty-first century?</a:t>
            </a:r>
            <a:r>
              <a:rPr lang="en-GB" i="1" dirty="0"/>
              <a:t> </a:t>
            </a:r>
            <a:r>
              <a:rPr lang="en-GB" u="sng" dirty="0"/>
              <a:t>The International Journal of Public Sector Management</a:t>
            </a:r>
            <a:r>
              <a:rPr lang="en-GB" i="1" dirty="0"/>
              <a:t>, </a:t>
            </a:r>
            <a:r>
              <a:rPr lang="en-GB" dirty="0"/>
              <a:t>Volume 24 Issue 2, Pages 146-156. </a:t>
            </a:r>
          </a:p>
          <a:p>
            <a:r>
              <a:rPr lang="en-GB" dirty="0"/>
              <a:t>College of Policing (2014), </a:t>
            </a:r>
            <a:r>
              <a:rPr lang="en-GB" u="sng" dirty="0"/>
              <a:t>Code of Ethics Supporting Documents</a:t>
            </a:r>
            <a:r>
              <a:rPr lang="en-GB" dirty="0"/>
              <a:t>, College of Policing; Ryton.</a:t>
            </a:r>
            <a:endParaRPr lang="en-GB" u="sng" dirty="0"/>
          </a:p>
          <a:p>
            <a:r>
              <a:rPr lang="en-GB" dirty="0"/>
              <a:t>HMICFRS (2018), </a:t>
            </a:r>
            <a:r>
              <a:rPr lang="en-GB" u="sng" dirty="0"/>
              <a:t>PEEL: Police effectiveness 2017; A national overview</a:t>
            </a:r>
            <a:r>
              <a:rPr lang="en-GB" dirty="0"/>
              <a:t>, HMICFRS; London.</a:t>
            </a:r>
          </a:p>
          <a:p>
            <a:r>
              <a:rPr lang="en-GB" dirty="0"/>
              <a:t>May, T (2010), Police reform: Theresa May's speech to the National Policing Conference (Online) Available at </a:t>
            </a:r>
            <a:r>
              <a:rPr lang="en-GB" u="sng" dirty="0">
                <a:hlinkClick r:id="rId2"/>
              </a:rPr>
              <a:t>https://www.gov.uk/government/speeches/police-reform-theresa-mays-speech-to-the-national-policing-conference</a:t>
            </a:r>
            <a:r>
              <a:rPr lang="en-GB" dirty="0"/>
              <a:t> Accessed 23rd February 2018.</a:t>
            </a:r>
          </a:p>
          <a:p>
            <a:endParaRPr lang="en-GB" dirty="0"/>
          </a:p>
        </p:txBody>
      </p:sp>
    </p:spTree>
    <p:extLst>
      <p:ext uri="{BB962C8B-B14F-4D97-AF65-F5344CB8AC3E}">
        <p14:creationId xmlns:p14="http://schemas.microsoft.com/office/powerpoint/2010/main" val="855307433"/>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384</TotalTime>
  <Words>4078</Words>
  <Application>Microsoft Office PowerPoint</Application>
  <PresentationFormat>Widescreen</PresentationFormat>
  <Paragraphs>162</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Trebuchet MS</vt:lpstr>
      <vt:lpstr>Office Theme</vt:lpstr>
      <vt:lpstr> Policing Foundations  </vt:lpstr>
      <vt:lpstr>…Targets don’t fight crime; targets hinder the fight against crime. In scrapping the confidence target and the policing pledge, I couldn’t be any clearer about your mission: it isn’t a thirty-point plan; it is to cut crime. No more, and no less.</vt:lpstr>
      <vt:lpstr>This Module: going forward from here…</vt:lpstr>
      <vt:lpstr>PowerPoint Presentation</vt:lpstr>
      <vt:lpstr>Historical Context</vt:lpstr>
      <vt:lpstr>Historical Context 2.</vt:lpstr>
      <vt:lpstr>Policing by consent? ‘Peelian principles’…</vt:lpstr>
      <vt:lpstr>Peel’s Principles</vt:lpstr>
      <vt:lpstr>Peel’s principles: the value of research…</vt:lpstr>
      <vt:lpstr>Next week…</vt:lpstr>
      <vt:lpstr>Presentation:  possible subject matter/questions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Foundations</dc:title>
  <dc:creator>Mark Jordan</dc:creator>
  <cp:lastModifiedBy>Mark Jordan</cp:lastModifiedBy>
  <cp:revision>35</cp:revision>
  <cp:lastPrinted>2020-02-04T08:55:51Z</cp:lastPrinted>
  <dcterms:created xsi:type="dcterms:W3CDTF">2020-01-31T07:34:00Z</dcterms:created>
  <dcterms:modified xsi:type="dcterms:W3CDTF">2020-02-08T11:40:05Z</dcterms:modified>
</cp:coreProperties>
</file>