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82" r:id="rId5"/>
    <p:sldId id="261" r:id="rId6"/>
    <p:sldId id="281" r:id="rId7"/>
    <p:sldId id="260" r:id="rId8"/>
    <p:sldId id="263" r:id="rId9"/>
    <p:sldId id="267" r:id="rId10"/>
    <p:sldId id="266" r:id="rId11"/>
    <p:sldId id="264" r:id="rId12"/>
    <p:sldId id="272" r:id="rId13"/>
    <p:sldId id="270" r:id="rId14"/>
    <p:sldId id="271" r:id="rId15"/>
    <p:sldId id="269" r:id="rId16"/>
    <p:sldId id="273" r:id="rId17"/>
    <p:sldId id="275" r:id="rId18"/>
    <p:sldId id="276" r:id="rId19"/>
    <p:sldId id="277" r:id="rId20"/>
    <p:sldId id="279" r:id="rId21"/>
    <p:sldId id="278" r:id="rId22"/>
    <p:sldId id="280" r:id="rId23"/>
    <p:sldId id="283" r:id="rId24"/>
    <p:sldId id="284" r:id="rId25"/>
    <p:sldId id="285" r:id="rId26"/>
    <p:sldId id="286" r:id="rId27"/>
    <p:sldId id="287" r:id="rId28"/>
    <p:sldId id="288" r:id="rId29"/>
    <p:sldId id="289"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1474"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E82DE1-AB65-46CB-A26B-07B2D9CA064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C3E15A-5AA6-457D-9CFE-E5CC76701AC5}" type="datetimeFigureOut">
              <a:rPr lang="zh-CN" altLang="en-US" smtClean="0"/>
              <a:t>2021/3/29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82DE1-AB65-46CB-A26B-07B2D9CA064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dirty="0" smtClean="0"/>
              <a:t>Presentation </a:t>
            </a:r>
            <a:endParaRPr lang="zh-CN" altLang="en-US" dirty="0"/>
          </a:p>
        </p:txBody>
      </p:sp>
      <p:sp>
        <p:nvSpPr>
          <p:cNvPr id="3" name="副标题 2"/>
          <p:cNvSpPr>
            <a:spLocks noGrp="1"/>
          </p:cNvSpPr>
          <p:nvPr>
            <p:ph type="subTitle" idx="1"/>
          </p:nvPr>
        </p:nvSpPr>
        <p:spPr/>
        <p:txBody>
          <a:bodyPr/>
          <a:lstStyle/>
          <a:p>
            <a:r>
              <a:rPr lang="en-US" altLang="zh-CN" dirty="0" smtClean="0"/>
              <a:t>30</a:t>
            </a:r>
            <a:r>
              <a:rPr lang="en-US" altLang="zh-CN" baseline="30000" dirty="0" smtClean="0"/>
              <a:t>th</a:t>
            </a:r>
            <a:r>
              <a:rPr lang="en-US" altLang="zh-CN" dirty="0" smtClean="0"/>
              <a:t> March</a:t>
            </a:r>
          </a:p>
          <a:p>
            <a:r>
              <a:rPr lang="en-US" altLang="zh-CN" sz="2800" dirty="0" smtClean="0"/>
              <a:t>Maggie</a:t>
            </a:r>
            <a:r>
              <a:rPr lang="en-US" altLang="zh-CN" dirty="0" smtClean="0"/>
              <a:t> </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GB" sz="3200" b="1" dirty="0" smtClean="0"/>
              <a:t>previous academic knowledge and experience</a:t>
            </a:r>
            <a:endParaRPr lang="zh-CN" altLang="en-US" sz="3200" b="1" dirty="0"/>
          </a:p>
        </p:txBody>
      </p:sp>
      <p:sp>
        <p:nvSpPr>
          <p:cNvPr id="3" name="内容占位符 2"/>
          <p:cNvSpPr>
            <a:spLocks noGrp="1"/>
          </p:cNvSpPr>
          <p:nvPr>
            <p:ph idx="1"/>
          </p:nvPr>
        </p:nvSpPr>
        <p:spPr/>
        <p:txBody>
          <a:bodyPr>
            <a:normAutofit/>
          </a:bodyPr>
          <a:lstStyle/>
          <a:p>
            <a:endParaRPr lang="en-US" altLang="zh-CN" sz="2800" dirty="0" smtClean="0"/>
          </a:p>
          <a:p>
            <a:r>
              <a:rPr lang="en-US" altLang="zh-CN" sz="2800" dirty="0" smtClean="0"/>
              <a:t>My major: English Education &amp; Ancient Chinese</a:t>
            </a:r>
          </a:p>
          <a:p>
            <a:endParaRPr lang="en-US" altLang="zh-CN" sz="2800" dirty="0" smtClean="0"/>
          </a:p>
          <a:p>
            <a:r>
              <a:rPr lang="en-US" altLang="zh-CN" sz="2800" dirty="0" smtClean="0"/>
              <a:t>My working experience: working as a lecturer in a university for national minorities in China</a:t>
            </a:r>
            <a:endParaRPr lang="zh-CN" altLang="en-US"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GB" sz="2800" b="1" dirty="0"/>
              <a:t>R</a:t>
            </a:r>
            <a:r>
              <a:rPr lang="en-GB" sz="2800" b="1" dirty="0" smtClean="0"/>
              <a:t>esearch </a:t>
            </a:r>
            <a:r>
              <a:rPr lang="en-GB" sz="2800" b="1" dirty="0"/>
              <a:t>Q</a:t>
            </a:r>
            <a:r>
              <a:rPr lang="en-GB" sz="2800" b="1" dirty="0" smtClean="0"/>
              <a:t>uestion</a:t>
            </a:r>
            <a:endParaRPr lang="zh-CN" altLang="en-US" sz="2800" b="1" dirty="0"/>
          </a:p>
        </p:txBody>
      </p:sp>
      <p:sp>
        <p:nvSpPr>
          <p:cNvPr id="3" name="内容占位符 2"/>
          <p:cNvSpPr>
            <a:spLocks noGrp="1"/>
          </p:cNvSpPr>
          <p:nvPr>
            <p:ph idx="1"/>
          </p:nvPr>
        </p:nvSpPr>
        <p:spPr/>
        <p:txBody>
          <a:bodyPr>
            <a:normAutofit fontScale="77500" lnSpcReduction="20000"/>
          </a:bodyPr>
          <a:lstStyle/>
          <a:p>
            <a:pPr>
              <a:buNone/>
            </a:pPr>
            <a:r>
              <a:rPr lang="en-US" dirty="0"/>
              <a:t> </a:t>
            </a:r>
            <a:r>
              <a:rPr lang="en-US" dirty="0" smtClean="0"/>
              <a:t>   The moderating </a:t>
            </a:r>
            <a:r>
              <a:rPr lang="en-US" dirty="0"/>
              <a:t>effect of culture on social commerce acceptance: a comparative study between two ethnic groups in China</a:t>
            </a:r>
            <a:r>
              <a:rPr lang="en-US" dirty="0" smtClean="0"/>
              <a:t>.</a:t>
            </a:r>
          </a:p>
          <a:p>
            <a:endParaRPr lang="en-US" dirty="0" smtClean="0"/>
          </a:p>
          <a:p>
            <a:pPr>
              <a:buNone/>
            </a:pPr>
            <a:r>
              <a:rPr lang="en-US" dirty="0"/>
              <a:t> </a:t>
            </a:r>
            <a:r>
              <a:rPr lang="en-US" dirty="0" smtClean="0"/>
              <a:t>  - The </a:t>
            </a:r>
            <a:r>
              <a:rPr lang="en-US" dirty="0">
                <a:solidFill>
                  <a:srgbClr val="C00000"/>
                </a:solidFill>
              </a:rPr>
              <a:t>social commerce acceptance model</a:t>
            </a:r>
            <a:r>
              <a:rPr lang="en-US" dirty="0"/>
              <a:t>, </a:t>
            </a:r>
            <a:r>
              <a:rPr lang="en-US" dirty="0" err="1">
                <a:solidFill>
                  <a:srgbClr val="C00000"/>
                </a:solidFill>
              </a:rPr>
              <a:t>Hofstede’s</a:t>
            </a:r>
            <a:r>
              <a:rPr lang="en-US" dirty="0">
                <a:solidFill>
                  <a:srgbClr val="C00000"/>
                </a:solidFill>
              </a:rPr>
              <a:t> cultural dimensions </a:t>
            </a:r>
            <a:r>
              <a:rPr lang="en-US" dirty="0"/>
              <a:t>and  </a:t>
            </a:r>
            <a:r>
              <a:rPr lang="en-US" dirty="0" err="1">
                <a:solidFill>
                  <a:srgbClr val="C00000"/>
                </a:solidFill>
              </a:rPr>
              <a:t>Triandis</a:t>
            </a:r>
            <a:r>
              <a:rPr lang="en-US" dirty="0">
                <a:solidFill>
                  <a:srgbClr val="C00000"/>
                </a:solidFill>
              </a:rPr>
              <a:t> &amp; </a:t>
            </a:r>
            <a:r>
              <a:rPr lang="en-US" dirty="0" err="1">
                <a:solidFill>
                  <a:srgbClr val="C00000"/>
                </a:solidFill>
              </a:rPr>
              <a:t>Gelfand’s</a:t>
            </a:r>
            <a:r>
              <a:rPr lang="en-US" dirty="0">
                <a:solidFill>
                  <a:srgbClr val="C00000"/>
                </a:solidFill>
              </a:rPr>
              <a:t> individualism and collectivism scale (1998) </a:t>
            </a:r>
            <a:r>
              <a:rPr lang="en-US" dirty="0"/>
              <a:t>will be considered in the research. Selecting Han Chinese and Tibetan holding the value of Confucianism and Tibetan Buddhism respectively leading to their different concept of collective as participants, the empirical study will identify in which ethnic group the social commerce is more possibly succeed.</a:t>
            </a:r>
            <a:endParaRPr lang="zh-CN" altLang="en-US" dirty="0"/>
          </a:p>
          <a:p>
            <a:endParaRPr lang="en-US" dirty="0" smtClean="0"/>
          </a:p>
          <a:p>
            <a:pPr>
              <a:buNone/>
            </a:pP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sz="3100" dirty="0" smtClean="0"/>
              <a:t>The conceptual confusion of social commerce(</a:t>
            </a:r>
            <a:r>
              <a:rPr lang="en-US" altLang="zh-CN" sz="3100" dirty="0" err="1" smtClean="0"/>
              <a:t>Kem</a:t>
            </a:r>
            <a:r>
              <a:rPr lang="en-US" altLang="zh-CN" sz="3100" dirty="0" smtClean="0"/>
              <a:t> Z.K. Zhang,2016)</a:t>
            </a:r>
            <a:r>
              <a:rPr lang="en-US" altLang="zh-CN" dirty="0" smtClean="0"/>
              <a:t/>
            </a:r>
            <a:br>
              <a:rPr lang="en-US" altLang="zh-CN" dirty="0" smtClean="0"/>
            </a:br>
            <a:endParaRPr lang="zh-CN" altLang="en-US" dirty="0"/>
          </a:p>
        </p:txBody>
      </p:sp>
      <p:sp>
        <p:nvSpPr>
          <p:cNvPr id="3" name="内容占位符 2"/>
          <p:cNvSpPr>
            <a:spLocks noGrp="1"/>
          </p:cNvSpPr>
          <p:nvPr>
            <p:ph idx="1"/>
          </p:nvPr>
        </p:nvSpPr>
        <p:spPr/>
        <p:txBody>
          <a:bodyPr>
            <a:normAutofit/>
          </a:bodyPr>
          <a:lstStyle/>
          <a:p>
            <a:r>
              <a:rPr lang="en-US" altLang="zh-CN" dirty="0" smtClean="0"/>
              <a:t>two major types of social commerce: </a:t>
            </a:r>
          </a:p>
          <a:p>
            <a:r>
              <a:rPr lang="en-US" altLang="zh-CN" dirty="0" smtClean="0"/>
              <a:t>(1) social networking sites that incorporate commercial features to allow transactions and advertisements. (</a:t>
            </a:r>
            <a:r>
              <a:rPr lang="en-US" altLang="zh-CN" dirty="0" err="1" smtClean="0"/>
              <a:t>eg</a:t>
            </a:r>
            <a:r>
              <a:rPr lang="en-US" altLang="zh-CN" dirty="0" smtClean="0"/>
              <a:t>. P. </a:t>
            </a:r>
            <a:r>
              <a:rPr lang="en-US" altLang="zh-CN" dirty="0" err="1" smtClean="0"/>
              <a:t>Chatterjee</a:t>
            </a:r>
            <a:r>
              <a:rPr lang="en-US" altLang="zh-CN" dirty="0" smtClean="0"/>
              <a:t>, 2011)</a:t>
            </a:r>
          </a:p>
          <a:p>
            <a:r>
              <a:rPr lang="en-US" altLang="zh-CN" dirty="0" smtClean="0"/>
              <a:t> (2) traditional e-commerce websites that add social tools to facilitate social interaction and sharing. </a:t>
            </a:r>
            <a:r>
              <a:rPr lang="en-US" altLang="zh-CN" dirty="0" smtClean="0"/>
              <a:t>(</a:t>
            </a:r>
            <a:r>
              <a:rPr lang="en-US" altLang="zh-CN" dirty="0" err="1" smtClean="0"/>
              <a:t>eg</a:t>
            </a:r>
            <a:r>
              <a:rPr lang="en-US" altLang="zh-CN" dirty="0" smtClean="0"/>
              <a:t>. Y Huang et al, 2010).</a:t>
            </a:r>
            <a:endParaRPr lang="zh-CN"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GB" altLang="zh-CN" sz="2800" b="1" dirty="0" smtClean="0"/>
              <a:t>Literature review</a:t>
            </a:r>
            <a:endParaRPr lang="zh-CN" altLang="en-US" sz="2800" b="1" dirty="0"/>
          </a:p>
        </p:txBody>
      </p:sp>
      <p:sp>
        <p:nvSpPr>
          <p:cNvPr id="3" name="内容占位符 2"/>
          <p:cNvSpPr>
            <a:spLocks noGrp="1"/>
          </p:cNvSpPr>
          <p:nvPr>
            <p:ph idx="1"/>
          </p:nvPr>
        </p:nvSpPr>
        <p:spPr/>
        <p:txBody>
          <a:bodyPr/>
          <a:lstStyle/>
          <a:p>
            <a:r>
              <a:rPr lang="en-US" dirty="0"/>
              <a:t>the study of social commerce fall into three categories: </a:t>
            </a:r>
            <a:endParaRPr lang="en-US" dirty="0" smtClean="0"/>
          </a:p>
          <a:p>
            <a:r>
              <a:rPr lang="en-US" dirty="0" smtClean="0"/>
              <a:t>social </a:t>
            </a:r>
            <a:r>
              <a:rPr lang="en-US" dirty="0"/>
              <a:t>commerce and organizations, </a:t>
            </a:r>
            <a:endParaRPr lang="en-US" dirty="0" smtClean="0"/>
          </a:p>
          <a:p>
            <a:r>
              <a:rPr lang="en-US" dirty="0" smtClean="0"/>
              <a:t>social </a:t>
            </a:r>
            <a:r>
              <a:rPr lang="en-US" dirty="0"/>
              <a:t>commerce and advertising, </a:t>
            </a:r>
            <a:endParaRPr lang="en-US" dirty="0" smtClean="0"/>
          </a:p>
          <a:p>
            <a:r>
              <a:rPr lang="en-US" dirty="0" smtClean="0">
                <a:solidFill>
                  <a:srgbClr val="FF0000"/>
                </a:solidFill>
              </a:rPr>
              <a:t>social </a:t>
            </a:r>
            <a:r>
              <a:rPr lang="en-US" dirty="0">
                <a:solidFill>
                  <a:srgbClr val="FF0000"/>
                </a:solidFill>
              </a:rPr>
              <a:t>commerce and e-WOM </a:t>
            </a:r>
            <a:endParaRPr lang="en-US" dirty="0" smtClean="0">
              <a:solidFill>
                <a:srgbClr val="FF0000"/>
              </a:solidFill>
            </a:endParaRPr>
          </a:p>
          <a:p>
            <a:pPr>
              <a:buNone/>
            </a:pPr>
            <a:r>
              <a:rPr lang="en-US" dirty="0"/>
              <a:t> </a:t>
            </a:r>
            <a:r>
              <a:rPr lang="en-US" dirty="0" smtClean="0"/>
              <a:t> (</a:t>
            </a:r>
            <a:r>
              <a:rPr lang="en-US" dirty="0" err="1" smtClean="0"/>
              <a:t>Xiaolin</a:t>
            </a:r>
            <a:r>
              <a:rPr lang="en-US" dirty="0" smtClean="0"/>
              <a:t> </a:t>
            </a:r>
            <a:r>
              <a:rPr lang="en-US" dirty="0"/>
              <a:t>et al, 2016)</a:t>
            </a:r>
            <a:endParaRPr lang="zh-CN" altLang="en-US" dirty="0"/>
          </a:p>
          <a:p>
            <a:pPr>
              <a:buNone/>
            </a:pPr>
            <a:endParaRPr lang="zh-CN"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sz="3100" b="1" dirty="0" smtClean="0"/>
              <a:t>Social commerce and e-</a:t>
            </a:r>
            <a:r>
              <a:rPr lang="en-US" altLang="zh-CN" sz="3100" b="1" dirty="0" err="1" smtClean="0"/>
              <a:t>wom</a:t>
            </a:r>
            <a:r>
              <a:rPr lang="en-US" altLang="zh-CN" sz="3100" b="1" dirty="0" smtClean="0"/>
              <a:t> </a:t>
            </a:r>
            <a:r>
              <a:rPr lang="en-US" altLang="zh-CN" sz="3100" dirty="0" smtClean="0"/>
              <a:t>(adapted from </a:t>
            </a:r>
            <a:r>
              <a:rPr lang="en-US" sz="3100" dirty="0" smtClean="0"/>
              <a:t> </a:t>
            </a:r>
            <a:r>
              <a:rPr lang="en-US" sz="3100" dirty="0" err="1" smtClean="0"/>
              <a:t>Xiaolin</a:t>
            </a:r>
            <a:r>
              <a:rPr lang="en-US" sz="3100" dirty="0" smtClean="0"/>
              <a:t> Lin et al, 2016)</a:t>
            </a:r>
            <a:endParaRPr lang="zh-CN" altLang="en-US" dirty="0"/>
          </a:p>
        </p:txBody>
      </p:sp>
      <p:pic>
        <p:nvPicPr>
          <p:cNvPr id="3074" name="Picture 2"/>
          <p:cNvPicPr>
            <a:picLocks noGrp="1" noChangeAspect="1" noChangeArrowheads="1"/>
          </p:cNvPicPr>
          <p:nvPr>
            <p:ph idx="1"/>
          </p:nvPr>
        </p:nvPicPr>
        <p:blipFill>
          <a:blip r:embed="rId2"/>
          <a:srcRect/>
          <a:stretch>
            <a:fillRect/>
          </a:stretch>
        </p:blipFill>
        <p:spPr bwMode="auto">
          <a:xfrm>
            <a:off x="457200" y="1785927"/>
            <a:ext cx="8229600" cy="3652012"/>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GB" sz="2800" b="1" dirty="0"/>
              <a:t>J</a:t>
            </a:r>
            <a:r>
              <a:rPr lang="en-GB" sz="2800" b="1" dirty="0" smtClean="0"/>
              <a:t>ustification for choice of the topic</a:t>
            </a:r>
            <a:endParaRPr lang="zh-CN" altLang="en-US" sz="2800" b="1" dirty="0"/>
          </a:p>
        </p:txBody>
      </p:sp>
      <p:sp>
        <p:nvSpPr>
          <p:cNvPr id="3" name="内容占位符 2"/>
          <p:cNvSpPr>
            <a:spLocks noGrp="1"/>
          </p:cNvSpPr>
          <p:nvPr>
            <p:ph idx="1"/>
          </p:nvPr>
        </p:nvSpPr>
        <p:spPr/>
        <p:txBody>
          <a:bodyPr/>
          <a:lstStyle/>
          <a:p>
            <a:r>
              <a:rPr lang="en-US" dirty="0"/>
              <a:t>e-commerce modifies China greatly from the perspective of economics, </a:t>
            </a:r>
            <a:r>
              <a:rPr lang="en-US" dirty="0" err="1"/>
              <a:t>sociodemography</a:t>
            </a:r>
            <a:r>
              <a:rPr lang="en-US" dirty="0"/>
              <a:t>, anthropology, </a:t>
            </a:r>
            <a:r>
              <a:rPr lang="en-US" dirty="0" smtClean="0"/>
              <a:t>sociology.</a:t>
            </a:r>
          </a:p>
          <a:p>
            <a:r>
              <a:rPr lang="en-US" dirty="0" smtClean="0"/>
              <a:t>My passion on the cultural differences of different nationalities in China.</a:t>
            </a:r>
          </a:p>
          <a:p>
            <a:r>
              <a:rPr lang="en-US" dirty="0" smtClean="0"/>
              <a:t>Duplicating an </a:t>
            </a:r>
            <a:r>
              <a:rPr lang="en-US" dirty="0"/>
              <a:t>existing study but try to do something </a:t>
            </a:r>
            <a:r>
              <a:rPr lang="en-US" dirty="0" smtClean="0"/>
              <a:t>different- </a:t>
            </a:r>
            <a:r>
              <a:rPr lang="en-US" dirty="0" smtClean="0">
                <a:solidFill>
                  <a:srgbClr val="C00000"/>
                </a:solidFill>
              </a:rPr>
              <a:t>Ng(2013) </a:t>
            </a:r>
            <a:endParaRPr lang="zh-CN" altLang="en-US" dirty="0">
              <a:solidFill>
                <a:srgbClr val="C00000"/>
              </a:solidFill>
            </a:endParaRPr>
          </a:p>
          <a:p>
            <a:pPr>
              <a:buNone/>
            </a:pPr>
            <a:endParaRPr lang="en-US" dirty="0" smtClean="0"/>
          </a:p>
          <a:p>
            <a:endParaRPr lang="en-US" dirty="0" smtClean="0"/>
          </a:p>
          <a:p>
            <a:endParaRPr lang="en-US" dirty="0" smtClean="0"/>
          </a:p>
          <a:p>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GB" sz="2800" b="1" dirty="0"/>
              <a:t>J</a:t>
            </a:r>
            <a:r>
              <a:rPr lang="en-GB" sz="2800" b="1" dirty="0" smtClean="0"/>
              <a:t>ustification of the proposed methodological approach</a:t>
            </a:r>
            <a:endParaRPr lang="zh-CN" altLang="en-US" sz="2800" b="1" dirty="0"/>
          </a:p>
        </p:txBody>
      </p:sp>
      <p:sp>
        <p:nvSpPr>
          <p:cNvPr id="3" name="内容占位符 2"/>
          <p:cNvSpPr>
            <a:spLocks noGrp="1"/>
          </p:cNvSpPr>
          <p:nvPr>
            <p:ph idx="1"/>
          </p:nvPr>
        </p:nvSpPr>
        <p:spPr/>
        <p:txBody>
          <a:bodyPr>
            <a:normAutofit fontScale="92500" lnSpcReduction="10000"/>
          </a:bodyPr>
          <a:lstStyle/>
          <a:p>
            <a:r>
              <a:rPr lang="en-US" altLang="zh-CN" dirty="0" smtClean="0"/>
              <a:t>Quantitative research </a:t>
            </a:r>
          </a:p>
          <a:p>
            <a:pPr>
              <a:buNone/>
            </a:pPr>
            <a:endParaRPr lang="en-US" altLang="zh-CN" dirty="0"/>
          </a:p>
          <a:p>
            <a:pPr>
              <a:buNone/>
            </a:pPr>
            <a:r>
              <a:rPr lang="en-US" sz="2200" dirty="0" smtClean="0"/>
              <a:t>      Quantitative </a:t>
            </a:r>
            <a:r>
              <a:rPr lang="en-US" sz="2200" dirty="0"/>
              <a:t>research relating to the </a:t>
            </a:r>
            <a:r>
              <a:rPr lang="en-US" sz="2200" dirty="0">
                <a:solidFill>
                  <a:srgbClr val="FF0000"/>
                </a:solidFill>
              </a:rPr>
              <a:t>positivism paradigm </a:t>
            </a:r>
            <a:r>
              <a:rPr lang="en-US" sz="2200" dirty="0"/>
              <a:t>(</a:t>
            </a:r>
            <a:r>
              <a:rPr lang="en-US" sz="2200" dirty="0" err="1"/>
              <a:t>Denzin</a:t>
            </a:r>
            <a:r>
              <a:rPr lang="en-US" sz="2200" dirty="0"/>
              <a:t> &amp; Lincoln, 1994) usually collect data and transform it into </a:t>
            </a:r>
            <a:r>
              <a:rPr lang="en-US" sz="2200" dirty="0">
                <a:solidFill>
                  <a:srgbClr val="FF0000"/>
                </a:solidFill>
              </a:rPr>
              <a:t>numbers for statistical analysis</a:t>
            </a:r>
            <a:r>
              <a:rPr lang="en-US" sz="2200" dirty="0"/>
              <a:t> and conclusions. Opposite to qualitative research, quantitative research tends to transform from general to specific, like verifying the theories, identifying variables to study (Creswell, 1994 </a:t>
            </a:r>
            <a:r>
              <a:rPr lang="en-US" sz="2200" dirty="0" smtClean="0"/>
              <a:t>).</a:t>
            </a:r>
          </a:p>
          <a:p>
            <a:pPr>
              <a:buNone/>
            </a:pPr>
            <a:endParaRPr lang="en-US" altLang="zh-CN" sz="2200" dirty="0"/>
          </a:p>
          <a:p>
            <a:pPr>
              <a:buNone/>
            </a:pPr>
            <a:r>
              <a:rPr lang="en-US" sz="2400" dirty="0" smtClean="0"/>
              <a:t>     As a dominating research form in social science, the quantitative research approach is </a:t>
            </a:r>
            <a:r>
              <a:rPr lang="en-US" sz="2400" dirty="0" smtClean="0">
                <a:solidFill>
                  <a:srgbClr val="FF0000"/>
                </a:solidFill>
              </a:rPr>
              <a:t>objective</a:t>
            </a:r>
            <a:r>
              <a:rPr lang="en-US" sz="2400" dirty="0" smtClean="0"/>
              <a:t> and comparatively far away from human bias. It provides a wide range of samples with speed and efficiency. However, it is not very helpful in forming theories and lacks flexibility (</a:t>
            </a:r>
            <a:r>
              <a:rPr lang="en-US" sz="2400" dirty="0" err="1" smtClean="0"/>
              <a:t>Asterby</a:t>
            </a:r>
            <a:r>
              <a:rPr lang="en-US" sz="2400" dirty="0" smtClean="0"/>
              <a:t> Smith et al, 2018).</a:t>
            </a:r>
            <a:endParaRPr lang="zh-CN" altLang="en-US" sz="2400" dirty="0" smtClean="0"/>
          </a:p>
          <a:p>
            <a:pPr>
              <a:buNone/>
            </a:pPr>
            <a:endParaRPr lang="zh-CN" alt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smtClean="0"/>
              <a:t>Justifications of selecting positivism</a:t>
            </a:r>
            <a:endParaRPr lang="zh-CN" altLang="en-US" dirty="0"/>
          </a:p>
        </p:txBody>
      </p:sp>
      <p:sp>
        <p:nvSpPr>
          <p:cNvPr id="3" name="内容占位符 2"/>
          <p:cNvSpPr>
            <a:spLocks noGrp="1"/>
          </p:cNvSpPr>
          <p:nvPr>
            <p:ph idx="1"/>
          </p:nvPr>
        </p:nvSpPr>
        <p:spPr/>
        <p:txBody>
          <a:bodyPr>
            <a:normAutofit fontScale="92500" lnSpcReduction="20000"/>
          </a:bodyPr>
          <a:lstStyle/>
          <a:p>
            <a:r>
              <a:rPr lang="en-US" dirty="0" smtClean="0"/>
              <a:t>The research </a:t>
            </a:r>
            <a:r>
              <a:rPr lang="en-US" dirty="0"/>
              <a:t>paradigm adopted in my research is </a:t>
            </a:r>
            <a:r>
              <a:rPr lang="en-US" dirty="0">
                <a:solidFill>
                  <a:srgbClr val="FF0000"/>
                </a:solidFill>
              </a:rPr>
              <a:t>positivism</a:t>
            </a:r>
            <a:r>
              <a:rPr lang="en-US" dirty="0"/>
              <a:t>, a deterministic philosophy in which causes effects or outcomes (Creswell, 1994). The empirical research seeks to identify the </a:t>
            </a:r>
            <a:r>
              <a:rPr lang="en-US" dirty="0">
                <a:solidFill>
                  <a:srgbClr val="FF0000"/>
                </a:solidFill>
              </a:rPr>
              <a:t>causal relationship </a:t>
            </a:r>
            <a:r>
              <a:rPr lang="en-US" dirty="0"/>
              <a:t>between variables to predict reality (</a:t>
            </a:r>
            <a:r>
              <a:rPr lang="en-US" dirty="0" err="1"/>
              <a:t>Golafshani</a:t>
            </a:r>
            <a:r>
              <a:rPr lang="en-US" dirty="0"/>
              <a:t>, 2003). The purpose of positivism research is </a:t>
            </a:r>
            <a:r>
              <a:rPr lang="en-US" dirty="0">
                <a:solidFill>
                  <a:srgbClr val="FF0000"/>
                </a:solidFill>
              </a:rPr>
              <a:t>to explain </a:t>
            </a:r>
            <a:r>
              <a:rPr lang="en-US" dirty="0"/>
              <a:t>other than understand and has no personal bias. One of its major elements is </a:t>
            </a:r>
            <a:r>
              <a:rPr lang="en-US" dirty="0">
                <a:solidFill>
                  <a:srgbClr val="FF0000"/>
                </a:solidFill>
              </a:rPr>
              <a:t>theory verification </a:t>
            </a:r>
            <a:r>
              <a:rPr lang="en-US" dirty="0"/>
              <a:t>(Creswell, 1994) which is relating to my research exploring the impact of the culture referring to </a:t>
            </a:r>
            <a:r>
              <a:rPr lang="en-US" dirty="0" err="1"/>
              <a:t>Hofstede’s</a:t>
            </a:r>
            <a:r>
              <a:rPr lang="en-US" dirty="0"/>
              <a:t> cultural dimension</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a:t> Justifications of selecting </a:t>
            </a:r>
            <a:r>
              <a:rPr lang="en-US" b="1" dirty="0" smtClean="0"/>
              <a:t>positivism</a:t>
            </a:r>
            <a:endParaRPr lang="zh-CN" altLang="en-US" dirty="0"/>
          </a:p>
        </p:txBody>
      </p:sp>
      <p:pic>
        <p:nvPicPr>
          <p:cNvPr id="4" name="内容占位符 3"/>
          <p:cNvPicPr>
            <a:picLocks noGrp="1"/>
          </p:cNvPicPr>
          <p:nvPr>
            <p:ph idx="1"/>
          </p:nvPr>
        </p:nvPicPr>
        <p:blipFill>
          <a:blip r:embed="rId2"/>
          <a:stretch>
            <a:fillRect/>
          </a:stretch>
        </p:blipFill>
        <p:spPr>
          <a:xfrm>
            <a:off x="1071538" y="1285860"/>
            <a:ext cx="7429552" cy="500066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sz="2800" b="1" dirty="0" smtClean="0"/>
              <a:t>The Research objectives</a:t>
            </a:r>
            <a:endParaRPr lang="zh-CN" altLang="en-US" sz="2800" b="1" dirty="0"/>
          </a:p>
        </p:txBody>
      </p:sp>
      <p:pic>
        <p:nvPicPr>
          <p:cNvPr id="4" name="内容占位符 3"/>
          <p:cNvPicPr>
            <a:picLocks noGrp="1"/>
          </p:cNvPicPr>
          <p:nvPr>
            <p:ph idx="1"/>
          </p:nvPr>
        </p:nvPicPr>
        <p:blipFill>
          <a:blip r:embed="rId2"/>
          <a:stretch>
            <a:fillRect/>
          </a:stretch>
        </p:blipFill>
        <p:spPr>
          <a:xfrm>
            <a:off x="1000100" y="1357298"/>
            <a:ext cx="7500990" cy="414340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a:t>Research model and hypotheses</a:t>
            </a:r>
            <a:r>
              <a:rPr lang="zh-CN" altLang="en-US" b="1" dirty="0"/>
              <a:t/>
            </a:r>
            <a:br>
              <a:rPr lang="zh-CN" altLang="en-US" b="1" dirty="0"/>
            </a:br>
            <a:endParaRPr lang="zh-CN" altLang="en-US" dirty="0"/>
          </a:p>
        </p:txBody>
      </p:sp>
      <p:sp>
        <p:nvSpPr>
          <p:cNvPr id="3" name="内容占位符 2"/>
          <p:cNvSpPr>
            <a:spLocks noGrp="1"/>
          </p:cNvSpPr>
          <p:nvPr>
            <p:ph idx="1"/>
          </p:nvPr>
        </p:nvSpPr>
        <p:spPr/>
        <p:txBody>
          <a:bodyPr/>
          <a:lstStyle/>
          <a:p>
            <a:r>
              <a:rPr lang="en-US" dirty="0"/>
              <a:t>The theoretical frameworks adopted in previous research </a:t>
            </a:r>
            <a:r>
              <a:rPr lang="en-US" dirty="0" smtClean="0"/>
              <a:t>on social commerce acceptance:</a:t>
            </a:r>
          </a:p>
          <a:p>
            <a:r>
              <a:rPr lang="en-US" dirty="0" smtClean="0">
                <a:solidFill>
                  <a:srgbClr val="FF0000"/>
                </a:solidFill>
              </a:rPr>
              <a:t>technology </a:t>
            </a:r>
            <a:r>
              <a:rPr lang="en-US" dirty="0">
                <a:solidFill>
                  <a:srgbClr val="FF0000"/>
                </a:solidFill>
              </a:rPr>
              <a:t>acceptance </a:t>
            </a:r>
            <a:r>
              <a:rPr lang="en-US" dirty="0" smtClean="0">
                <a:solidFill>
                  <a:srgbClr val="FF0000"/>
                </a:solidFill>
              </a:rPr>
              <a:t>model</a:t>
            </a:r>
            <a:endParaRPr lang="en-US" dirty="0" smtClean="0"/>
          </a:p>
          <a:p>
            <a:r>
              <a:rPr lang="en-US" dirty="0" smtClean="0"/>
              <a:t>the </a:t>
            </a:r>
            <a:r>
              <a:rPr lang="en-US" dirty="0"/>
              <a:t>theory of reasoned </a:t>
            </a:r>
            <a:r>
              <a:rPr lang="en-US" dirty="0" smtClean="0"/>
              <a:t>action</a:t>
            </a:r>
          </a:p>
          <a:p>
            <a:r>
              <a:rPr lang="en-US" dirty="0" smtClean="0"/>
              <a:t>the </a:t>
            </a:r>
            <a:r>
              <a:rPr lang="en-US" dirty="0"/>
              <a:t>theory of planned </a:t>
            </a:r>
            <a:r>
              <a:rPr lang="en-US" dirty="0" smtClean="0"/>
              <a:t>behavior </a:t>
            </a:r>
          </a:p>
          <a:p>
            <a:r>
              <a:rPr lang="en-US" dirty="0" smtClean="0"/>
              <a:t>the </a:t>
            </a:r>
            <a:r>
              <a:rPr lang="en-US" dirty="0"/>
              <a:t>unified theory of acceptance and use of technology.</a:t>
            </a:r>
            <a:endParaRPr lang="zh-CN"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2844" y="285728"/>
            <a:ext cx="8286808" cy="1357322"/>
          </a:xfrm>
        </p:spPr>
        <p:txBody>
          <a:bodyPr>
            <a:normAutofit/>
          </a:bodyPr>
          <a:lstStyle/>
          <a:p>
            <a:r>
              <a:rPr lang="en-US" sz="2800" b="1" dirty="0" smtClean="0"/>
              <a:t>Research model: </a:t>
            </a:r>
            <a:r>
              <a:rPr lang="en-US" sz="2800" dirty="0" smtClean="0">
                <a:solidFill>
                  <a:srgbClr val="FF0000"/>
                </a:solidFill>
              </a:rPr>
              <a:t>technology acceptance model</a:t>
            </a:r>
            <a:r>
              <a:rPr lang="en-US" sz="2800" dirty="0" smtClean="0"/>
              <a:t/>
            </a:r>
            <a:br>
              <a:rPr lang="en-US" sz="2800" dirty="0" smtClean="0"/>
            </a:br>
            <a:r>
              <a:rPr lang="en-US" sz="2800" b="1" dirty="0" smtClean="0"/>
              <a:t> </a:t>
            </a:r>
            <a:r>
              <a:rPr lang="en-US" sz="2800" dirty="0" smtClean="0"/>
              <a:t>following </a:t>
            </a:r>
            <a:r>
              <a:rPr lang="en-US" sz="2800" dirty="0" err="1" smtClean="0"/>
              <a:t>Gefen</a:t>
            </a:r>
            <a:r>
              <a:rPr lang="en-US" sz="2800" dirty="0" smtClean="0"/>
              <a:t> (2003) ’s study</a:t>
            </a:r>
            <a:endParaRPr lang="zh-CN" altLang="en-US" sz="2800" dirty="0"/>
          </a:p>
        </p:txBody>
      </p:sp>
      <p:pic>
        <p:nvPicPr>
          <p:cNvPr id="4" name="内容占位符 3"/>
          <p:cNvPicPr>
            <a:picLocks noGrp="1"/>
          </p:cNvPicPr>
          <p:nvPr>
            <p:ph idx="1"/>
          </p:nvPr>
        </p:nvPicPr>
        <p:blipFill>
          <a:blip r:embed="rId2"/>
          <a:stretch>
            <a:fillRect/>
          </a:stretch>
        </p:blipFill>
        <p:spPr>
          <a:xfrm>
            <a:off x="1214414" y="1571612"/>
            <a:ext cx="7358114" cy="37147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a:t>the constructs of the social commerce acceptance model.</a:t>
            </a:r>
            <a:endParaRPr lang="zh-CN" altLang="en-US" dirty="0"/>
          </a:p>
        </p:txBody>
      </p:sp>
      <p:pic>
        <p:nvPicPr>
          <p:cNvPr id="4" name="内容占位符 3"/>
          <p:cNvPicPr>
            <a:picLocks noGrp="1"/>
          </p:cNvPicPr>
          <p:nvPr>
            <p:ph idx="1"/>
          </p:nvPr>
        </p:nvPicPr>
        <p:blipFill>
          <a:blip r:embed="rId2"/>
          <a:stretch>
            <a:fillRect/>
          </a:stretch>
        </p:blipFill>
        <p:spPr>
          <a:xfrm>
            <a:off x="714348" y="1428736"/>
            <a:ext cx="7272841" cy="460168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FF0000"/>
                </a:solidFill>
              </a:rPr>
              <a:t>T</a:t>
            </a:r>
            <a:r>
              <a:rPr lang="en-US" dirty="0" smtClean="0">
                <a:solidFill>
                  <a:srgbClr val="FF0000"/>
                </a:solidFill>
              </a:rPr>
              <a:t>echnology acceptance model </a:t>
            </a:r>
            <a:r>
              <a:rPr lang="en-US" dirty="0"/>
              <a:t>following </a:t>
            </a:r>
            <a:r>
              <a:rPr lang="en-US" dirty="0" err="1"/>
              <a:t>Gefen</a:t>
            </a:r>
            <a:r>
              <a:rPr lang="en-US" dirty="0"/>
              <a:t> (2003) ’s study,</a:t>
            </a:r>
            <a:r>
              <a:rPr lang="en-US" dirty="0" smtClean="0"/>
              <a:t/>
            </a:r>
            <a:br>
              <a:rPr lang="en-US" dirty="0" smtClean="0"/>
            </a:br>
            <a:endParaRPr lang="zh-CN" altLang="en-US" dirty="0"/>
          </a:p>
        </p:txBody>
      </p:sp>
      <p:pic>
        <p:nvPicPr>
          <p:cNvPr id="4" name="内容占位符 3"/>
          <p:cNvPicPr>
            <a:picLocks noGrp="1"/>
          </p:cNvPicPr>
          <p:nvPr>
            <p:ph idx="1"/>
          </p:nvPr>
        </p:nvPicPr>
        <p:blipFill>
          <a:blip r:embed="rId2"/>
          <a:stretch>
            <a:fillRect/>
          </a:stretch>
        </p:blipFill>
        <p:spPr>
          <a:xfrm>
            <a:off x="1142976" y="1571612"/>
            <a:ext cx="7072362" cy="407196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10000"/>
          </a:bodyPr>
          <a:lstStyle/>
          <a:p>
            <a:r>
              <a:rPr lang="en-US" dirty="0"/>
              <a:t>Because collectivistic societies emphasize strong relationships, their members are sensitive to the </a:t>
            </a:r>
            <a:r>
              <a:rPr lang="en-US" dirty="0">
                <a:solidFill>
                  <a:srgbClr val="FF0000"/>
                </a:solidFill>
              </a:rPr>
              <a:t>in-group and out-group boundary </a:t>
            </a:r>
            <a:r>
              <a:rPr lang="en-US" dirty="0"/>
              <a:t>(HC </a:t>
            </a:r>
            <a:r>
              <a:rPr lang="en-US" dirty="0" err="1"/>
              <a:t>Triandis</a:t>
            </a:r>
            <a:r>
              <a:rPr lang="en-US" dirty="0"/>
              <a:t>, 1995) and individualists tend to like meeting new people (HC </a:t>
            </a:r>
            <a:r>
              <a:rPr lang="en-US" dirty="0" err="1"/>
              <a:t>Triandis</a:t>
            </a:r>
            <a:r>
              <a:rPr lang="en-US" dirty="0"/>
              <a:t>. et al, 1988 P323-328</a:t>
            </a:r>
            <a:r>
              <a:rPr lang="en-US" dirty="0" smtClean="0"/>
              <a:t>).</a:t>
            </a:r>
          </a:p>
          <a:p>
            <a:r>
              <a:rPr lang="en-US" dirty="0" smtClean="0"/>
              <a:t>H7 Culture characterized by the dimension of collectivism vs. Individualism is the moderator on the relation between the trust and intention to use, such that the impact is more salient in Tibetan than in Han Chinese.</a:t>
            </a:r>
            <a:endParaRPr lang="zh-CN" altLang="en-US" dirty="0"/>
          </a:p>
          <a:p>
            <a:pPr>
              <a:buNone/>
            </a:pPr>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a:t>Matching of research objectives with research approaches</a:t>
            </a:r>
            <a:endParaRPr lang="zh-CN" altLang="en-US" dirty="0"/>
          </a:p>
        </p:txBody>
      </p:sp>
      <p:pic>
        <p:nvPicPr>
          <p:cNvPr id="2051" name="Picture 3"/>
          <p:cNvPicPr>
            <a:picLocks noGrp="1" noChangeAspect="1" noChangeArrowheads="1"/>
          </p:cNvPicPr>
          <p:nvPr>
            <p:ph idx="1"/>
          </p:nvPr>
        </p:nvPicPr>
        <p:blipFill>
          <a:blip r:embed="rId2"/>
          <a:srcRect/>
          <a:stretch>
            <a:fillRect/>
          </a:stretch>
        </p:blipFill>
        <p:spPr bwMode="auto">
          <a:xfrm>
            <a:off x="494730" y="1934099"/>
            <a:ext cx="8154539" cy="3858164"/>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a:bodyPr>
          <a:lstStyle/>
          <a:p>
            <a:r>
              <a:rPr lang="en-US" altLang="zh-CN" dirty="0" smtClean="0"/>
              <a:t>Stage1- following </a:t>
            </a:r>
            <a:r>
              <a:rPr lang="en-US" dirty="0" err="1" smtClean="0"/>
              <a:t>Triandis</a:t>
            </a:r>
            <a:r>
              <a:rPr lang="en-US" dirty="0" smtClean="0"/>
              <a:t> </a:t>
            </a:r>
            <a:r>
              <a:rPr lang="en-US" dirty="0"/>
              <a:t>&amp; </a:t>
            </a:r>
            <a:r>
              <a:rPr lang="en-US" dirty="0" err="1"/>
              <a:t>Gelfand’s</a:t>
            </a:r>
            <a:r>
              <a:rPr lang="en-US" dirty="0"/>
              <a:t> individualism and collectivism scale (</a:t>
            </a:r>
            <a:r>
              <a:rPr lang="en-US" dirty="0" smtClean="0"/>
              <a:t>1998) -  </a:t>
            </a:r>
            <a:r>
              <a:rPr lang="en-US" dirty="0"/>
              <a:t>horizontal (H) and vertical (V) individualism (I) and collectivism (C</a:t>
            </a:r>
            <a:r>
              <a:rPr lang="en-US" dirty="0" smtClean="0"/>
              <a:t>)-</a:t>
            </a:r>
            <a:r>
              <a:rPr lang="en-US" dirty="0"/>
              <a:t> </a:t>
            </a:r>
            <a:r>
              <a:rPr lang="en-US" dirty="0" smtClean="0"/>
              <a:t>“Our </a:t>
            </a:r>
            <a:r>
              <a:rPr lang="en-US" dirty="0"/>
              <a:t>studies were performed at the individual level of analysis</a:t>
            </a:r>
            <a:r>
              <a:rPr lang="en-US" dirty="0" smtClean="0"/>
              <a:t>.” </a:t>
            </a:r>
          </a:p>
          <a:p>
            <a:endParaRPr lang="en-US" dirty="0" smtClean="0"/>
          </a:p>
        </p:txBody>
      </p:sp>
      <p:pic>
        <p:nvPicPr>
          <p:cNvPr id="4" name="图片 3"/>
          <p:cNvPicPr/>
          <p:nvPr/>
        </p:nvPicPr>
        <p:blipFill>
          <a:blip r:embed="rId2"/>
          <a:srcRect/>
          <a:stretch>
            <a:fillRect/>
          </a:stretch>
        </p:blipFill>
        <p:spPr bwMode="auto">
          <a:xfrm>
            <a:off x="1000100" y="4214818"/>
            <a:ext cx="6985001" cy="234696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err="1" smtClean="0"/>
              <a:t>Triandis</a:t>
            </a:r>
            <a:r>
              <a:rPr lang="en-US" dirty="0" smtClean="0"/>
              <a:t> &amp; </a:t>
            </a:r>
            <a:r>
              <a:rPr lang="en-US" dirty="0" err="1" smtClean="0"/>
              <a:t>Gelfand’s</a:t>
            </a:r>
            <a:r>
              <a:rPr lang="en-US" dirty="0" smtClean="0"/>
              <a:t> (1998)</a:t>
            </a:r>
            <a:endParaRPr lang="zh-CN" alt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854339" y="1600200"/>
            <a:ext cx="5435321" cy="4525963"/>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Why not to follow </a:t>
            </a:r>
            <a:r>
              <a:rPr lang="en-US" altLang="zh-CN" dirty="0" err="1" smtClean="0"/>
              <a:t>Hofstede’s</a:t>
            </a:r>
            <a:r>
              <a:rPr lang="en-US" altLang="zh-CN" dirty="0" smtClean="0"/>
              <a:t> framework to identify the cultural differences on dimension of ID: </a:t>
            </a:r>
          </a:p>
          <a:p>
            <a:pPr>
              <a:buNone/>
            </a:pPr>
            <a:r>
              <a:rPr lang="en-US" altLang="zh-CN" dirty="0" smtClean="0"/>
              <a:t>    in</a:t>
            </a:r>
            <a:r>
              <a:rPr lang="en-US" dirty="0" smtClean="0"/>
              <a:t>adequate number of cultures (</a:t>
            </a:r>
            <a:r>
              <a:rPr lang="en-US" dirty="0" err="1" smtClean="0"/>
              <a:t>Geert</a:t>
            </a:r>
            <a:r>
              <a:rPr lang="en-US" dirty="0" smtClean="0"/>
              <a:t> </a:t>
            </a:r>
            <a:r>
              <a:rPr lang="en-US" dirty="0" err="1" smtClean="0"/>
              <a:t>Hofstede</a:t>
            </a:r>
            <a:r>
              <a:rPr lang="en-US" dirty="0" smtClean="0"/>
              <a:t>, 2001). </a:t>
            </a:r>
            <a:endParaRPr lang="zh-CN" altLang="en-US" dirty="0" smtClean="0"/>
          </a:p>
          <a:p>
            <a:pPr>
              <a:buNone/>
            </a:pPr>
            <a:endParaRPr lang="zh-CN"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Stage2- following </a:t>
            </a:r>
            <a:r>
              <a:rPr lang="en-US" altLang="zh-CN" dirty="0" err="1" smtClean="0"/>
              <a:t>Cheolho</a:t>
            </a:r>
            <a:r>
              <a:rPr lang="en-US" altLang="zh-CN" dirty="0" smtClean="0"/>
              <a:t> (2009)</a:t>
            </a:r>
          </a:p>
          <a:p>
            <a:pPr>
              <a:buNone/>
            </a:pPr>
            <a:endParaRPr lang="en-US" altLang="zh-CN" dirty="0" smtClean="0"/>
          </a:p>
          <a:p>
            <a:endParaRPr lang="zh-CN" altLang="en-US" dirty="0"/>
          </a:p>
        </p:txBody>
      </p:sp>
      <p:pic>
        <p:nvPicPr>
          <p:cNvPr id="4" name="图片 3"/>
          <p:cNvPicPr/>
          <p:nvPr/>
        </p:nvPicPr>
        <p:blipFill>
          <a:blip r:embed="rId2"/>
          <a:srcRect/>
          <a:stretch>
            <a:fillRect/>
          </a:stretch>
        </p:blipFill>
        <p:spPr bwMode="auto">
          <a:xfrm>
            <a:off x="1934845" y="2071677"/>
            <a:ext cx="5137485" cy="435771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b="1" dirty="0"/>
              <a:t>Ethical risk consideration</a:t>
            </a:r>
            <a:r>
              <a:rPr lang="zh-CN" altLang="en-US" b="1" dirty="0"/>
              <a:t/>
            </a:r>
            <a:br>
              <a:rPr lang="zh-CN" altLang="en-US" b="1" dirty="0"/>
            </a:br>
            <a:endParaRPr lang="zh-CN" altLang="en-US" dirty="0"/>
          </a:p>
        </p:txBody>
      </p:sp>
      <p:sp>
        <p:nvSpPr>
          <p:cNvPr id="3" name="内容占位符 2"/>
          <p:cNvSpPr>
            <a:spLocks noGrp="1"/>
          </p:cNvSpPr>
          <p:nvPr>
            <p:ph idx="1"/>
          </p:nvPr>
        </p:nvSpPr>
        <p:spPr/>
        <p:txBody>
          <a:bodyPr>
            <a:normAutofit lnSpcReduction="10000"/>
          </a:bodyPr>
          <a:lstStyle/>
          <a:p>
            <a:r>
              <a:rPr lang="en-US" dirty="0"/>
              <a:t>Flinders (1992) suggested that ethical considerations involve research phases of design, data collection and reporting. To research cross-national participants, both </a:t>
            </a:r>
            <a:r>
              <a:rPr lang="en-US" dirty="0" err="1"/>
              <a:t>Seedhouse’s</a:t>
            </a:r>
            <a:r>
              <a:rPr lang="en-US" dirty="0"/>
              <a:t> Ethical Grid (2007) helping determine right from wrong(Gray, 2010) and Flinders Ethical Frameworks (1992) will be adopted. The four layers demonstrated in Figure 3 will be considered in the process of research. </a:t>
            </a:r>
            <a:endParaRPr lang="zh-CN" altLang="en-US" dirty="0"/>
          </a:p>
          <a:p>
            <a:pPr>
              <a:buNone/>
            </a:pPr>
            <a:endParaRPr lang="zh-CN"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a:bodyPr>
          <a:lstStyle/>
          <a:p>
            <a:endParaRPr lang="en-US" altLang="zh-CN" sz="6000" dirty="0" smtClean="0"/>
          </a:p>
          <a:p>
            <a:r>
              <a:rPr lang="en-US" altLang="zh-CN" sz="6000" dirty="0"/>
              <a:t> </a:t>
            </a:r>
            <a:r>
              <a:rPr lang="en-US" altLang="zh-CN" sz="6000" dirty="0" smtClean="0"/>
              <a:t>            Thank you </a:t>
            </a:r>
            <a:endParaRPr lang="zh-CN" altLang="en-US" sz="6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32500" lnSpcReduction="20000"/>
          </a:bodyPr>
          <a:lstStyle/>
          <a:p>
            <a:r>
              <a:rPr lang="en-US" b="1"/>
              <a:t>Bibliography</a:t>
            </a:r>
            <a:endParaRPr lang="zh-CN" altLang="en-US" b="1"/>
          </a:p>
          <a:p>
            <a:r>
              <a:rPr lang="en-US"/>
              <a:t>AILON, G., 2008. Mirror, mirror on the wall: Culture's consequences in a value test of its own design. </a:t>
            </a:r>
            <a:r>
              <a:rPr lang="en-US" i="1"/>
              <a:t>Academy of management review, </a:t>
            </a:r>
            <a:r>
              <a:rPr lang="en-US"/>
              <a:t>33(4), pp. 885-904.</a:t>
            </a:r>
            <a:endParaRPr lang="zh-CN" altLang="en-US"/>
          </a:p>
          <a:p>
            <a:r>
              <a:rPr lang="en-US"/>
              <a:t> </a:t>
            </a:r>
            <a:endParaRPr lang="zh-CN" altLang="en-US"/>
          </a:p>
          <a:p>
            <a:r>
              <a:rPr lang="en-US"/>
              <a:t>BENNETT, N., DUNNE, E. and CARRÉ, C., 1999. Patterns of core and generic skill provision in higher education. </a:t>
            </a:r>
            <a:r>
              <a:rPr lang="en-US" i="1"/>
              <a:t>Higher education, </a:t>
            </a:r>
            <a:r>
              <a:rPr lang="en-US"/>
              <a:t>37(1), pp. 71-93.</a:t>
            </a:r>
            <a:endParaRPr lang="zh-CN" altLang="en-US"/>
          </a:p>
          <a:p>
            <a:r>
              <a:rPr lang="en-US"/>
              <a:t> </a:t>
            </a:r>
            <a:endParaRPr lang="zh-CN" altLang="en-US"/>
          </a:p>
          <a:p>
            <a:r>
              <a:rPr lang="en-US"/>
              <a:t>BOWEN, G.A., 2009. Document analysis as a qualitative research method. </a:t>
            </a:r>
            <a:r>
              <a:rPr lang="en-US" i="1"/>
              <a:t>Qualitative research journal.</a:t>
            </a:r>
            <a:endParaRPr lang="zh-CN" altLang="en-US"/>
          </a:p>
          <a:p>
            <a:r>
              <a:rPr lang="en-US"/>
              <a:t> </a:t>
            </a:r>
            <a:endParaRPr lang="zh-CN" altLang="en-US"/>
          </a:p>
          <a:p>
            <a:r>
              <a:rPr lang="en-US"/>
              <a:t>BRYMAN, A., 2006. Integrating quantitative and qualitative research: how is it done? </a:t>
            </a:r>
            <a:r>
              <a:rPr lang="en-US" i="1"/>
              <a:t>Qualitative research, </a:t>
            </a:r>
            <a:r>
              <a:rPr lang="en-US"/>
              <a:t>6(1), pp. 97-113.</a:t>
            </a:r>
            <a:endParaRPr lang="zh-CN" altLang="en-US"/>
          </a:p>
          <a:p>
            <a:r>
              <a:rPr lang="en-US"/>
              <a:t> </a:t>
            </a:r>
            <a:endParaRPr lang="zh-CN" altLang="en-US"/>
          </a:p>
          <a:p>
            <a:r>
              <a:rPr lang="en-US"/>
              <a:t>CARROLL, A.B., 1991. The pyramid of corporate social responsibility: Toward the moral management of organizational stakeholders. </a:t>
            </a:r>
            <a:r>
              <a:rPr lang="en-US" i="1"/>
              <a:t>Business horizons, </a:t>
            </a:r>
            <a:r>
              <a:rPr lang="en-US"/>
              <a:t>34(4), pp. 39-48.</a:t>
            </a:r>
            <a:endParaRPr lang="zh-CN" altLang="en-US"/>
          </a:p>
          <a:p>
            <a:r>
              <a:rPr lang="en-US"/>
              <a:t> </a:t>
            </a:r>
            <a:endParaRPr lang="zh-CN" altLang="en-US"/>
          </a:p>
          <a:p>
            <a:r>
              <a:rPr lang="en-US"/>
              <a:t>CHINESE CULTURE CONNECTION, 1987. Chinese values and the search for culture-free dimensions of culture. </a:t>
            </a:r>
            <a:r>
              <a:rPr lang="en-US" i="1"/>
              <a:t>Journal of cross-cultural psychology, </a:t>
            </a:r>
            <a:r>
              <a:rPr lang="en-US"/>
              <a:t>18(2), pp. 143-164.</a:t>
            </a:r>
            <a:endParaRPr lang="zh-CN" altLang="en-US"/>
          </a:p>
          <a:p>
            <a:r>
              <a:rPr lang="en-US"/>
              <a:t>CLEVELAND, M. and LAROCHE, M., 2007. Acculturaton to the global consumer culture: Scale development and research paradigm. </a:t>
            </a:r>
            <a:r>
              <a:rPr lang="en-US" i="1"/>
              <a:t>Journal of business research, </a:t>
            </a:r>
            <a:r>
              <a:rPr lang="en-US"/>
              <a:t>60(3), pp. 249-259.</a:t>
            </a:r>
            <a:endParaRPr lang="zh-CN" altLang="en-US"/>
          </a:p>
          <a:p>
            <a:r>
              <a:rPr lang="en-US"/>
              <a:t> </a:t>
            </a:r>
            <a:endParaRPr lang="zh-CN" altLang="en-US"/>
          </a:p>
          <a:p>
            <a:r>
              <a:rPr lang="en-US"/>
              <a:t>COULTER, K.S. and ROGGEVEEN, A., 2012a. Like it or not. </a:t>
            </a:r>
            <a:r>
              <a:rPr lang="en-US" i="1"/>
              <a:t>Management Research Review, </a:t>
            </a:r>
            <a:r>
              <a:rPr lang="en-US"/>
              <a:t>.</a:t>
            </a:r>
            <a:endParaRPr lang="zh-CN" altLang="en-US"/>
          </a:p>
          <a:p>
            <a:r>
              <a:rPr lang="en-US" i="1"/>
              <a:t>, </a:t>
            </a:r>
            <a:r>
              <a:rPr lang="en-US"/>
              <a:t>.</a:t>
            </a:r>
            <a:endParaRPr lang="zh-CN" altLang="en-US"/>
          </a:p>
          <a:p>
            <a:r>
              <a:rPr lang="en-US"/>
              <a:t>CRANE, A., MATTEN, D. and MOON, J., 2010. The emergence of corporate citizenship: historical development and alternative perspectives. </a:t>
            </a:r>
            <a:r>
              <a:rPr lang="en-US" i="1"/>
              <a:t>Corporate citizenship in Deutschland, </a:t>
            </a:r>
            <a:r>
              <a:rPr lang="en-US"/>
              <a:t>, pp. 64-91.</a:t>
            </a:r>
            <a:endParaRPr lang="zh-CN" altLang="en-US"/>
          </a:p>
          <a:p>
            <a:r>
              <a:rPr lang="en-US"/>
              <a:t> </a:t>
            </a:r>
            <a:endParaRPr lang="zh-CN" altLang="en-US"/>
          </a:p>
          <a:p>
            <a:r>
              <a:rPr lang="en-US"/>
              <a:t>CRESWELL, J.W. and POTH, C.N., 2016. </a:t>
            </a:r>
            <a:r>
              <a:rPr lang="en-US" i="1"/>
              <a:t>Qualitative inquiry and research design: Choosing among five approaches. </a:t>
            </a:r>
            <a:r>
              <a:rPr lang="en-US"/>
              <a:t>Sage publications.</a:t>
            </a:r>
            <a:endParaRPr lang="zh-CN" altLang="en-US"/>
          </a:p>
          <a:p>
            <a:r>
              <a:rPr lang="en-US"/>
              <a:t> </a:t>
            </a:r>
            <a:endParaRPr lang="zh-CN" altLang="en-US"/>
          </a:p>
          <a:p>
            <a:r>
              <a:rPr lang="en-US"/>
              <a:t>DENSCOMBE, M., 2008a. Communities of practice: A research paradigm for the mixed methods approach. </a:t>
            </a:r>
            <a:r>
              <a:rPr lang="en-US" i="1"/>
              <a:t>Journal of mixed methods research, </a:t>
            </a:r>
            <a:r>
              <a:rPr lang="en-US"/>
              <a:t>2(3), pp. 270-283.</a:t>
            </a:r>
            <a:endParaRPr lang="zh-CN" altLang="en-US"/>
          </a:p>
          <a:p>
            <a:endParaRPr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32500" lnSpcReduction="20000"/>
          </a:bodyPr>
          <a:lstStyle/>
          <a:p>
            <a:r>
              <a:rPr lang="en-US" dirty="0"/>
              <a:t>EASTERBY-SMITH, M., THORPE, R., JACKSON, P.R. and JASPERSEN, L.J., 2018. </a:t>
            </a:r>
            <a:r>
              <a:rPr lang="en-US" i="1" dirty="0"/>
              <a:t>Management and business research. </a:t>
            </a:r>
            <a:r>
              <a:rPr lang="en-US" dirty="0"/>
              <a:t>Sage.</a:t>
            </a:r>
            <a:endParaRPr lang="zh-CN" altLang="en-US" dirty="0"/>
          </a:p>
          <a:p>
            <a:r>
              <a:rPr lang="en-US" dirty="0"/>
              <a:t> </a:t>
            </a:r>
            <a:endParaRPr lang="zh-CN" altLang="en-US" dirty="0"/>
          </a:p>
          <a:p>
            <a:r>
              <a:rPr lang="en-US" dirty="0"/>
              <a:t>FLINDERS, D.J., 1992. In search of ethical guidance: Constructing a basis for dialogue. </a:t>
            </a:r>
            <a:r>
              <a:rPr lang="en-US" i="1" dirty="0"/>
              <a:t>Qualitative studies in education, </a:t>
            </a:r>
            <a:r>
              <a:rPr lang="en-US" dirty="0"/>
              <a:t>5(2), pp. 101-115.</a:t>
            </a:r>
            <a:endParaRPr lang="zh-CN" altLang="en-US" dirty="0"/>
          </a:p>
          <a:p>
            <a:r>
              <a:rPr lang="en-US" dirty="0"/>
              <a:t> </a:t>
            </a:r>
            <a:endParaRPr lang="zh-CN" altLang="en-US" dirty="0"/>
          </a:p>
          <a:p>
            <a:r>
              <a:rPr lang="en-US" dirty="0"/>
              <a:t>FRIEDMAN, M., 2007. The social responsibility of business is to increase its profits. </a:t>
            </a:r>
            <a:r>
              <a:rPr lang="en-US" i="1" dirty="0"/>
              <a:t>Corporate ethics and corporate governance. </a:t>
            </a:r>
            <a:r>
              <a:rPr lang="en-US" dirty="0"/>
              <a:t>Springer, pp. 173-178.</a:t>
            </a:r>
            <a:endParaRPr lang="zh-CN" altLang="en-US" dirty="0"/>
          </a:p>
          <a:p>
            <a:r>
              <a:rPr lang="en-US" dirty="0"/>
              <a:t> </a:t>
            </a:r>
            <a:endParaRPr lang="zh-CN" altLang="en-US" dirty="0"/>
          </a:p>
          <a:p>
            <a:r>
              <a:rPr lang="en-US" dirty="0"/>
              <a:t>FRIEDMAN, R., 1984. Strategic management: A stakeholder perspective.</a:t>
            </a:r>
            <a:endParaRPr lang="zh-CN" altLang="en-US" dirty="0"/>
          </a:p>
          <a:p>
            <a:r>
              <a:rPr lang="en-US" dirty="0"/>
              <a:t> </a:t>
            </a:r>
            <a:endParaRPr lang="zh-CN" altLang="en-US" dirty="0"/>
          </a:p>
          <a:p>
            <a:r>
              <a:rPr lang="en-US" dirty="0"/>
              <a:t>GARDNER, K., 2015. Chevron's gift of CSR: moral economies of connection and disconnection in a transnational Bangladeshi village. </a:t>
            </a:r>
            <a:r>
              <a:rPr lang="en-US" i="1" dirty="0"/>
              <a:t>Economy and Society, </a:t>
            </a:r>
            <a:r>
              <a:rPr lang="en-US" dirty="0"/>
              <a:t>44(4), pp. 495-518.</a:t>
            </a:r>
            <a:endParaRPr lang="zh-CN" altLang="en-US" dirty="0"/>
          </a:p>
          <a:p>
            <a:r>
              <a:rPr lang="en-US" dirty="0"/>
              <a:t> </a:t>
            </a:r>
            <a:endParaRPr lang="zh-CN" altLang="en-US" dirty="0"/>
          </a:p>
          <a:p>
            <a:r>
              <a:rPr lang="en-US" dirty="0"/>
              <a:t>GARRIGA, E. and MELÉ, D., 2004. Corporate social responsibility theories: Mapping the territory. </a:t>
            </a:r>
            <a:r>
              <a:rPr lang="en-US" i="1" dirty="0"/>
              <a:t>Journal of Business Ethics, </a:t>
            </a:r>
            <a:r>
              <a:rPr lang="en-US" dirty="0"/>
              <a:t>53(1), pp. 51-71.</a:t>
            </a:r>
            <a:endParaRPr lang="zh-CN" altLang="en-US" dirty="0"/>
          </a:p>
          <a:p>
            <a:r>
              <a:rPr lang="en-US" dirty="0"/>
              <a:t> </a:t>
            </a:r>
            <a:endParaRPr lang="zh-CN" altLang="en-US" dirty="0"/>
          </a:p>
          <a:p>
            <a:r>
              <a:rPr lang="en-US" dirty="0"/>
              <a:t>GEFEN, D., KARAHANNA, E. and STRAUB, D.W., 2003. Trust and TAM in online shopping: An integrated model. </a:t>
            </a:r>
            <a:r>
              <a:rPr lang="en-US" i="1" dirty="0"/>
              <a:t>MIS quarterly, </a:t>
            </a:r>
            <a:r>
              <a:rPr lang="en-US" dirty="0"/>
              <a:t>, pp. 51-90.</a:t>
            </a:r>
            <a:endParaRPr lang="zh-CN" altLang="en-US" dirty="0"/>
          </a:p>
          <a:p>
            <a:r>
              <a:rPr lang="en-US" dirty="0"/>
              <a:t> </a:t>
            </a:r>
            <a:endParaRPr lang="zh-CN" altLang="en-US" dirty="0"/>
          </a:p>
          <a:p>
            <a:r>
              <a:rPr lang="en-US" dirty="0"/>
              <a:t>GOLAFSHANI, N., 2003. Understanding reliability and validity in qualitative research. </a:t>
            </a:r>
            <a:r>
              <a:rPr lang="en-US" i="1" dirty="0"/>
              <a:t>The qualitative report, </a:t>
            </a:r>
            <a:r>
              <a:rPr lang="en-US" dirty="0"/>
              <a:t>8(4), pp. 597-607.</a:t>
            </a:r>
            <a:endParaRPr lang="zh-CN" altLang="en-US" dirty="0"/>
          </a:p>
          <a:p>
            <a:r>
              <a:rPr lang="en-US" dirty="0"/>
              <a:t> </a:t>
            </a:r>
            <a:endParaRPr lang="zh-CN" altLang="en-US" dirty="0"/>
          </a:p>
          <a:p>
            <a:r>
              <a:rPr lang="en-US" dirty="0"/>
              <a:t>GREGAR, J., 1994. Research Design (Qualitative, Quantitative and Mixed Methods Approaches). </a:t>
            </a:r>
            <a:r>
              <a:rPr lang="en-US" i="1" dirty="0"/>
              <a:t>Book published by SAGE Publications, </a:t>
            </a:r>
            <a:r>
              <a:rPr lang="en-US" dirty="0"/>
              <a:t>228.</a:t>
            </a:r>
            <a:endParaRPr lang="zh-CN" altLang="en-US" dirty="0"/>
          </a:p>
          <a:p>
            <a:r>
              <a:rPr lang="en-US" dirty="0"/>
              <a:t> </a:t>
            </a:r>
            <a:endParaRPr lang="zh-CN" altLang="en-US" dirty="0"/>
          </a:p>
          <a:p>
            <a:r>
              <a:rPr lang="en-US" dirty="0"/>
              <a:t>HAENLEIN, M. and KAPLAN, A.M., 2009. Flagship brand stores within virtual worlds: the impact of virtual store exposure on real-life attitude toward the brand and purchase intent. </a:t>
            </a:r>
            <a:r>
              <a:rPr lang="en-US" i="1" dirty="0" err="1"/>
              <a:t>Recherche</a:t>
            </a:r>
            <a:r>
              <a:rPr lang="en-US" i="1" dirty="0"/>
              <a:t> et Applications en Marketing (English edition), </a:t>
            </a:r>
            <a:r>
              <a:rPr lang="en-US" dirty="0"/>
              <a:t>24(3), pp. 57-79.</a:t>
            </a:r>
            <a:endParaRPr lang="zh-CN" altLang="en-US" dirty="0"/>
          </a:p>
          <a:p>
            <a:r>
              <a:rPr lang="en-US" dirty="0"/>
              <a:t> </a:t>
            </a:r>
            <a:endParaRPr lang="zh-CN" altLang="en-US" dirty="0"/>
          </a:p>
          <a:p>
            <a:r>
              <a:rPr lang="en-US" dirty="0"/>
              <a:t>HAJLI, M.N., 2014. The role of social support on relationship quality and social commerce. </a:t>
            </a:r>
            <a:r>
              <a:rPr lang="en-US" i="1" dirty="0"/>
              <a:t>Technological Forecasting and Social Change, </a:t>
            </a:r>
            <a:r>
              <a:rPr lang="en-US" dirty="0"/>
              <a:t>87, pp. 17-27.</a:t>
            </a:r>
            <a:endParaRPr lang="zh-CN" altLang="en-US" dirty="0"/>
          </a:p>
          <a:p>
            <a:pPr>
              <a:buNone/>
            </a:pPr>
            <a:r>
              <a:rPr lang="en-US" dirty="0"/>
              <a:t> </a:t>
            </a:r>
            <a:endParaRPr lang="zh-CN" altLang="en-US" dirty="0"/>
          </a:p>
          <a:p>
            <a:endParaRPr lang="zh-CN"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32500" lnSpcReduction="20000"/>
          </a:bodyPr>
          <a:lstStyle/>
          <a:p>
            <a:r>
              <a:rPr lang="en-US" dirty="0"/>
              <a:t>HAJLI, N., 2018. Ethical environment in the online communities by information credibility: a social media perspective. </a:t>
            </a:r>
            <a:r>
              <a:rPr lang="en-US" i="1" dirty="0"/>
              <a:t>Journal of Business Ethics, </a:t>
            </a:r>
            <a:r>
              <a:rPr lang="en-US" dirty="0"/>
              <a:t>149(4), pp. 799-810.</a:t>
            </a:r>
            <a:endParaRPr lang="zh-CN" altLang="en-US" dirty="0"/>
          </a:p>
          <a:p>
            <a:r>
              <a:rPr lang="en-US" dirty="0"/>
              <a:t> </a:t>
            </a:r>
            <a:endParaRPr lang="zh-CN" altLang="en-US" dirty="0"/>
          </a:p>
          <a:p>
            <a:r>
              <a:rPr lang="en-US" dirty="0"/>
              <a:t>HAJLI, N., SIMS, J., ZADEH, A.H. and RICHARD, M., 2017. A social commerce investigation of the role of trust in a social networking site on purchase intentions. </a:t>
            </a:r>
            <a:r>
              <a:rPr lang="en-US" i="1" dirty="0"/>
              <a:t>Journal of Business Research, </a:t>
            </a:r>
            <a:r>
              <a:rPr lang="en-US" dirty="0"/>
              <a:t>71, pp. 133-141.</a:t>
            </a:r>
            <a:endParaRPr lang="zh-CN" altLang="en-US" dirty="0"/>
          </a:p>
          <a:p>
            <a:r>
              <a:rPr lang="en-US" dirty="0"/>
              <a:t> </a:t>
            </a:r>
            <a:endParaRPr lang="zh-CN" altLang="en-US" dirty="0"/>
          </a:p>
          <a:p>
            <a:r>
              <a:rPr lang="en-US" dirty="0"/>
              <a:t>HILLAGE, J. and POLLARD, E., 1998. Employability: developing a framework for policy analysis.</a:t>
            </a:r>
            <a:endParaRPr lang="zh-CN" altLang="en-US" dirty="0"/>
          </a:p>
          <a:p>
            <a:r>
              <a:rPr lang="en-US" dirty="0"/>
              <a:t> </a:t>
            </a:r>
            <a:endParaRPr lang="zh-CN" altLang="en-US" dirty="0"/>
          </a:p>
          <a:p>
            <a:r>
              <a:rPr lang="en-US" dirty="0"/>
              <a:t>HOFSTEDE, G., 2001. Culture's recent consequences: Using dimension scores in theory and research. </a:t>
            </a:r>
            <a:r>
              <a:rPr lang="en-US" i="1" dirty="0"/>
              <a:t>International Journal of cross cultural management, </a:t>
            </a:r>
            <a:r>
              <a:rPr lang="en-US" dirty="0"/>
              <a:t>1(1), pp. 11-17.</a:t>
            </a:r>
            <a:endParaRPr lang="zh-CN" altLang="en-US" dirty="0"/>
          </a:p>
          <a:p>
            <a:r>
              <a:rPr lang="en-US" dirty="0"/>
              <a:t> </a:t>
            </a:r>
            <a:endParaRPr lang="zh-CN" altLang="en-US" dirty="0"/>
          </a:p>
          <a:p>
            <a:r>
              <a:rPr lang="en-US" dirty="0"/>
              <a:t>HOFSTEDE, G., 1984. </a:t>
            </a:r>
            <a:r>
              <a:rPr lang="en-US" i="1" dirty="0"/>
              <a:t>Culture's consequences: International differences in work-related values. </a:t>
            </a:r>
            <a:r>
              <a:rPr lang="en-US" dirty="0"/>
              <a:t>sage.</a:t>
            </a:r>
            <a:endParaRPr lang="zh-CN" altLang="en-US" dirty="0"/>
          </a:p>
          <a:p>
            <a:r>
              <a:rPr lang="en-US" dirty="0"/>
              <a:t> </a:t>
            </a:r>
            <a:endParaRPr lang="zh-CN" altLang="en-US" dirty="0"/>
          </a:p>
          <a:p>
            <a:r>
              <a:rPr lang="en-US" dirty="0"/>
              <a:t>HOFSTEDE, G. and BOND, M.H., 1984a. </a:t>
            </a:r>
            <a:r>
              <a:rPr lang="en-US" dirty="0" err="1"/>
              <a:t>Hofstede's</a:t>
            </a:r>
            <a:r>
              <a:rPr lang="en-US" dirty="0"/>
              <a:t> culture dimensions: An independent validation using </a:t>
            </a:r>
            <a:r>
              <a:rPr lang="en-US" dirty="0" err="1"/>
              <a:t>Rokeach's</a:t>
            </a:r>
            <a:r>
              <a:rPr lang="en-US" dirty="0"/>
              <a:t> value survey. </a:t>
            </a:r>
            <a:r>
              <a:rPr lang="en-US" i="1" dirty="0"/>
              <a:t>Journal of cross-cultural psychology, </a:t>
            </a:r>
            <a:r>
              <a:rPr lang="en-US" dirty="0"/>
              <a:t>15(4), pp. 417-433.</a:t>
            </a:r>
            <a:endParaRPr lang="zh-CN" altLang="en-US" dirty="0"/>
          </a:p>
          <a:p>
            <a:r>
              <a:rPr lang="en-US" dirty="0"/>
              <a:t> </a:t>
            </a:r>
            <a:endParaRPr lang="zh-CN" altLang="en-US" dirty="0"/>
          </a:p>
          <a:p>
            <a:r>
              <a:rPr lang="en-US" dirty="0"/>
              <a:t>HOFSTEDE, G. and BOND, M.H., 1988. The Confucius connection: From cultural roots to economic growth. </a:t>
            </a:r>
            <a:r>
              <a:rPr lang="en-US" i="1" dirty="0"/>
              <a:t>Organizational dynamics, </a:t>
            </a:r>
            <a:r>
              <a:rPr lang="en-US" dirty="0"/>
              <a:t>16(4), pp. 5-21.</a:t>
            </a:r>
            <a:endParaRPr lang="zh-CN" altLang="en-US" dirty="0"/>
          </a:p>
          <a:p>
            <a:r>
              <a:rPr lang="en-US" dirty="0"/>
              <a:t> </a:t>
            </a:r>
            <a:endParaRPr lang="zh-CN" altLang="en-US" dirty="0"/>
          </a:p>
          <a:p>
            <a:r>
              <a:rPr lang="en-US" dirty="0"/>
              <a:t>HOFSTEDE, G., HOFSTEDE, G.J. and MINKOV, M., 2005. </a:t>
            </a:r>
            <a:r>
              <a:rPr lang="en-US" i="1" dirty="0"/>
              <a:t>Cultures and organizations: Software of the mind. </a:t>
            </a:r>
            <a:r>
              <a:rPr lang="en-US" dirty="0" err="1"/>
              <a:t>Mcgraw</a:t>
            </a:r>
            <a:r>
              <a:rPr lang="en-US" dirty="0"/>
              <a:t>-hill New York.</a:t>
            </a:r>
            <a:endParaRPr lang="zh-CN" altLang="en-US" dirty="0"/>
          </a:p>
          <a:p>
            <a:r>
              <a:rPr lang="en-US" dirty="0"/>
              <a:t> </a:t>
            </a:r>
            <a:endParaRPr lang="zh-CN" altLang="en-US" dirty="0"/>
          </a:p>
          <a:p>
            <a:r>
              <a:rPr lang="en-US" dirty="0"/>
              <a:t>HOFSTEDE, G., NEUIJEN, B., OHAYV, D.D. and SANDERS, G., 1990. Measuring organizational cultures: A qualitative and quantitative study across twenty cases. </a:t>
            </a:r>
            <a:r>
              <a:rPr lang="en-US" i="1" dirty="0"/>
              <a:t>Administrative Science Quarterly, </a:t>
            </a:r>
            <a:r>
              <a:rPr lang="en-US" dirty="0"/>
              <a:t>, pp. 286-316.</a:t>
            </a:r>
            <a:endParaRPr lang="zh-CN" altLang="en-US" dirty="0"/>
          </a:p>
          <a:p>
            <a:r>
              <a:rPr lang="en-US" dirty="0"/>
              <a:t> </a:t>
            </a:r>
            <a:endParaRPr lang="zh-CN" altLang="en-US" dirty="0"/>
          </a:p>
          <a:p>
            <a:r>
              <a:rPr lang="en-US" dirty="0"/>
              <a:t>HOUSE, R.J., HANGES, P.J., JAVIDAN, M., DORFMAN, P.W. and GUPTA, V., 2004a. </a:t>
            </a:r>
            <a:r>
              <a:rPr lang="en-US" i="1" dirty="0"/>
              <a:t>Culture, leadership, and organizations: The GLOBE study of 62 societies. </a:t>
            </a:r>
            <a:r>
              <a:rPr lang="en-US" dirty="0"/>
              <a:t>Sage publications.</a:t>
            </a:r>
            <a:endParaRPr lang="zh-CN" altLang="en-US" dirty="0"/>
          </a:p>
          <a:p>
            <a:pPr>
              <a:buNone/>
            </a:pPr>
            <a:r>
              <a:rPr lang="en-US" dirty="0"/>
              <a:t> </a:t>
            </a:r>
            <a:endParaRPr lang="zh-CN" altLang="en-US" dirty="0"/>
          </a:p>
          <a:p>
            <a:endParaRPr lang="zh-CN"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32500" lnSpcReduction="20000"/>
          </a:bodyPr>
          <a:lstStyle/>
          <a:p>
            <a:r>
              <a:rPr lang="en-US" dirty="0"/>
              <a:t>HUANG, R., KIM, H. and KIM, J., 2013. Social capital in QQ China: Impacts on virtual engagement of information seeking, interaction sharing, knowledge creating, and purchasing intention. </a:t>
            </a:r>
            <a:r>
              <a:rPr lang="en-US" i="1" dirty="0"/>
              <a:t>Journal of marketing management, </a:t>
            </a:r>
            <a:r>
              <a:rPr lang="en-US" dirty="0"/>
              <a:t>29(3-4), pp. 292-316.</a:t>
            </a:r>
            <a:endParaRPr lang="zh-CN" altLang="en-US" dirty="0"/>
          </a:p>
          <a:p>
            <a:r>
              <a:rPr lang="en-US" dirty="0"/>
              <a:t> </a:t>
            </a:r>
            <a:endParaRPr lang="zh-CN" altLang="en-US" dirty="0"/>
          </a:p>
          <a:p>
            <a:r>
              <a:rPr lang="en-US" dirty="0"/>
              <a:t>HUANG, W., MAMAT, M., SHANG, R., ZHANG, T., LI, H., WANG, Y., LUO, W. and WU, Y., 2014. Analysis of the private, collective, and relational self-cognitions among Han and Tibetan Chinese. </a:t>
            </a:r>
            <a:r>
              <a:rPr lang="en-US" i="1" dirty="0"/>
              <a:t>Psychological reports, </a:t>
            </a:r>
            <a:r>
              <a:rPr lang="en-US" dirty="0"/>
              <a:t>115(1), pp. 179-198.</a:t>
            </a:r>
            <a:endParaRPr lang="zh-CN" altLang="en-US" dirty="0"/>
          </a:p>
          <a:p>
            <a:r>
              <a:rPr lang="en-US" dirty="0"/>
              <a:t> </a:t>
            </a:r>
            <a:endParaRPr lang="zh-CN" altLang="en-US" dirty="0"/>
          </a:p>
          <a:p>
            <a:r>
              <a:rPr lang="en-US" dirty="0"/>
              <a:t>INKELES, A. and LEVINSON, D.J., 1969. National character: The study of modal personality and </a:t>
            </a:r>
            <a:r>
              <a:rPr lang="en-US" dirty="0" err="1"/>
              <a:t>sociocultural</a:t>
            </a:r>
            <a:r>
              <a:rPr lang="en-US" dirty="0"/>
              <a:t> systems. </a:t>
            </a:r>
            <a:r>
              <a:rPr lang="en-US" i="1" dirty="0"/>
              <a:t>The handbook of social psychology, </a:t>
            </a:r>
            <a:r>
              <a:rPr lang="en-US" dirty="0"/>
              <a:t>4, pp. 418-506.</a:t>
            </a:r>
            <a:endParaRPr lang="zh-CN" altLang="en-US" dirty="0"/>
          </a:p>
          <a:p>
            <a:r>
              <a:rPr lang="en-US" dirty="0"/>
              <a:t> </a:t>
            </a:r>
            <a:endParaRPr lang="zh-CN" altLang="en-US" dirty="0"/>
          </a:p>
          <a:p>
            <a:r>
              <a:rPr lang="en-US" dirty="0"/>
              <a:t>JOHNSON, P., BUEHRING, A., CASSELL, C. and SYMON, G., 2006. Evaluating qualitative management research: Towards a contingent </a:t>
            </a:r>
            <a:r>
              <a:rPr lang="en-US" dirty="0" err="1"/>
              <a:t>criteriology</a:t>
            </a:r>
            <a:r>
              <a:rPr lang="en-US" dirty="0"/>
              <a:t>. </a:t>
            </a:r>
            <a:r>
              <a:rPr lang="en-US" i="1" dirty="0"/>
              <a:t>International Journal of Management Reviews, </a:t>
            </a:r>
            <a:r>
              <a:rPr lang="en-US" dirty="0"/>
              <a:t>8(3), pp. 131-156.</a:t>
            </a:r>
            <a:endParaRPr lang="zh-CN" altLang="en-US" dirty="0"/>
          </a:p>
          <a:p>
            <a:r>
              <a:rPr lang="en-US" dirty="0"/>
              <a:t> </a:t>
            </a:r>
            <a:endParaRPr lang="zh-CN" altLang="en-US" dirty="0"/>
          </a:p>
          <a:p>
            <a:r>
              <a:rPr lang="en-US" dirty="0"/>
              <a:t>KAMAL, S., CHU, S. and PEDRAM, M., 2013a. Materialism, attitudes, and social media usage and their impact on purchase intention of luxury fashion goods among American and Arab young generations. </a:t>
            </a:r>
            <a:r>
              <a:rPr lang="en-US" i="1" dirty="0"/>
              <a:t>Journal of Interactive Advertising, </a:t>
            </a:r>
            <a:r>
              <a:rPr lang="en-US" dirty="0"/>
              <a:t>13(1), pp. 27-40.</a:t>
            </a:r>
            <a:endParaRPr lang="zh-CN" altLang="en-US" dirty="0"/>
          </a:p>
          <a:p>
            <a:r>
              <a:rPr lang="en-US" dirty="0"/>
              <a:t> </a:t>
            </a:r>
            <a:endParaRPr lang="zh-CN" altLang="en-US" dirty="0"/>
          </a:p>
          <a:p>
            <a:r>
              <a:rPr lang="en-US" dirty="0"/>
              <a:t>KOGUT, B. and SINGH, H., 1988. The effect of national culture on the choice of entry mode. </a:t>
            </a:r>
            <a:r>
              <a:rPr lang="en-US" i="1" dirty="0"/>
              <a:t>Journal of International Business Studies, </a:t>
            </a:r>
            <a:r>
              <a:rPr lang="en-US" dirty="0"/>
              <a:t>19(3), pp. 411-432.</a:t>
            </a:r>
            <a:endParaRPr lang="zh-CN" altLang="en-US" dirty="0"/>
          </a:p>
          <a:p>
            <a:r>
              <a:rPr lang="en-US" dirty="0"/>
              <a:t> </a:t>
            </a:r>
            <a:endParaRPr lang="zh-CN" altLang="en-US" dirty="0"/>
          </a:p>
          <a:p>
            <a:r>
              <a:rPr lang="en-US" dirty="0"/>
              <a:t>KOSTOVA, T., 1997. Success of the transnational transfer of organizational practices within multinational companies.</a:t>
            </a:r>
            <a:endParaRPr lang="zh-CN" altLang="en-US" dirty="0"/>
          </a:p>
          <a:p>
            <a:r>
              <a:rPr lang="en-US" dirty="0"/>
              <a:t> </a:t>
            </a:r>
            <a:endParaRPr lang="zh-CN" altLang="en-US" dirty="0"/>
          </a:p>
          <a:p>
            <a:r>
              <a:rPr lang="en-US" dirty="0"/>
              <a:t>LIN, X., LI, Y. and WANG, X., 2017. Social commerce research: Definition, research themes and the trends. </a:t>
            </a:r>
            <a:r>
              <a:rPr lang="en-US" i="1" dirty="0"/>
              <a:t>International Journal of Information Management, </a:t>
            </a:r>
            <a:r>
              <a:rPr lang="en-US" dirty="0"/>
              <a:t>37(3), pp. 190-201.</a:t>
            </a:r>
            <a:endParaRPr lang="zh-CN" altLang="en-US" dirty="0"/>
          </a:p>
          <a:p>
            <a:r>
              <a:rPr lang="en-US" dirty="0"/>
              <a:t> </a:t>
            </a:r>
            <a:endParaRPr lang="zh-CN" altLang="en-US" dirty="0"/>
          </a:p>
          <a:p>
            <a:r>
              <a:rPr lang="en-US" dirty="0"/>
              <a:t>MCSWEENEY, B., 2002. </a:t>
            </a:r>
            <a:r>
              <a:rPr lang="en-US" dirty="0" err="1"/>
              <a:t>Hofstede’s</a:t>
            </a:r>
            <a:r>
              <a:rPr lang="en-US" dirty="0"/>
              <a:t> model of national cultural differences and their consequences: A triumph of faith-a failure of analysis. </a:t>
            </a:r>
            <a:r>
              <a:rPr lang="en-US" i="1" dirty="0"/>
              <a:t>Human relations, </a:t>
            </a:r>
            <a:r>
              <a:rPr lang="en-US" dirty="0"/>
              <a:t>55(1), pp. 89-118.</a:t>
            </a:r>
            <a:endParaRPr lang="zh-CN" altLang="en-US" dirty="0"/>
          </a:p>
          <a:p>
            <a:r>
              <a:rPr lang="en-US" dirty="0"/>
              <a:t> </a:t>
            </a:r>
            <a:endParaRPr lang="zh-CN" altLang="en-US" dirty="0"/>
          </a:p>
          <a:p>
            <a:r>
              <a:rPr lang="en-US" dirty="0"/>
              <a:t>MINKOV, M., 2009. Predictors of differences in subjective well-being across 97 nations. </a:t>
            </a:r>
            <a:r>
              <a:rPr lang="en-US" i="1" dirty="0"/>
              <a:t>Cross-Cultural Research, </a:t>
            </a:r>
            <a:r>
              <a:rPr lang="en-US" dirty="0"/>
              <a:t>43(2), pp. 152-179.</a:t>
            </a:r>
            <a:endParaRPr lang="zh-CN" altLang="en-US" dirty="0"/>
          </a:p>
          <a:p>
            <a:pPr>
              <a:buNone/>
            </a:pPr>
            <a:r>
              <a:rPr lang="en-US" dirty="0"/>
              <a:t> </a:t>
            </a:r>
            <a:endParaRPr lang="zh-CN" altLang="en-US" dirty="0"/>
          </a:p>
          <a:p>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32500" lnSpcReduction="20000"/>
          </a:bodyPr>
          <a:lstStyle/>
          <a:p>
            <a:r>
              <a:rPr lang="en-US" dirty="0"/>
              <a:t>MORSE, J.M., 1990. </a:t>
            </a:r>
            <a:r>
              <a:rPr lang="en-US" i="1" dirty="0"/>
              <a:t>Qualitative nursing research: A contemporary dialogue. </a:t>
            </a:r>
            <a:r>
              <a:rPr lang="en-US" dirty="0"/>
              <a:t>Sage Publications.</a:t>
            </a:r>
            <a:endParaRPr lang="zh-CN" altLang="en-US" dirty="0"/>
          </a:p>
          <a:p>
            <a:r>
              <a:rPr lang="en-US" dirty="0"/>
              <a:t> </a:t>
            </a:r>
            <a:endParaRPr lang="zh-CN" altLang="en-US" dirty="0"/>
          </a:p>
          <a:p>
            <a:r>
              <a:rPr lang="en-US" dirty="0"/>
              <a:t>NAKAYAMA, M. and WAN, Y., 2019. The cultural impact on social commerce: A sentiment analysis on Yelp ethnic restaurant reviews. </a:t>
            </a:r>
            <a:r>
              <a:rPr lang="en-US" i="1" dirty="0"/>
              <a:t>Information &amp; Management, </a:t>
            </a:r>
            <a:r>
              <a:rPr lang="en-US" dirty="0"/>
              <a:t>56(2), pp. 271-279.</a:t>
            </a:r>
            <a:endParaRPr lang="zh-CN" altLang="en-US" dirty="0"/>
          </a:p>
          <a:p>
            <a:r>
              <a:rPr lang="en-US" dirty="0"/>
              <a:t> </a:t>
            </a:r>
            <a:endParaRPr lang="zh-CN" altLang="en-US" dirty="0"/>
          </a:p>
          <a:p>
            <a:r>
              <a:rPr lang="en-US" dirty="0"/>
              <a:t>NG, C.S., 2013. Intention to purchase on social commerce websites across cultures: A cross-regional study. </a:t>
            </a:r>
            <a:r>
              <a:rPr lang="en-US" i="1" dirty="0"/>
              <a:t>Information &amp; management, </a:t>
            </a:r>
            <a:r>
              <a:rPr lang="en-US" dirty="0"/>
              <a:t>50(8), pp. 609-620.</a:t>
            </a:r>
            <a:endParaRPr lang="zh-CN" altLang="en-US" dirty="0"/>
          </a:p>
          <a:p>
            <a:r>
              <a:rPr lang="en-US" dirty="0"/>
              <a:t> </a:t>
            </a:r>
            <a:endParaRPr lang="zh-CN" altLang="en-US" dirty="0"/>
          </a:p>
          <a:p>
            <a:r>
              <a:rPr lang="en-US" dirty="0"/>
              <a:t>POOL, L.D. and SEWELL, P., 2007. The key to employability: developing a practical model of graduate employability. </a:t>
            </a:r>
            <a:r>
              <a:rPr lang="en-US" i="1" dirty="0"/>
              <a:t>Education Training, </a:t>
            </a:r>
            <a:r>
              <a:rPr lang="en-US" dirty="0"/>
              <a:t>.</a:t>
            </a:r>
            <a:endParaRPr lang="zh-CN" altLang="en-US" dirty="0"/>
          </a:p>
          <a:p>
            <a:r>
              <a:rPr lang="en-US" dirty="0"/>
              <a:t> </a:t>
            </a:r>
            <a:endParaRPr lang="zh-CN" altLang="en-US" dirty="0"/>
          </a:p>
          <a:p>
            <a:r>
              <a:rPr lang="en-US" dirty="0"/>
              <a:t>SAMALUK, B., 2021. Precarious education-to-work transitions: entering welfare professions under a </a:t>
            </a:r>
            <a:r>
              <a:rPr lang="en-US" dirty="0" err="1"/>
              <a:t>workfarist</a:t>
            </a:r>
            <a:r>
              <a:rPr lang="en-US" dirty="0"/>
              <a:t> regime. </a:t>
            </a:r>
            <a:r>
              <a:rPr lang="en-US" i="1" dirty="0"/>
              <a:t>Work, Employment and Society, </a:t>
            </a:r>
            <a:r>
              <a:rPr lang="en-US" dirty="0"/>
              <a:t>35(1), pp. 137-156.</a:t>
            </a:r>
            <a:endParaRPr lang="zh-CN" altLang="en-US" dirty="0"/>
          </a:p>
          <a:p>
            <a:r>
              <a:rPr lang="en-US" dirty="0"/>
              <a:t>SATO, S., KANG, T., DAIGO, E., MATSUOKA, H. and HARADA, M., 2021. Graduate employability and higher education’s contributions to human resource development in sport business before and after COVID-19. </a:t>
            </a:r>
            <a:r>
              <a:rPr lang="en-US" i="1" dirty="0"/>
              <a:t>Journal of Hospitality, Leisure, Sport &amp; Tourism Education, </a:t>
            </a:r>
            <a:r>
              <a:rPr lang="en-US" dirty="0"/>
              <a:t>28, pp. 100306.</a:t>
            </a:r>
            <a:endParaRPr lang="zh-CN" altLang="en-US" dirty="0"/>
          </a:p>
          <a:p>
            <a:r>
              <a:rPr lang="en-US" dirty="0"/>
              <a:t> </a:t>
            </a:r>
            <a:endParaRPr lang="zh-CN" altLang="en-US" dirty="0"/>
          </a:p>
          <a:p>
            <a:r>
              <a:rPr lang="en-US" dirty="0"/>
              <a:t>SCHWARTZ, S.H., 1994. Beyond individualism/collectivism: New cultural dimensions of values.</a:t>
            </a:r>
            <a:endParaRPr lang="zh-CN" altLang="en-US" dirty="0"/>
          </a:p>
          <a:p>
            <a:r>
              <a:rPr lang="en-US" dirty="0"/>
              <a:t> </a:t>
            </a:r>
            <a:endParaRPr lang="zh-CN" altLang="en-US" dirty="0"/>
          </a:p>
          <a:p>
            <a:r>
              <a:rPr lang="en-US" dirty="0"/>
              <a:t>SMITH, L.M., DENZIN, N. and LINCOLN, Y., 1994. Biographical method. </a:t>
            </a:r>
            <a:r>
              <a:rPr lang="en-US" i="1" dirty="0"/>
              <a:t>The SAGE, </a:t>
            </a:r>
            <a:r>
              <a:rPr lang="en-US" dirty="0"/>
              <a:t>.</a:t>
            </a:r>
            <a:endParaRPr lang="zh-CN" altLang="en-US" dirty="0"/>
          </a:p>
          <a:p>
            <a:r>
              <a:rPr lang="en-US" dirty="0"/>
              <a:t> </a:t>
            </a:r>
            <a:endParaRPr lang="zh-CN" altLang="en-US" dirty="0"/>
          </a:p>
          <a:p>
            <a:r>
              <a:rPr lang="en-US" dirty="0"/>
              <a:t>SULLIVAN, S.E. and AL ARISS, A., 2021. Making sense of different perspectives on career transitions: A review and agenda for future research. </a:t>
            </a:r>
            <a:r>
              <a:rPr lang="en-US" i="1" dirty="0"/>
              <a:t>Human Resource Management Review, </a:t>
            </a:r>
            <a:r>
              <a:rPr lang="en-US" dirty="0"/>
              <a:t>31(1), pp. 100727.</a:t>
            </a:r>
            <a:endParaRPr lang="zh-CN" altLang="en-US" dirty="0"/>
          </a:p>
          <a:p>
            <a:r>
              <a:rPr lang="en-US" dirty="0"/>
              <a:t> </a:t>
            </a:r>
            <a:endParaRPr lang="zh-CN" altLang="en-US" dirty="0"/>
          </a:p>
          <a:p>
            <a:r>
              <a:rPr lang="en-US" dirty="0"/>
              <a:t>TIHANYI, L., GRIFFITH, D.A. and RUSSELL, C.J., 2005. The effect of cultural distance on entry mode choice, international diversification, and MNE performance: A meta-analysis. </a:t>
            </a:r>
            <a:r>
              <a:rPr lang="en-US" i="1" dirty="0"/>
              <a:t>Journal of International Business Studies, </a:t>
            </a:r>
            <a:r>
              <a:rPr lang="en-US" dirty="0"/>
              <a:t>36(3), pp. 270-283.</a:t>
            </a:r>
            <a:endParaRPr lang="zh-CN" altLang="en-US" dirty="0"/>
          </a:p>
          <a:p>
            <a:r>
              <a:rPr lang="en-US" dirty="0"/>
              <a:t> </a:t>
            </a:r>
            <a:endParaRPr lang="zh-CN" altLang="en-US" dirty="0"/>
          </a:p>
          <a:p>
            <a:r>
              <a:rPr lang="en-US" dirty="0"/>
              <a:t>TOMLINSON, M., 2012. Graduate employability: A review of conceptual and empirical themes. </a:t>
            </a:r>
            <a:r>
              <a:rPr lang="en-US" i="1" dirty="0"/>
              <a:t>Higher Education Policy, </a:t>
            </a:r>
            <a:r>
              <a:rPr lang="en-US" dirty="0"/>
              <a:t>25(4), pp. 407-431.</a:t>
            </a:r>
            <a:endParaRPr lang="zh-CN" altLang="en-US" dirty="0"/>
          </a:p>
          <a:p>
            <a:endParaRPr lang="zh-CN"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47500" lnSpcReduction="20000"/>
          </a:bodyPr>
          <a:lstStyle/>
          <a:p>
            <a:r>
              <a:rPr lang="en-US" dirty="0"/>
              <a:t>TRIANDIS, H.C., 2018. </a:t>
            </a:r>
            <a:r>
              <a:rPr lang="en-US" i="1" dirty="0"/>
              <a:t>Individualism and collectivism. </a:t>
            </a:r>
            <a:r>
              <a:rPr lang="en-US" dirty="0" err="1"/>
              <a:t>Routledge</a:t>
            </a:r>
            <a:r>
              <a:rPr lang="en-US" dirty="0"/>
              <a:t>.</a:t>
            </a:r>
            <a:endParaRPr lang="zh-CN" altLang="en-US" dirty="0"/>
          </a:p>
          <a:p>
            <a:r>
              <a:rPr lang="en-US" dirty="0"/>
              <a:t> </a:t>
            </a:r>
            <a:endParaRPr lang="zh-CN" altLang="en-US" dirty="0"/>
          </a:p>
          <a:p>
            <a:r>
              <a:rPr lang="en-US" dirty="0"/>
              <a:t>TRIANDIS, H.C., BONTEMPO, R., VILLAREAL, M.J., ASAI, M. and LUCCA, N., 1988. Individualism and collectivism: Cross-cultural perspectives on self-</a:t>
            </a:r>
            <a:r>
              <a:rPr lang="en-US" dirty="0" err="1"/>
              <a:t>ingroup</a:t>
            </a:r>
            <a:r>
              <a:rPr lang="en-US" dirty="0"/>
              <a:t> relationships. </a:t>
            </a:r>
            <a:r>
              <a:rPr lang="en-US" i="1" dirty="0"/>
              <a:t>Journal of personality and social psychology, </a:t>
            </a:r>
            <a:r>
              <a:rPr lang="en-US" dirty="0"/>
              <a:t>54(2), pp. 323.</a:t>
            </a:r>
            <a:endParaRPr lang="zh-CN" altLang="en-US" dirty="0"/>
          </a:p>
          <a:p>
            <a:r>
              <a:rPr lang="en-US" dirty="0"/>
              <a:t> </a:t>
            </a:r>
            <a:endParaRPr lang="zh-CN" altLang="en-US" dirty="0"/>
          </a:p>
          <a:p>
            <a:r>
              <a:rPr lang="en-US" dirty="0"/>
              <a:t>TROMPENAARS, F. and HAMPDEN-TURNER, C., 2011. </a:t>
            </a:r>
            <a:r>
              <a:rPr lang="en-US" i="1" dirty="0"/>
              <a:t>Riding the waves of culture: Understanding diversity in global business. </a:t>
            </a:r>
            <a:r>
              <a:rPr lang="en-US" dirty="0"/>
              <a:t>Nicholas </a:t>
            </a:r>
            <a:r>
              <a:rPr lang="en-US" dirty="0" err="1"/>
              <a:t>Brealey</a:t>
            </a:r>
            <a:r>
              <a:rPr lang="en-US" dirty="0"/>
              <a:t> International.</a:t>
            </a:r>
            <a:endParaRPr lang="zh-CN" altLang="en-US" dirty="0"/>
          </a:p>
          <a:p>
            <a:r>
              <a:rPr lang="en-US" dirty="0"/>
              <a:t>XU, D., PAN, Y. and BEAMISH, P.W., 2004. The effect of regulative and normative distances on MNE ownership and expatriate strategies. </a:t>
            </a:r>
            <a:r>
              <a:rPr lang="en-US" i="1" dirty="0"/>
              <a:t>MIR: Management international review, </a:t>
            </a:r>
            <a:r>
              <a:rPr lang="en-US" dirty="0"/>
              <a:t>, pp. 285-307.</a:t>
            </a:r>
            <a:endParaRPr lang="zh-CN" altLang="en-US" dirty="0"/>
          </a:p>
          <a:p>
            <a:r>
              <a:rPr lang="en-US" dirty="0"/>
              <a:t> </a:t>
            </a:r>
            <a:endParaRPr lang="zh-CN" altLang="en-US" dirty="0"/>
          </a:p>
          <a:p>
            <a:r>
              <a:rPr lang="en-US" dirty="0"/>
              <a:t>YORKE, M. and KNIGHT, P.T., 2006. </a:t>
            </a:r>
            <a:r>
              <a:rPr lang="en-US" i="1" dirty="0"/>
              <a:t>Embedding employability into the curriculum. </a:t>
            </a:r>
            <a:r>
              <a:rPr lang="en-US" dirty="0"/>
              <a:t>Higher Education Academy York.</a:t>
            </a:r>
            <a:endParaRPr lang="zh-CN" altLang="en-US" dirty="0"/>
          </a:p>
          <a:p>
            <a:r>
              <a:rPr lang="en-US" dirty="0"/>
              <a:t> </a:t>
            </a:r>
            <a:endParaRPr lang="zh-CN" altLang="en-US" dirty="0"/>
          </a:p>
          <a:p>
            <a:r>
              <a:rPr lang="en-US" dirty="0"/>
              <a:t>ZHANG, K.Z., CHEUNG, C.M. and LEE, M.K., 2014. Examining the moderating effect of inconsistent reviews and its gender differences on consumers’ online shopping decision. </a:t>
            </a:r>
            <a:r>
              <a:rPr lang="en-US" i="1" dirty="0"/>
              <a:t>International Journal of Information Management, </a:t>
            </a:r>
            <a:r>
              <a:rPr lang="en-US" dirty="0"/>
              <a:t>34(2), pp. 89-98.</a:t>
            </a:r>
            <a:endParaRPr lang="zh-CN" altLang="en-US" dirty="0"/>
          </a:p>
          <a:p>
            <a:r>
              <a:rPr lang="en-US" dirty="0"/>
              <a:t> </a:t>
            </a:r>
            <a:endParaRPr lang="zh-CN" altLang="en-US" dirty="0"/>
          </a:p>
          <a:p>
            <a:r>
              <a:rPr lang="en-US" dirty="0"/>
              <a:t>ZOU, S. and CAVUSGIL, S.T., 1996. Global strategy: a review and an integrated conceptual framework. </a:t>
            </a:r>
            <a:r>
              <a:rPr lang="en-US" i="1" dirty="0"/>
              <a:t>European Journal of Marketing, </a:t>
            </a:r>
            <a:r>
              <a:rPr lang="en-US" dirty="0"/>
              <a:t>.</a:t>
            </a:r>
            <a:endParaRPr lang="zh-CN" altLang="en-US" dirty="0"/>
          </a:p>
          <a:p>
            <a:endParaRPr lang="zh-CN" altLang="en-US" dirty="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645</TotalTime>
  <Words>937</Words>
  <Application>Microsoft Office PowerPoint</Application>
  <PresentationFormat>全屏显示(4:3)</PresentationFormat>
  <Paragraphs>175</Paragraphs>
  <Slides>29</Slides>
  <Notes>0</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Presentation </vt:lpstr>
      <vt:lpstr>previous academic knowledge and experience</vt:lpstr>
      <vt:lpstr>Research Question</vt:lpstr>
      <vt:lpstr>The conceptual confusion of social commerce(Kem Z.K. Zhang,2016) </vt:lpstr>
      <vt:lpstr>Literature review</vt:lpstr>
      <vt:lpstr>Social commerce and e-wom (adapted from  Xiaolin Lin et al, 2016)</vt:lpstr>
      <vt:lpstr>Justification for choice of the topic</vt:lpstr>
      <vt:lpstr>Justification of the proposed methodological approach</vt:lpstr>
      <vt:lpstr>Justifications of selecting positivism</vt:lpstr>
      <vt:lpstr> Justifications of selecting positivism</vt:lpstr>
      <vt:lpstr>The Research objectives</vt:lpstr>
      <vt:lpstr>Research model and hypotheses </vt:lpstr>
      <vt:lpstr>Research model: technology acceptance model  following Gefen (2003) ’s study</vt:lpstr>
      <vt:lpstr>the constructs of the social commerce acceptance model.</vt:lpstr>
      <vt:lpstr>Technology acceptance model following Gefen (2003) ’s study, </vt:lpstr>
      <vt:lpstr>幻灯片 16</vt:lpstr>
      <vt:lpstr>Matching of research objectives with research approaches</vt:lpstr>
      <vt:lpstr>幻灯片 18</vt:lpstr>
      <vt:lpstr>Triandis &amp; Gelfand’s (1998)</vt:lpstr>
      <vt:lpstr>幻灯片 20</vt:lpstr>
      <vt:lpstr>幻灯片 21</vt:lpstr>
      <vt:lpstr>Ethical risk consideration </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CHangJianGuo</dc:creator>
  <cp:lastModifiedBy>CHangJianGuo</cp:lastModifiedBy>
  <cp:revision>57</cp:revision>
  <dcterms:created xsi:type="dcterms:W3CDTF">2021-03-29T20:43:02Z</dcterms:created>
  <dcterms:modified xsi:type="dcterms:W3CDTF">2021-03-30T07:28:40Z</dcterms:modified>
</cp:coreProperties>
</file>