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9" r:id="rId3"/>
    <p:sldId id="260" r:id="rId4"/>
    <p:sldId id="270" r:id="rId5"/>
    <p:sldId id="277" r:id="rId6"/>
    <p:sldId id="266" r:id="rId7"/>
    <p:sldId id="276" r:id="rId8"/>
    <p:sldId id="268" r:id="rId9"/>
    <p:sldId id="271" r:id="rId10"/>
    <p:sldId id="275" r:id="rId11"/>
    <p:sldId id="267" r:id="rId12"/>
    <p:sldId id="263" r:id="rId13"/>
    <p:sldId id="262" r:id="rId14"/>
    <p:sldId id="273" r:id="rId15"/>
    <p:sldId id="274" r:id="rId1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94B00BA-02ED-FFD1-BBDB-10B5E7934D2B}" v="58" dt="2022-12-03T13:26:39.754"/>
    <p1510:client id="{B0E06D1E-4357-4D87-B701-2B1B78DF9F6D}" v="57" dt="2022-12-03T18:10:06.35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4922" autoAdjust="0"/>
    <p:restoredTop sz="95020" autoAdjust="0"/>
  </p:normalViewPr>
  <p:slideViewPr>
    <p:cSldViewPr snapToGrid="0">
      <p:cViewPr varScale="1">
        <p:scale>
          <a:sx n="82" d="100"/>
          <a:sy n="82" d="100"/>
        </p:scale>
        <p:origin x="26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D6940B4-3FF5-4231-85CF-307073463EB4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C00DAC7-5560-4B93-A677-8F92E40D8DBB}">
      <dgm:prSet/>
      <dgm:spPr/>
      <dgm:t>
        <a:bodyPr/>
        <a:lstStyle/>
        <a:p>
          <a:pPr rtl="0"/>
          <a:r>
            <a:rPr lang="en-GB">
              <a:latin typeface="Calibri"/>
              <a:cs typeface="Calibri"/>
            </a:rPr>
            <a:t>The Brandt Line 1980: </a:t>
          </a:r>
          <a:endParaRPr lang="en-US" dirty="0">
            <a:latin typeface="Calibri"/>
            <a:cs typeface="Calibri"/>
          </a:endParaRPr>
        </a:p>
      </dgm:t>
    </dgm:pt>
    <dgm:pt modelId="{15BC112F-4D4C-4F61-8DD8-6BA85E442708}" type="parTrans" cxnId="{7AFF4607-1AC5-4803-AABB-03E3C2B525B6}">
      <dgm:prSet/>
      <dgm:spPr/>
      <dgm:t>
        <a:bodyPr/>
        <a:lstStyle/>
        <a:p>
          <a:endParaRPr lang="en-US"/>
        </a:p>
      </dgm:t>
    </dgm:pt>
    <dgm:pt modelId="{A554F3A2-7BCD-4008-9454-DA164CBA8DE9}" type="sibTrans" cxnId="{7AFF4607-1AC5-4803-AABB-03E3C2B525B6}">
      <dgm:prSet/>
      <dgm:spPr/>
      <dgm:t>
        <a:bodyPr/>
        <a:lstStyle/>
        <a:p>
          <a:endParaRPr lang="en-US"/>
        </a:p>
      </dgm:t>
    </dgm:pt>
    <dgm:pt modelId="{5048ECCB-3D8A-43DD-9C97-41C2C8F00C80}">
      <dgm:prSet/>
      <dgm:spPr/>
      <dgm:t>
        <a:bodyPr/>
        <a:lstStyle/>
        <a:p>
          <a:pPr rtl="0"/>
          <a:r>
            <a:rPr lang="en-GB" dirty="0">
              <a:latin typeface="Calibri"/>
              <a:cs typeface="Calibri"/>
            </a:rPr>
            <a:t>north south divide concept of world inequality and poverty </a:t>
          </a:r>
          <a:endParaRPr lang="en-US" dirty="0">
            <a:latin typeface="Calibri"/>
            <a:cs typeface="Calibri"/>
          </a:endParaRPr>
        </a:p>
      </dgm:t>
    </dgm:pt>
    <dgm:pt modelId="{A5FA9F7A-06D0-4254-B73C-054D73E55677}" type="parTrans" cxnId="{89805778-1080-49E4-A79F-340A11D859E8}">
      <dgm:prSet/>
      <dgm:spPr/>
      <dgm:t>
        <a:bodyPr/>
        <a:lstStyle/>
        <a:p>
          <a:endParaRPr lang="en-US"/>
        </a:p>
      </dgm:t>
    </dgm:pt>
    <dgm:pt modelId="{3C31A38E-86D5-494F-B828-E0B7BAC525FA}" type="sibTrans" cxnId="{89805778-1080-49E4-A79F-340A11D859E8}">
      <dgm:prSet/>
      <dgm:spPr/>
      <dgm:t>
        <a:bodyPr/>
        <a:lstStyle/>
        <a:p>
          <a:endParaRPr lang="en-US"/>
        </a:p>
      </dgm:t>
    </dgm:pt>
    <dgm:pt modelId="{EC625ED3-F585-4E73-9DAD-29C9C599DD28}">
      <dgm:prSet/>
      <dgm:spPr/>
      <dgm:t>
        <a:bodyPr/>
        <a:lstStyle/>
        <a:p>
          <a:r>
            <a:rPr lang="en-GB" dirty="0">
              <a:latin typeface="Calibri"/>
              <a:cs typeface="Calibri"/>
            </a:rPr>
            <a:t>Southern countries : lesser developed</a:t>
          </a:r>
          <a:endParaRPr lang="en-US" dirty="0">
            <a:latin typeface="Calibri"/>
            <a:cs typeface="Calibri"/>
          </a:endParaRPr>
        </a:p>
      </dgm:t>
    </dgm:pt>
    <dgm:pt modelId="{9258429E-90EA-42D7-BD7D-6BC74E405E8F}" type="parTrans" cxnId="{9591AC6A-40CB-4246-994E-C63763E270C8}">
      <dgm:prSet/>
      <dgm:spPr/>
      <dgm:t>
        <a:bodyPr/>
        <a:lstStyle/>
        <a:p>
          <a:endParaRPr lang="en-US"/>
        </a:p>
      </dgm:t>
    </dgm:pt>
    <dgm:pt modelId="{1200DF2A-45A4-4972-9A40-A1ED7FC5B800}" type="sibTrans" cxnId="{9591AC6A-40CB-4246-994E-C63763E270C8}">
      <dgm:prSet/>
      <dgm:spPr/>
      <dgm:t>
        <a:bodyPr/>
        <a:lstStyle/>
        <a:p>
          <a:endParaRPr lang="en-US"/>
        </a:p>
      </dgm:t>
    </dgm:pt>
    <dgm:pt modelId="{3EE4E47B-C04A-4EBE-BB93-C5E261747748}">
      <dgm:prSet/>
      <dgm:spPr/>
      <dgm:t>
        <a:bodyPr/>
        <a:lstStyle/>
        <a:p>
          <a:r>
            <a:rPr lang="en-GB" dirty="0">
              <a:latin typeface="Calibri"/>
              <a:cs typeface="Calibri"/>
            </a:rPr>
            <a:t>Is world poverty the issue or world inequality?(Pieterse, 2002).</a:t>
          </a:r>
          <a:endParaRPr lang="en-US" dirty="0">
            <a:latin typeface="Calibri"/>
            <a:cs typeface="Calibri"/>
          </a:endParaRPr>
        </a:p>
      </dgm:t>
    </dgm:pt>
    <dgm:pt modelId="{B9F167A1-9615-4FFE-8CAC-9F704704FA19}" type="parTrans" cxnId="{7B3007B4-F52D-4CDA-B323-43EA83C362B2}">
      <dgm:prSet/>
      <dgm:spPr/>
      <dgm:t>
        <a:bodyPr/>
        <a:lstStyle/>
        <a:p>
          <a:endParaRPr lang="en-US"/>
        </a:p>
      </dgm:t>
    </dgm:pt>
    <dgm:pt modelId="{5B31A771-AC68-434E-9C5F-03C92F24663E}" type="sibTrans" cxnId="{7B3007B4-F52D-4CDA-B323-43EA83C362B2}">
      <dgm:prSet/>
      <dgm:spPr/>
      <dgm:t>
        <a:bodyPr/>
        <a:lstStyle/>
        <a:p>
          <a:endParaRPr lang="en-US"/>
        </a:p>
      </dgm:t>
    </dgm:pt>
    <dgm:pt modelId="{B49EA592-EEB2-42B4-9A35-8B2F92D02D85}">
      <dgm:prSet/>
      <dgm:spPr/>
      <dgm:t>
        <a:bodyPr/>
        <a:lstStyle/>
        <a:p>
          <a:pPr rtl="0"/>
          <a:endParaRPr lang="en-US" dirty="0">
            <a:latin typeface="Calibri"/>
            <a:cs typeface="Calibri"/>
          </a:endParaRPr>
        </a:p>
      </dgm:t>
    </dgm:pt>
    <dgm:pt modelId="{48F3719F-B6C9-4315-B557-58AE9E6E13E8}" type="parTrans" cxnId="{E96C160B-2393-4B75-8AA5-39673CEB205E}">
      <dgm:prSet/>
      <dgm:spPr/>
      <dgm:t>
        <a:bodyPr/>
        <a:lstStyle/>
        <a:p>
          <a:endParaRPr lang="en-GB"/>
        </a:p>
      </dgm:t>
    </dgm:pt>
    <dgm:pt modelId="{3858A628-89A6-436E-B6D1-79A9719C50D7}" type="sibTrans" cxnId="{E96C160B-2393-4B75-8AA5-39673CEB205E}">
      <dgm:prSet/>
      <dgm:spPr/>
      <dgm:t>
        <a:bodyPr/>
        <a:lstStyle/>
        <a:p>
          <a:endParaRPr lang="en-GB"/>
        </a:p>
      </dgm:t>
    </dgm:pt>
    <dgm:pt modelId="{625B4B81-1C13-4D82-8912-5203272EA291}">
      <dgm:prSet/>
      <dgm:spPr/>
      <dgm:t>
        <a:bodyPr/>
        <a:lstStyle/>
        <a:p>
          <a:pPr rtl="0"/>
          <a:r>
            <a:rPr lang="en-GB" dirty="0">
              <a:latin typeface="Calibri"/>
              <a:cs typeface="Calibri"/>
            </a:rPr>
            <a:t>The rich north and the poor south </a:t>
          </a:r>
          <a:endParaRPr lang="en-US" dirty="0">
            <a:latin typeface="Calibri"/>
            <a:cs typeface="Calibri"/>
          </a:endParaRPr>
        </a:p>
      </dgm:t>
    </dgm:pt>
    <dgm:pt modelId="{2D8B19C0-450C-4514-A51F-3EA7CD188072}" type="parTrans" cxnId="{DADE984C-9EB5-46E0-8F76-2D5560C9DE26}">
      <dgm:prSet/>
      <dgm:spPr/>
      <dgm:t>
        <a:bodyPr/>
        <a:lstStyle/>
        <a:p>
          <a:endParaRPr lang="en-GB"/>
        </a:p>
      </dgm:t>
    </dgm:pt>
    <dgm:pt modelId="{593CFAD0-C119-4B46-8899-842A38737B2F}" type="sibTrans" cxnId="{DADE984C-9EB5-46E0-8F76-2D5560C9DE26}">
      <dgm:prSet/>
      <dgm:spPr/>
      <dgm:t>
        <a:bodyPr/>
        <a:lstStyle/>
        <a:p>
          <a:endParaRPr lang="en-GB"/>
        </a:p>
      </dgm:t>
    </dgm:pt>
    <dgm:pt modelId="{A69D52F5-B87F-40B5-994B-9E434F87DD18}">
      <dgm:prSet/>
      <dgm:spPr/>
      <dgm:t>
        <a:bodyPr/>
        <a:lstStyle/>
        <a:p>
          <a:r>
            <a:rPr lang="en-GB" dirty="0">
              <a:latin typeface="Calibri"/>
              <a:cs typeface="Calibri"/>
            </a:rPr>
            <a:t>40 years on and still holds credibility (Lees , 2021.)</a:t>
          </a:r>
          <a:endParaRPr lang="en-US" dirty="0">
            <a:latin typeface="Calibri"/>
            <a:cs typeface="Calibri"/>
          </a:endParaRPr>
        </a:p>
      </dgm:t>
    </dgm:pt>
    <dgm:pt modelId="{7DA0CAA3-FBA3-4E52-BC03-B9ABBB2E4F50}" type="parTrans" cxnId="{8224E55F-812A-497B-8C5B-A838FE2F371B}">
      <dgm:prSet/>
      <dgm:spPr/>
      <dgm:t>
        <a:bodyPr/>
        <a:lstStyle/>
        <a:p>
          <a:endParaRPr lang="en-GB"/>
        </a:p>
      </dgm:t>
    </dgm:pt>
    <dgm:pt modelId="{30E59049-E64E-4E10-AC50-A7FA19B34CB5}" type="sibTrans" cxnId="{8224E55F-812A-497B-8C5B-A838FE2F371B}">
      <dgm:prSet/>
      <dgm:spPr/>
      <dgm:t>
        <a:bodyPr/>
        <a:lstStyle/>
        <a:p>
          <a:endParaRPr lang="en-GB"/>
        </a:p>
      </dgm:t>
    </dgm:pt>
    <dgm:pt modelId="{97FDC929-2282-4FD2-8BC4-C2213B2D2BDF}" type="pres">
      <dgm:prSet presAssocID="{7D6940B4-3FF5-4231-85CF-307073463EB4}" presName="linear" presStyleCnt="0">
        <dgm:presLayoutVars>
          <dgm:animLvl val="lvl"/>
          <dgm:resizeHandles val="exact"/>
        </dgm:presLayoutVars>
      </dgm:prSet>
      <dgm:spPr/>
    </dgm:pt>
    <dgm:pt modelId="{FF467104-4BA6-465B-A092-43E063D184C3}" type="pres">
      <dgm:prSet presAssocID="{8C00DAC7-5560-4B93-A677-8F92E40D8DBB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EB853E14-FA2E-4BA4-BD5B-18C47DE1D34E}" type="pres">
      <dgm:prSet presAssocID="{8C00DAC7-5560-4B93-A677-8F92E40D8DBB}" presName="childText" presStyleLbl="revTx" presStyleIdx="0" presStyleCnt="1">
        <dgm:presLayoutVars>
          <dgm:bulletEnabled val="1"/>
        </dgm:presLayoutVars>
      </dgm:prSet>
      <dgm:spPr/>
    </dgm:pt>
    <dgm:pt modelId="{7F05641A-F404-48F2-8681-F8739D7B874D}" type="pres">
      <dgm:prSet presAssocID="{3EE4E47B-C04A-4EBE-BB93-C5E261747748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7AFF4607-1AC5-4803-AABB-03E3C2B525B6}" srcId="{7D6940B4-3FF5-4231-85CF-307073463EB4}" destId="{8C00DAC7-5560-4B93-A677-8F92E40D8DBB}" srcOrd="0" destOrd="0" parTransId="{15BC112F-4D4C-4F61-8DD8-6BA85E442708}" sibTransId="{A554F3A2-7BCD-4008-9454-DA164CBA8DE9}"/>
    <dgm:cxn modelId="{E96C160B-2393-4B75-8AA5-39673CEB205E}" srcId="{8C00DAC7-5560-4B93-A677-8F92E40D8DBB}" destId="{B49EA592-EEB2-42B4-9A35-8B2F92D02D85}" srcOrd="0" destOrd="0" parTransId="{48F3719F-B6C9-4315-B557-58AE9E6E13E8}" sibTransId="{3858A628-89A6-436E-B6D1-79A9719C50D7}"/>
    <dgm:cxn modelId="{60CDA216-F822-48A9-AC24-05224257D297}" type="presOf" srcId="{5048ECCB-3D8A-43DD-9C97-41C2C8F00C80}" destId="{EB853E14-FA2E-4BA4-BD5B-18C47DE1D34E}" srcOrd="0" destOrd="2" presId="urn:microsoft.com/office/officeart/2005/8/layout/vList2"/>
    <dgm:cxn modelId="{191DAC3B-FDB5-4FA1-8500-D8F25498EE3F}" type="presOf" srcId="{7D6940B4-3FF5-4231-85CF-307073463EB4}" destId="{97FDC929-2282-4FD2-8BC4-C2213B2D2BDF}" srcOrd="0" destOrd="0" presId="urn:microsoft.com/office/officeart/2005/8/layout/vList2"/>
    <dgm:cxn modelId="{8224E55F-812A-497B-8C5B-A838FE2F371B}" srcId="{8C00DAC7-5560-4B93-A677-8F92E40D8DBB}" destId="{A69D52F5-B87F-40B5-994B-9E434F87DD18}" srcOrd="4" destOrd="0" parTransId="{7DA0CAA3-FBA3-4E52-BC03-B9ABBB2E4F50}" sibTransId="{30E59049-E64E-4E10-AC50-A7FA19B34CB5}"/>
    <dgm:cxn modelId="{9591AC6A-40CB-4246-994E-C63763E270C8}" srcId="{8C00DAC7-5560-4B93-A677-8F92E40D8DBB}" destId="{EC625ED3-F585-4E73-9DAD-29C9C599DD28}" srcOrd="3" destOrd="0" parTransId="{9258429E-90EA-42D7-BD7D-6BC74E405E8F}" sibTransId="{1200DF2A-45A4-4972-9A40-A1ED7FC5B800}"/>
    <dgm:cxn modelId="{DADE984C-9EB5-46E0-8F76-2D5560C9DE26}" srcId="{8C00DAC7-5560-4B93-A677-8F92E40D8DBB}" destId="{625B4B81-1C13-4D82-8912-5203272EA291}" srcOrd="1" destOrd="0" parTransId="{2D8B19C0-450C-4514-A51F-3EA7CD188072}" sibTransId="{593CFAD0-C119-4B46-8899-842A38737B2F}"/>
    <dgm:cxn modelId="{6556FC6D-142F-419E-AD3F-42544E6CD0A2}" type="presOf" srcId="{EC625ED3-F585-4E73-9DAD-29C9C599DD28}" destId="{EB853E14-FA2E-4BA4-BD5B-18C47DE1D34E}" srcOrd="0" destOrd="3" presId="urn:microsoft.com/office/officeart/2005/8/layout/vList2"/>
    <dgm:cxn modelId="{89805778-1080-49E4-A79F-340A11D859E8}" srcId="{8C00DAC7-5560-4B93-A677-8F92E40D8DBB}" destId="{5048ECCB-3D8A-43DD-9C97-41C2C8F00C80}" srcOrd="2" destOrd="0" parTransId="{A5FA9F7A-06D0-4254-B73C-054D73E55677}" sibTransId="{3C31A38E-86D5-494F-B828-E0B7BAC525FA}"/>
    <dgm:cxn modelId="{B083C780-1D66-4D7C-8192-7A8A8F12ABE4}" type="presOf" srcId="{625B4B81-1C13-4D82-8912-5203272EA291}" destId="{EB853E14-FA2E-4BA4-BD5B-18C47DE1D34E}" srcOrd="0" destOrd="1" presId="urn:microsoft.com/office/officeart/2005/8/layout/vList2"/>
    <dgm:cxn modelId="{0CFF0389-83FD-4109-B462-A59E43696F44}" type="presOf" srcId="{3EE4E47B-C04A-4EBE-BB93-C5E261747748}" destId="{7F05641A-F404-48F2-8681-F8739D7B874D}" srcOrd="0" destOrd="0" presId="urn:microsoft.com/office/officeart/2005/8/layout/vList2"/>
    <dgm:cxn modelId="{7B3007B4-F52D-4CDA-B323-43EA83C362B2}" srcId="{7D6940B4-3FF5-4231-85CF-307073463EB4}" destId="{3EE4E47B-C04A-4EBE-BB93-C5E261747748}" srcOrd="1" destOrd="0" parTransId="{B9F167A1-9615-4FFE-8CAC-9F704704FA19}" sibTransId="{5B31A771-AC68-434E-9C5F-03C92F24663E}"/>
    <dgm:cxn modelId="{8314AEC5-5A92-4997-B172-0FE906C8718D}" type="presOf" srcId="{B49EA592-EEB2-42B4-9A35-8B2F92D02D85}" destId="{EB853E14-FA2E-4BA4-BD5B-18C47DE1D34E}" srcOrd="0" destOrd="0" presId="urn:microsoft.com/office/officeart/2005/8/layout/vList2"/>
    <dgm:cxn modelId="{505B31D6-9783-4521-A8D6-0972761E146D}" type="presOf" srcId="{A69D52F5-B87F-40B5-994B-9E434F87DD18}" destId="{EB853E14-FA2E-4BA4-BD5B-18C47DE1D34E}" srcOrd="0" destOrd="4" presId="urn:microsoft.com/office/officeart/2005/8/layout/vList2"/>
    <dgm:cxn modelId="{FE330FF4-36A6-40DE-B811-8D89D46AB697}" type="presOf" srcId="{8C00DAC7-5560-4B93-A677-8F92E40D8DBB}" destId="{FF467104-4BA6-465B-A092-43E063D184C3}" srcOrd="0" destOrd="0" presId="urn:microsoft.com/office/officeart/2005/8/layout/vList2"/>
    <dgm:cxn modelId="{13241373-27D6-49C3-BC7D-FF31AEE4E0C7}" type="presParOf" srcId="{97FDC929-2282-4FD2-8BC4-C2213B2D2BDF}" destId="{FF467104-4BA6-465B-A092-43E063D184C3}" srcOrd="0" destOrd="0" presId="urn:microsoft.com/office/officeart/2005/8/layout/vList2"/>
    <dgm:cxn modelId="{A246CC75-DE36-4190-B92D-12C514395ABB}" type="presParOf" srcId="{97FDC929-2282-4FD2-8BC4-C2213B2D2BDF}" destId="{EB853E14-FA2E-4BA4-BD5B-18C47DE1D34E}" srcOrd="1" destOrd="0" presId="urn:microsoft.com/office/officeart/2005/8/layout/vList2"/>
    <dgm:cxn modelId="{2E42AF73-0D06-406D-AFB6-3952ED1F88BD}" type="presParOf" srcId="{97FDC929-2282-4FD2-8BC4-C2213B2D2BDF}" destId="{7F05641A-F404-48F2-8681-F8739D7B874D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467104-4BA6-465B-A092-43E063D184C3}">
      <dsp:nvSpPr>
        <dsp:cNvPr id="0" name=""/>
        <dsp:cNvSpPr/>
      </dsp:nvSpPr>
      <dsp:spPr>
        <a:xfrm>
          <a:off x="0" y="153612"/>
          <a:ext cx="4955031" cy="87395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>
              <a:latin typeface="Calibri"/>
              <a:cs typeface="Calibri"/>
            </a:rPr>
            <a:t>The Brandt Line 1980: </a:t>
          </a:r>
          <a:endParaRPr lang="en-US" sz="2200" kern="1200" dirty="0">
            <a:latin typeface="Calibri"/>
            <a:cs typeface="Calibri"/>
          </a:endParaRPr>
        </a:p>
      </dsp:txBody>
      <dsp:txXfrm>
        <a:off x="42663" y="196275"/>
        <a:ext cx="4869705" cy="788627"/>
      </dsp:txXfrm>
    </dsp:sp>
    <dsp:sp modelId="{EB853E14-FA2E-4BA4-BD5B-18C47DE1D34E}">
      <dsp:nvSpPr>
        <dsp:cNvPr id="0" name=""/>
        <dsp:cNvSpPr/>
      </dsp:nvSpPr>
      <dsp:spPr>
        <a:xfrm>
          <a:off x="0" y="1027565"/>
          <a:ext cx="4955031" cy="17305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7322" tIns="27940" rIns="156464" bIns="27940" numCol="1" spcCol="1270" anchor="t" anchorCtr="0">
          <a:noAutofit/>
        </a:bodyPr>
        <a:lstStyle/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endParaRPr lang="en-US" sz="1700" kern="1200" dirty="0">
            <a:latin typeface="Calibri"/>
            <a:cs typeface="Calibri"/>
          </a:endParaRPr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kern="1200" dirty="0">
              <a:latin typeface="Calibri"/>
              <a:cs typeface="Calibri"/>
            </a:rPr>
            <a:t>The rich north and the poor south </a:t>
          </a:r>
          <a:endParaRPr lang="en-US" sz="1700" kern="1200" dirty="0">
            <a:latin typeface="Calibri"/>
            <a:cs typeface="Calibri"/>
          </a:endParaRPr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kern="1200" dirty="0">
              <a:latin typeface="Calibri"/>
              <a:cs typeface="Calibri"/>
            </a:rPr>
            <a:t>north south divide concept of world inequality and poverty </a:t>
          </a:r>
          <a:endParaRPr lang="en-US" sz="1700" kern="1200" dirty="0">
            <a:latin typeface="Calibri"/>
            <a:cs typeface="Calibri"/>
          </a:endParaRP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kern="1200" dirty="0">
              <a:latin typeface="Calibri"/>
              <a:cs typeface="Calibri"/>
            </a:rPr>
            <a:t>Southern countries : lesser developed</a:t>
          </a:r>
          <a:endParaRPr lang="en-US" sz="1700" kern="1200" dirty="0">
            <a:latin typeface="Calibri"/>
            <a:cs typeface="Calibri"/>
          </a:endParaRP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kern="1200" dirty="0">
              <a:latin typeface="Calibri"/>
              <a:cs typeface="Calibri"/>
            </a:rPr>
            <a:t>40 years on and still holds credibility (Lees , 2021.)</a:t>
          </a:r>
          <a:endParaRPr lang="en-US" sz="1700" kern="1200" dirty="0">
            <a:latin typeface="Calibri"/>
            <a:cs typeface="Calibri"/>
          </a:endParaRPr>
        </a:p>
      </dsp:txBody>
      <dsp:txXfrm>
        <a:off x="0" y="1027565"/>
        <a:ext cx="4955031" cy="1730520"/>
      </dsp:txXfrm>
    </dsp:sp>
    <dsp:sp modelId="{7F05641A-F404-48F2-8681-F8739D7B874D}">
      <dsp:nvSpPr>
        <dsp:cNvPr id="0" name=""/>
        <dsp:cNvSpPr/>
      </dsp:nvSpPr>
      <dsp:spPr>
        <a:xfrm>
          <a:off x="0" y="2758086"/>
          <a:ext cx="4955031" cy="87395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Calibri"/>
              <a:cs typeface="Calibri"/>
            </a:rPr>
            <a:t>Is world poverty the issue or world inequality?(Pieterse, 2002).</a:t>
          </a:r>
          <a:endParaRPr lang="en-US" sz="2200" kern="1200" dirty="0">
            <a:latin typeface="Calibri"/>
            <a:cs typeface="Calibri"/>
          </a:endParaRPr>
        </a:p>
      </dsp:txBody>
      <dsp:txXfrm>
        <a:off x="42663" y="2800749"/>
        <a:ext cx="4869705" cy="78862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03/12/2022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1111/j.1467-985X.2004.aeI2.x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ewamericanjournal.net/2020/02/bernie-sanders-and-maslows-hierarchy-of-needs/" TargetMode="External"/><Relationship Id="rId7" Type="http://schemas.openxmlformats.org/officeDocument/2006/relationships/hyperlink" Target="https://www.ons.gov.uk/visualisations/dvc1370/index.html" TargetMode="External"/><Relationship Id="rId2" Type="http://schemas.openxmlformats.org/officeDocument/2006/relationships/hyperlink" Target="https://www.legislation.gov.uk/ukpga/1998/39/section/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ons.gov.uk/peoplepopulationandcommunity/personalandhouseholdfinances/incomeandwealth/bulletins/householdincomeinequalityfinancial/financialyearending2021" TargetMode="External"/><Relationship Id="rId5" Type="http://schemas.openxmlformats.org/officeDocument/2006/relationships/hyperlink" Target="https://www.ons.gov.uk/peoplepopulationandcommunity/personalandhouseholdfinances/incomeandwealth/bulletins/householddisposableincomeandinequality/financialyearending2021" TargetMode="External"/><Relationship Id="rId4" Type="http://schemas.openxmlformats.org/officeDocument/2006/relationships/hyperlink" Target="https://www.england.nhs.uk/publication/core20plus5-infographic/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ho.int/health-statistics" TargetMode="External"/><Relationship Id="rId2" Type="http://schemas.openxmlformats.org/officeDocument/2006/relationships/hyperlink" Target="https://tobistelling.wordpress.com/2012/08/12/brands-development-gap-today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3">
            <a:extLst>
              <a:ext uri="{FF2B5EF4-FFF2-40B4-BE49-F238E27FC236}">
                <a16:creationId xmlns:a16="http://schemas.microsoft.com/office/drawing/2014/main" id="{88294908-8B00-4F58-BBBA-20F71A40A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Freeform: Shape 15">
            <a:extLst>
              <a:ext uri="{FF2B5EF4-FFF2-40B4-BE49-F238E27FC236}">
                <a16:creationId xmlns:a16="http://schemas.microsoft.com/office/drawing/2014/main" id="{4364C879-1404-4203-8E9D-CC5DE0A621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82782" y="-1386168"/>
            <a:ext cx="2424873" cy="3611191"/>
          </a:xfrm>
          <a:custGeom>
            <a:avLst/>
            <a:gdLst>
              <a:gd name="connsiteX0" fmla="*/ 0 w 2424873"/>
              <a:gd name="connsiteY0" fmla="*/ 2424874 h 3611191"/>
              <a:gd name="connsiteX1" fmla="*/ 2424873 w 2424873"/>
              <a:gd name="connsiteY1" fmla="*/ 0 h 3611191"/>
              <a:gd name="connsiteX2" fmla="*/ 2424873 w 2424873"/>
              <a:gd name="connsiteY2" fmla="*/ 3611191 h 3611191"/>
              <a:gd name="connsiteX3" fmla="*/ 1186317 w 2424873"/>
              <a:gd name="connsiteY3" fmla="*/ 3611191 h 3611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24873" h="3611191">
                <a:moveTo>
                  <a:pt x="0" y="2424874"/>
                </a:moveTo>
                <a:lnTo>
                  <a:pt x="2424873" y="0"/>
                </a:lnTo>
                <a:lnTo>
                  <a:pt x="2424873" y="3611191"/>
                </a:lnTo>
                <a:lnTo>
                  <a:pt x="1186317" y="3611191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: Shape 17">
            <a:extLst>
              <a:ext uri="{FF2B5EF4-FFF2-40B4-BE49-F238E27FC236}">
                <a16:creationId xmlns:a16="http://schemas.microsoft.com/office/drawing/2014/main" id="{84617302-4B0D-4351-A6BB-6F0930D943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571000" y="-338582"/>
            <a:ext cx="1635955" cy="1635955"/>
          </a:xfrm>
          <a:custGeom>
            <a:avLst/>
            <a:gdLst>
              <a:gd name="connsiteX0" fmla="*/ 0 w 1635955"/>
              <a:gd name="connsiteY0" fmla="*/ 957987 h 1635955"/>
              <a:gd name="connsiteX1" fmla="*/ 957987 w 1635955"/>
              <a:gd name="connsiteY1" fmla="*/ 0 h 1635955"/>
              <a:gd name="connsiteX2" fmla="*/ 1635955 w 1635955"/>
              <a:gd name="connsiteY2" fmla="*/ 0 h 1635955"/>
              <a:gd name="connsiteX3" fmla="*/ 1635955 w 1635955"/>
              <a:gd name="connsiteY3" fmla="*/ 1635955 h 1635955"/>
              <a:gd name="connsiteX4" fmla="*/ 0 w 1635955"/>
              <a:gd name="connsiteY4" fmla="*/ 1635955 h 16359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35955" h="1635955">
                <a:moveTo>
                  <a:pt x="0" y="957987"/>
                </a:moveTo>
                <a:lnTo>
                  <a:pt x="957987" y="0"/>
                </a:lnTo>
                <a:lnTo>
                  <a:pt x="1635955" y="0"/>
                </a:lnTo>
                <a:lnTo>
                  <a:pt x="1635955" y="1635955"/>
                </a:lnTo>
                <a:lnTo>
                  <a:pt x="0" y="1635955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7" name="Freeform: Shape 19">
            <a:extLst>
              <a:ext uri="{FF2B5EF4-FFF2-40B4-BE49-F238E27FC236}">
                <a16:creationId xmlns:a16="http://schemas.microsoft.com/office/drawing/2014/main" id="{DA2C7802-C2E0-4218-8F89-8DD7CCD2CD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627985" y="-6588"/>
            <a:ext cx="4059393" cy="2548110"/>
          </a:xfrm>
          <a:custGeom>
            <a:avLst/>
            <a:gdLst>
              <a:gd name="connsiteX0" fmla="*/ 0 w 4059393"/>
              <a:gd name="connsiteY0" fmla="*/ 1511282 h 2548110"/>
              <a:gd name="connsiteX1" fmla="*/ 1511282 w 4059393"/>
              <a:gd name="connsiteY1" fmla="*/ 0 h 2548110"/>
              <a:gd name="connsiteX2" fmla="*/ 4059393 w 4059393"/>
              <a:gd name="connsiteY2" fmla="*/ 2548110 h 2548110"/>
              <a:gd name="connsiteX3" fmla="*/ 0 w 4059393"/>
              <a:gd name="connsiteY3" fmla="*/ 2548110 h 25481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059393" h="2548110">
                <a:moveTo>
                  <a:pt x="0" y="1511282"/>
                </a:moveTo>
                <a:lnTo>
                  <a:pt x="1511282" y="0"/>
                </a:lnTo>
                <a:lnTo>
                  <a:pt x="4059393" y="2548110"/>
                </a:lnTo>
                <a:lnTo>
                  <a:pt x="0" y="254811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Rectangle 21">
            <a:extLst>
              <a:ext uri="{FF2B5EF4-FFF2-40B4-BE49-F238E27FC236}">
                <a16:creationId xmlns:a16="http://schemas.microsoft.com/office/drawing/2014/main" id="{A6D7111A-21E5-4EE9-8A78-10E5530F0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262924" y="1465780"/>
            <a:ext cx="1185708" cy="118570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1" name="Freeform: Shape 23">
            <a:extLst>
              <a:ext uri="{FF2B5EF4-FFF2-40B4-BE49-F238E27FC236}">
                <a16:creationId xmlns:a16="http://schemas.microsoft.com/office/drawing/2014/main" id="{A3969E80-A77B-49FC-9122-D89AFD5EE1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-29557" y="5198743"/>
            <a:ext cx="2444907" cy="2366116"/>
          </a:xfrm>
          <a:custGeom>
            <a:avLst/>
            <a:gdLst>
              <a:gd name="connsiteX0" fmla="*/ 0 w 2203753"/>
              <a:gd name="connsiteY0" fmla="*/ 0 h 2132734"/>
              <a:gd name="connsiteX1" fmla="*/ 2203753 w 2203753"/>
              <a:gd name="connsiteY1" fmla="*/ 0 h 2132734"/>
              <a:gd name="connsiteX2" fmla="*/ 2203753 w 2203753"/>
              <a:gd name="connsiteY2" fmla="*/ 576461 h 2132734"/>
              <a:gd name="connsiteX3" fmla="*/ 647480 w 2203753"/>
              <a:gd name="connsiteY3" fmla="*/ 2132734 h 2132734"/>
              <a:gd name="connsiteX4" fmla="*/ 0 w 2203753"/>
              <a:gd name="connsiteY4" fmla="*/ 1485255 h 21327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03753" h="2132734">
                <a:moveTo>
                  <a:pt x="0" y="0"/>
                </a:moveTo>
                <a:lnTo>
                  <a:pt x="2203753" y="0"/>
                </a:lnTo>
                <a:lnTo>
                  <a:pt x="2203753" y="576461"/>
                </a:lnTo>
                <a:lnTo>
                  <a:pt x="647480" y="2132734"/>
                </a:lnTo>
                <a:lnTo>
                  <a:pt x="0" y="1485255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3" name="Rectangle 25">
            <a:extLst>
              <a:ext uri="{FF2B5EF4-FFF2-40B4-BE49-F238E27FC236}">
                <a16:creationId xmlns:a16="http://schemas.microsoft.com/office/drawing/2014/main" id="{1849CA57-76BD-4CF2-80BA-D7A46A01B7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769787" y="5439893"/>
            <a:ext cx="928467" cy="928467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5" name="Freeform: Shape 27">
            <a:extLst>
              <a:ext uri="{FF2B5EF4-FFF2-40B4-BE49-F238E27FC236}">
                <a16:creationId xmlns:a16="http://schemas.microsoft.com/office/drawing/2014/main" id="{35E9085E-E730-4768-83D4-6CB7E98971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3401311" y="734311"/>
            <a:ext cx="5389379" cy="5389379"/>
          </a:xfrm>
          <a:custGeom>
            <a:avLst/>
            <a:gdLst>
              <a:gd name="connsiteX0" fmla="*/ 0 w 5389379"/>
              <a:gd name="connsiteY0" fmla="*/ 540040 h 5389379"/>
              <a:gd name="connsiteX1" fmla="*/ 540040 w 5389379"/>
              <a:gd name="connsiteY1" fmla="*/ 0 h 5389379"/>
              <a:gd name="connsiteX2" fmla="*/ 5389379 w 5389379"/>
              <a:gd name="connsiteY2" fmla="*/ 0 h 5389379"/>
              <a:gd name="connsiteX3" fmla="*/ 5389379 w 5389379"/>
              <a:gd name="connsiteY3" fmla="*/ 4838655 h 5389379"/>
              <a:gd name="connsiteX4" fmla="*/ 4838655 w 5389379"/>
              <a:gd name="connsiteY4" fmla="*/ 5389379 h 5389379"/>
              <a:gd name="connsiteX5" fmla="*/ 0 w 5389379"/>
              <a:gd name="connsiteY5" fmla="*/ 5389379 h 5389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89379" h="5389379">
                <a:moveTo>
                  <a:pt x="0" y="540040"/>
                </a:moveTo>
                <a:lnTo>
                  <a:pt x="540040" y="0"/>
                </a:lnTo>
                <a:lnTo>
                  <a:pt x="5389379" y="0"/>
                </a:lnTo>
                <a:lnTo>
                  <a:pt x="5389379" y="4838655"/>
                </a:lnTo>
                <a:lnTo>
                  <a:pt x="4838655" y="5389379"/>
                </a:lnTo>
                <a:lnTo>
                  <a:pt x="0" y="538937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7" name="Freeform: Shape 29">
            <a:extLst>
              <a:ext uri="{FF2B5EF4-FFF2-40B4-BE49-F238E27FC236}">
                <a16:creationId xmlns:a16="http://schemas.microsoft.com/office/drawing/2014/main" id="{973272FE-A474-4CAE-8CA2-BCC8B476C3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700283" y="33283"/>
            <a:ext cx="6791435" cy="6791435"/>
          </a:xfrm>
          <a:custGeom>
            <a:avLst/>
            <a:gdLst>
              <a:gd name="connsiteX0" fmla="*/ 1860938 w 6791435"/>
              <a:gd name="connsiteY0" fmla="*/ 81158 h 6791435"/>
              <a:gd name="connsiteX1" fmla="*/ 1942096 w 6791435"/>
              <a:gd name="connsiteY1" fmla="*/ 0 h 6791435"/>
              <a:gd name="connsiteX2" fmla="*/ 6791435 w 6791435"/>
              <a:gd name="connsiteY2" fmla="*/ 0 h 6791435"/>
              <a:gd name="connsiteX3" fmla="*/ 6791435 w 6791435"/>
              <a:gd name="connsiteY3" fmla="*/ 4838655 h 6791435"/>
              <a:gd name="connsiteX4" fmla="*/ 6710277 w 6791435"/>
              <a:gd name="connsiteY4" fmla="*/ 4919813 h 6791435"/>
              <a:gd name="connsiteX5" fmla="*/ 6710277 w 6791435"/>
              <a:gd name="connsiteY5" fmla="*/ 81158 h 6791435"/>
              <a:gd name="connsiteX6" fmla="*/ 0 w 6791435"/>
              <a:gd name="connsiteY6" fmla="*/ 1942096 h 6791435"/>
              <a:gd name="connsiteX7" fmla="*/ 81158 w 6791435"/>
              <a:gd name="connsiteY7" fmla="*/ 1860938 h 6791435"/>
              <a:gd name="connsiteX8" fmla="*/ 81158 w 6791435"/>
              <a:gd name="connsiteY8" fmla="*/ 6710277 h 6791435"/>
              <a:gd name="connsiteX9" fmla="*/ 4919813 w 6791435"/>
              <a:gd name="connsiteY9" fmla="*/ 6710277 h 6791435"/>
              <a:gd name="connsiteX10" fmla="*/ 4838655 w 6791435"/>
              <a:gd name="connsiteY10" fmla="*/ 6791435 h 6791435"/>
              <a:gd name="connsiteX11" fmla="*/ 0 w 6791435"/>
              <a:gd name="connsiteY11" fmla="*/ 6791435 h 67914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791435" h="6791435">
                <a:moveTo>
                  <a:pt x="1860938" y="81158"/>
                </a:moveTo>
                <a:lnTo>
                  <a:pt x="1942096" y="0"/>
                </a:lnTo>
                <a:lnTo>
                  <a:pt x="6791435" y="0"/>
                </a:lnTo>
                <a:lnTo>
                  <a:pt x="6791435" y="4838655"/>
                </a:lnTo>
                <a:lnTo>
                  <a:pt x="6710277" y="4919813"/>
                </a:lnTo>
                <a:lnTo>
                  <a:pt x="6710277" y="81158"/>
                </a:lnTo>
                <a:close/>
                <a:moveTo>
                  <a:pt x="0" y="1942096"/>
                </a:moveTo>
                <a:lnTo>
                  <a:pt x="81158" y="1860938"/>
                </a:lnTo>
                <a:lnTo>
                  <a:pt x="81158" y="6710277"/>
                </a:lnTo>
                <a:lnTo>
                  <a:pt x="4919813" y="6710277"/>
                </a:lnTo>
                <a:lnTo>
                  <a:pt x="4838655" y="6791435"/>
                </a:lnTo>
                <a:lnTo>
                  <a:pt x="0" y="6791435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251607" y="1906353"/>
            <a:ext cx="3599721" cy="1893954"/>
          </a:xfrm>
          <a:noFill/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900" i="1" dirty="0">
                <a:solidFill>
                  <a:srgbClr val="080808"/>
                </a:solidFill>
                <a:latin typeface="Calibri"/>
                <a:ea typeface="Calibri"/>
                <a:cs typeface="Calibri"/>
              </a:rPr>
              <a:t>Student number: 2204887</a:t>
            </a:r>
          </a:p>
          <a:p>
            <a:r>
              <a:rPr lang="en-GB" sz="1900" i="1" dirty="0">
                <a:solidFill>
                  <a:srgbClr val="080808"/>
                </a:solidFill>
                <a:latin typeface="Calibri"/>
                <a:ea typeface="Calibri"/>
                <a:cs typeface="Calibri"/>
              </a:rPr>
              <a:t>Module code: </a:t>
            </a:r>
            <a:r>
              <a:rPr lang="en-GB" sz="1900" i="1" dirty="0">
                <a:solidFill>
                  <a:srgbClr val="080808"/>
                </a:solidFill>
                <a:latin typeface="Calibri"/>
                <a:ea typeface="+mn-lt"/>
                <a:cs typeface="+mn-lt"/>
              </a:rPr>
              <a:t>ECSO4001</a:t>
            </a:r>
          </a:p>
          <a:p>
            <a:r>
              <a:rPr lang="en-GB" sz="1900" i="1" dirty="0">
                <a:solidFill>
                  <a:srgbClr val="080808"/>
                </a:solidFill>
                <a:latin typeface="Calibri"/>
                <a:ea typeface="Calibri"/>
                <a:cs typeface="Calibri"/>
              </a:rPr>
              <a:t>Assignment 2: </a:t>
            </a:r>
            <a:r>
              <a:rPr lang="en-GB" sz="1900" i="1" dirty="0">
                <a:ea typeface="+mn-lt"/>
                <a:cs typeface="+mn-lt"/>
              </a:rPr>
              <a:t>Describe some ways in which society is divided into the ‘haves and have nots’.</a:t>
            </a:r>
          </a:p>
          <a:p>
            <a:endParaRPr lang="en-GB" sz="1900" dirty="0">
              <a:solidFill>
                <a:srgbClr val="080808"/>
              </a:solidFill>
              <a:ea typeface="Calibri"/>
              <a:cs typeface="Calibri"/>
            </a:endParaRPr>
          </a:p>
        </p:txBody>
      </p:sp>
      <p:sp>
        <p:nvSpPr>
          <p:cNvPr id="29" name="Freeform: Shape 31">
            <a:extLst>
              <a:ext uri="{FF2B5EF4-FFF2-40B4-BE49-F238E27FC236}">
                <a16:creationId xmlns:a16="http://schemas.microsoft.com/office/drawing/2014/main" id="{E07981EA-05A6-437C-88D7-B377B92B03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629823" y="5457591"/>
            <a:ext cx="2231794" cy="2568811"/>
          </a:xfrm>
          <a:custGeom>
            <a:avLst/>
            <a:gdLst>
              <a:gd name="connsiteX0" fmla="*/ 0 w 2940086"/>
              <a:gd name="connsiteY0" fmla="*/ 0 h 3384061"/>
              <a:gd name="connsiteX1" fmla="*/ 2496112 w 2940086"/>
              <a:gd name="connsiteY1" fmla="*/ 0 h 3384061"/>
              <a:gd name="connsiteX2" fmla="*/ 2940086 w 2940086"/>
              <a:gd name="connsiteY2" fmla="*/ 443975 h 3384061"/>
              <a:gd name="connsiteX3" fmla="*/ 0 w 2940086"/>
              <a:gd name="connsiteY3" fmla="*/ 3384061 h 33840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40086" h="3384061">
                <a:moveTo>
                  <a:pt x="0" y="0"/>
                </a:moveTo>
                <a:lnTo>
                  <a:pt x="2496112" y="0"/>
                </a:lnTo>
                <a:lnTo>
                  <a:pt x="2940086" y="443975"/>
                </a:lnTo>
                <a:lnTo>
                  <a:pt x="0" y="3384061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15E3C750-986E-4769-B1AE-49289FBEE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720059" y="5243545"/>
            <a:ext cx="959985" cy="959985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43"/>
    </mc:Choice>
    <mc:Fallback xmlns="">
      <p:transition spd="slow" advTm="843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7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B06B29-819A-B7AD-252A-4181E8A803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Calibri"/>
                <a:cs typeface="Calibri"/>
              </a:rPr>
              <a:t>Introduction:</a:t>
            </a:r>
            <a:r>
              <a:rPr lang="en-GB" sz="3600" dirty="0"/>
              <a:t> </a:t>
            </a:r>
            <a:endParaRPr lang="en-GB" sz="36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88A8EF-860A-9E21-05CE-CE527C389C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1782981"/>
            <a:ext cx="10905066" cy="4393982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sz="2000" dirty="0"/>
              <a:t>Inequalities in relation to geographical location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/>
              <a:t>Links between socio-economic factors and contemporary capitalist  in relation to location, health and economic inequalities.</a:t>
            </a:r>
          </a:p>
          <a:p>
            <a:pPr marL="0" indent="0">
              <a:buNone/>
            </a:pPr>
            <a:r>
              <a:rPr lang="en-GB" sz="2000" dirty="0"/>
              <a:t>Inequalities caused by location:</a:t>
            </a:r>
          </a:p>
          <a:p>
            <a:r>
              <a:rPr lang="en-GB" sz="2000" dirty="0"/>
              <a:t>Health (</a:t>
            </a:r>
            <a:r>
              <a:rPr lang="en-GB" sz="2000" dirty="0" err="1"/>
              <a:t>Braubach</a:t>
            </a:r>
            <a:r>
              <a:rPr lang="en-GB" sz="2000" dirty="0"/>
              <a:t> and Fairburn, 2010).</a:t>
            </a:r>
          </a:p>
          <a:p>
            <a:r>
              <a:rPr lang="en-GB" sz="2000" dirty="0"/>
              <a:t>Economic status (Office of National Statistics, 2021)</a:t>
            </a:r>
          </a:p>
          <a:p>
            <a:r>
              <a:rPr lang="en-GB" sz="2000" dirty="0"/>
              <a:t>Social status (Kirby, 1982)</a:t>
            </a:r>
          </a:p>
          <a:p>
            <a:r>
              <a:rPr lang="en-GB" sz="2000" dirty="0"/>
              <a:t>Access to amenities (</a:t>
            </a:r>
            <a:r>
              <a:rPr lang="en-GB" sz="2000" dirty="0" err="1"/>
              <a:t>Braubach</a:t>
            </a:r>
            <a:r>
              <a:rPr lang="en-GB" sz="2000" dirty="0"/>
              <a:t> and Fairburn, 2010).</a:t>
            </a:r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23" name="Rectangle 9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Isosceles Triangle 11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Isosceles Triangle 13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Rectangle 15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734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532"/>
    </mc:Choice>
    <mc:Fallback xmlns="">
      <p:transition spd="slow" advTm="29532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881B6C-06C5-CF58-F3E1-09EC13DA89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Calibri"/>
                <a:cs typeface="Calibri"/>
              </a:rPr>
              <a:t> Location and its inequalities: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3CF0DBB-8871-79BB-DD49-56C4B9D6BF8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66" t="17334" r="35917" b="23704"/>
          <a:stretch/>
        </p:blipFill>
        <p:spPr>
          <a:xfrm>
            <a:off x="5818011" y="1690688"/>
            <a:ext cx="5323049" cy="289818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C95D368-CC01-F478-F32A-1245463C3548}"/>
              </a:ext>
            </a:extLst>
          </p:cNvPr>
          <p:cNvSpPr txBox="1"/>
          <p:nvPr/>
        </p:nvSpPr>
        <p:spPr>
          <a:xfrm>
            <a:off x="6096000" y="4937760"/>
            <a:ext cx="4767072" cy="3741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Tobistelling</a:t>
            </a:r>
            <a:r>
              <a:rPr lang="en-GB" dirty="0"/>
              <a:t>, 2012).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67B6674-A333-A53F-2064-BDFC6A00459A}"/>
              </a:ext>
            </a:extLst>
          </p:cNvPr>
          <p:cNvSpPr txBox="1"/>
          <p:nvPr/>
        </p:nvSpPr>
        <p:spPr>
          <a:xfrm>
            <a:off x="5818011" y="1335024"/>
            <a:ext cx="32528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Image 1: The Brandt Line</a:t>
            </a:r>
          </a:p>
        </p:txBody>
      </p:sp>
      <p:graphicFrame>
        <p:nvGraphicFramePr>
          <p:cNvPr id="10" name="TextBox 7">
            <a:extLst>
              <a:ext uri="{FF2B5EF4-FFF2-40B4-BE49-F238E27FC236}">
                <a16:creationId xmlns:a16="http://schemas.microsoft.com/office/drawing/2014/main" id="{17AA85B7-7E8D-A291-7D43-59A031F9FDD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99199355"/>
              </p:ext>
            </p:extLst>
          </p:nvPr>
        </p:nvGraphicFramePr>
        <p:xfrm>
          <a:off x="392661" y="1647758"/>
          <a:ext cx="4955031" cy="37856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001465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345"/>
    </mc:Choice>
    <mc:Fallback xmlns="">
      <p:transition spd="slow" advTm="43345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0B3017-0E64-8554-7FB7-69FFC977CF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7206574" cy="597913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Calibri"/>
                <a:cs typeface="Calibri"/>
              </a:rPr>
              <a:t>Economic status and inequality in the UK 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FE87ED-E641-9C63-1CEB-33FF339C9F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5981" y="1511678"/>
            <a:ext cx="5428344" cy="482692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 North South divide:</a:t>
            </a:r>
          </a:p>
          <a:p>
            <a:pPr marL="0" indent="0">
              <a:buNone/>
            </a:pPr>
            <a:r>
              <a:rPr lang="en-GB" dirty="0"/>
              <a:t>Highest area of income:</a:t>
            </a:r>
          </a:p>
          <a:p>
            <a:r>
              <a:rPr lang="en-GB" dirty="0"/>
              <a:t> South East and London</a:t>
            </a:r>
          </a:p>
          <a:p>
            <a:r>
              <a:rPr lang="en-GB" dirty="0"/>
              <a:t> Wales’ productivity level: below average. Higher averages south </a:t>
            </a:r>
            <a:r>
              <a:rPr lang="en-GB" sz="2200" dirty="0"/>
              <a:t>(Office of National Statistics, 2021)  </a:t>
            </a:r>
          </a:p>
          <a:p>
            <a:r>
              <a:rPr lang="en-GB" dirty="0">
                <a:cs typeface="Calibri" panose="020F0502020204030204"/>
              </a:rPr>
              <a:t>7.8% (4.7 million) UK in persistent poverty </a:t>
            </a:r>
            <a:r>
              <a:rPr lang="en-GB" sz="2200" dirty="0">
                <a:cs typeface="Calibri" panose="020F0502020204030204"/>
              </a:rPr>
              <a:t>(Office of national statistics, 2022) </a:t>
            </a:r>
          </a:p>
          <a:p>
            <a:endParaRPr lang="en-GB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E0A67AB7-4119-156E-6F52-89A85B4DB19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310" t="17778" r="1785" b="16614"/>
          <a:stretch/>
        </p:blipFill>
        <p:spPr>
          <a:xfrm>
            <a:off x="5925456" y="1491494"/>
            <a:ext cx="5428344" cy="2305187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E720A0A4-A725-CA2C-579E-2E1120E4230D}"/>
              </a:ext>
            </a:extLst>
          </p:cNvPr>
          <p:cNvSpPr txBox="1"/>
          <p:nvPr/>
        </p:nvSpPr>
        <p:spPr>
          <a:xfrm>
            <a:off x="8446696" y="3925141"/>
            <a:ext cx="2907104" cy="64633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dirty="0"/>
              <a:t>(Office of National Statistics, 2021).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1BBE201-48F0-CF51-B242-855E7CB156B6}"/>
              </a:ext>
            </a:extLst>
          </p:cNvPr>
          <p:cNvSpPr txBox="1"/>
          <p:nvPr/>
        </p:nvSpPr>
        <p:spPr>
          <a:xfrm>
            <a:off x="6608168" y="963038"/>
            <a:ext cx="36770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Image 2: </a:t>
            </a:r>
            <a:r>
              <a:rPr lang="en-GB" i="1"/>
              <a:t>Where has </a:t>
            </a:r>
            <a:r>
              <a:rPr lang="en-GB" i="1" dirty="0"/>
              <a:t>the highest and lowest income or productivity?</a:t>
            </a:r>
          </a:p>
        </p:txBody>
      </p:sp>
    </p:spTree>
    <p:extLst>
      <p:ext uri="{BB962C8B-B14F-4D97-AF65-F5344CB8AC3E}">
        <p14:creationId xmlns:p14="http://schemas.microsoft.com/office/powerpoint/2010/main" val="1280841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897"/>
    </mc:Choice>
    <mc:Fallback xmlns="">
      <p:transition spd="slow" advTm="47897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FAEC82-76FF-8852-240B-93C940EA7D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Calibri"/>
                <a:cs typeface="Calibri"/>
              </a:rPr>
              <a:t>National Minimum Wage Act 1998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CC8D3B-BFA3-9140-61AB-8C5B0EC3AF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1782981"/>
            <a:ext cx="10905066" cy="439398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dirty="0"/>
              <a:t>Reduce inequality </a:t>
            </a:r>
          </a:p>
          <a:p>
            <a:r>
              <a:rPr lang="en-GB" sz="2000" dirty="0"/>
              <a:t>Offer protection to workers</a:t>
            </a:r>
          </a:p>
          <a:p>
            <a:pPr marL="0" indent="0">
              <a:buNone/>
            </a:pPr>
            <a:r>
              <a:rPr lang="en-GB" sz="2000" dirty="0"/>
              <a:t>(National Minimum Wage Act 1998)</a:t>
            </a:r>
            <a:endParaRPr lang="en-GB" sz="2000" dirty="0">
              <a:cs typeface="Calibri"/>
            </a:endParaRPr>
          </a:p>
          <a:p>
            <a:pPr marL="0" indent="0">
              <a:buNone/>
            </a:pPr>
            <a:r>
              <a:rPr lang="en-GB" sz="2000" b="1" dirty="0"/>
              <a:t>Set backs: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/>
              <a:t>Needs enforcing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/>
              <a:t>Benefits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/>
              <a:t>Isn't effecting the inequality in rich and poor </a:t>
            </a:r>
          </a:p>
          <a:p>
            <a:pPr marL="0" indent="0">
              <a:buNone/>
            </a:pPr>
            <a:r>
              <a:rPr lang="en-GB" sz="2000" dirty="0"/>
              <a:t>(Dickens and Manning, 2004) </a:t>
            </a:r>
          </a:p>
          <a:p>
            <a:pPr marL="0" indent="0">
              <a:buNone/>
            </a:pPr>
            <a:r>
              <a:rPr lang="en-GB" sz="2000" dirty="0"/>
              <a:t>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14453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7075"/>
    </mc:Choice>
    <mc:Fallback xmlns="">
      <p:transition spd="slow" advTm="67075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16D655-4FCD-3B62-355B-0CFCE750AD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Calibri"/>
                <a:cs typeface="Calibri"/>
              </a:rPr>
              <a:t>Gilbert &amp; Kahl’s model: </a:t>
            </a:r>
            <a:endParaRPr lang="en-GB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1E0EF02D-96B6-67DB-068F-2056E7398C7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478" b="9577"/>
          <a:stretch/>
        </p:blipFill>
        <p:spPr bwMode="auto">
          <a:xfrm>
            <a:off x="254467" y="2103120"/>
            <a:ext cx="3758266" cy="3522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D1F4E96-DB76-FE35-E89B-FFC7EFE593C0}"/>
              </a:ext>
            </a:extLst>
          </p:cNvPr>
          <p:cNvSpPr txBox="1"/>
          <p:nvPr/>
        </p:nvSpPr>
        <p:spPr>
          <a:xfrm>
            <a:off x="4617097" y="3060634"/>
            <a:ext cx="627278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/>
              <a:t>Why? </a:t>
            </a:r>
          </a:p>
          <a:p>
            <a:r>
              <a:rPr lang="en-GB" dirty="0"/>
              <a:t>Neoliberal policies: largen the inequalities within contemporary society (Pieterse, 2002). </a:t>
            </a:r>
          </a:p>
          <a:p>
            <a:r>
              <a:rPr lang="en-GB" dirty="0"/>
              <a:t>Contemporary capitalism controls wealth distribution (Stiglitz, 2015).</a:t>
            </a:r>
          </a:p>
          <a:p>
            <a:r>
              <a:rPr lang="en-GB" dirty="0"/>
              <a:t>See </a:t>
            </a:r>
            <a:r>
              <a:rPr lang="en-GB" i="1" dirty="0"/>
              <a:t>Image 3.</a:t>
            </a:r>
          </a:p>
          <a:p>
            <a:r>
              <a:rPr lang="en-GB" dirty="0"/>
              <a:t>Rich poor divide continuing to grow (</a:t>
            </a:r>
            <a:r>
              <a:rPr lang="en-GB" dirty="0" err="1"/>
              <a:t>Therien</a:t>
            </a:r>
            <a:r>
              <a:rPr lang="en-GB" dirty="0"/>
              <a:t>, 1999 )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9D46C86-3F3F-2570-73A0-931FE8D23D49}"/>
              </a:ext>
            </a:extLst>
          </p:cNvPr>
          <p:cNvSpPr txBox="1"/>
          <p:nvPr/>
        </p:nvSpPr>
        <p:spPr>
          <a:xfrm>
            <a:off x="254467" y="1456789"/>
            <a:ext cx="515210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Image 3: Class in the United States (Gilbert-Khal model)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E0DFFC3-5BC6-D62C-6F30-D4CE00F70628}"/>
              </a:ext>
            </a:extLst>
          </p:cNvPr>
          <p:cNvSpPr txBox="1"/>
          <p:nvPr/>
        </p:nvSpPr>
        <p:spPr>
          <a:xfrm>
            <a:off x="4622193" y="1971520"/>
            <a:ext cx="59620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Average household income 2021: £31,000 (Office of National Statistics, 2021)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22930C1-0149-570B-C54D-17D9465D186B}"/>
              </a:ext>
            </a:extLst>
          </p:cNvPr>
          <p:cNvSpPr txBox="1"/>
          <p:nvPr/>
        </p:nvSpPr>
        <p:spPr>
          <a:xfrm>
            <a:off x="375956" y="5737947"/>
            <a:ext cx="3005741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dirty="0"/>
              <a:t>(Gilbert, 2011).</a:t>
            </a:r>
          </a:p>
        </p:txBody>
      </p:sp>
    </p:spTree>
    <p:extLst>
      <p:ext uri="{BB962C8B-B14F-4D97-AF65-F5344CB8AC3E}">
        <p14:creationId xmlns:p14="http://schemas.microsoft.com/office/powerpoint/2010/main" val="11488418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4715"/>
    </mc:Choice>
    <mc:Fallback xmlns="">
      <p:transition spd="slow" advTm="54715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E70330-1F5B-DE23-0E4E-FD658BC160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Calibri"/>
                <a:cs typeface="Calibri"/>
              </a:rPr>
              <a:t>Financial inequalities due to location and the relation to poor health in the UK: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ADAA6C-60F6-B9C8-5425-6858D9EBE5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1782981"/>
            <a:ext cx="10905066" cy="439398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000" dirty="0">
                <a:latin typeface="Calibri"/>
                <a:cs typeface="Calibri"/>
              </a:rPr>
              <a:t>Socio-economic factors effected by low financial income: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>
                <a:latin typeface="Calibri"/>
                <a:cs typeface="Calibri"/>
              </a:rPr>
              <a:t>Poor hygiene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>
                <a:latin typeface="Calibri"/>
                <a:cs typeface="Calibri"/>
              </a:rPr>
              <a:t>Lack of nutritional foods -pregnant mothers (</a:t>
            </a:r>
            <a:r>
              <a:rPr lang="en-GB" sz="2000" b="0" i="0" dirty="0">
                <a:effectLst/>
                <a:latin typeface="Calibri"/>
                <a:cs typeface="Calibri"/>
              </a:rPr>
              <a:t>McFadden, A., Green, J., Williams, V. </a:t>
            </a:r>
            <a:r>
              <a:rPr lang="en-GB" sz="2000" b="0" i="1" dirty="0">
                <a:effectLst/>
                <a:latin typeface="Calibri"/>
                <a:cs typeface="Calibri"/>
              </a:rPr>
              <a:t>et al, </a:t>
            </a:r>
            <a:r>
              <a:rPr lang="en-GB" sz="2000" b="0" i="0" dirty="0">
                <a:effectLst/>
                <a:latin typeface="Calibri"/>
                <a:cs typeface="Calibri"/>
              </a:rPr>
              <a:t>2014).</a:t>
            </a:r>
            <a:r>
              <a:rPr lang="en-GB" sz="2000" dirty="0">
                <a:latin typeface="Calibri"/>
                <a:cs typeface="Calibri"/>
              </a:rPr>
              <a:t> </a:t>
            </a:r>
            <a:endParaRPr lang="en-GB" sz="2000" b="0" i="0" dirty="0">
              <a:effectLst/>
              <a:latin typeface="Calibri"/>
              <a:cs typeface="Calibri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sz="2000" dirty="0">
                <a:latin typeface="Calibri"/>
                <a:cs typeface="Calibri"/>
              </a:rPr>
              <a:t>Damp housing (</a:t>
            </a:r>
            <a:r>
              <a:rPr lang="en-GB" sz="2000" dirty="0" err="1">
                <a:latin typeface="Calibri"/>
                <a:cs typeface="Calibri"/>
              </a:rPr>
              <a:t>Braubach</a:t>
            </a:r>
            <a:r>
              <a:rPr lang="en-GB" sz="2000" dirty="0">
                <a:latin typeface="Calibri"/>
                <a:cs typeface="Calibri"/>
              </a:rPr>
              <a:t> and Fairburn, 2010).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>
                <a:latin typeface="Calibri"/>
                <a:cs typeface="Calibri"/>
              </a:rPr>
              <a:t>Green space  (NHS , 2022)</a:t>
            </a:r>
          </a:p>
          <a:p>
            <a:pPr marL="514350" indent="-514350">
              <a:buFont typeface="+mj-lt"/>
              <a:buAutoNum type="arabicPeriod"/>
            </a:pPr>
            <a:endParaRPr lang="en-GB" sz="2000" dirty="0">
              <a:latin typeface="Calibri"/>
              <a:cs typeface="Calibri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5406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341"/>
    </mc:Choice>
    <mc:Fallback xmlns="">
      <p:transition spd="slow" advTm="25341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7B727B-F3E0-0A30-3386-D5C382BD47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Calibri"/>
                <a:cs typeface="Calibri"/>
              </a:rPr>
              <a:t>Healthcare and location: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E38EC3-D775-D601-55F1-9FBFFBD3CD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1782981"/>
            <a:ext cx="10905066" cy="4393982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sz="2000" dirty="0">
                <a:latin typeface="Calibri"/>
                <a:cs typeface="Calibri"/>
              </a:rPr>
              <a:t>Many live without medical intervention ( </a:t>
            </a:r>
            <a:r>
              <a:rPr lang="en-GB" sz="2000" b="0" i="0" dirty="0">
                <a:effectLst/>
                <a:latin typeface="Calibri"/>
                <a:cs typeface="Calibri"/>
              </a:rPr>
              <a:t>Nasr, Budd, and Horrocks</a:t>
            </a:r>
            <a:r>
              <a:rPr lang="en-GB" sz="2000" dirty="0">
                <a:latin typeface="Calibri"/>
                <a:cs typeface="Calibri"/>
              </a:rPr>
              <a:t>,</a:t>
            </a:r>
            <a:r>
              <a:rPr lang="en-GB" sz="2000" b="0" i="0" dirty="0">
                <a:effectLst/>
                <a:latin typeface="Calibri"/>
                <a:cs typeface="Calibri"/>
              </a:rPr>
              <a:t> 2008).</a:t>
            </a:r>
            <a:r>
              <a:rPr lang="en-GB" sz="2000" dirty="0">
                <a:latin typeface="Calibri"/>
                <a:cs typeface="Calibri"/>
              </a:rPr>
              <a:t> </a:t>
            </a:r>
            <a:endParaRPr lang="en-GB" sz="2000" b="0" i="0" dirty="0">
              <a:effectLst/>
              <a:latin typeface="Calibri"/>
              <a:cs typeface="Calibri"/>
            </a:endParaRPr>
          </a:p>
          <a:p>
            <a:r>
              <a:rPr lang="en-GB" sz="2000" dirty="0">
                <a:latin typeface="Calibri"/>
                <a:cs typeface="Calibri"/>
              </a:rPr>
              <a:t>Urban and rural: larger quantity of health care professionals in richer, urban areas</a:t>
            </a:r>
          </a:p>
          <a:p>
            <a:r>
              <a:rPr lang="en-GB" sz="2000" dirty="0">
                <a:latin typeface="Calibri"/>
                <a:cs typeface="Calibri"/>
              </a:rPr>
              <a:t>Fewer services are found in deprived areas.</a:t>
            </a:r>
          </a:p>
          <a:p>
            <a:pPr marL="0" indent="0">
              <a:buNone/>
            </a:pPr>
            <a:r>
              <a:rPr lang="en-GB" sz="2000" dirty="0"/>
              <a:t> (</a:t>
            </a:r>
            <a:r>
              <a:rPr lang="en-GB" sz="2000" dirty="0" err="1"/>
              <a:t>Dussault</a:t>
            </a:r>
            <a:r>
              <a:rPr lang="en-GB" sz="2000" dirty="0"/>
              <a:t> and </a:t>
            </a:r>
            <a:r>
              <a:rPr lang="en-GB" sz="2000" dirty="0" err="1"/>
              <a:t>Franceschini</a:t>
            </a:r>
            <a:r>
              <a:rPr lang="en-GB" sz="2000" dirty="0"/>
              <a:t>, 2006) </a:t>
            </a:r>
            <a:endParaRPr lang="en-GB" sz="2000" dirty="0">
              <a:latin typeface="Calibri"/>
              <a:cs typeface="Calibri"/>
            </a:endParaRPr>
          </a:p>
          <a:p>
            <a:pPr marL="0" indent="0">
              <a:buNone/>
            </a:pPr>
            <a:r>
              <a:rPr lang="en-GB" sz="2000" b="1" dirty="0">
                <a:latin typeface="Calibri"/>
                <a:cs typeface="Calibri"/>
              </a:rPr>
              <a:t>Why? 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>
                <a:latin typeface="Calibri"/>
                <a:cs typeface="Calibri"/>
              </a:rPr>
              <a:t>Less pay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>
                <a:latin typeface="Calibri"/>
                <a:cs typeface="Calibri"/>
              </a:rPr>
              <a:t>Less involvement geographically 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>
                <a:latin typeface="Calibri"/>
                <a:cs typeface="Calibri"/>
              </a:rPr>
              <a:t>Lack of amenities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>
                <a:latin typeface="Calibri"/>
                <a:cs typeface="Calibri"/>
              </a:rPr>
              <a:t>Less time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>
                <a:latin typeface="Calibri"/>
                <a:cs typeface="Calibri"/>
              </a:rPr>
              <a:t>Disorganised 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>
                <a:latin typeface="Calibri"/>
                <a:cs typeface="Calibri"/>
              </a:rPr>
              <a:t>Less equipment </a:t>
            </a:r>
          </a:p>
          <a:p>
            <a:pPr marL="0" indent="0">
              <a:buNone/>
            </a:pPr>
            <a:r>
              <a:rPr lang="en-GB" sz="2000" dirty="0">
                <a:latin typeface="Calibri"/>
                <a:cs typeface="Calibri"/>
              </a:rPr>
              <a:t>(Gulliford, Jack and </a:t>
            </a:r>
            <a:r>
              <a:rPr lang="en-GB" sz="2000" dirty="0" err="1">
                <a:latin typeface="Calibri"/>
                <a:cs typeface="Calibri"/>
              </a:rPr>
              <a:t>Ukoumunne</a:t>
            </a:r>
            <a:r>
              <a:rPr lang="en-GB" sz="2000" dirty="0">
                <a:latin typeface="Calibri"/>
                <a:cs typeface="Calibri"/>
              </a:rPr>
              <a:t>, 2004).</a:t>
            </a:r>
          </a:p>
          <a:p>
            <a:pPr marL="514350" indent="-514350">
              <a:buFont typeface="+mj-lt"/>
              <a:buAutoNum type="arabicPeriod"/>
            </a:pPr>
            <a:endParaRPr lang="en-GB" sz="2000" dirty="0">
              <a:latin typeface="Calibri"/>
              <a:cs typeface="Calibri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82610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640"/>
    </mc:Choice>
    <mc:Fallback xmlns="">
      <p:transition spd="slow" advTm="38640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7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931094-CC5B-BA4C-3D9C-C4737B1F2B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Calibri"/>
                <a:cs typeface="Calibri"/>
              </a:rPr>
              <a:t>Health and Location: ‘Fair access to all’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4FE7D5-681D-13D4-1F38-3C456860F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1782981"/>
            <a:ext cx="10905066" cy="439398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000" dirty="0">
                <a:latin typeface="Calibri"/>
                <a:cs typeface="Calibri"/>
              </a:rPr>
              <a:t>Accessibility: </a:t>
            </a:r>
          </a:p>
          <a:p>
            <a:r>
              <a:rPr lang="en-GB" sz="2000" dirty="0">
                <a:latin typeface="Calibri"/>
                <a:cs typeface="Calibri"/>
              </a:rPr>
              <a:t>Travelling to appointments (cost, time, access to vehicle)</a:t>
            </a:r>
          </a:p>
          <a:p>
            <a:r>
              <a:rPr lang="en-GB" sz="2000" dirty="0">
                <a:latin typeface="Calibri"/>
                <a:cs typeface="Calibri"/>
              </a:rPr>
              <a:t>Public transport- rural areas</a:t>
            </a:r>
          </a:p>
          <a:p>
            <a:r>
              <a:rPr lang="en-GB" sz="2000" dirty="0">
                <a:latin typeface="Calibri"/>
                <a:cs typeface="Calibri"/>
              </a:rPr>
              <a:t>Health outcomes: negatively affects outcomes for example higher numbers of deaths due to asthma</a:t>
            </a:r>
          </a:p>
          <a:p>
            <a:r>
              <a:rPr lang="en-GB" sz="2000" dirty="0">
                <a:latin typeface="Calibri"/>
                <a:cs typeface="Calibri"/>
              </a:rPr>
              <a:t>Elderly unable to travel (inequity)</a:t>
            </a:r>
          </a:p>
          <a:p>
            <a:pPr marL="0" indent="0">
              <a:buNone/>
            </a:pPr>
            <a:r>
              <a:rPr lang="en-GB" sz="2000" dirty="0">
                <a:latin typeface="Calibri"/>
                <a:cs typeface="Calibri"/>
              </a:rPr>
              <a:t> (</a:t>
            </a:r>
            <a:r>
              <a:rPr lang="en-GB" sz="2000" b="0" i="0" dirty="0">
                <a:effectLst/>
                <a:latin typeface="Calibri"/>
                <a:cs typeface="Calibri"/>
              </a:rPr>
              <a:t>Jordan, H., Roderick, P., Martin, D. and Barnett, S., 2004.)</a:t>
            </a:r>
            <a:endParaRPr lang="en-GB" sz="2000" dirty="0">
              <a:latin typeface="Calibri"/>
              <a:cs typeface="Calibri"/>
            </a:endParaRP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15" name="Rectangle 9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Isosceles Triangle 11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Isosceles Triangle 13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Rectangle 15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88902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912"/>
    </mc:Choice>
    <mc:Fallback xmlns="">
      <p:transition spd="slow" advTm="41912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33F9A2-845A-2D85-846C-C9B279419C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Calibri"/>
                <a:cs typeface="Calibri"/>
              </a:rPr>
              <a:t>Levels of care in relation to location: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6F5014-E1F9-ABFB-5810-813093C98C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278803" cy="429525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>
                <a:latin typeface="Calibri"/>
                <a:cs typeface="Calibri"/>
              </a:rPr>
              <a:t>Moving forwards: 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latin typeface="Calibri"/>
                <a:cs typeface="Calibri"/>
              </a:rPr>
              <a:t>Balanced distribution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latin typeface="Calibri"/>
                <a:cs typeface="Calibri"/>
              </a:rPr>
              <a:t>Core20PLUS5: NHS funded intervention to reduce inequalities within the healthcare system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E107568-526A-015C-FF61-536120D4EDE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083" t="25838" r="20500" b="14222"/>
          <a:stretch/>
        </p:blipFill>
        <p:spPr>
          <a:xfrm>
            <a:off x="6929120" y="1524000"/>
            <a:ext cx="4806363" cy="268224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417621C-6D83-4C4A-22B4-B54B4E36DA4C}"/>
              </a:ext>
            </a:extLst>
          </p:cNvPr>
          <p:cNvSpPr txBox="1"/>
          <p:nvPr/>
        </p:nvSpPr>
        <p:spPr>
          <a:xfrm>
            <a:off x="6929120" y="1154668"/>
            <a:ext cx="5618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Image 4: Reducing Healthcare Inequalities.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7AFE4DC-5ADC-C9B7-2780-099BC36FCB7E}"/>
              </a:ext>
            </a:extLst>
          </p:cNvPr>
          <p:cNvSpPr txBox="1"/>
          <p:nvPr/>
        </p:nvSpPr>
        <p:spPr>
          <a:xfrm>
            <a:off x="10244390" y="4301493"/>
            <a:ext cx="2072640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dirty="0"/>
              <a:t>(NHS, 2022).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6E7344E-4A8D-F812-FE30-B9908DBC5D1C}"/>
              </a:ext>
            </a:extLst>
          </p:cNvPr>
          <p:cNvSpPr txBox="1"/>
          <p:nvPr/>
        </p:nvSpPr>
        <p:spPr>
          <a:xfrm>
            <a:off x="429208" y="5952931"/>
            <a:ext cx="32190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(NHS, 2022).</a:t>
            </a:r>
          </a:p>
        </p:txBody>
      </p:sp>
    </p:spTree>
    <p:extLst>
      <p:ext uri="{BB962C8B-B14F-4D97-AF65-F5344CB8AC3E}">
        <p14:creationId xmlns:p14="http://schemas.microsoft.com/office/powerpoint/2010/main" val="3331193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088"/>
    </mc:Choice>
    <mc:Fallback xmlns="">
      <p:transition spd="slow" advTm="47088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38BD48-595C-3D6E-A22C-55972F5CD4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Calibri"/>
                <a:cs typeface="Calibri"/>
              </a:rPr>
              <a:t>Maslow’s hierarchy of needs </a:t>
            </a:r>
            <a:endParaRPr lang="en-GB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D2A91B61-0D51-6F4A-5B3C-D1566F7FD98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97" y="1690688"/>
            <a:ext cx="6157553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2F53331-1406-A34B-82E0-7DB87ABFC61F}"/>
              </a:ext>
            </a:extLst>
          </p:cNvPr>
          <p:cNvSpPr txBox="1"/>
          <p:nvPr/>
        </p:nvSpPr>
        <p:spPr>
          <a:xfrm>
            <a:off x="3792203" y="5857360"/>
            <a:ext cx="33773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(New American Journal, 2020).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B74516C-B9DE-1567-C3F3-83AE143386AF}"/>
              </a:ext>
            </a:extLst>
          </p:cNvPr>
          <p:cNvSpPr txBox="1"/>
          <p:nvPr/>
        </p:nvSpPr>
        <p:spPr>
          <a:xfrm>
            <a:off x="970213" y="1413689"/>
            <a:ext cx="66792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Image 5: Maslow’s hierarchy of needs pyramid: google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6CC6210-6336-C5DD-8F3A-48BE9C911486}"/>
              </a:ext>
            </a:extLst>
          </p:cNvPr>
          <p:cNvSpPr txBox="1"/>
          <p:nvPr/>
        </p:nvSpPr>
        <p:spPr>
          <a:xfrm>
            <a:off x="6813755" y="2015613"/>
            <a:ext cx="46899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Without access to healthcare where does one stand on Maslow's Hierarchy of needs?</a:t>
            </a:r>
          </a:p>
        </p:txBody>
      </p:sp>
    </p:spTree>
    <p:extLst>
      <p:ext uri="{BB962C8B-B14F-4D97-AF65-F5344CB8AC3E}">
        <p14:creationId xmlns:p14="http://schemas.microsoft.com/office/powerpoint/2010/main" val="4294024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413"/>
    </mc:Choice>
    <mc:Fallback xmlns="">
      <p:transition spd="slow" advTm="35413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AD169C-B378-05D1-CEBA-8F8EBFBA1E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Calibri"/>
                <a:cs typeface="Calibri"/>
              </a:rPr>
              <a:t>Conclusion: 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04494D-71AA-3042-0C82-4EFB6BC294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1782981"/>
            <a:ext cx="10905066" cy="4393982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000" dirty="0"/>
              <a:t>Is the system working?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/>
              <a:t>Contemporary capitalism depend on the inequalities within society to function (Pieterse, 2002).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/>
              <a:t>Policies: Reliability and purpose.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/>
              <a:t>Wealth distribution, inequalities  and the capitalist system (</a:t>
            </a:r>
            <a:r>
              <a:rPr lang="en-GB" sz="2000" dirty="0" err="1"/>
              <a:t>Stiglit</a:t>
            </a:r>
            <a:r>
              <a:rPr lang="en-GB" sz="2000" dirty="0"/>
              <a:t>, 2015).</a:t>
            </a:r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Isosceles Triangle 11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Isosceles Triangle 13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Rectangle 15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73474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620"/>
    </mc:Choice>
    <mc:Fallback xmlns="">
      <p:transition spd="slow" advTm="50620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19CC46-C0BC-C053-1E0B-1CA276802D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E3FF25-A5C6-5CD3-D7A2-A0D25E2AB9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6760" y="1409065"/>
            <a:ext cx="10515600" cy="435133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dirty="0" err="1">
                <a:effectLst/>
                <a:latin typeface="Calibri"/>
                <a:ea typeface="Calibri" panose="020F0502020204030204" pitchFamily="34" charset="0"/>
                <a:cs typeface="Times New Roman"/>
              </a:rPr>
              <a:t>Braubach</a:t>
            </a:r>
            <a:r>
              <a:rPr lang="en-GB" sz="1400" dirty="0">
                <a:effectLst/>
                <a:latin typeface="Calibri"/>
                <a:ea typeface="Calibri" panose="020F0502020204030204" pitchFamily="34" charset="0"/>
                <a:cs typeface="Times New Roman"/>
              </a:rPr>
              <a:t>, M. and Fairburn, J. (2010) ‘Social inequities in environmental risks associated with housing and residential location—a review of evidence’, </a:t>
            </a:r>
            <a:r>
              <a:rPr lang="en-GB" sz="1400" i="1" dirty="0">
                <a:effectLst/>
                <a:latin typeface="Calibri"/>
                <a:ea typeface="Calibri" panose="020F0502020204030204" pitchFamily="34" charset="0"/>
                <a:cs typeface="Times New Roman"/>
              </a:rPr>
              <a:t>European journal of public health</a:t>
            </a:r>
            <a:r>
              <a:rPr lang="en-GB" sz="1400" dirty="0">
                <a:effectLst/>
                <a:latin typeface="Calibri"/>
                <a:ea typeface="Calibri" panose="020F0502020204030204" pitchFamily="34" charset="0"/>
                <a:cs typeface="Times New Roman"/>
              </a:rPr>
              <a:t>, 20(1), pp.36-42. DOI: 10.1093/</a:t>
            </a:r>
            <a:r>
              <a:rPr lang="en-GB" sz="1400" dirty="0" err="1">
                <a:effectLst/>
                <a:latin typeface="Calibri"/>
                <a:ea typeface="Calibri" panose="020F0502020204030204" pitchFamily="34" charset="0"/>
                <a:cs typeface="Times New Roman"/>
              </a:rPr>
              <a:t>eurpub</a:t>
            </a:r>
            <a:r>
              <a:rPr lang="en-GB" sz="1400" dirty="0">
                <a:effectLst/>
                <a:latin typeface="Calibri"/>
                <a:ea typeface="Calibri" panose="020F0502020204030204" pitchFamily="34" charset="0"/>
                <a:cs typeface="Times New Roman"/>
              </a:rPr>
              <a:t>/ckp221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b="0" i="0" dirty="0">
                <a:solidFill>
                  <a:srgbClr val="222222"/>
                </a:solidFill>
                <a:effectLst/>
                <a:latin typeface="Calibri"/>
                <a:cs typeface="Calibri"/>
              </a:rPr>
              <a:t>Dickens, R. and Manning, A. (2004) ‘Has the national minimum wage reduced UK wage inequality?', </a:t>
            </a:r>
            <a:r>
              <a:rPr lang="en-GB" sz="1400" b="0" i="1" dirty="0">
                <a:solidFill>
                  <a:srgbClr val="222222"/>
                </a:solidFill>
                <a:effectLst/>
                <a:latin typeface="Calibri"/>
                <a:cs typeface="Calibri"/>
              </a:rPr>
              <a:t>Journal of the Royal Statistical Society: Series A (Statistics in Society)</a:t>
            </a:r>
            <a:r>
              <a:rPr lang="en-GB" sz="1400" b="0" i="0" dirty="0">
                <a:solidFill>
                  <a:srgbClr val="222222"/>
                </a:solidFill>
                <a:effectLst/>
                <a:latin typeface="Calibri"/>
                <a:cs typeface="Calibri"/>
              </a:rPr>
              <a:t>, </a:t>
            </a:r>
            <a:r>
              <a:rPr lang="en-GB" sz="1400" b="0" dirty="0">
                <a:solidFill>
                  <a:srgbClr val="222222"/>
                </a:solidFill>
                <a:effectLst/>
                <a:latin typeface="Calibri"/>
                <a:cs typeface="Calibri"/>
              </a:rPr>
              <a:t>167(4)</a:t>
            </a:r>
            <a:r>
              <a:rPr lang="en-GB" sz="1400" b="0" i="0" dirty="0">
                <a:solidFill>
                  <a:srgbClr val="222222"/>
                </a:solidFill>
                <a:effectLst/>
                <a:latin typeface="Calibri"/>
                <a:cs typeface="Calibri"/>
              </a:rPr>
              <a:t>, pp.613-626. DOI:</a:t>
            </a:r>
            <a:r>
              <a:rPr lang="pt-BR" sz="1400" b="1" i="0" u="none" strike="noStrike" dirty="0">
                <a:solidFill>
                  <a:srgbClr val="0563C1"/>
                </a:solidFill>
                <a:effectLst/>
                <a:latin typeface="Calibri"/>
                <a:cs typeface="Calibri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pt-BR" sz="1400" i="0" strike="noStrike" dirty="0">
                <a:effectLst/>
                <a:latin typeface="Calibri"/>
                <a:cs typeface="Calibri"/>
              </a:rPr>
              <a:t>10.1111/j.1467-985X.2004.aeI2.x</a:t>
            </a:r>
            <a:endParaRPr lang="en-GB" sz="1400" dirty="0">
              <a:effectLst/>
              <a:latin typeface="Calibri"/>
              <a:ea typeface="Calibri" panose="020F0502020204030204" pitchFamily="34" charset="0"/>
              <a:cs typeface="Calibri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dirty="0">
                <a:effectLst/>
                <a:latin typeface="Calibri"/>
                <a:ea typeface="Calibri" panose="020F0502020204030204" pitchFamily="34" charset="0"/>
                <a:cs typeface="Times New Roman"/>
              </a:rPr>
              <a:t>Dussault, G. and Franceschini, M. (2006) ‘Not enough there, too much here: understanding geographical imbalances in the distribution of the health workforce’, </a:t>
            </a:r>
            <a:r>
              <a:rPr lang="en-GB" sz="1400" i="1" dirty="0">
                <a:effectLst/>
                <a:latin typeface="Calibri"/>
                <a:ea typeface="Calibri" panose="020F0502020204030204" pitchFamily="34" charset="0"/>
                <a:cs typeface="Times New Roman"/>
              </a:rPr>
              <a:t>Human Resources for Health,</a:t>
            </a:r>
            <a:r>
              <a:rPr lang="en-GB" sz="1400" dirty="0">
                <a:effectLst/>
                <a:latin typeface="Calibri"/>
                <a:ea typeface="Calibri" panose="020F0502020204030204" pitchFamily="34" charset="0"/>
                <a:cs typeface="Times New Roman"/>
              </a:rPr>
              <a:t> 4(1), pp. 1-16. DOI:10.1186/1478-4491-4-12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dirty="0">
                <a:effectLst/>
                <a:latin typeface="Calibri"/>
                <a:ea typeface="Calibri" panose="020F0502020204030204" pitchFamily="34" charset="0"/>
                <a:cs typeface="Times New Roman"/>
              </a:rPr>
              <a:t>Gilbert, D, L. (2011) </a:t>
            </a:r>
            <a:r>
              <a:rPr lang="en-GB" sz="1400" i="1" dirty="0">
                <a:effectLst/>
                <a:latin typeface="Calibri"/>
                <a:ea typeface="Calibri" panose="020F0502020204030204" pitchFamily="34" charset="0"/>
                <a:cs typeface="Times New Roman"/>
              </a:rPr>
              <a:t>The American class structure in an age of growing inequality, </a:t>
            </a:r>
            <a:r>
              <a:rPr lang="en-GB" sz="1400" dirty="0">
                <a:effectLst/>
                <a:latin typeface="Calibri"/>
                <a:ea typeface="Calibri" panose="020F0502020204030204" pitchFamily="34" charset="0"/>
                <a:cs typeface="Times New Roman"/>
              </a:rPr>
              <a:t>Thousand Oaks, California: Pine Forge.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dirty="0">
                <a:effectLst/>
                <a:latin typeface="Calibri"/>
                <a:ea typeface="Calibri" panose="020F0502020204030204" pitchFamily="34" charset="0"/>
                <a:cs typeface="Times New Roman"/>
              </a:rPr>
              <a:t>Gulliford, M., Jack, R., Adams, G. and </a:t>
            </a:r>
            <a:r>
              <a:rPr lang="en-GB" sz="1400" dirty="0" err="1">
                <a:effectLst/>
                <a:latin typeface="Calibri"/>
                <a:ea typeface="Calibri" panose="020F0502020204030204" pitchFamily="34" charset="0"/>
                <a:cs typeface="Times New Roman"/>
              </a:rPr>
              <a:t>Ukoumunne</a:t>
            </a:r>
            <a:r>
              <a:rPr lang="en-GB" sz="1400" dirty="0">
                <a:effectLst/>
                <a:latin typeface="Calibri"/>
                <a:ea typeface="Calibri" panose="020F0502020204030204" pitchFamily="34" charset="0"/>
                <a:cs typeface="Times New Roman"/>
              </a:rPr>
              <a:t>, O. (2004) ‘Availability and structure of primary medical care services and population health and health care indicators in England’, </a:t>
            </a:r>
            <a:r>
              <a:rPr lang="en-GB" sz="1400" i="1" dirty="0">
                <a:effectLst/>
                <a:latin typeface="Calibri"/>
                <a:ea typeface="Calibri" panose="020F0502020204030204" pitchFamily="34" charset="0"/>
                <a:cs typeface="Times New Roman"/>
              </a:rPr>
              <a:t>BMC Health Services Research</a:t>
            </a:r>
            <a:r>
              <a:rPr lang="en-GB" sz="1400" dirty="0">
                <a:effectLst/>
                <a:latin typeface="Calibri"/>
                <a:ea typeface="Calibri" panose="020F0502020204030204" pitchFamily="34" charset="0"/>
                <a:cs typeface="Times New Roman"/>
              </a:rPr>
              <a:t>, 4(1), pp.1-8. DOI: 10.1186/1472-6963-4-12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dirty="0">
                <a:effectLst/>
                <a:latin typeface="Calibri"/>
                <a:ea typeface="Calibri" panose="020F0502020204030204" pitchFamily="34" charset="0"/>
                <a:cs typeface="Times New Roman"/>
              </a:rPr>
              <a:t>Jordan, H., Roderick, P., Martin, D. and Barnett, S. (2004) ‘Distance, rurality and the need for care: access to health services in South West England’, </a:t>
            </a:r>
            <a:r>
              <a:rPr lang="en-GB" sz="1400" i="1" dirty="0">
                <a:effectLst/>
                <a:latin typeface="Calibri"/>
                <a:ea typeface="Calibri" panose="020F0502020204030204" pitchFamily="34" charset="0"/>
                <a:cs typeface="Times New Roman"/>
              </a:rPr>
              <a:t>International journal of health geographics</a:t>
            </a:r>
            <a:r>
              <a:rPr lang="en-GB" sz="1400" dirty="0">
                <a:effectLst/>
                <a:latin typeface="Calibri"/>
                <a:ea typeface="Calibri" panose="020F0502020204030204" pitchFamily="34" charset="0"/>
                <a:cs typeface="Times New Roman"/>
              </a:rPr>
              <a:t>, </a:t>
            </a:r>
            <a:r>
              <a:rPr lang="en-GB" sz="1400" i="1" dirty="0">
                <a:effectLst/>
                <a:latin typeface="Calibri"/>
                <a:ea typeface="Calibri" panose="020F0502020204030204" pitchFamily="34" charset="0"/>
                <a:cs typeface="Times New Roman"/>
              </a:rPr>
              <a:t>3</a:t>
            </a:r>
            <a:r>
              <a:rPr lang="en-GB" sz="1400" dirty="0">
                <a:effectLst/>
                <a:latin typeface="Calibri"/>
                <a:ea typeface="Calibri" panose="020F0502020204030204" pitchFamily="34" charset="0"/>
                <a:cs typeface="Times New Roman"/>
              </a:rPr>
              <a:t>(1), pp.1-9. DOI: 10.1186/1476-072X-3-21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dirty="0">
                <a:effectLst/>
                <a:latin typeface="Calibri"/>
                <a:ea typeface="Calibri" panose="020F0502020204030204" pitchFamily="34" charset="0"/>
                <a:cs typeface="Times New Roman"/>
              </a:rPr>
              <a:t>Kirby, A. (1982) </a:t>
            </a:r>
            <a:r>
              <a:rPr lang="en-GB" sz="1400" i="1" dirty="0">
                <a:effectLst/>
                <a:latin typeface="Calibri"/>
                <a:ea typeface="Calibri" panose="020F0502020204030204" pitchFamily="34" charset="0"/>
                <a:cs typeface="Times New Roman"/>
              </a:rPr>
              <a:t>The Politics of Location. </a:t>
            </a:r>
            <a:r>
              <a:rPr lang="en-GB" sz="1400" dirty="0">
                <a:effectLst/>
                <a:latin typeface="Calibri"/>
                <a:ea typeface="Calibri" panose="020F0502020204030204" pitchFamily="34" charset="0"/>
                <a:cs typeface="Times New Roman"/>
              </a:rPr>
              <a:t>1</a:t>
            </a:r>
            <a:r>
              <a:rPr lang="en-GB" sz="1400" baseline="30000" dirty="0">
                <a:effectLst/>
                <a:latin typeface="Calibri"/>
                <a:ea typeface="Calibri" panose="020F0502020204030204" pitchFamily="34" charset="0"/>
                <a:cs typeface="Times New Roman"/>
              </a:rPr>
              <a:t>ST</a:t>
            </a:r>
            <a:r>
              <a:rPr lang="en-GB" sz="1400" dirty="0">
                <a:effectLst/>
                <a:latin typeface="Calibri"/>
                <a:ea typeface="Calibri" panose="020F0502020204030204" pitchFamily="34" charset="0"/>
                <a:cs typeface="Times New Roman"/>
              </a:rPr>
              <a:t> </a:t>
            </a:r>
            <a:r>
              <a:rPr lang="en-GB" sz="1400" dirty="0" err="1">
                <a:effectLst/>
                <a:latin typeface="Calibri"/>
                <a:ea typeface="Calibri" panose="020F0502020204030204" pitchFamily="34" charset="0"/>
                <a:cs typeface="Times New Roman"/>
              </a:rPr>
              <a:t>edn</a:t>
            </a:r>
            <a:r>
              <a:rPr lang="en-GB" sz="1400" dirty="0">
                <a:effectLst/>
                <a:latin typeface="Calibri"/>
                <a:ea typeface="Calibri" panose="020F0502020204030204" pitchFamily="34" charset="0"/>
                <a:cs typeface="Times New Roman"/>
              </a:rPr>
              <a:t>. London: Routledge.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dirty="0">
                <a:effectLst/>
                <a:latin typeface="Calibri"/>
                <a:ea typeface="Calibri" panose="020F0502020204030204" pitchFamily="34" charset="0"/>
                <a:cs typeface="Times New Roman"/>
              </a:rPr>
              <a:t>Lees, N. (2021) ‘The Brandt Line after forty years: The more North–South relations change, the more they stay the same?’, </a:t>
            </a:r>
            <a:r>
              <a:rPr lang="en-GB" sz="1400" i="1" dirty="0">
                <a:effectLst/>
                <a:latin typeface="Calibri"/>
                <a:ea typeface="Calibri" panose="020F0502020204030204" pitchFamily="34" charset="0"/>
                <a:cs typeface="Times New Roman"/>
              </a:rPr>
              <a:t>Review of International Studies</a:t>
            </a:r>
            <a:r>
              <a:rPr lang="en-GB" sz="1400" dirty="0">
                <a:effectLst/>
                <a:latin typeface="Calibri"/>
                <a:ea typeface="Calibri" panose="020F0502020204030204" pitchFamily="34" charset="0"/>
                <a:cs typeface="Times New Roman"/>
              </a:rPr>
              <a:t>, </a:t>
            </a:r>
            <a:r>
              <a:rPr lang="en-GB" sz="1400" i="1" dirty="0">
                <a:effectLst/>
                <a:latin typeface="Calibri"/>
                <a:ea typeface="Calibri" panose="020F0502020204030204" pitchFamily="34" charset="0"/>
                <a:cs typeface="Times New Roman"/>
              </a:rPr>
              <a:t>47</a:t>
            </a:r>
            <a:r>
              <a:rPr lang="en-GB" sz="1400" dirty="0">
                <a:effectLst/>
                <a:latin typeface="Calibri"/>
                <a:ea typeface="Calibri" panose="020F0502020204030204" pitchFamily="34" charset="0"/>
                <a:cs typeface="Times New Roman"/>
              </a:rPr>
              <a:t>(1), pp.85-106. DOI: 10.1017/S026021052000039X</a:t>
            </a:r>
          </a:p>
          <a:p>
            <a:endParaRPr lang="en-GB" sz="1800" i="1" dirty="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9041049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66"/>
    </mc:Choice>
    <mc:Fallback xmlns="">
      <p:transition spd="slow" advTm="1366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A1EEB4-044E-17C3-4515-5555AF49CB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943" y="491347"/>
            <a:ext cx="10515600" cy="4351338"/>
          </a:xfrm>
        </p:spPr>
        <p:txBody>
          <a:bodyPr>
            <a:noAutofit/>
          </a:bodyPr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McFadden, A., Green, J., Williams, V., McLeish, J., McCormick, F., Fox-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Rushby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J. and Renfrew, M. (2014) ‘Can food vouchers improve nutrition and reduce health inequalities in low-income mothers and young children: a multi-method evaluation of the experiences of beneficiaries and practitioners of the Healthy Start programme in England’, </a:t>
            </a:r>
            <a:r>
              <a:rPr lang="en-GB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BMC public health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14(1), pp.1-13. DOI:10.1186/1471-2458-14-148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Nasr, M., Budd, J., and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Horrocks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M. (2008) ‘Uncomplicated varicose vein surgery in the UK–a postcode lottery?’, </a:t>
            </a:r>
            <a:r>
              <a:rPr lang="en-GB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Annals of The Royal College of Surgeons of England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90(6), pp.474-476. DOI: 10.1308/003588408X301109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National minimum wage act 1998, c.39. 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4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National Minimum Wage Act 1998 (legislation.gov.uk)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27/11/22)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New American Journal (2020) </a:t>
            </a:r>
            <a:r>
              <a:rPr lang="en-GB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Bernie Sanders and Maslow’s hierarchy of Needs. 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4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Bernie Sanders and Maslow’s Hierarchy of Needs | New American Journal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28/11/22)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fr-FR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NHS (2022) </a:t>
            </a:r>
            <a:r>
              <a:rPr lang="fr-FR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Core20PLUS5 Inforgraphic- Adult . </a:t>
            </a:r>
            <a:r>
              <a:rPr lang="fr-FR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</a:t>
            </a:r>
            <a:r>
              <a:rPr lang="fr-FR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fr-FR" sz="14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NHS England » Core20PLUS5 infographic – Adult</a:t>
            </a:r>
            <a:r>
              <a:rPr lang="fr-FR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27/11/22)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fr-FR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Office of National Statistics (2021) </a:t>
            </a:r>
            <a:r>
              <a:rPr lang="fr-FR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Average houshold income UK: financial year ending 2021. </a:t>
            </a:r>
            <a:r>
              <a:rPr lang="fr-FR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Availabe at: </a:t>
            </a:r>
            <a:r>
              <a:rPr lang="en-GB" sz="14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Average household income, UK - Office for National Statistics (ons.gov.uk)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27/11/22)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Office of National Statistics (2022) </a:t>
            </a:r>
            <a:r>
              <a:rPr lang="en-GB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Household income inequality UK: financial year ending 2021. 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4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Household income inequality, UK - Office for National Statistics (ons.gov.uk)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27/11/22)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Office of National Statistics (2021) </a:t>
            </a:r>
            <a:r>
              <a:rPr lang="en-GB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are the regional differences in income and productivity? 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4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Mapping inequality in the UK (ons.gov.uk)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23/11/22)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Pieterse, J. (2002) ‘Global inequality: Bringing politics back in</a:t>
            </a:r>
            <a:r>
              <a:rPr lang="en-GB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’, Third World Quarterly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23(6), pp. 1023-1046. DOI: 10.1080/014365902200003666</a:t>
            </a:r>
          </a:p>
          <a:p>
            <a:pPr marL="0" indent="0">
              <a:buNone/>
            </a:pPr>
            <a:endParaRPr lang="en-GB" sz="1800" dirty="0">
              <a:latin typeface="Calbri body"/>
            </a:endParaRPr>
          </a:p>
        </p:txBody>
      </p:sp>
    </p:spTree>
    <p:extLst>
      <p:ext uri="{BB962C8B-B14F-4D97-AF65-F5344CB8AC3E}">
        <p14:creationId xmlns:p14="http://schemas.microsoft.com/office/powerpoint/2010/main" val="28695625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46"/>
    </mc:Choice>
    <mc:Fallback xmlns="">
      <p:transition spd="slow" advTm="846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CEB232-3AA4-5D4C-9A38-F3B3D25069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765110"/>
            <a:ext cx="10423849" cy="5411853"/>
          </a:xfrm>
        </p:spPr>
        <p:txBody>
          <a:bodyPr>
            <a:noAutofit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Stiglitz, J. (2015) ‘The origins of inequality, and policies to contain it,’ </a:t>
            </a:r>
            <a:r>
              <a:rPr lang="en-GB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National Tax Journal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68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(2), pp.425-448. DOI: 10.17310/ntj.2015.2.09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Therien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J. (1999) ‘Beyond the North-South divide: The two tales of world poverty,’ </a:t>
            </a:r>
            <a:r>
              <a:rPr lang="en-GB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Third World Quarterly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20(4), pp. 723-742. DOI: 10.1080/0143659991352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Tobistelling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(2012) </a:t>
            </a:r>
            <a:r>
              <a:rPr lang="en-GB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Brandt Development Gap Today. 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4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Brandt’s development gap today | </a:t>
            </a:r>
            <a:r>
              <a:rPr lang="en-GB" sz="1400" u="sng" dirty="0" err="1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tobistelling</a:t>
            </a:r>
            <a:r>
              <a:rPr lang="en-GB" sz="14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 (wordpress.com)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23/11/22) 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World Health Organisation (2022) </a:t>
            </a:r>
            <a:r>
              <a:rPr lang="en-GB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World Health Statistics. 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4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Health statistics (who.int)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23/11/22)</a:t>
            </a:r>
          </a:p>
          <a:p>
            <a:pPr marL="0" indent="0">
              <a:buNone/>
            </a:pPr>
            <a:endParaRPr lang="en-GB" sz="1800" b="0" i="0" dirty="0">
              <a:effectLst/>
              <a:latin typeface="Calbri body"/>
            </a:endParaRPr>
          </a:p>
        </p:txBody>
      </p:sp>
    </p:spTree>
    <p:extLst>
      <p:ext uri="{BB962C8B-B14F-4D97-AF65-F5344CB8AC3E}">
        <p14:creationId xmlns:p14="http://schemas.microsoft.com/office/powerpoint/2010/main" val="861247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54"/>
    </mc:Choice>
    <mc:Fallback xmlns="">
      <p:transition spd="slow" advTm="954"/>
    </mc:Fallback>
  </mc:AlternateContent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1185</TotalTime>
  <Words>1531</Words>
  <Application>Microsoft Office PowerPoint</Application>
  <PresentationFormat>Widescreen</PresentationFormat>
  <Paragraphs>114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Calbri body</vt:lpstr>
      <vt:lpstr>Calibri</vt:lpstr>
      <vt:lpstr>Calibri Light</vt:lpstr>
      <vt:lpstr>office theme</vt:lpstr>
      <vt:lpstr>PowerPoint Presentation</vt:lpstr>
      <vt:lpstr>Introduction: </vt:lpstr>
      <vt:lpstr> Location and its inequalities:</vt:lpstr>
      <vt:lpstr>Economic status and inequality in the UK :</vt:lpstr>
      <vt:lpstr>National Minimum Wage Act 1998</vt:lpstr>
      <vt:lpstr>Gilbert &amp; Kahl’s model: </vt:lpstr>
      <vt:lpstr>Financial inequalities due to location and the relation to poor health in the UK:</vt:lpstr>
      <vt:lpstr>Healthcare and location:</vt:lpstr>
      <vt:lpstr>Health and Location: ‘Fair access to all’</vt:lpstr>
      <vt:lpstr>Levels of care in relation to location:</vt:lpstr>
      <vt:lpstr>Maslow’s hierarchy of needs </vt:lpstr>
      <vt:lpstr>Conclusion: </vt:lpstr>
      <vt:lpstr>Reference list: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Janis Neal (2204887)</cp:lastModifiedBy>
  <cp:revision>3</cp:revision>
  <dcterms:created xsi:type="dcterms:W3CDTF">2022-11-08T17:33:01Z</dcterms:created>
  <dcterms:modified xsi:type="dcterms:W3CDTF">2022-12-03T20:07:45Z</dcterms:modified>
</cp:coreProperties>
</file>