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300" r:id="rId2"/>
    <p:sldId id="299" r:id="rId3"/>
    <p:sldId id="305" r:id="rId4"/>
    <p:sldId id="256" r:id="rId5"/>
    <p:sldId id="296" r:id="rId6"/>
    <p:sldId id="257" r:id="rId7"/>
    <p:sldId id="258" r:id="rId8"/>
    <p:sldId id="259" r:id="rId9"/>
    <p:sldId id="260" r:id="rId10"/>
    <p:sldId id="261" r:id="rId11"/>
    <p:sldId id="262" r:id="rId12"/>
    <p:sldId id="263" r:id="rId13"/>
    <p:sldId id="266" r:id="rId14"/>
    <p:sldId id="310" r:id="rId15"/>
    <p:sldId id="309" r:id="rId16"/>
    <p:sldId id="308" r:id="rId17"/>
    <p:sldId id="307" r:id="rId18"/>
    <p:sldId id="306" r:id="rId19"/>
    <p:sldId id="301" r:id="rId20"/>
    <p:sldId id="267" r:id="rId21"/>
    <p:sldId id="265" r:id="rId22"/>
    <p:sldId id="268" r:id="rId23"/>
    <p:sldId id="302" r:id="rId24"/>
    <p:sldId id="271" r:id="rId25"/>
    <p:sldId id="269" r:id="rId26"/>
    <p:sldId id="297" r:id="rId27"/>
    <p:sldId id="270" r:id="rId28"/>
    <p:sldId id="272" r:id="rId29"/>
    <p:sldId id="273" r:id="rId30"/>
    <p:sldId id="274" r:id="rId31"/>
    <p:sldId id="275" r:id="rId32"/>
    <p:sldId id="276" r:id="rId33"/>
    <p:sldId id="277" r:id="rId34"/>
    <p:sldId id="278" r:id="rId35"/>
    <p:sldId id="279" r:id="rId36"/>
    <p:sldId id="280" r:id="rId37"/>
    <p:sldId id="281" r:id="rId38"/>
    <p:sldId id="284" r:id="rId39"/>
    <p:sldId id="304" r:id="rId40"/>
    <p:sldId id="286" r:id="rId41"/>
    <p:sldId id="287" r:id="rId42"/>
    <p:sldId id="288" r:id="rId43"/>
    <p:sldId id="289" r:id="rId44"/>
    <p:sldId id="290" r:id="rId45"/>
    <p:sldId id="291" r:id="rId46"/>
    <p:sldId id="292" r:id="rId47"/>
    <p:sldId id="293" r:id="rId48"/>
    <p:sldId id="294" r:id="rId49"/>
    <p:sldId id="295" r:id="rId50"/>
    <p:sldId id="29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4DE69-D310-EE3E-11AA-0FCD5BC1C16E}" v="1" dt="2020-02-18T15:18:35.609"/>
    <p1510:client id="{3F61AE96-3BE5-1D5E-0A82-4005967F7737}" v="314" dt="2020-02-28T09:16:06.695"/>
    <p1510:client id="{86948185-3BD3-451A-9C77-382BE353C633}" v="298" dt="2020-02-21T13:46:56.250"/>
    <p1510:client id="{C10C9397-B32C-63C6-1A09-41D686322F26}" v="1" dt="2019-12-30T13:45:37.547"/>
    <p1510:client id="{C44663C1-4CCA-46AB-267D-33CBACA1FE72}" v="85" dt="2020-02-11T14:26:05.510"/>
    <p1510:client id="{EAEBC7A8-E1FE-EDF2-BF7B-B8FAA732F639}" v="9" dt="2020-02-27T16:27:54.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8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97EF5C-F861-454B-914A-AD024F978B14}" type="datetimeFigureOut">
              <a:rPr lang="en-GB"/>
              <a:t>28/02/2020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62A53-5671-4475-9A82-45F81710CD9F}" type="slidenum">
              <a:rPr lang="en-GB"/>
              <a:t>‹#›</a:t>
            </a:fld>
            <a:endParaRPr lang="en-GB"/>
          </a:p>
        </p:txBody>
      </p:sp>
    </p:spTree>
    <p:extLst>
      <p:ext uri="{BB962C8B-B14F-4D97-AF65-F5344CB8AC3E}">
        <p14:creationId xmlns:p14="http://schemas.microsoft.com/office/powerpoint/2010/main" val="840223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8525">
              <a:spcBef>
                <a:spcPct val="0"/>
              </a:spcBef>
            </a:pPr>
            <a:endParaRPr lang="en-GB" altLang="en-US"/>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2197946-822D-4BE9-8381-07F6C6FC6462}" type="slidenum">
              <a:rPr lang="en-GB" altLang="en-US"/>
              <a:pPr fontAlgn="base">
                <a:spcBef>
                  <a:spcPct val="0"/>
                </a:spcBef>
                <a:spcAft>
                  <a:spcPct val="0"/>
                </a:spcAft>
              </a:pPr>
              <a:t>16</a:t>
            </a:fld>
            <a:endParaRPr lang="en-GB" altLang="en-US"/>
          </a:p>
        </p:txBody>
      </p:sp>
    </p:spTree>
    <p:extLst>
      <p:ext uri="{BB962C8B-B14F-4D97-AF65-F5344CB8AC3E}">
        <p14:creationId xmlns:p14="http://schemas.microsoft.com/office/powerpoint/2010/main" val="3463408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887781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5597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DD4E7A-E47B-40A5-B58B-06A28D05C85D}"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556156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DD4E7A-E47B-40A5-B58B-06A28D05C85D}"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89854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DD4E7A-E47B-40A5-B58B-06A28D05C85D}" type="datetimeFigureOut">
              <a:rPr lang="en-GB" smtClean="0"/>
              <a:t>28/02/2020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4029780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DD4E7A-E47B-40A5-B58B-06A28D05C85D}" type="datetimeFigureOut">
              <a:rPr lang="en-GB" smtClean="0"/>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318681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D4E7A-E47B-40A5-B58B-06A28D05C85D}" type="datetimeFigureOut">
              <a:rPr lang="en-GB" smtClean="0"/>
              <a:t>28/02/2020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9209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739441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DD4E7A-E47B-40A5-B58B-06A28D05C85D}"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210434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951829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DD4E7A-E47B-40A5-B58B-06A28D05C85D}"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A56721-6784-4FD0-9117-6ECA824A609E}" type="slidenum">
              <a:rPr lang="en-GB" smtClean="0"/>
              <a:t>‹#›</a:t>
            </a:fld>
            <a:endParaRPr lang="en-GB"/>
          </a:p>
        </p:txBody>
      </p:sp>
    </p:spTree>
    <p:extLst>
      <p:ext uri="{BB962C8B-B14F-4D97-AF65-F5344CB8AC3E}">
        <p14:creationId xmlns:p14="http://schemas.microsoft.com/office/powerpoint/2010/main" val="1084643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endParaRPr lang="en-US" dirty="0"/>
          </a:p>
          <a:p>
            <a:pPr lvl="1"/>
            <a:r>
              <a:rPr lang="en-US" dirty="0"/>
              <a:t>Second level</a:t>
            </a:r>
          </a:p>
          <a:p>
            <a:pPr lvl="2"/>
            <a:endParaRPr lang="en-US" dirty="0"/>
          </a:p>
          <a:p>
            <a:pPr lvl="2"/>
            <a:r>
              <a:rPr lang="en-US" dirty="0"/>
              <a:t>Third level</a:t>
            </a:r>
          </a:p>
          <a:p>
            <a:pPr lvl="3"/>
            <a:endParaRPr lang="en-US" dirty="0"/>
          </a:p>
          <a:p>
            <a:pPr lvl="3"/>
            <a:r>
              <a:rPr lang="en-US" dirty="0"/>
              <a:t>Fourth level</a:t>
            </a:r>
          </a:p>
          <a:p>
            <a:pPr lvl="4"/>
            <a:endParaRPr lang="en-US" dirty="0"/>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D4E7A-E47B-40A5-B58B-06A28D05C85D}" type="datetimeFigureOut">
              <a:rPr lang="en-GB" smtClean="0"/>
              <a:t>28/02/2020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A56721-6784-4FD0-9117-6ECA824A609E}" type="slidenum">
              <a:rPr lang="en-GB" smtClean="0"/>
              <a:t>‹#›</a:t>
            </a:fld>
            <a:endParaRPr lang="en-GB"/>
          </a:p>
        </p:txBody>
      </p:sp>
    </p:spTree>
    <p:extLst>
      <p:ext uri="{BB962C8B-B14F-4D97-AF65-F5344CB8AC3E}">
        <p14:creationId xmlns:p14="http://schemas.microsoft.com/office/powerpoint/2010/main" val="2882547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hatworkswellbeing.org/" TargetMode="External"/><Relationship Id="rId3" Type="http://schemas.openxmlformats.org/officeDocument/2006/relationships/hyperlink" Target="http://educationendowmentfoundation.org.uk/" TargetMode="External"/><Relationship Id="rId7" Type="http://schemas.openxmlformats.org/officeDocument/2006/relationships/hyperlink" Target="http://www.ageing-better.org.uk/" TargetMode="External"/><Relationship Id="rId2" Type="http://schemas.openxmlformats.org/officeDocument/2006/relationships/hyperlink" Target="http://www.nice.org.uk/" TargetMode="External"/><Relationship Id="rId1" Type="http://schemas.openxmlformats.org/officeDocument/2006/relationships/slideLayout" Target="../slideLayouts/slideLayout2.xml"/><Relationship Id="rId6" Type="http://schemas.openxmlformats.org/officeDocument/2006/relationships/hyperlink" Target="http://whatworksgrowth.org/" TargetMode="External"/><Relationship Id="rId5" Type="http://schemas.openxmlformats.org/officeDocument/2006/relationships/hyperlink" Target="http://www.eif.org.uk/" TargetMode="External"/><Relationship Id="rId10" Type="http://schemas.openxmlformats.org/officeDocument/2006/relationships/hyperlink" Target="http://whatworksscotland.ac.uk/" TargetMode="External"/><Relationship Id="rId4" Type="http://schemas.openxmlformats.org/officeDocument/2006/relationships/hyperlink" Target="http://whatworks.college.police.uk/Pages/default.aspx" TargetMode="External"/><Relationship Id="rId9" Type="http://schemas.openxmlformats.org/officeDocument/2006/relationships/hyperlink" Target="http://ppiw.org.u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what-works-network" TargetMode="External"/><Relationship Id="rId2" Type="http://schemas.openxmlformats.org/officeDocument/2006/relationships/hyperlink" Target="https://whatworks.college.police.uk/toolkit/Pages/Toolkit.aspx"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hatworks.college.police.uk/toolkit/Pages/Welcome.aspx"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xOW5S1G-X58?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bxhEwrp-f0A?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6ShHJ2zFzQI?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www.police.u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mkEfe5_uhaQ?feature=oembed"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603D4A-DB29-4F3D-8F4E-33B43E5FFF5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cs typeface="Calibri Light"/>
              </a:rPr>
              <a:t>Moral Panics</a:t>
            </a:r>
            <a:endParaRPr lang="en-GB" sz="4000" dirty="0">
              <a:solidFill>
                <a:srgbClr val="FFFFFF"/>
              </a:solidFill>
            </a:endParaRPr>
          </a:p>
        </p:txBody>
      </p:sp>
      <p:sp>
        <p:nvSpPr>
          <p:cNvPr id="3" name="Content Placeholder 2">
            <a:extLst>
              <a:ext uri="{FF2B5EF4-FFF2-40B4-BE49-F238E27FC236}">
                <a16:creationId xmlns:a16="http://schemas.microsoft.com/office/drawing/2014/main" id="{BE9556F3-7F3A-431C-AAB3-D25132BC4DD1}"/>
              </a:ext>
            </a:extLst>
          </p:cNvPr>
          <p:cNvSpPr>
            <a:spLocks noGrp="1"/>
          </p:cNvSpPr>
          <p:nvPr>
            <p:ph idx="1"/>
          </p:nvPr>
        </p:nvSpPr>
        <p:spPr>
          <a:xfrm>
            <a:off x="1179226" y="3092970"/>
            <a:ext cx="9833548" cy="2693976"/>
          </a:xfrm>
        </p:spPr>
        <p:txBody>
          <a:bodyPr vert="horz" lIns="91440" tIns="45720" rIns="91440" bIns="45720" rtlCol="0" anchor="t">
            <a:normAutofit/>
          </a:bodyPr>
          <a:lstStyle/>
          <a:p>
            <a:r>
              <a:rPr lang="en-GB" dirty="0">
                <a:solidFill>
                  <a:srgbClr val="000000"/>
                </a:solidFill>
                <a:cs typeface="Calibri"/>
              </a:rPr>
              <a:t>Task from last week.....</a:t>
            </a:r>
            <a:endParaRPr lang="en-GB" dirty="0">
              <a:solidFill>
                <a:srgbClr val="000000"/>
              </a:solidFill>
            </a:endParaRPr>
          </a:p>
        </p:txBody>
      </p:sp>
    </p:spTree>
    <p:extLst>
      <p:ext uri="{BB962C8B-B14F-4D97-AF65-F5344CB8AC3E}">
        <p14:creationId xmlns:p14="http://schemas.microsoft.com/office/powerpoint/2010/main" val="1269033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9296D-9535-45A8-9188-DB64AF5BF264}"/>
              </a:ext>
            </a:extLst>
          </p:cNvPr>
          <p:cNvSpPr>
            <a:spLocks noGrp="1"/>
          </p:cNvSpPr>
          <p:nvPr>
            <p:ph type="title"/>
          </p:nvPr>
        </p:nvSpPr>
        <p:spPr/>
        <p:txBody>
          <a:bodyPr/>
          <a:lstStyle/>
          <a:p>
            <a:r>
              <a:rPr lang="en-GB" dirty="0">
                <a:cs typeface="Calibri Light"/>
              </a:rPr>
              <a:t>Moral Panics</a:t>
            </a:r>
            <a:endParaRPr lang="en-GB" dirty="0"/>
          </a:p>
        </p:txBody>
      </p:sp>
      <p:sp>
        <p:nvSpPr>
          <p:cNvPr id="3" name="Content Placeholder 2">
            <a:extLst>
              <a:ext uri="{FF2B5EF4-FFF2-40B4-BE49-F238E27FC236}">
                <a16:creationId xmlns:a16="http://schemas.microsoft.com/office/drawing/2014/main" id="{A7B139DC-4449-4A4F-B134-02138045C279}"/>
              </a:ext>
            </a:extLst>
          </p:cNvPr>
          <p:cNvSpPr>
            <a:spLocks noGrp="1"/>
          </p:cNvSpPr>
          <p:nvPr>
            <p:ph idx="1"/>
          </p:nvPr>
        </p:nvSpPr>
        <p:spPr/>
        <p:txBody>
          <a:bodyPr vert="horz" lIns="91440" tIns="45720" rIns="91440" bIns="45720" rtlCol="0" anchor="t">
            <a:normAutofit/>
          </a:bodyPr>
          <a:lstStyle/>
          <a:p>
            <a:r>
              <a:rPr lang="en-GB" dirty="0">
                <a:cs typeface="Calibri"/>
              </a:rPr>
              <a:t>Last week we discussed Moral Panics</a:t>
            </a:r>
          </a:p>
          <a:p>
            <a:endParaRPr lang="en-GB" dirty="0">
              <a:cs typeface="Calibri"/>
            </a:endParaRPr>
          </a:p>
          <a:p>
            <a:r>
              <a:rPr lang="en-GB" dirty="0">
                <a:cs typeface="Calibri"/>
              </a:rPr>
              <a:t>We discussed the media</a:t>
            </a:r>
          </a:p>
          <a:p>
            <a:endParaRPr lang="en-GB" dirty="0">
              <a:cs typeface="Calibri"/>
            </a:endParaRPr>
          </a:p>
          <a:p>
            <a:r>
              <a:rPr lang="en-GB" dirty="0">
                <a:cs typeface="Calibri"/>
              </a:rPr>
              <a:t>You were provided with a handout</a:t>
            </a:r>
          </a:p>
          <a:p>
            <a:endParaRPr lang="en-GB" dirty="0">
              <a:cs typeface="Calibri"/>
            </a:endParaRPr>
          </a:p>
          <a:p>
            <a:r>
              <a:rPr lang="en-GB" dirty="0">
                <a:cs typeface="Calibri"/>
              </a:rPr>
              <a:t>The task was to read this in groups of 2</a:t>
            </a:r>
          </a:p>
          <a:p>
            <a:endParaRPr lang="en-GB" dirty="0">
              <a:cs typeface="Calibri"/>
            </a:endParaRPr>
          </a:p>
          <a:p>
            <a:r>
              <a:rPr lang="en-GB" dirty="0">
                <a:cs typeface="Calibri"/>
              </a:rPr>
              <a:t>What are your outcomes.....</a:t>
            </a:r>
          </a:p>
        </p:txBody>
      </p:sp>
    </p:spTree>
    <p:extLst>
      <p:ext uri="{BB962C8B-B14F-4D97-AF65-F5344CB8AC3E}">
        <p14:creationId xmlns:p14="http://schemas.microsoft.com/office/powerpoint/2010/main" val="3021727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E48D6-DA98-4DCA-A56D-B693DB8ED8E4}"/>
              </a:ext>
            </a:extLst>
          </p:cNvPr>
          <p:cNvSpPr>
            <a:spLocks noGrp="1"/>
          </p:cNvSpPr>
          <p:nvPr>
            <p:ph type="title"/>
          </p:nvPr>
        </p:nvSpPr>
        <p:spPr/>
        <p:txBody>
          <a:bodyPr/>
          <a:lstStyle/>
          <a:p>
            <a:r>
              <a:rPr lang="en-GB" dirty="0">
                <a:cs typeface="Calibri Light"/>
              </a:rPr>
              <a:t>So What do we think of this situation?</a:t>
            </a:r>
            <a:endParaRPr lang="en-GB" dirty="0"/>
          </a:p>
        </p:txBody>
      </p:sp>
      <p:sp>
        <p:nvSpPr>
          <p:cNvPr id="3" name="Content Placeholder 2">
            <a:extLst>
              <a:ext uri="{FF2B5EF4-FFF2-40B4-BE49-F238E27FC236}">
                <a16:creationId xmlns:a16="http://schemas.microsoft.com/office/drawing/2014/main" id="{AD77EDCB-3B66-49F0-BC48-2AFE475586AD}"/>
              </a:ext>
            </a:extLst>
          </p:cNvPr>
          <p:cNvSpPr>
            <a:spLocks noGrp="1"/>
          </p:cNvSpPr>
          <p:nvPr>
            <p:ph idx="1"/>
          </p:nvPr>
        </p:nvSpPr>
        <p:spPr/>
        <p:txBody>
          <a:bodyPr vert="horz" lIns="91440" tIns="45720" rIns="91440" bIns="45720" rtlCol="0" anchor="t">
            <a:normAutofit/>
          </a:bodyPr>
          <a:lstStyle/>
          <a:p>
            <a:r>
              <a:rPr lang="en-GB" sz="2800" b="1" dirty="0">
                <a:solidFill>
                  <a:srgbClr val="FF0000"/>
                </a:solidFill>
                <a:cs typeface="Calibri"/>
              </a:rPr>
              <a:t>History</a:t>
            </a:r>
            <a:endParaRPr lang="en-US" sz="2800" b="1">
              <a:solidFill>
                <a:srgbClr val="FF0000"/>
              </a:solidFill>
              <a:cs typeface="Calibri" panose="020F0502020204030204"/>
            </a:endParaRPr>
          </a:p>
          <a:p>
            <a:r>
              <a:rPr lang="en-GB" sz="2800" b="1" dirty="0">
                <a:solidFill>
                  <a:srgbClr val="FF0000"/>
                </a:solidFill>
                <a:cs typeface="Calibri"/>
              </a:rPr>
              <a:t>Recent panics</a:t>
            </a:r>
          </a:p>
          <a:p>
            <a:r>
              <a:rPr lang="en-GB" sz="2800" b="1" dirty="0">
                <a:solidFill>
                  <a:srgbClr val="FF0000"/>
                </a:solidFill>
                <a:cs typeface="Calibri"/>
              </a:rPr>
              <a:t>Hoodies</a:t>
            </a:r>
          </a:p>
          <a:p>
            <a:r>
              <a:rPr lang="en-GB" sz="2800" b="1" dirty="0">
                <a:solidFill>
                  <a:srgbClr val="FF0000"/>
                </a:solidFill>
                <a:cs typeface="Calibri"/>
              </a:rPr>
              <a:t>Paedophilia</a:t>
            </a:r>
          </a:p>
        </p:txBody>
      </p:sp>
    </p:spTree>
    <p:extLst>
      <p:ext uri="{BB962C8B-B14F-4D97-AF65-F5344CB8AC3E}">
        <p14:creationId xmlns:p14="http://schemas.microsoft.com/office/powerpoint/2010/main" val="329978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GB" sz="5100">
                <a:solidFill>
                  <a:srgbClr val="FFFFFF"/>
                </a:solidFill>
              </a:rPr>
              <a:t>Societies Expectations of the Police</a:t>
            </a:r>
          </a:p>
        </p:txBody>
      </p:sp>
      <p:sp>
        <p:nvSpPr>
          <p:cNvPr id="3" name="Subtitle 2"/>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2334730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57A6-7F47-4054-B421-FC5839EAA8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493D3B-2845-44A7-90D0-B38575916B66}"/>
              </a:ext>
            </a:extLst>
          </p:cNvPr>
          <p:cNvSpPr>
            <a:spLocks noGrp="1"/>
          </p:cNvSpPr>
          <p:nvPr>
            <p:ph idx="1"/>
          </p:nvPr>
        </p:nvSpPr>
        <p:spPr/>
        <p:txBody>
          <a:bodyPr vert="horz" lIns="91440" tIns="45720" rIns="91440" bIns="45720" rtlCol="0" anchor="t">
            <a:normAutofit/>
          </a:bodyPr>
          <a:lstStyle/>
          <a:p>
            <a:pPr marL="0" indent="0" algn="ctr">
              <a:buNone/>
            </a:pPr>
            <a:endParaRPr lang="en-GB" b="1" dirty="0">
              <a:solidFill>
                <a:srgbClr val="FF0000"/>
              </a:solidFill>
              <a:cs typeface="Calibri"/>
            </a:endParaRPr>
          </a:p>
          <a:p>
            <a:pPr marL="0" indent="0" algn="ctr">
              <a:buNone/>
            </a:pPr>
            <a:endParaRPr lang="en-GB" b="1" dirty="0">
              <a:solidFill>
                <a:srgbClr val="FF0000"/>
              </a:solidFill>
              <a:cs typeface="Calibri"/>
            </a:endParaRPr>
          </a:p>
          <a:p>
            <a:pPr marL="0" indent="0" algn="ctr">
              <a:buNone/>
            </a:pPr>
            <a:endParaRPr lang="en-GB" b="1" dirty="0">
              <a:solidFill>
                <a:srgbClr val="FF0000"/>
              </a:solidFill>
              <a:cs typeface="Calibri"/>
            </a:endParaRPr>
          </a:p>
          <a:p>
            <a:pPr marL="0" indent="0" algn="ctr">
              <a:buNone/>
            </a:pPr>
            <a:r>
              <a:rPr lang="en-GB" sz="3200" b="1">
                <a:solidFill>
                  <a:srgbClr val="FF0000"/>
                </a:solidFill>
                <a:cs typeface="Calibri"/>
              </a:rPr>
              <a:t>What do you expect from the Police?</a:t>
            </a:r>
            <a:endParaRPr lang="en-US" sz="3200">
              <a:cs typeface="Calibri" panose="020F0502020204030204"/>
            </a:endParaRPr>
          </a:p>
        </p:txBody>
      </p:sp>
    </p:spTree>
    <p:extLst>
      <p:ext uri="{BB962C8B-B14F-4D97-AF65-F5344CB8AC3E}">
        <p14:creationId xmlns:p14="http://schemas.microsoft.com/office/powerpoint/2010/main" val="3027078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C4B9-7911-44D9-8436-798F1BF2A78A}"/>
              </a:ext>
            </a:extLst>
          </p:cNvPr>
          <p:cNvSpPr>
            <a:spLocks noGrp="1"/>
          </p:cNvSpPr>
          <p:nvPr>
            <p:ph type="title"/>
          </p:nvPr>
        </p:nvSpPr>
        <p:spPr/>
        <p:txBody>
          <a:bodyPr/>
          <a:lstStyle/>
          <a:p>
            <a:r>
              <a:rPr lang="en-GB" dirty="0">
                <a:cs typeface="Calibri Light"/>
              </a:rPr>
              <a:t>Professionalising the Police Service?</a:t>
            </a:r>
            <a:endParaRPr lang="en-GB" dirty="0"/>
          </a:p>
        </p:txBody>
      </p:sp>
      <p:sp>
        <p:nvSpPr>
          <p:cNvPr id="3" name="Content Placeholder 2">
            <a:extLst>
              <a:ext uri="{FF2B5EF4-FFF2-40B4-BE49-F238E27FC236}">
                <a16:creationId xmlns:a16="http://schemas.microsoft.com/office/drawing/2014/main" id="{3DF70C33-AE85-400E-86FB-096521001B81}"/>
              </a:ext>
            </a:extLst>
          </p:cNvPr>
          <p:cNvSpPr>
            <a:spLocks noGrp="1"/>
          </p:cNvSpPr>
          <p:nvPr>
            <p:ph idx="1"/>
          </p:nvPr>
        </p:nvSpPr>
        <p:spPr/>
        <p:txBody>
          <a:bodyPr/>
          <a:lstStyle/>
          <a:p>
            <a:r>
              <a:rPr lang="en-GB" dirty="0"/>
              <a:t>Is policing a profession?</a:t>
            </a:r>
          </a:p>
          <a:p>
            <a:endParaRPr lang="en-GB" dirty="0"/>
          </a:p>
          <a:p>
            <a:r>
              <a:rPr lang="en-GB" dirty="0"/>
              <a:t>If so why is it?</a:t>
            </a:r>
          </a:p>
          <a:p>
            <a:endParaRPr lang="en-GB" dirty="0"/>
          </a:p>
          <a:p>
            <a:r>
              <a:rPr lang="en-GB" dirty="0"/>
              <a:t>If not why not?</a:t>
            </a:r>
          </a:p>
          <a:p>
            <a:endParaRPr lang="en-GB" dirty="0"/>
          </a:p>
          <a:p>
            <a:pPr marL="0" indent="0" algn="ctr">
              <a:buNone/>
            </a:pPr>
            <a:r>
              <a:rPr lang="en-GB" b="1" dirty="0">
                <a:solidFill>
                  <a:srgbClr val="FF0000"/>
                </a:solidFill>
              </a:rPr>
              <a:t>What do you think?</a:t>
            </a:r>
          </a:p>
        </p:txBody>
      </p:sp>
    </p:spTree>
    <p:extLst>
      <p:ext uri="{BB962C8B-B14F-4D97-AF65-F5344CB8AC3E}">
        <p14:creationId xmlns:p14="http://schemas.microsoft.com/office/powerpoint/2010/main" val="248243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expect from the police?</a:t>
            </a:r>
          </a:p>
        </p:txBody>
      </p:sp>
      <p:sp>
        <p:nvSpPr>
          <p:cNvPr id="3" name="Content Placeholder 2"/>
          <p:cNvSpPr>
            <a:spLocks noGrp="1"/>
          </p:cNvSpPr>
          <p:nvPr>
            <p:ph idx="1"/>
          </p:nvPr>
        </p:nvSpPr>
        <p:spPr/>
        <p:txBody>
          <a:bodyPr/>
          <a:lstStyle/>
          <a:p>
            <a:r>
              <a:rPr lang="en-GB" dirty="0"/>
              <a:t>Take a few moments to write down what the public expect from the police?</a:t>
            </a:r>
          </a:p>
          <a:p>
            <a:endParaRPr lang="en-GB" dirty="0"/>
          </a:p>
          <a:p>
            <a:r>
              <a:rPr lang="en-GB" dirty="0"/>
              <a:t>Be prepared to explain your answers?</a:t>
            </a:r>
          </a:p>
          <a:p>
            <a:endParaRPr lang="en-GB" dirty="0"/>
          </a:p>
          <a:p>
            <a:r>
              <a:rPr lang="en-GB" dirty="0"/>
              <a:t>What experience have you had with the police?</a:t>
            </a:r>
          </a:p>
          <a:p>
            <a:endParaRPr lang="en-GB" dirty="0"/>
          </a:p>
          <a:p>
            <a:r>
              <a:rPr lang="en-GB" dirty="0"/>
              <a:t>How would you rate your overall feelings about the police?</a:t>
            </a:r>
          </a:p>
          <a:p>
            <a:endParaRPr lang="en-GB" dirty="0"/>
          </a:p>
          <a:p>
            <a:pPr marL="0" indent="0" algn="ctr">
              <a:buNone/>
            </a:pPr>
            <a:r>
              <a:rPr lang="en-GB" b="1" dirty="0">
                <a:solidFill>
                  <a:srgbClr val="FF0000"/>
                </a:solidFill>
              </a:rPr>
              <a:t>Be Honest!!</a:t>
            </a:r>
          </a:p>
        </p:txBody>
      </p:sp>
    </p:spTree>
    <p:extLst>
      <p:ext uri="{BB962C8B-B14F-4D97-AF65-F5344CB8AC3E}">
        <p14:creationId xmlns:p14="http://schemas.microsoft.com/office/powerpoint/2010/main" val="387922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College of Policing</a:t>
            </a:r>
          </a:p>
        </p:txBody>
      </p:sp>
      <p:sp>
        <p:nvSpPr>
          <p:cNvPr id="3" name="Content Placeholder 2"/>
          <p:cNvSpPr>
            <a:spLocks noGrp="1"/>
          </p:cNvSpPr>
          <p:nvPr>
            <p:ph idx="1"/>
          </p:nvPr>
        </p:nvSpPr>
        <p:spPr/>
        <p:txBody>
          <a:bodyPr/>
          <a:lstStyle/>
          <a:p>
            <a:r>
              <a:rPr lang="en-GB" dirty="0"/>
              <a:t>The College of Policing was established in 2012 as the professional body for everyone who works for the police service in England and Wales.</a:t>
            </a:r>
          </a:p>
          <a:p>
            <a:endParaRPr lang="en-GB" dirty="0"/>
          </a:p>
          <a:p>
            <a:r>
              <a:rPr lang="en-GB" dirty="0"/>
              <a:t>The purpose of the College is to provide those working in policing with the skills and knowledge necessary to prevent crime, protect the public, and secure public trust.</a:t>
            </a:r>
          </a:p>
          <a:p>
            <a:endParaRPr lang="en-GB" dirty="0"/>
          </a:p>
          <a:p>
            <a:r>
              <a:rPr lang="en-GB" dirty="0"/>
              <a:t>The </a:t>
            </a:r>
            <a:r>
              <a:rPr lang="en-GB" dirty="0" err="1"/>
              <a:t>CoP</a:t>
            </a:r>
            <a:r>
              <a:rPr lang="en-GB" dirty="0"/>
              <a:t> prior to 2012 was firstly called Centrex &amp; then the National Police Improvement Agency</a:t>
            </a:r>
          </a:p>
        </p:txBody>
      </p:sp>
    </p:spTree>
    <p:extLst>
      <p:ext uri="{BB962C8B-B14F-4D97-AF65-F5344CB8AC3E}">
        <p14:creationId xmlns:p14="http://schemas.microsoft.com/office/powerpoint/2010/main" val="1150958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College of Policing</a:t>
            </a:r>
          </a:p>
        </p:txBody>
      </p:sp>
      <p:sp>
        <p:nvSpPr>
          <p:cNvPr id="3" name="Content Placeholder 2"/>
          <p:cNvSpPr>
            <a:spLocks noGrp="1"/>
          </p:cNvSpPr>
          <p:nvPr>
            <p:ph idx="1"/>
          </p:nvPr>
        </p:nvSpPr>
        <p:spPr/>
        <p:txBody>
          <a:bodyPr>
            <a:normAutofit lnSpcReduction="10000"/>
          </a:bodyPr>
          <a:lstStyle/>
          <a:p>
            <a:pPr marL="0" indent="0">
              <a:buNone/>
            </a:pPr>
            <a:r>
              <a:rPr lang="en-GB" dirty="0"/>
              <a:t>3 main strands to its operation;</a:t>
            </a:r>
          </a:p>
          <a:p>
            <a:pPr marL="0" indent="0">
              <a:buNone/>
            </a:pPr>
            <a:endParaRPr lang="en-GB" dirty="0"/>
          </a:p>
          <a:p>
            <a:r>
              <a:rPr lang="en-GB" b="1" dirty="0">
                <a:solidFill>
                  <a:srgbClr val="FF0000"/>
                </a:solidFill>
              </a:rPr>
              <a:t>Knowledge</a:t>
            </a:r>
            <a:r>
              <a:rPr lang="en-GB" b="1" dirty="0"/>
              <a:t> </a:t>
            </a:r>
            <a:r>
              <a:rPr lang="en-GB" dirty="0"/>
              <a:t>– we develop the research and infrastructure for improving evidence of 'what works'. Over time, this will ensure that policing practice and standards are based on knowledge, rather than custom and convention.</a:t>
            </a:r>
          </a:p>
          <a:p>
            <a:r>
              <a:rPr lang="en-GB" b="1" dirty="0">
                <a:solidFill>
                  <a:srgbClr val="FF0000"/>
                </a:solidFill>
              </a:rPr>
              <a:t>Education</a:t>
            </a:r>
            <a:r>
              <a:rPr lang="en-GB" b="1" dirty="0"/>
              <a:t> </a:t>
            </a:r>
            <a:r>
              <a:rPr lang="en-GB" dirty="0"/>
              <a:t>– we support the development of individual members of the profession. We set educational requirements to assure the public of the quality and consistency of policing skills and we facilitate the academic accreditation and recognition of our members' expertise.</a:t>
            </a:r>
          </a:p>
          <a:p>
            <a:r>
              <a:rPr lang="en-GB" b="1" dirty="0">
                <a:solidFill>
                  <a:srgbClr val="FF0000"/>
                </a:solidFill>
              </a:rPr>
              <a:t>Standards</a:t>
            </a:r>
            <a:r>
              <a:rPr lang="en-GB" b="1" dirty="0"/>
              <a:t> </a:t>
            </a:r>
            <a:r>
              <a:rPr lang="en-GB" dirty="0"/>
              <a:t>– we draw on the best available evidence of 'what works' to set standards in policing for forces and individuals. Examples include our </a:t>
            </a:r>
            <a:r>
              <a:rPr lang="en-GB" dirty="0">
                <a:solidFill>
                  <a:srgbClr val="FF0000"/>
                </a:solidFill>
              </a:rPr>
              <a:t>Authorised Professional Practice (APP) </a:t>
            </a:r>
            <a:r>
              <a:rPr lang="en-GB" dirty="0"/>
              <a:t>and peer reviews.</a:t>
            </a:r>
          </a:p>
          <a:p>
            <a:endParaRPr lang="en-GB" dirty="0"/>
          </a:p>
          <a:p>
            <a:pPr marL="0" indent="0" algn="ctr">
              <a:buNone/>
            </a:pPr>
            <a:r>
              <a:rPr lang="en-GB" b="1" dirty="0">
                <a:solidFill>
                  <a:srgbClr val="FF0000"/>
                </a:solidFill>
              </a:rPr>
              <a:t>What is it trying to achieve in simple terms?</a:t>
            </a:r>
          </a:p>
          <a:p>
            <a:pPr marL="457200" indent="-457200">
              <a:buFont typeface="+mj-lt"/>
              <a:buAutoNum type="arabicPeriod"/>
            </a:pPr>
            <a:endParaRPr lang="en-GB" dirty="0"/>
          </a:p>
        </p:txBody>
      </p:sp>
    </p:spTree>
    <p:extLst>
      <p:ext uri="{BB962C8B-B14F-4D97-AF65-F5344CB8AC3E}">
        <p14:creationId xmlns:p14="http://schemas.microsoft.com/office/powerpoint/2010/main" val="2406430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In 2016 the College was the subject of an inquiry by the House of Commons Home Affairs Committee. The Committee’s report ‘The College of Policing: Three years on noted that </a:t>
            </a:r>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r>
              <a:rPr lang="en-GB" dirty="0">
                <a:solidFill>
                  <a:srgbClr val="FF0000"/>
                </a:solidFill>
              </a:rPr>
              <a:t>‘We consider that the College of Policing is now a permanent and essential part of the new landscape of policing, which began to take shape in 2010’ and ‘The College’s Chief Executive, Chief Constable Alex Marshall, and his team have made an impressive start’</a:t>
            </a:r>
          </a:p>
        </p:txBody>
      </p:sp>
    </p:spTree>
    <p:extLst>
      <p:ext uri="{BB962C8B-B14F-4D97-AF65-F5344CB8AC3E}">
        <p14:creationId xmlns:p14="http://schemas.microsoft.com/office/powerpoint/2010/main" val="4026799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a:lstStyle/>
          <a:p>
            <a:r>
              <a:rPr lang="en-GB" dirty="0"/>
              <a:t>A fundamental development within the College is the use of knowledge and research to develop an evidence-based approach to policing. </a:t>
            </a:r>
          </a:p>
          <a:p>
            <a:endParaRPr lang="en-GB" dirty="0"/>
          </a:p>
          <a:p>
            <a:r>
              <a:rPr lang="en-GB" dirty="0"/>
              <a:t>They are hosting the What Works Centre for Crime Reduction, which involves collaboration with academics and a university consortium. </a:t>
            </a:r>
          </a:p>
          <a:p>
            <a:endParaRPr lang="en-GB" dirty="0"/>
          </a:p>
          <a:p>
            <a:r>
              <a:rPr lang="en-GB" dirty="0"/>
              <a:t>They are taking a coordinating role across the country, commissioning research and setting up regional networks, so that universities, further education colleges and police forces can work together to learn from best practice.</a:t>
            </a:r>
          </a:p>
          <a:p>
            <a:endParaRPr lang="en-GB" dirty="0"/>
          </a:p>
          <a:p>
            <a:pPr marL="0" indent="0" algn="ctr">
              <a:buNone/>
            </a:pPr>
            <a:r>
              <a:rPr lang="en-GB" b="1" dirty="0">
                <a:solidFill>
                  <a:srgbClr val="FF0000"/>
                </a:solidFill>
              </a:rPr>
              <a:t>The bringing together of academia &amp; policing for mutual improvement</a:t>
            </a:r>
          </a:p>
        </p:txBody>
      </p:sp>
    </p:spTree>
    <p:extLst>
      <p:ext uri="{BB962C8B-B14F-4D97-AF65-F5344CB8AC3E}">
        <p14:creationId xmlns:p14="http://schemas.microsoft.com/office/powerpoint/2010/main" val="373769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a:lstStyle/>
          <a:p>
            <a:pPr marL="0" indent="0">
              <a:buNone/>
            </a:pPr>
            <a:r>
              <a:rPr lang="en-GB" dirty="0"/>
              <a:t>The British model of policing by consent is admired right across the world. The plan is to create the best conditions to sustain and enhance that model.</a:t>
            </a:r>
          </a:p>
          <a:p>
            <a:pPr marL="0" indent="0">
              <a:buNone/>
            </a:pPr>
            <a:endParaRPr lang="en-GB" dirty="0"/>
          </a:p>
          <a:p>
            <a:pPr marL="0" indent="0" algn="ctr">
              <a:buNone/>
            </a:pPr>
            <a:endParaRPr lang="en-GB" sz="4000" b="1" dirty="0">
              <a:solidFill>
                <a:srgbClr val="FF0000"/>
              </a:solidFill>
            </a:endParaRPr>
          </a:p>
          <a:p>
            <a:pPr marL="0" indent="0" algn="ctr">
              <a:buNone/>
            </a:pPr>
            <a:r>
              <a:rPr lang="en-GB" sz="4000" b="1" dirty="0">
                <a:solidFill>
                  <a:srgbClr val="FF0000"/>
                </a:solidFill>
              </a:rPr>
              <a:t>So who is involved?</a:t>
            </a:r>
          </a:p>
          <a:p>
            <a:pPr marL="0" indent="0">
              <a:buNone/>
            </a:pPr>
            <a:r>
              <a:rPr lang="en-GB" dirty="0"/>
              <a:t> </a:t>
            </a:r>
            <a:br>
              <a:rPr lang="en-GB" dirty="0"/>
            </a:br>
            <a:endParaRPr lang="en-GB" dirty="0"/>
          </a:p>
        </p:txBody>
      </p:sp>
    </p:spTree>
    <p:extLst>
      <p:ext uri="{BB962C8B-B14F-4D97-AF65-F5344CB8AC3E}">
        <p14:creationId xmlns:p14="http://schemas.microsoft.com/office/powerpoint/2010/main" val="282978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b="1" dirty="0"/>
              <a:t>Academic bodies, researchers and learning providers</a:t>
            </a:r>
            <a:endParaRPr lang="en-GB" dirty="0"/>
          </a:p>
          <a:p>
            <a:endParaRPr lang="en-GB" b="1" dirty="0"/>
          </a:p>
          <a:p>
            <a:r>
              <a:rPr lang="en-GB" b="1" dirty="0"/>
              <a:t>International partners, departments and police organisations</a:t>
            </a:r>
            <a:r>
              <a:rPr lang="en-GB" dirty="0"/>
              <a:t>.</a:t>
            </a:r>
          </a:p>
          <a:p>
            <a:endParaRPr lang="en-GB" b="1" dirty="0"/>
          </a:p>
          <a:p>
            <a:r>
              <a:rPr lang="en-GB" b="1" dirty="0"/>
              <a:t>Members in policing (associates)</a:t>
            </a:r>
            <a:endParaRPr lang="en-GB" dirty="0"/>
          </a:p>
          <a:p>
            <a:pPr marL="0" indent="0">
              <a:buNone/>
            </a:pPr>
            <a:endParaRPr lang="en-GB" b="1" dirty="0"/>
          </a:p>
          <a:p>
            <a:r>
              <a:rPr lang="en-GB" b="1" dirty="0"/>
              <a:t>Police and Crime Commissioners</a:t>
            </a:r>
            <a:endParaRPr lang="en-GB" dirty="0"/>
          </a:p>
          <a:p>
            <a:endParaRPr lang="en-GB" b="1" dirty="0"/>
          </a:p>
          <a:p>
            <a:r>
              <a:rPr lang="en-GB" b="1" dirty="0"/>
              <a:t>The general public</a:t>
            </a:r>
            <a:endParaRPr lang="en-GB" dirty="0"/>
          </a:p>
          <a:p>
            <a:endParaRPr lang="en-GB" b="1" dirty="0">
              <a:cs typeface="Calibri"/>
            </a:endParaRPr>
          </a:p>
          <a:p>
            <a:pPr marL="0" indent="0" algn="ctr">
              <a:buNone/>
            </a:pPr>
            <a:r>
              <a:rPr lang="en-GB" b="1" dirty="0">
                <a:solidFill>
                  <a:srgbClr val="FF0000"/>
                </a:solidFill>
                <a:cs typeface="Calibri" panose="020F0502020204030204"/>
              </a:rPr>
              <a:t>However this improvement process is not just about policing</a:t>
            </a:r>
          </a:p>
          <a:p>
            <a:endParaRPr lang="en-GB" dirty="0">
              <a:cs typeface="Calibri" panose="020F0502020204030204"/>
            </a:endParaRPr>
          </a:p>
        </p:txBody>
      </p:sp>
    </p:spTree>
    <p:extLst>
      <p:ext uri="{BB962C8B-B14F-4D97-AF65-F5344CB8AC3E}">
        <p14:creationId xmlns:p14="http://schemas.microsoft.com/office/powerpoint/2010/main" val="1114577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426" y="1"/>
            <a:ext cx="7886700" cy="1325563"/>
          </a:xfrm>
        </p:spPr>
        <p:txBody>
          <a:bodyPr/>
          <a:lstStyle/>
          <a:p>
            <a:pPr algn="ctr"/>
            <a:r>
              <a:rPr lang="en-GB" b="1" dirty="0"/>
              <a:t>The What Works Centres</a:t>
            </a:r>
            <a:endParaRPr lang="en-US" b="1" dirty="0">
              <a:cs typeface="Calibri Light"/>
            </a:endParaRP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endParaRPr lang="en-GB"/>
          </a:p>
        </p:txBody>
      </p:sp>
      <p:graphicFrame>
        <p:nvGraphicFramePr>
          <p:cNvPr id="4" name="Table 3"/>
          <p:cNvGraphicFramePr>
            <a:graphicFrameLocks noGrp="1"/>
          </p:cNvGraphicFramePr>
          <p:nvPr>
            <p:extLst>
              <p:ext uri="{D42A27DB-BD31-4B8C-83A1-F6EECF244321}">
                <p14:modId xmlns:p14="http://schemas.microsoft.com/office/powerpoint/2010/main" val="735656679"/>
              </p:ext>
            </p:extLst>
          </p:nvPr>
        </p:nvGraphicFramePr>
        <p:xfrm>
          <a:off x="772026" y="1112921"/>
          <a:ext cx="9650922" cy="5792845"/>
        </p:xfrm>
        <a:graphic>
          <a:graphicData uri="http://schemas.openxmlformats.org/drawingml/2006/table">
            <a:tbl>
              <a:tblPr/>
              <a:tblGrid>
                <a:gridCol w="4825461">
                  <a:extLst>
                    <a:ext uri="{9D8B030D-6E8A-4147-A177-3AD203B41FA5}">
                      <a16:colId xmlns:a16="http://schemas.microsoft.com/office/drawing/2014/main" val="20000"/>
                    </a:ext>
                  </a:extLst>
                </a:gridCol>
                <a:gridCol w="4825461">
                  <a:extLst>
                    <a:ext uri="{9D8B030D-6E8A-4147-A177-3AD203B41FA5}">
                      <a16:colId xmlns:a16="http://schemas.microsoft.com/office/drawing/2014/main" val="20001"/>
                    </a:ext>
                  </a:extLst>
                </a:gridCol>
              </a:tblGrid>
              <a:tr h="512764">
                <a:tc>
                  <a:txBody>
                    <a:bodyPr/>
                    <a:lstStyle/>
                    <a:p>
                      <a:pPr algn="l" fontAlgn="t"/>
                      <a:r>
                        <a:rPr lang="en-GB" sz="1600" b="1" dirty="0">
                          <a:solidFill>
                            <a:srgbClr val="0B0C0C"/>
                          </a:solidFill>
                          <a:effectLst/>
                          <a:latin typeface="nta"/>
                        </a:rPr>
                        <a:t>What Works Centre</a:t>
                      </a:r>
                    </a:p>
                  </a:txBody>
                  <a:tcPr marL="45965" marR="38304" marT="38304" marB="38304">
                    <a:lnL>
                      <a:noFill/>
                    </a:lnL>
                    <a:lnR>
                      <a:noFill/>
                    </a:lnR>
                    <a:lnT>
                      <a:noFill/>
                    </a:lnT>
                    <a:lnB w="7620" cap="flat" cmpd="sng" algn="ctr">
                      <a:solidFill>
                        <a:srgbClr val="BFC1C3"/>
                      </a:solidFill>
                      <a:prstDash val="solid"/>
                      <a:round/>
                      <a:headEnd type="none" w="med" len="med"/>
                      <a:tailEnd type="none" w="med" len="med"/>
                    </a:lnB>
                    <a:solidFill>
                      <a:srgbClr val="FFFFFF"/>
                    </a:solidFill>
                  </a:tcPr>
                </a:tc>
                <a:tc>
                  <a:txBody>
                    <a:bodyPr/>
                    <a:lstStyle/>
                    <a:p>
                      <a:pPr algn="l" fontAlgn="t"/>
                      <a:r>
                        <a:rPr lang="en-GB" sz="1600" b="1" dirty="0">
                          <a:solidFill>
                            <a:srgbClr val="0B0C0C"/>
                          </a:solidFill>
                          <a:effectLst/>
                          <a:latin typeface="nta"/>
                        </a:rPr>
                        <a:t>Policy area</a:t>
                      </a:r>
                    </a:p>
                  </a:txBody>
                  <a:tcPr marL="45965" marR="38304" marT="38304" marB="38304">
                    <a:lnL>
                      <a:noFill/>
                    </a:lnL>
                    <a:lnR>
                      <a:noFill/>
                    </a:lnR>
                    <a:lnT>
                      <a:noFill/>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637490">
                <a:tc>
                  <a:txBody>
                    <a:bodyPr/>
                    <a:lstStyle/>
                    <a:p>
                      <a:pPr fontAlgn="t"/>
                      <a:r>
                        <a:rPr lang="en-GB" sz="1600" b="1" dirty="0">
                          <a:solidFill>
                            <a:srgbClr val="4C2C92"/>
                          </a:solidFill>
                          <a:effectLst/>
                          <a:latin typeface="inherit"/>
                          <a:hlinkClick r:id="rId2"/>
                        </a:rPr>
                        <a:t>National Institute for Health and Care Excellence (NICE)</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Health and social care</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09772">
                <a:tc>
                  <a:txBody>
                    <a:bodyPr/>
                    <a:lstStyle/>
                    <a:p>
                      <a:pPr fontAlgn="t"/>
                      <a:r>
                        <a:rPr lang="en-GB" sz="1600" b="1" dirty="0">
                          <a:solidFill>
                            <a:srgbClr val="4C2C92"/>
                          </a:solidFill>
                          <a:effectLst/>
                          <a:latin typeface="inherit"/>
                          <a:hlinkClick r:id="rId3"/>
                        </a:rPr>
                        <a:t>Sutton Trust/Educational Endowment Foundation</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Educational achievement</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37490">
                <a:tc>
                  <a:txBody>
                    <a:bodyPr/>
                    <a:lstStyle/>
                    <a:p>
                      <a:pPr fontAlgn="t"/>
                      <a:r>
                        <a:rPr lang="en-GB" sz="1600" b="1" dirty="0">
                          <a:solidFill>
                            <a:srgbClr val="0B0C0C"/>
                          </a:solidFill>
                          <a:effectLst/>
                          <a:latin typeface="inherit"/>
                          <a:hlinkClick r:id="rId4"/>
                        </a:rPr>
                        <a:t>College of Policing What Works Centre for Crime Reduction</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Crime reduction</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12764">
                <a:tc>
                  <a:txBody>
                    <a:bodyPr/>
                    <a:lstStyle/>
                    <a:p>
                      <a:pPr fontAlgn="t"/>
                      <a:r>
                        <a:rPr lang="en-GB" sz="1600" b="1" dirty="0">
                          <a:solidFill>
                            <a:srgbClr val="4C2C92"/>
                          </a:solidFill>
                          <a:effectLst/>
                          <a:latin typeface="inherit"/>
                          <a:hlinkClick r:id="rId5"/>
                        </a:rPr>
                        <a:t>Early Intervention Foundation</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Early intervention</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831509">
                <a:tc>
                  <a:txBody>
                    <a:bodyPr/>
                    <a:lstStyle/>
                    <a:p>
                      <a:pPr fontAlgn="t"/>
                      <a:r>
                        <a:rPr lang="en-GB" sz="1600" b="1" dirty="0">
                          <a:solidFill>
                            <a:srgbClr val="4C2C92"/>
                          </a:solidFill>
                          <a:effectLst/>
                          <a:latin typeface="inherit"/>
                          <a:hlinkClick r:id="rId6"/>
                        </a:rPr>
                        <a:t>What Works Centre for Local Economic Growth</a:t>
                      </a:r>
                      <a:r>
                        <a:rPr lang="en-GB" sz="1600" b="1" dirty="0">
                          <a:effectLst/>
                          <a:latin typeface="inherit"/>
                        </a:rPr>
                        <a:t> (hosted by LSE, Arup, Centre for Cities)</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Local economic growth</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12764">
                <a:tc>
                  <a:txBody>
                    <a:bodyPr/>
                    <a:lstStyle/>
                    <a:p>
                      <a:pPr fontAlgn="t"/>
                      <a:r>
                        <a:rPr lang="en-GB" sz="1600" b="1" dirty="0">
                          <a:solidFill>
                            <a:srgbClr val="4C2C92"/>
                          </a:solidFill>
                          <a:effectLst/>
                          <a:latin typeface="inherit"/>
                          <a:hlinkClick r:id="rId7"/>
                        </a:rPr>
                        <a:t>Centre for Ageing Better</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Improved quality of life for older people</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512764">
                <a:tc>
                  <a:txBody>
                    <a:bodyPr/>
                    <a:lstStyle/>
                    <a:p>
                      <a:pPr fontAlgn="t"/>
                      <a:r>
                        <a:rPr lang="en-GB" sz="1600" b="1" dirty="0">
                          <a:solidFill>
                            <a:srgbClr val="4C2C92"/>
                          </a:solidFill>
                          <a:effectLst/>
                          <a:latin typeface="inherit"/>
                          <a:hlinkClick r:id="rId8"/>
                        </a:rPr>
                        <a:t>What Works Centre for Wellbeing</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r>
                        <a:rPr lang="en-GB" sz="1600" b="1" dirty="0">
                          <a:effectLst/>
                          <a:latin typeface="inherit"/>
                        </a:rPr>
                        <a:t>Wellbeing</a:t>
                      </a: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512764">
                <a:tc>
                  <a:txBody>
                    <a:bodyPr/>
                    <a:lstStyle/>
                    <a:p>
                      <a:pPr fontAlgn="t"/>
                      <a:r>
                        <a:rPr lang="en-GB" sz="1600" b="1" dirty="0">
                          <a:effectLst/>
                          <a:latin typeface="inherit"/>
                        </a:rPr>
                        <a:t>Affiliate: </a:t>
                      </a:r>
                      <a:r>
                        <a:rPr lang="en-GB" sz="1600" b="1" dirty="0">
                          <a:solidFill>
                            <a:srgbClr val="4C2C92"/>
                          </a:solidFill>
                          <a:effectLst/>
                          <a:latin typeface="inherit"/>
                          <a:hlinkClick r:id="rId9"/>
                        </a:rPr>
                        <a:t>Public Policy Institute for Wales</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512764">
                <a:tc>
                  <a:txBody>
                    <a:bodyPr/>
                    <a:lstStyle/>
                    <a:p>
                      <a:pPr fontAlgn="t"/>
                      <a:r>
                        <a:rPr lang="en-GB" sz="1600" b="1" dirty="0">
                          <a:effectLst/>
                          <a:latin typeface="inherit"/>
                        </a:rPr>
                        <a:t>Affiliate: </a:t>
                      </a:r>
                      <a:r>
                        <a:rPr lang="en-GB" sz="1600" b="1" dirty="0">
                          <a:solidFill>
                            <a:srgbClr val="4C2C92"/>
                          </a:solidFill>
                          <a:effectLst/>
                          <a:latin typeface="inherit"/>
                          <a:hlinkClick r:id="rId10"/>
                        </a:rPr>
                        <a:t>What Works Scotland</a:t>
                      </a:r>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tc>
                  <a:txBody>
                    <a:bodyPr/>
                    <a:lstStyle/>
                    <a:p>
                      <a:pPr fontAlgn="t"/>
                      <a:endParaRPr lang="en-GB" sz="1600" b="1" dirty="0">
                        <a:effectLst/>
                        <a:latin typeface="inherit"/>
                      </a:endParaRPr>
                    </a:p>
                  </a:txBody>
                  <a:tcPr marL="45965" marR="38304" marT="38304" marB="38304">
                    <a:lnL>
                      <a:noFill/>
                    </a:lnL>
                    <a:lnR>
                      <a:noFill/>
                    </a:lnR>
                    <a:lnT w="7620" cap="flat" cmpd="sng" algn="ctr">
                      <a:solidFill>
                        <a:srgbClr val="BFC1C3"/>
                      </a:solidFill>
                      <a:prstDash val="solid"/>
                      <a:round/>
                      <a:headEnd type="none" w="med" len="med"/>
                      <a:tailEnd type="none" w="med" len="med"/>
                    </a:lnT>
                    <a:lnB w="7620" cap="flat" cmpd="sng" algn="ctr">
                      <a:solidFill>
                        <a:srgbClr val="BFC1C3"/>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792765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College of Policing</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dirty="0"/>
              <a:t>The College of Policing is the What Works Centre for Crime Reduction, established in 2013.</a:t>
            </a:r>
          </a:p>
          <a:p>
            <a:endParaRPr lang="en-GB" b="1"/>
          </a:p>
          <a:p>
            <a:pPr marL="0" indent="0">
              <a:buNone/>
            </a:pPr>
            <a:r>
              <a:rPr lang="en-GB" b="1" dirty="0"/>
              <a:t>The focus of the What Works Centre for Crime Reduction is on:</a:t>
            </a:r>
            <a:endParaRPr lang="en-GB" b="1" dirty="0">
              <a:cs typeface="Calibri"/>
            </a:endParaRPr>
          </a:p>
          <a:p>
            <a:r>
              <a:rPr lang="en-GB" b="1" dirty="0"/>
              <a:t>reviewing research on practices and interventions to reduce crime;</a:t>
            </a:r>
            <a:endParaRPr lang="en-GB" b="1" dirty="0">
              <a:cs typeface="Calibri"/>
            </a:endParaRPr>
          </a:p>
          <a:p>
            <a:r>
              <a:rPr lang="en-GB" b="1" dirty="0"/>
              <a:t>labelling the best available evidence on interventions in terms of impact on crime reduction, how they work, where they work, how to do it and economic cost. </a:t>
            </a:r>
            <a:r>
              <a:rPr lang="en-GB" b="1" dirty="0">
                <a:hlinkClick r:id="rId2"/>
              </a:rPr>
              <a:t>Go to Crime Reduction Toolkit</a:t>
            </a:r>
            <a:r>
              <a:rPr lang="en-GB" b="1" dirty="0"/>
              <a:t>.</a:t>
            </a:r>
            <a:endParaRPr lang="en-GB" b="1" dirty="0">
              <a:cs typeface="Calibri"/>
            </a:endParaRPr>
          </a:p>
          <a:p>
            <a:r>
              <a:rPr lang="en-GB" b="1" dirty="0"/>
              <a:t>providing Police and Crime Commissioners (PCCs) and other crime reduction stakeholders with the knowledge, tools and guidance to help them target their resources more effectively.</a:t>
            </a:r>
            <a:endParaRPr lang="en-GB" b="1" dirty="0">
              <a:cs typeface="Calibri"/>
            </a:endParaRPr>
          </a:p>
          <a:p>
            <a:r>
              <a:rPr lang="en-GB" b="1" dirty="0"/>
              <a:t>College What Works is part of a network of What Works Centres created to provide robust and comprehensive evidence that will guide decision-making on public spending. For more information, see the </a:t>
            </a:r>
            <a:r>
              <a:rPr lang="en-GB" b="1" dirty="0">
                <a:hlinkClick r:id="rId3" tooltip="Go to Gov.uk website"/>
              </a:rPr>
              <a:t>Gov.uk website</a:t>
            </a:r>
            <a:r>
              <a:rPr lang="en-GB" b="1" dirty="0"/>
              <a:t>.</a:t>
            </a:r>
            <a:endParaRPr lang="en-GB" b="1" dirty="0">
              <a:cs typeface="Calibri"/>
            </a:endParaRPr>
          </a:p>
          <a:p>
            <a:endParaRPr lang="en-GB"/>
          </a:p>
        </p:txBody>
      </p:sp>
    </p:spTree>
    <p:extLst>
      <p:ext uri="{BB962C8B-B14F-4D97-AF65-F5344CB8AC3E}">
        <p14:creationId xmlns:p14="http://schemas.microsoft.com/office/powerpoint/2010/main" val="118286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992313" y="369278"/>
            <a:ext cx="8229600" cy="518989"/>
          </a:xfrm>
        </p:spPr>
        <p:txBody>
          <a:bodyPr rtlCol="0">
            <a:noAutofit/>
          </a:bodyPr>
          <a:lstStyle/>
          <a:p>
            <a:pPr>
              <a:defRPr/>
            </a:pPr>
            <a:r>
              <a:rPr lang="en-GB">
                <a:latin typeface="Arial" pitchFamily="34" charset="0"/>
                <a:cs typeface="Arial" pitchFamily="34" charset="0"/>
              </a:rPr>
              <a:t>The What Works Centre for Crime Reduction</a:t>
            </a:r>
            <a:endParaRPr lang="en-GB"/>
          </a:p>
        </p:txBody>
      </p:sp>
      <p:sp>
        <p:nvSpPr>
          <p:cNvPr id="3" name="Content Placeholder 2"/>
          <p:cNvSpPr>
            <a:spLocks noGrp="1"/>
          </p:cNvSpPr>
          <p:nvPr>
            <p:ph idx="1"/>
          </p:nvPr>
        </p:nvSpPr>
        <p:spPr>
          <a:xfrm>
            <a:off x="879392" y="1125539"/>
            <a:ext cx="9342521" cy="4606925"/>
          </a:xfrm>
        </p:spPr>
        <p:txBody>
          <a:bodyPr rtlCol="0">
            <a:noAutofit/>
          </a:bodyPr>
          <a:lstStyle/>
          <a:p>
            <a:pPr marL="0" indent="0">
              <a:buNone/>
              <a:defRPr/>
            </a:pPr>
            <a:endParaRPr lang="en-GB" sz="2400" b="1"/>
          </a:p>
          <a:p>
            <a:pPr marL="0" indent="0">
              <a:buNone/>
              <a:defRPr/>
            </a:pPr>
            <a:r>
              <a:rPr lang="en-GB" sz="2400" b="1"/>
              <a:t>The What Works Centre for Crime Reduction (WWCCR) </a:t>
            </a:r>
            <a:r>
              <a:rPr lang="en-GB" sz="2400"/>
              <a:t>is led by The College of Policing with support from a consortium of universities. Its work has involved:</a:t>
            </a:r>
          </a:p>
          <a:p>
            <a:pPr>
              <a:defRPr/>
            </a:pPr>
            <a:r>
              <a:rPr lang="en-GB" sz="2400"/>
              <a:t>Systematically reviewing available research on the effectiveness of interventions to reduce crime;</a:t>
            </a:r>
          </a:p>
          <a:p>
            <a:pPr>
              <a:defRPr/>
            </a:pPr>
            <a:r>
              <a:rPr lang="en-GB" sz="2400"/>
              <a:t>Summarising that evidence in terms of its strength and quality, cost, impact, why it works, where it works and any issues with implementation;</a:t>
            </a:r>
          </a:p>
          <a:p>
            <a:pPr>
              <a:defRPr/>
            </a:pPr>
            <a:r>
              <a:rPr lang="en-GB" sz="2400"/>
              <a:t>Providing stakeholders with knowledge, tools and guidance to help them apply research evidence and target resources more effectively.</a:t>
            </a:r>
          </a:p>
          <a:p>
            <a:pPr>
              <a:defRPr/>
            </a:pPr>
            <a:endParaRPr lang="en-GB" sz="2400"/>
          </a:p>
          <a:p>
            <a:pPr marL="0" indent="0">
              <a:buNone/>
              <a:defRPr/>
            </a:pPr>
            <a:r>
              <a:rPr lang="en-GB" sz="2400" b="1">
                <a:solidFill>
                  <a:srgbClr val="000000"/>
                </a:solidFill>
                <a:latin typeface="Calibri Light" pitchFamily="34" charset="0"/>
              </a:rPr>
              <a:t>Hunter, May &amp; Hough (July 2017)</a:t>
            </a:r>
          </a:p>
          <a:p>
            <a:pPr marL="0" indent="0">
              <a:buNone/>
              <a:defRPr/>
            </a:pPr>
            <a:endParaRPr lang="en-GB" sz="2400"/>
          </a:p>
        </p:txBody>
      </p:sp>
    </p:spTree>
    <p:extLst>
      <p:ext uri="{BB962C8B-B14F-4D97-AF65-F5344CB8AC3E}">
        <p14:creationId xmlns:p14="http://schemas.microsoft.com/office/powerpoint/2010/main" val="3747134275"/>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971305"/>
          </a:xfrm>
        </p:spPr>
        <p:txBody>
          <a:bodyPr rtlCol="0">
            <a:normAutofit/>
          </a:bodyPr>
          <a:lstStyle/>
          <a:p>
            <a:pPr>
              <a:defRPr/>
            </a:pPr>
            <a:r>
              <a:rPr lang="en-GB"/>
              <a:t>Focus of the evaluation </a:t>
            </a:r>
          </a:p>
        </p:txBody>
      </p:sp>
      <p:sp>
        <p:nvSpPr>
          <p:cNvPr id="3" name="Content Placeholder 2"/>
          <p:cNvSpPr>
            <a:spLocks noGrp="1"/>
          </p:cNvSpPr>
          <p:nvPr>
            <p:ph idx="1"/>
          </p:nvPr>
        </p:nvSpPr>
        <p:spPr>
          <a:xfrm>
            <a:off x="737937" y="1417639"/>
            <a:ext cx="9472863" cy="4708525"/>
          </a:xfrm>
        </p:spPr>
        <p:txBody>
          <a:bodyPr rtlCol="0">
            <a:normAutofit/>
          </a:bodyPr>
          <a:lstStyle/>
          <a:p>
            <a:pPr marL="0" indent="0">
              <a:buNone/>
              <a:defRPr/>
            </a:pPr>
            <a:endParaRPr lang="en-GB" sz="2400" b="1"/>
          </a:p>
          <a:p>
            <a:pPr marL="0" indent="0">
              <a:buNone/>
              <a:defRPr/>
            </a:pPr>
            <a:r>
              <a:rPr lang="en-GB" sz="2400" b="1"/>
              <a:t>The evaluation - 2014 to 2017 aimed to: </a:t>
            </a:r>
          </a:p>
          <a:p>
            <a:pPr>
              <a:defRPr/>
            </a:pPr>
            <a:r>
              <a:rPr lang="en-GB" sz="2400"/>
              <a:t>Assess the impact of the WWCCR, incl. whether it had engaged stakeholders, produced clear and easy to use tools and guidance, and improved the understanding  and application of research; </a:t>
            </a:r>
          </a:p>
          <a:p>
            <a:pPr>
              <a:defRPr/>
            </a:pPr>
            <a:r>
              <a:rPr lang="en-GB" sz="2400"/>
              <a:t>Chart over time main outputs of the WWCCR, modes of dissemination and user reactions;</a:t>
            </a:r>
          </a:p>
          <a:p>
            <a:pPr>
              <a:defRPr/>
            </a:pPr>
            <a:r>
              <a:rPr lang="en-GB" sz="2400"/>
              <a:t>Identify changes in the use of research evidence, especially in strategic decision-making;</a:t>
            </a:r>
          </a:p>
          <a:p>
            <a:pPr>
              <a:defRPr/>
            </a:pPr>
            <a:r>
              <a:rPr lang="en-GB" sz="2400"/>
              <a:t>Provide feedback to the College and academic partners over the course of the evaluation. </a:t>
            </a:r>
          </a:p>
          <a:p>
            <a:pPr algn="just">
              <a:defRPr/>
            </a:pPr>
            <a:endParaRPr lang="en-GB" sz="2400"/>
          </a:p>
          <a:p>
            <a:pPr>
              <a:defRPr/>
            </a:pPr>
            <a:endParaRPr lang="en-GB"/>
          </a:p>
        </p:txBody>
      </p:sp>
    </p:spTree>
    <p:extLst>
      <p:ext uri="{BB962C8B-B14F-4D97-AF65-F5344CB8AC3E}">
        <p14:creationId xmlns:p14="http://schemas.microsoft.com/office/powerpoint/2010/main" val="2262363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883382"/>
          </a:xfrm>
        </p:spPr>
        <p:txBody>
          <a:bodyPr rtlCol="0">
            <a:normAutofit/>
          </a:bodyPr>
          <a:lstStyle/>
          <a:p>
            <a:pPr>
              <a:defRPr/>
            </a:pPr>
            <a:r>
              <a:rPr lang="en-GB"/>
              <a:t>Some achievements </a:t>
            </a:r>
          </a:p>
        </p:txBody>
      </p:sp>
      <p:sp>
        <p:nvSpPr>
          <p:cNvPr id="3" name="Content Placeholder 2"/>
          <p:cNvSpPr>
            <a:spLocks noGrp="1"/>
          </p:cNvSpPr>
          <p:nvPr>
            <p:ph idx="1"/>
          </p:nvPr>
        </p:nvSpPr>
        <p:spPr>
          <a:xfrm>
            <a:off x="968543" y="1417639"/>
            <a:ext cx="9591507" cy="4708525"/>
          </a:xfrm>
        </p:spPr>
        <p:txBody>
          <a:bodyPr rtlCol="0">
            <a:normAutofit/>
          </a:bodyPr>
          <a:lstStyle/>
          <a:p>
            <a:pPr>
              <a:defRPr/>
            </a:pPr>
            <a:r>
              <a:rPr lang="en-GB" sz="2600"/>
              <a:t>Identification &amp; mapping of over 300 systematic reviews in area of crime reduction;</a:t>
            </a:r>
          </a:p>
          <a:p>
            <a:pPr>
              <a:defRPr/>
            </a:pPr>
            <a:r>
              <a:rPr lang="en-GB" sz="2600"/>
              <a:t>Design of EMMIE coding system to rate and rank the evidence to help make it more accessible to practitioners;</a:t>
            </a:r>
          </a:p>
          <a:p>
            <a:pPr>
              <a:defRPr/>
            </a:pPr>
            <a:r>
              <a:rPr lang="en-GB" sz="2600"/>
              <a:t>Development of the Crime Reduction Toolkit, providing easy access to the crime reduction evidence;</a:t>
            </a:r>
          </a:p>
          <a:p>
            <a:pPr>
              <a:defRPr/>
            </a:pPr>
            <a:r>
              <a:rPr lang="en-GB" sz="2600"/>
              <a:t>12 new systematic reviews on crime reduction interventions incl. alley-gating, retail tagging and mentoring;</a:t>
            </a:r>
          </a:p>
          <a:p>
            <a:pPr>
              <a:defRPr/>
            </a:pPr>
            <a:r>
              <a:rPr lang="en-GB" sz="2600"/>
              <a:t>Guidance on analysing costs of interventions;</a:t>
            </a:r>
          </a:p>
          <a:p>
            <a:pPr>
              <a:defRPr/>
            </a:pPr>
            <a:r>
              <a:rPr lang="en-GB" sz="2600"/>
              <a:t>Development of training package on understanding evidence-based approaches.</a:t>
            </a:r>
            <a:r>
              <a:rPr lang="en-GB" sz="2800"/>
              <a:t> </a:t>
            </a:r>
          </a:p>
          <a:p>
            <a:pPr>
              <a:defRPr/>
            </a:pPr>
            <a:endParaRPr lang="en-GB"/>
          </a:p>
        </p:txBody>
      </p:sp>
    </p:spTree>
    <p:extLst>
      <p:ext uri="{BB962C8B-B14F-4D97-AF65-F5344CB8AC3E}">
        <p14:creationId xmlns:p14="http://schemas.microsoft.com/office/powerpoint/2010/main" val="1200321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86A60-FD5F-4870-9D4E-FFB225646836}"/>
              </a:ext>
            </a:extLst>
          </p:cNvPr>
          <p:cNvSpPr>
            <a:spLocks noGrp="1"/>
          </p:cNvSpPr>
          <p:nvPr>
            <p:ph type="title"/>
          </p:nvPr>
        </p:nvSpPr>
        <p:spPr/>
        <p:txBody>
          <a:bodyPr/>
          <a:lstStyle/>
          <a:p>
            <a:r>
              <a:rPr lang="en-GB" dirty="0">
                <a:cs typeface="Calibri Light"/>
              </a:rPr>
              <a:t>The E.M.M.I.E Framework</a:t>
            </a:r>
            <a:endParaRPr lang="en-GB" dirty="0"/>
          </a:p>
        </p:txBody>
      </p:sp>
      <p:sp>
        <p:nvSpPr>
          <p:cNvPr id="3" name="Content Placeholder 2">
            <a:extLst>
              <a:ext uri="{FF2B5EF4-FFF2-40B4-BE49-F238E27FC236}">
                <a16:creationId xmlns:a16="http://schemas.microsoft.com/office/drawing/2014/main" id="{C4989818-8578-4F2B-B828-FF795E5C8115}"/>
              </a:ext>
            </a:extLst>
          </p:cNvPr>
          <p:cNvSpPr>
            <a:spLocks noGrp="1"/>
          </p:cNvSpPr>
          <p:nvPr>
            <p:ph idx="1"/>
          </p:nvPr>
        </p:nvSpPr>
        <p:spPr/>
        <p:txBody>
          <a:bodyPr vert="horz" lIns="91440" tIns="45720" rIns="91440" bIns="45720" rtlCol="0" anchor="t">
            <a:normAutofit/>
          </a:bodyPr>
          <a:lstStyle/>
          <a:p>
            <a:pPr marL="0" indent="0">
              <a:buNone/>
            </a:pPr>
            <a:r>
              <a:rPr lang="en-GB" b="1" dirty="0">
                <a:ea typeface="+mn-lt"/>
                <a:cs typeface="+mn-lt"/>
              </a:rPr>
              <a:t>The EMMIE framework</a:t>
            </a:r>
            <a:endParaRPr lang="en-GB" dirty="0">
              <a:cs typeface="Calibri" panose="020F0502020204030204"/>
            </a:endParaRPr>
          </a:p>
          <a:p>
            <a:r>
              <a:rPr lang="en-GB" dirty="0">
                <a:ea typeface="+mn-lt"/>
                <a:cs typeface="+mn-lt"/>
              </a:rPr>
              <a:t>Systematic reviews that meet the inclusion criteria outlined above will be assessed using the EMMIE evidence appraisal framework. The EMMIE framework is explained further below.</a:t>
            </a:r>
          </a:p>
          <a:p>
            <a:endParaRPr lang="en-GB" dirty="0">
              <a:cs typeface="Calibri"/>
            </a:endParaRPr>
          </a:p>
          <a:p>
            <a:pPr marL="0" indent="0">
              <a:buNone/>
            </a:pPr>
            <a:r>
              <a:rPr lang="en-GB" b="1" dirty="0">
                <a:ea typeface="+mn-lt"/>
                <a:cs typeface="+mn-lt"/>
              </a:rPr>
              <a:t>What is EMMIE?</a:t>
            </a:r>
            <a:endParaRPr lang="en-GB" dirty="0">
              <a:cs typeface="Calibri"/>
            </a:endParaRPr>
          </a:p>
          <a:p>
            <a:r>
              <a:rPr lang="en-GB" dirty="0">
                <a:ea typeface="+mn-lt"/>
                <a:cs typeface="+mn-lt"/>
              </a:rPr>
              <a:t>Systematic review evidence is presented on the toolkit using the EMMIE framework. EMMIE is an evidence appraisal framework for grading and reporting systematic reviews. EMMIE was developed by academics at University College London (UCL). </a:t>
            </a:r>
          </a:p>
          <a:p>
            <a:endParaRPr lang="en-GB" b="1" dirty="0">
              <a:ea typeface="+mn-lt"/>
              <a:cs typeface="+mn-lt"/>
            </a:endParaRPr>
          </a:p>
          <a:p>
            <a:r>
              <a:rPr lang="en-GB" b="1" dirty="0">
                <a:ea typeface="+mn-lt"/>
                <a:cs typeface="+mn-lt"/>
              </a:rPr>
              <a:t>EMMIE</a:t>
            </a:r>
            <a:r>
              <a:rPr lang="en-GB" dirty="0">
                <a:ea typeface="+mn-lt"/>
                <a:cs typeface="+mn-lt"/>
              </a:rPr>
              <a:t> rates systematic review evidence against five dimensions: Effect (impact), Mechanisms (how it works), Moderators (where it works), Implementation (how to do it), and Economic cost. </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088928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College of Policing</a:t>
            </a:r>
          </a:p>
        </p:txBody>
      </p:sp>
      <p:sp>
        <p:nvSpPr>
          <p:cNvPr id="3" name="Content Placeholder 2"/>
          <p:cNvSpPr>
            <a:spLocks noGrp="1"/>
          </p:cNvSpPr>
          <p:nvPr>
            <p:ph idx="1"/>
          </p:nvPr>
        </p:nvSpPr>
        <p:spPr/>
        <p:txBody>
          <a:bodyPr/>
          <a:lstStyle/>
          <a:p>
            <a:r>
              <a:rPr lang="en-GB" dirty="0">
                <a:hlinkClick r:id="rId2"/>
              </a:rPr>
              <a:t>https://whatworks.college.police.uk/toolkit/Pages/Welcome.aspx</a:t>
            </a:r>
            <a:endParaRPr lang="en-GB" dirty="0"/>
          </a:p>
        </p:txBody>
      </p:sp>
    </p:spTree>
    <p:extLst>
      <p:ext uri="{BB962C8B-B14F-4D97-AF65-F5344CB8AC3E}">
        <p14:creationId xmlns:p14="http://schemas.microsoft.com/office/powerpoint/2010/main" val="3992165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College of Policing</a:t>
            </a:r>
          </a:p>
        </p:txBody>
      </p:sp>
      <p:sp>
        <p:nvSpPr>
          <p:cNvPr id="3" name="Content Placeholder 2"/>
          <p:cNvSpPr>
            <a:spLocks noGrp="1"/>
          </p:cNvSpPr>
          <p:nvPr>
            <p:ph idx="1"/>
          </p:nvPr>
        </p:nvSpPr>
        <p:spPr/>
        <p:txBody>
          <a:bodyPr vert="horz" lIns="91440" tIns="45720" rIns="91440" bIns="45720" rtlCol="0" anchor="t">
            <a:normAutofit lnSpcReduction="10000"/>
          </a:bodyPr>
          <a:lstStyle/>
          <a:p>
            <a:pPr marL="0" indent="0">
              <a:buNone/>
            </a:pPr>
            <a:r>
              <a:rPr lang="en-GB" dirty="0"/>
              <a:t>Therefore the general purpose of the CoP is;</a:t>
            </a:r>
          </a:p>
          <a:p>
            <a:pPr marL="0" indent="0">
              <a:buNone/>
            </a:pPr>
            <a:endParaRPr lang="en-GB" dirty="0"/>
          </a:p>
          <a:p>
            <a:r>
              <a:rPr lang="en-GB" dirty="0"/>
              <a:t>To act as a professional body for police education.</a:t>
            </a:r>
          </a:p>
          <a:p>
            <a:endParaRPr lang="en-GB" dirty="0"/>
          </a:p>
          <a:p>
            <a:r>
              <a:rPr lang="en-GB" dirty="0"/>
              <a:t>To set standards for the police service</a:t>
            </a:r>
          </a:p>
          <a:p>
            <a:endParaRPr lang="en-GB" dirty="0"/>
          </a:p>
          <a:p>
            <a:r>
              <a:rPr lang="en-GB" dirty="0"/>
              <a:t>To ensure continuous professional development of officers.</a:t>
            </a:r>
          </a:p>
          <a:p>
            <a:endParaRPr lang="en-GB" dirty="0"/>
          </a:p>
          <a:p>
            <a:r>
              <a:rPr lang="en-GB" dirty="0"/>
              <a:t>To ‘scan the horizon’ and ensure that the police services in Wales &amp; England are as modern and efficient as possible.</a:t>
            </a:r>
          </a:p>
          <a:p>
            <a:endParaRPr lang="en-GB" dirty="0">
              <a:cs typeface="Calibri" panose="020F0502020204030204"/>
            </a:endParaRPr>
          </a:p>
          <a:p>
            <a:pPr marL="0" indent="0" algn="ctr">
              <a:buNone/>
            </a:pPr>
            <a:r>
              <a:rPr lang="en-GB" b="1" dirty="0">
                <a:solidFill>
                  <a:srgbClr val="FF0000"/>
                </a:solidFill>
                <a:cs typeface="Calibri" panose="020F0502020204030204"/>
              </a:rPr>
              <a:t>This is in effect a concerted effort to improve the level of service across the </a:t>
            </a:r>
            <a:r>
              <a:rPr lang="en-GB" b="1" dirty="0" err="1">
                <a:solidFill>
                  <a:srgbClr val="FF0000"/>
                </a:solidFill>
                <a:cs typeface="Calibri" panose="020F0502020204030204"/>
              </a:rPr>
              <a:t>piste</a:t>
            </a:r>
            <a:endParaRPr lang="en-GB" b="1" dirty="0">
              <a:solidFill>
                <a:srgbClr val="FF0000"/>
              </a:solidFill>
              <a:cs typeface="Calibri" panose="020F0502020204030204"/>
            </a:endParaRPr>
          </a:p>
        </p:txBody>
      </p:sp>
    </p:spTree>
    <p:extLst>
      <p:ext uri="{BB962C8B-B14F-4D97-AF65-F5344CB8AC3E}">
        <p14:creationId xmlns:p14="http://schemas.microsoft.com/office/powerpoint/2010/main" val="992688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Societal Expectations – What do the public really think?</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A report prepared for the Committee on Standards in Public Life by Chris Prosser and the Committee’s Research Advisory Board, using data collected by </a:t>
            </a:r>
            <a:r>
              <a:rPr lang="en-GB" dirty="0" err="1"/>
              <a:t>Ipsos</a:t>
            </a:r>
            <a:r>
              <a:rPr lang="en-GB" dirty="0"/>
              <a:t> MORI through the </a:t>
            </a:r>
            <a:r>
              <a:rPr lang="en-GB" dirty="0" err="1"/>
              <a:t>Capibus</a:t>
            </a:r>
            <a:r>
              <a:rPr lang="en-GB" dirty="0"/>
              <a:t> </a:t>
            </a:r>
            <a:r>
              <a:rPr lang="en-GB" dirty="0" err="1"/>
              <a:t>OmniBus</a:t>
            </a:r>
            <a:r>
              <a:rPr lang="en-GB" dirty="0"/>
              <a:t> survey. </a:t>
            </a:r>
          </a:p>
          <a:p>
            <a:pPr marL="0" indent="0">
              <a:buNone/>
            </a:pPr>
            <a:endParaRPr lang="en-GB"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2433495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9FC51-1C1F-43F1-8BFE-78450BE6DBC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4D35DD79-5B80-423B-96BF-62644CB5EF4A}"/>
              </a:ext>
            </a:extLst>
          </p:cNvPr>
          <p:cNvPicPr>
            <a:picLocks noGrp="1" noRot="1" noChangeAspect="1"/>
          </p:cNvPicPr>
          <p:nvPr>
            <p:ph idx="1"/>
            <a:videoFile r:link="rId1"/>
          </p:nvPr>
        </p:nvPicPr>
        <p:blipFill>
          <a:blip r:embed="rId3"/>
          <a:stretch>
            <a:fillRect/>
          </a:stretch>
        </p:blipFill>
        <p:spPr>
          <a:xfrm>
            <a:off x="-57509" y="794"/>
            <a:ext cx="12249509" cy="6850811"/>
          </a:xfrm>
        </p:spPr>
      </p:pic>
    </p:spTree>
    <p:extLst>
      <p:ext uri="{BB962C8B-B14F-4D97-AF65-F5344CB8AC3E}">
        <p14:creationId xmlns:p14="http://schemas.microsoft.com/office/powerpoint/2010/main" val="2863274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Think</a:t>
            </a:r>
          </a:p>
        </p:txBody>
      </p:sp>
      <p:sp>
        <p:nvSpPr>
          <p:cNvPr id="3" name="Content Placeholder 2"/>
          <p:cNvSpPr>
            <a:spLocks noGrp="1"/>
          </p:cNvSpPr>
          <p:nvPr>
            <p:ph idx="1"/>
          </p:nvPr>
        </p:nvSpPr>
        <p:spPr/>
        <p:txBody>
          <a:bodyPr/>
          <a:lstStyle/>
          <a:p>
            <a:pPr marL="0" indent="0">
              <a:buNone/>
            </a:pPr>
            <a:r>
              <a:rPr lang="en-GB" dirty="0">
                <a:solidFill>
                  <a:srgbClr val="FF0000"/>
                </a:solidFill>
              </a:rPr>
              <a:t>Perceptions of standards of public life. </a:t>
            </a:r>
          </a:p>
          <a:p>
            <a:r>
              <a:rPr lang="en-GB" dirty="0"/>
              <a:t>Most respondents trust judges (71%) and senior police officers (59%) to tell the truth. </a:t>
            </a:r>
          </a:p>
          <a:p>
            <a:endParaRPr lang="en-GB" dirty="0"/>
          </a:p>
          <a:p>
            <a:r>
              <a:rPr lang="en-GB" dirty="0"/>
              <a:t>More respondents said they did not trust local councillors to tell the truth (38%) than said they did trust them to tell the truth (32%).</a:t>
            </a:r>
          </a:p>
          <a:p>
            <a:endParaRPr lang="en-GB" dirty="0"/>
          </a:p>
          <a:p>
            <a:r>
              <a:rPr lang="en-GB" dirty="0"/>
              <a:t>More respondents thought the standards of conduct of public office holders were low (34%) than thought they were high (24%).</a:t>
            </a:r>
          </a:p>
          <a:p>
            <a:endParaRPr lang="en-GB" dirty="0"/>
          </a:p>
        </p:txBody>
      </p:sp>
    </p:spTree>
    <p:extLst>
      <p:ext uri="{BB962C8B-B14F-4D97-AF65-F5344CB8AC3E}">
        <p14:creationId xmlns:p14="http://schemas.microsoft.com/office/powerpoint/2010/main" val="706299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Societal Expectations – What do the public really think?</a:t>
            </a:r>
          </a:p>
        </p:txBody>
      </p:sp>
      <p:sp>
        <p:nvSpPr>
          <p:cNvPr id="3" name="Content Placeholder 2"/>
          <p:cNvSpPr>
            <a:spLocks noGrp="1"/>
          </p:cNvSpPr>
          <p:nvPr>
            <p:ph idx="1"/>
          </p:nvPr>
        </p:nvSpPr>
        <p:spPr/>
        <p:txBody>
          <a:bodyPr/>
          <a:lstStyle/>
          <a:p>
            <a:pPr marL="0" indent="0">
              <a:buNone/>
            </a:pPr>
            <a:r>
              <a:rPr lang="en-GB" dirty="0">
                <a:solidFill>
                  <a:srgbClr val="FF0000"/>
                </a:solidFill>
              </a:rPr>
              <a:t>Accountability and responsiveness in local policing.</a:t>
            </a:r>
          </a:p>
          <a:p>
            <a:endParaRPr lang="en-GB" dirty="0"/>
          </a:p>
          <a:p>
            <a:r>
              <a:rPr lang="en-GB" dirty="0"/>
              <a:t>Most respondents agreed that police were held to account for their actions (55%) and that police were dealing with the crime and anti-social behaviour issues that matter (54%). </a:t>
            </a:r>
          </a:p>
          <a:p>
            <a:r>
              <a:rPr lang="en-GB" dirty="0"/>
              <a:t>Almost equal numbers of respondents thought it was clear who to complain to about problems with local policing (38%) as thought it was unclear (39%). </a:t>
            </a:r>
          </a:p>
          <a:p>
            <a:r>
              <a:rPr lang="en-GB" dirty="0"/>
              <a:t>Only a quarter of respondents thought local people had a say in how police spend their time and budget, whilst 42% did not.</a:t>
            </a:r>
          </a:p>
        </p:txBody>
      </p:sp>
    </p:spTree>
    <p:extLst>
      <p:ext uri="{BB962C8B-B14F-4D97-AF65-F5344CB8AC3E}">
        <p14:creationId xmlns:p14="http://schemas.microsoft.com/office/powerpoint/2010/main" val="2268201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FB28-7A57-48B2-A4C5-B90C549607E4}"/>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0B56EE60-0AD9-44DA-8AAE-2C1A823214FF}"/>
              </a:ext>
            </a:extLst>
          </p:cNvPr>
          <p:cNvPicPr>
            <a:picLocks noGrp="1" noRot="1" noChangeAspect="1"/>
          </p:cNvPicPr>
          <p:nvPr>
            <p:ph idx="1"/>
            <a:videoFile r:link="rId1"/>
          </p:nvPr>
        </p:nvPicPr>
        <p:blipFill>
          <a:blip r:embed="rId3"/>
          <a:stretch>
            <a:fillRect/>
          </a:stretch>
        </p:blipFill>
        <p:spPr>
          <a:xfrm>
            <a:off x="0" y="794"/>
            <a:ext cx="12192000" cy="6858000"/>
          </a:xfrm>
        </p:spPr>
      </p:pic>
    </p:spTree>
    <p:extLst>
      <p:ext uri="{BB962C8B-B14F-4D97-AF65-F5344CB8AC3E}">
        <p14:creationId xmlns:p14="http://schemas.microsoft.com/office/powerpoint/2010/main" val="3071667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solidFill>
                  <a:srgbClr val="FF0000"/>
                </a:solidFill>
              </a:rPr>
              <a:t>Knowledge of police accountability arrangements </a:t>
            </a:r>
          </a:p>
          <a:p>
            <a:endParaRPr lang="en-GB" dirty="0"/>
          </a:p>
          <a:p>
            <a:r>
              <a:rPr lang="en-GB" dirty="0"/>
              <a:t>68% of respondents said they had heard of Police and Crime Commissioners (PCCs). </a:t>
            </a:r>
          </a:p>
          <a:p>
            <a:r>
              <a:rPr lang="en-GB" dirty="0"/>
              <a:t>Most respondents (53%) did not know that PCCs were elected and only 44% recalled the 2012 PCC elections. </a:t>
            </a:r>
          </a:p>
          <a:p>
            <a:r>
              <a:rPr lang="en-GB" dirty="0"/>
              <a:t>Only 26% of respondents living in London said they were familiar with the arrangements for police accountability in London. </a:t>
            </a:r>
          </a:p>
          <a:p>
            <a:r>
              <a:rPr lang="en-GB" dirty="0"/>
              <a:t>Only 10% of respondents said they would be able to name their PCC</a:t>
            </a:r>
          </a:p>
        </p:txBody>
      </p:sp>
    </p:spTree>
    <p:extLst>
      <p:ext uri="{BB962C8B-B14F-4D97-AF65-F5344CB8AC3E}">
        <p14:creationId xmlns:p14="http://schemas.microsoft.com/office/powerpoint/2010/main" val="1021739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Think?</a:t>
            </a:r>
          </a:p>
        </p:txBody>
      </p:sp>
      <p:sp>
        <p:nvSpPr>
          <p:cNvPr id="3" name="Content Placeholder 2"/>
          <p:cNvSpPr>
            <a:spLocks noGrp="1"/>
          </p:cNvSpPr>
          <p:nvPr>
            <p:ph idx="1"/>
          </p:nvPr>
        </p:nvSpPr>
        <p:spPr/>
        <p:txBody>
          <a:bodyPr/>
          <a:lstStyle/>
          <a:p>
            <a:endParaRPr lang="en-GB" dirty="0"/>
          </a:p>
          <a:p>
            <a:pPr marL="0" indent="0">
              <a:buNone/>
            </a:pPr>
            <a:r>
              <a:rPr lang="en-GB" b="1" dirty="0">
                <a:solidFill>
                  <a:srgbClr val="FF0000"/>
                </a:solidFill>
              </a:rPr>
              <a:t>Engagement with and interest in Police and Crime Commissioners </a:t>
            </a:r>
          </a:p>
          <a:p>
            <a:endParaRPr lang="en-GB" dirty="0"/>
          </a:p>
          <a:p>
            <a:r>
              <a:rPr lang="en-GB" dirty="0"/>
              <a:t>In line with the actual turnout at the election, very few respondents reported having voted in the 2012 election (20%). </a:t>
            </a:r>
          </a:p>
          <a:p>
            <a:r>
              <a:rPr lang="en-GB" dirty="0"/>
              <a:t>Very few respondents (8%) reported having had any contact with their PCC and only 15% said they were aware of public meetings on policing issues in their local area. </a:t>
            </a:r>
          </a:p>
          <a:p>
            <a:r>
              <a:rPr lang="en-GB" dirty="0"/>
              <a:t>84% of respondents could name at least one source of information they would use to find out information about policing issues in their local area. </a:t>
            </a:r>
          </a:p>
          <a:p>
            <a:r>
              <a:rPr lang="en-GB" dirty="0"/>
              <a:t>Respondents were generally not very interested in policing matters. 60% said they were not interested in finding out about policing issues in their local area. Similarly more respondents (41%) said they were not interested in the work of PCCs than said they were interested (29%).</a:t>
            </a:r>
          </a:p>
        </p:txBody>
      </p:sp>
    </p:spTree>
    <p:extLst>
      <p:ext uri="{BB962C8B-B14F-4D97-AF65-F5344CB8AC3E}">
        <p14:creationId xmlns:p14="http://schemas.microsoft.com/office/powerpoint/2010/main" val="1726502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the Public Think</a:t>
            </a:r>
          </a:p>
        </p:txBody>
      </p:sp>
      <p:sp>
        <p:nvSpPr>
          <p:cNvPr id="3" name="Content Placeholder 2"/>
          <p:cNvSpPr>
            <a:spLocks noGrp="1"/>
          </p:cNvSpPr>
          <p:nvPr>
            <p:ph idx="1"/>
          </p:nvPr>
        </p:nvSpPr>
        <p:spPr/>
        <p:txBody>
          <a:bodyPr/>
          <a:lstStyle/>
          <a:p>
            <a:pPr marL="0" indent="0">
              <a:buNone/>
            </a:pPr>
            <a:r>
              <a:rPr lang="en-GB" dirty="0">
                <a:solidFill>
                  <a:srgbClr val="FF0000"/>
                </a:solidFill>
              </a:rPr>
              <a:t>Local Police and Crime Panels</a:t>
            </a:r>
          </a:p>
          <a:p>
            <a:r>
              <a:rPr lang="en-GB" dirty="0"/>
              <a:t>Only 15% of respondents said they had heard of local Police and Crime Panels and most respondents did not know how they were appointed. </a:t>
            </a:r>
          </a:p>
          <a:p>
            <a:r>
              <a:rPr lang="en-GB" dirty="0"/>
              <a:t>Despite most respondents not having heard of local Police and Crime Panels, twice as many respondents thought the panels would provide sufficient oversight of PCCs (34%) as did not (17%). </a:t>
            </a:r>
          </a:p>
          <a:p>
            <a:r>
              <a:rPr lang="en-GB" dirty="0"/>
              <a:t>More respondents said they were not interested in the work of local Police and Crime Panels (42%) than said they were interested (27%). </a:t>
            </a:r>
          </a:p>
        </p:txBody>
      </p:sp>
    </p:spTree>
    <p:extLst>
      <p:ext uri="{BB962C8B-B14F-4D97-AF65-F5344CB8AC3E}">
        <p14:creationId xmlns:p14="http://schemas.microsoft.com/office/powerpoint/2010/main" val="38492179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 differences</a:t>
            </a:r>
          </a:p>
        </p:txBody>
      </p:sp>
      <p:sp>
        <p:nvSpPr>
          <p:cNvPr id="3" name="Content Placeholder 2"/>
          <p:cNvSpPr>
            <a:spLocks noGrp="1"/>
          </p:cNvSpPr>
          <p:nvPr>
            <p:ph idx="1"/>
          </p:nvPr>
        </p:nvSpPr>
        <p:spPr/>
        <p:txBody>
          <a:bodyPr/>
          <a:lstStyle/>
          <a:p>
            <a:pPr marL="0" indent="0">
              <a:buNone/>
            </a:pPr>
            <a:r>
              <a:rPr lang="en-GB" dirty="0">
                <a:solidFill>
                  <a:srgbClr val="FF0000"/>
                </a:solidFill>
              </a:rPr>
              <a:t>The survey was analysed for differences in answers on five key demographic variables: </a:t>
            </a:r>
          </a:p>
          <a:p>
            <a:pPr marL="0" indent="0">
              <a:buNone/>
            </a:pPr>
            <a:endParaRPr lang="en-GB" dirty="0"/>
          </a:p>
          <a:p>
            <a:r>
              <a:rPr lang="en-GB" dirty="0"/>
              <a:t>Social grade </a:t>
            </a:r>
          </a:p>
          <a:p>
            <a:r>
              <a:rPr lang="en-GB" dirty="0"/>
              <a:t>Education</a:t>
            </a:r>
          </a:p>
          <a:p>
            <a:r>
              <a:rPr lang="en-GB" dirty="0"/>
              <a:t>Age</a:t>
            </a:r>
          </a:p>
          <a:p>
            <a:r>
              <a:rPr lang="en-GB" dirty="0"/>
              <a:t>Gender</a:t>
            </a:r>
          </a:p>
          <a:p>
            <a:r>
              <a:rPr lang="en-GB" dirty="0"/>
              <a:t>Ethnicity. </a:t>
            </a:r>
          </a:p>
          <a:p>
            <a:endParaRPr lang="en-GB" dirty="0"/>
          </a:p>
          <a:p>
            <a:pPr marL="0" indent="0" algn="ctr">
              <a:buNone/>
            </a:pPr>
            <a:r>
              <a:rPr lang="en-GB" b="1" dirty="0">
                <a:solidFill>
                  <a:srgbClr val="FF0000"/>
                </a:solidFill>
              </a:rPr>
              <a:t>Lets take a look at some of the findings</a:t>
            </a:r>
          </a:p>
        </p:txBody>
      </p:sp>
    </p:spTree>
    <p:extLst>
      <p:ext uri="{BB962C8B-B14F-4D97-AF65-F5344CB8AC3E}">
        <p14:creationId xmlns:p14="http://schemas.microsoft.com/office/powerpoint/2010/main" val="41013781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endParaRPr lang="en-GB" dirty="0"/>
          </a:p>
          <a:p>
            <a:pPr marL="0" indent="0">
              <a:buNone/>
            </a:pPr>
            <a:r>
              <a:rPr lang="en-GB" b="1" dirty="0">
                <a:solidFill>
                  <a:srgbClr val="FF0000"/>
                </a:solidFill>
              </a:rPr>
              <a:t>Social grade</a:t>
            </a:r>
          </a:p>
          <a:p>
            <a:r>
              <a:rPr lang="en-GB" dirty="0"/>
              <a:t>Respondents in higher social grades were more likely to have heard of PCCs, know that PCCs are elected, recall the 2012 election, have voted in that election, and heard of police and crime panels. </a:t>
            </a:r>
          </a:p>
          <a:p>
            <a:r>
              <a:rPr lang="en-GB" dirty="0"/>
              <a:t>Those in higher social grades were also more likely to say they were interested in policing issues, finding out about the work of PCCs and were aware of public meetings on police and crime issues. </a:t>
            </a:r>
          </a:p>
          <a:p>
            <a:r>
              <a:rPr lang="en-GB" dirty="0"/>
              <a:t>In general those in higher social grades are also more trusting of public office holders and have a higher opinion of the standards of conduct of public office holders. </a:t>
            </a:r>
          </a:p>
          <a:p>
            <a:r>
              <a:rPr lang="en-GB" dirty="0"/>
              <a:t>These differences in knowledge, interest, and perceptions of general standards do not generally translate into attitudes about police accountability, priorities, or the say that local people get in policing matters</a:t>
            </a:r>
          </a:p>
        </p:txBody>
      </p:sp>
    </p:spTree>
    <p:extLst>
      <p:ext uri="{BB962C8B-B14F-4D97-AF65-F5344CB8AC3E}">
        <p14:creationId xmlns:p14="http://schemas.microsoft.com/office/powerpoint/2010/main" val="1303766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pPr marL="0" indent="0">
              <a:buNone/>
            </a:pPr>
            <a:r>
              <a:rPr lang="en-GB" b="1" dirty="0">
                <a:solidFill>
                  <a:srgbClr val="FF0000"/>
                </a:solidFill>
              </a:rPr>
              <a:t>Education</a:t>
            </a:r>
            <a:r>
              <a:rPr lang="en-GB" dirty="0"/>
              <a:t> </a:t>
            </a:r>
          </a:p>
          <a:p>
            <a:r>
              <a:rPr lang="en-GB" dirty="0"/>
              <a:t>Respondents with higher levels of education were more likely to say they were interested in policing issues, finding out about the work of PCCs and were aware of public meetings on police and crime issues. </a:t>
            </a:r>
          </a:p>
          <a:p>
            <a:r>
              <a:rPr lang="en-GB" dirty="0"/>
              <a:t>They were also more trusting of public office holders and have a higher opinion of the standards of conduct of public office holders. </a:t>
            </a:r>
          </a:p>
          <a:p>
            <a:r>
              <a:rPr lang="en-GB" dirty="0"/>
              <a:t>Again these differences in knowledge, interest, and perceptions of general standards do not generally translate into attitudes about police accountability, priorities, or the say that local people get in policing matters, with the exception of those with a university education, who are more likely than other respondents to say that the police are dealing with the issues that matter than other types of respondents.</a:t>
            </a:r>
          </a:p>
        </p:txBody>
      </p:sp>
    </p:spTree>
    <p:extLst>
      <p:ext uri="{BB962C8B-B14F-4D97-AF65-F5344CB8AC3E}">
        <p14:creationId xmlns:p14="http://schemas.microsoft.com/office/powerpoint/2010/main" val="1713650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pPr marL="0" indent="0">
              <a:buNone/>
            </a:pPr>
            <a:r>
              <a:rPr lang="en-GB" b="1" dirty="0">
                <a:solidFill>
                  <a:srgbClr val="FF0000"/>
                </a:solidFill>
              </a:rPr>
              <a:t>Age</a:t>
            </a:r>
          </a:p>
          <a:p>
            <a:r>
              <a:rPr lang="en-GB" dirty="0"/>
              <a:t>Older voters were more likely to have heard of PCCs and say they could name their PCC, have voted in the 2012 election, have heard of police and crime panels, and say they were aware of public meetings on crime issues. </a:t>
            </a:r>
          </a:p>
          <a:p>
            <a:r>
              <a:rPr lang="en-GB" dirty="0"/>
              <a:t>Younger voters were generally more optimistic about the conduct of public office holders and were more trusting of public office holders than older voters and more likely to see the standards of conduct of public office holders as being high. </a:t>
            </a:r>
          </a:p>
          <a:p>
            <a:r>
              <a:rPr lang="en-GB" dirty="0"/>
              <a:t>Once again however these differences did not translate into differences in attitudes about police accountability. </a:t>
            </a:r>
          </a:p>
        </p:txBody>
      </p:sp>
    </p:spTree>
    <p:extLst>
      <p:ext uri="{BB962C8B-B14F-4D97-AF65-F5344CB8AC3E}">
        <p14:creationId xmlns:p14="http://schemas.microsoft.com/office/powerpoint/2010/main" val="18094357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dirty="0">
                <a:solidFill>
                  <a:srgbClr val="FF0000"/>
                </a:solidFill>
              </a:rPr>
              <a:t>Gender</a:t>
            </a:r>
            <a:r>
              <a:rPr lang="en-GB" dirty="0"/>
              <a:t> </a:t>
            </a:r>
          </a:p>
          <a:p>
            <a:endParaRPr lang="en-GB" dirty="0"/>
          </a:p>
          <a:p>
            <a:r>
              <a:rPr lang="en-GB" dirty="0"/>
              <a:t>Responses were very similar between men and women and only two gender differences emerged in the analysis </a:t>
            </a:r>
          </a:p>
          <a:p>
            <a:endParaRPr lang="en-GB" dirty="0"/>
          </a:p>
          <a:p>
            <a:r>
              <a:rPr lang="en-GB" dirty="0"/>
              <a:t>Men were more likely to know that PCCs were elected and said they would be able to name their PCC. </a:t>
            </a:r>
            <a:endParaRPr lang="en-GB"/>
          </a:p>
        </p:txBody>
      </p:sp>
    </p:spTree>
    <p:extLst>
      <p:ext uri="{BB962C8B-B14F-4D97-AF65-F5344CB8AC3E}">
        <p14:creationId xmlns:p14="http://schemas.microsoft.com/office/powerpoint/2010/main" val="22311395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pPr marL="0" indent="0">
              <a:buNone/>
            </a:pPr>
            <a:r>
              <a:rPr lang="en-GB" b="1" dirty="0">
                <a:solidFill>
                  <a:srgbClr val="FF0000"/>
                </a:solidFill>
              </a:rPr>
              <a:t>Ethnicity </a:t>
            </a:r>
          </a:p>
          <a:p>
            <a:r>
              <a:rPr lang="en-GB" dirty="0"/>
              <a:t>Non-white respondents were less knowledgeable about the police accountability framework: most had not heard of PCCs, were less likely to know PCCs were elected, and were more likely to say they did not know where to go for information on police and crime issues. </a:t>
            </a:r>
          </a:p>
          <a:p>
            <a:r>
              <a:rPr lang="en-GB" dirty="0"/>
              <a:t>However they were much more likely to say they were interested in policing issues and the work of PCCs and Police and Crime Panels.</a:t>
            </a:r>
          </a:p>
        </p:txBody>
      </p:sp>
    </p:spTree>
    <p:extLst>
      <p:ext uri="{BB962C8B-B14F-4D97-AF65-F5344CB8AC3E}">
        <p14:creationId xmlns:p14="http://schemas.microsoft.com/office/powerpoint/2010/main" val="4285802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Demographics</a:t>
            </a:r>
          </a:p>
        </p:txBody>
      </p:sp>
      <p:sp>
        <p:nvSpPr>
          <p:cNvPr id="3" name="Content Placeholder 2"/>
          <p:cNvSpPr>
            <a:spLocks noGrp="1"/>
          </p:cNvSpPr>
          <p:nvPr>
            <p:ph idx="1"/>
          </p:nvPr>
        </p:nvSpPr>
        <p:spPr/>
        <p:txBody>
          <a:bodyPr/>
          <a:lstStyle/>
          <a:p>
            <a:r>
              <a:rPr lang="en-GB" dirty="0"/>
              <a:t>The effect of knowledge of the police accountability framework on attitudes towards police accountability Knowing about the new police accountability framework did not have much of an effect on respondent’s opinions about police accountability and responsiveness to local needs.  </a:t>
            </a:r>
          </a:p>
          <a:p>
            <a:r>
              <a:rPr lang="en-GB" dirty="0"/>
              <a:t>Those who had not heard of PCCs were just as likely as those that had to think that the police were held to account for their actions and were focusing on the policing issues that matter in their local area. </a:t>
            </a:r>
          </a:p>
          <a:p>
            <a:r>
              <a:rPr lang="en-GB" dirty="0"/>
              <a:t>Those who had heard of PCCs were equally as likely to think that local people did not have a say in policing issues as those that had not heard of them. </a:t>
            </a:r>
          </a:p>
          <a:p>
            <a:r>
              <a:rPr lang="en-GB" dirty="0"/>
              <a:t>The one difference that did emerge is that people who had heard of PCCs were more likely to say it was clear who to complain to if they had a problem with local policing. </a:t>
            </a:r>
          </a:p>
        </p:txBody>
      </p:sp>
    </p:spTree>
    <p:extLst>
      <p:ext uri="{BB962C8B-B14F-4D97-AF65-F5344CB8AC3E}">
        <p14:creationId xmlns:p14="http://schemas.microsoft.com/office/powerpoint/2010/main" val="1059409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Overall most respondents did not know very much about the new police accountability framework, nor were they very interested in policing issues or the work of Police and Crime Commissioners. </a:t>
            </a:r>
          </a:p>
          <a:p>
            <a:r>
              <a:rPr lang="en-GB" dirty="0"/>
              <a:t>However most respondents had a positive impression of the conduct and accountability of police. The majority of respondents thought Senior Police Officers could be trusted to tell the truth, that police are held to account for their actions and that police deal with the crime and anti-social behaviour issues that matter in their local area. </a:t>
            </a:r>
          </a:p>
          <a:p>
            <a:r>
              <a:rPr lang="en-GB" dirty="0"/>
              <a:t>Although the generally positive impression of policing is good news for the police, to the extent that they are based on the interest and engagement of the public the results of the survey are clearly problematic for the new police accountability framework.</a:t>
            </a:r>
          </a:p>
          <a:p>
            <a:endParaRPr lang="en-GB" dirty="0"/>
          </a:p>
          <a:p>
            <a:pPr marL="0" indent="0" algn="ctr">
              <a:buNone/>
            </a:pPr>
            <a:r>
              <a:rPr lang="en-GB" b="1" dirty="0">
                <a:solidFill>
                  <a:srgbClr val="FF0000"/>
                </a:solidFill>
              </a:rPr>
              <a:t>What are your conclusions from these findings – take 15 minutes to discuss </a:t>
            </a:r>
          </a:p>
        </p:txBody>
      </p:sp>
    </p:spTree>
    <p:extLst>
      <p:ext uri="{BB962C8B-B14F-4D97-AF65-F5344CB8AC3E}">
        <p14:creationId xmlns:p14="http://schemas.microsoft.com/office/powerpoint/2010/main" val="29221996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80258-9E7B-4685-8829-BCCFA0973A07}"/>
              </a:ext>
            </a:extLst>
          </p:cNvPr>
          <p:cNvSpPr>
            <a:spLocks noGrp="1"/>
          </p:cNvSpPr>
          <p:nvPr>
            <p:ph type="title"/>
          </p:nvPr>
        </p:nvSpPr>
        <p:spPr/>
        <p:txBody>
          <a:bodyPr/>
          <a:lstStyle/>
          <a:p>
            <a:r>
              <a:rPr lang="en-GB" dirty="0">
                <a:cs typeface="Calibri Light"/>
              </a:rPr>
              <a:t>So What do the Public Really Want?</a:t>
            </a:r>
            <a:endParaRPr lang="en-GB" dirty="0"/>
          </a:p>
        </p:txBody>
      </p:sp>
      <p:sp>
        <p:nvSpPr>
          <p:cNvPr id="3" name="Content Placeholder 2">
            <a:extLst>
              <a:ext uri="{FF2B5EF4-FFF2-40B4-BE49-F238E27FC236}">
                <a16:creationId xmlns:a16="http://schemas.microsoft.com/office/drawing/2014/main" id="{9B3FED7B-085B-4901-966A-E2EB68D10F0D}"/>
              </a:ext>
            </a:extLst>
          </p:cNvPr>
          <p:cNvSpPr>
            <a:spLocks noGrp="1"/>
          </p:cNvSpPr>
          <p:nvPr>
            <p:ph idx="1"/>
          </p:nvPr>
        </p:nvSpPr>
        <p:spPr/>
        <p:txBody>
          <a:bodyPr vert="horz" lIns="91440" tIns="45720" rIns="91440" bIns="45720" rtlCol="0" anchor="t">
            <a:normAutofit/>
          </a:bodyPr>
          <a:lstStyle/>
          <a:p>
            <a:r>
              <a:rPr lang="en-GB" dirty="0">
                <a:cs typeface="Calibri"/>
              </a:rPr>
              <a:t> </a:t>
            </a:r>
            <a:r>
              <a:rPr lang="en-GB">
                <a:ea typeface="+mn-lt"/>
                <a:cs typeface="+mn-lt"/>
              </a:rPr>
              <a:t>What do the public expect of the police? </a:t>
            </a:r>
            <a:endParaRPr lang="en-GB" dirty="0">
              <a:ea typeface="+mn-lt"/>
              <a:cs typeface="+mn-lt"/>
            </a:endParaRPr>
          </a:p>
          <a:p>
            <a:endParaRPr lang="en-GB" dirty="0">
              <a:ea typeface="+mn-lt"/>
              <a:cs typeface="+mn-lt"/>
            </a:endParaRPr>
          </a:p>
          <a:p>
            <a:r>
              <a:rPr lang="en-GB">
                <a:ea typeface="+mn-lt"/>
                <a:cs typeface="+mn-lt"/>
              </a:rPr>
              <a:t>At a time of limited resources and shifting demand police forces are being forced to make difficult choices about priorities. </a:t>
            </a:r>
            <a:r>
              <a:rPr lang="en-GB" dirty="0">
                <a:cs typeface="Calibri"/>
              </a:rPr>
              <a:t>  </a:t>
            </a:r>
          </a:p>
          <a:p>
            <a:endParaRPr lang="en-GB" dirty="0">
              <a:cs typeface="Calibri"/>
            </a:endParaRPr>
          </a:p>
          <a:p>
            <a:r>
              <a:rPr lang="en-GB">
                <a:ea typeface="+mn-lt"/>
                <a:cs typeface="+mn-lt"/>
              </a:rPr>
              <a:t>In 1974 E Bittner wrote that the role of the police is to be on hand when “something is happening that ought not to be happening, and about which someone better do something now.”</a:t>
            </a:r>
          </a:p>
          <a:p>
            <a:endParaRPr lang="en-GB" dirty="0">
              <a:cs typeface="Calibri"/>
            </a:endParaRPr>
          </a:p>
          <a:p>
            <a:r>
              <a:rPr lang="en-GB">
                <a:ea typeface="+mn-lt"/>
                <a:cs typeface="+mn-lt"/>
              </a:rPr>
              <a:t>The police are expected to prevent crime, to help those in immediate danger, to investigate offences, to catch criminals, to sustain public order and to protect people, particularly vulnerable people, from harm.</a:t>
            </a:r>
            <a:endParaRPr lang="en-GB" dirty="0">
              <a:cs typeface="Calibri"/>
            </a:endParaRPr>
          </a:p>
        </p:txBody>
      </p:sp>
    </p:spTree>
    <p:extLst>
      <p:ext uri="{BB962C8B-B14F-4D97-AF65-F5344CB8AC3E}">
        <p14:creationId xmlns:p14="http://schemas.microsoft.com/office/powerpoint/2010/main" val="16834729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81CB3-131A-4E38-8C29-BCB1B4D1CF9A}"/>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4C7DD421-299B-4406-AEDD-21AECF036D1C}"/>
              </a:ext>
            </a:extLst>
          </p:cNvPr>
          <p:cNvPicPr>
            <a:picLocks noGrp="1" noRot="1" noChangeAspect="1"/>
          </p:cNvPicPr>
          <p:nvPr>
            <p:ph idx="1"/>
            <a:videoFile r:link="rId1"/>
          </p:nvPr>
        </p:nvPicPr>
        <p:blipFill>
          <a:blip r:embed="rId3"/>
          <a:stretch>
            <a:fillRect/>
          </a:stretch>
        </p:blipFill>
        <p:spPr>
          <a:xfrm>
            <a:off x="60158" y="794"/>
            <a:ext cx="12131842" cy="6817894"/>
          </a:xfrm>
        </p:spPr>
      </p:pic>
    </p:spTree>
    <p:extLst>
      <p:ext uri="{BB962C8B-B14F-4D97-AF65-F5344CB8AC3E}">
        <p14:creationId xmlns:p14="http://schemas.microsoft.com/office/powerpoint/2010/main" val="6208931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621BA-7C74-4137-B346-AC292ED304A1}"/>
              </a:ext>
            </a:extLst>
          </p:cNvPr>
          <p:cNvSpPr>
            <a:spLocks noGrp="1"/>
          </p:cNvSpPr>
          <p:nvPr>
            <p:ph type="title"/>
          </p:nvPr>
        </p:nvSpPr>
        <p:spPr/>
        <p:txBody>
          <a:bodyPr>
            <a:normAutofit fontScale="90000"/>
          </a:bodyPr>
          <a:lstStyle/>
          <a:p>
            <a:r>
              <a:rPr lang="en-GB" b="0" i="0" u="none" strike="noStrike">
                <a:solidFill>
                  <a:srgbClr val="000000"/>
                </a:solidFill>
                <a:latin typeface="Calibri Light"/>
              </a:rPr>
              <a:t>Perceptions of the policing and crime mapping ‘Trailblazers’</a:t>
            </a:r>
            <a:r>
              <a:rPr lang="en-US" b="0" i="0">
                <a:latin typeface="Calibri Light"/>
              </a:rPr>
              <a:t>​</a:t>
            </a:r>
            <a:br>
              <a:rPr lang="en-US" b="0" i="0" dirty="0">
                <a:latin typeface="Calibri Light"/>
              </a:rPr>
            </a:br>
            <a:r>
              <a:rPr lang="en-GB" b="0" i="0" u="none" strike="noStrike">
                <a:solidFill>
                  <a:srgbClr val="000000"/>
                </a:solidFill>
                <a:latin typeface="Calibri Light"/>
              </a:rPr>
              <a:t>Home Office Study 2012</a:t>
            </a:r>
            <a:r>
              <a:rPr lang="en-US" b="0" i="0">
                <a:latin typeface="Calibri Light"/>
              </a:rPr>
              <a:t>​</a:t>
            </a:r>
            <a:endParaRPr lang="en-GB"/>
          </a:p>
        </p:txBody>
      </p:sp>
      <p:sp>
        <p:nvSpPr>
          <p:cNvPr id="3" name="Content Placeholder 2">
            <a:extLst>
              <a:ext uri="{FF2B5EF4-FFF2-40B4-BE49-F238E27FC236}">
                <a16:creationId xmlns:a16="http://schemas.microsoft.com/office/drawing/2014/main" id="{72A4D23C-EC94-4DF3-9CB6-423D06518F69}"/>
              </a:ext>
            </a:extLst>
          </p:cNvPr>
          <p:cNvSpPr>
            <a:spLocks noGrp="1"/>
          </p:cNvSpPr>
          <p:nvPr>
            <p:ph idx="1"/>
          </p:nvPr>
        </p:nvSpPr>
        <p:spPr>
          <a:xfrm>
            <a:off x="397934" y="1825625"/>
            <a:ext cx="11429999" cy="4715404"/>
          </a:xfrm>
        </p:spPr>
        <p:txBody>
          <a:bodyPr vert="horz" lIns="91440" tIns="45720" rIns="91440" bIns="45720" rtlCol="0" anchor="t">
            <a:normAutofit fontScale="32500" lnSpcReduction="20000"/>
          </a:bodyPr>
          <a:lstStyle/>
          <a:p>
            <a:r>
              <a:rPr lang="en-GB" sz="5500" dirty="0">
                <a:ea typeface="+mn-lt"/>
                <a:cs typeface="+mn-lt"/>
              </a:rPr>
              <a:t>The aim of the research was to examine public perceptions of ‘Trailblazer’ initiatives across seven police force areas</a:t>
            </a:r>
          </a:p>
          <a:p>
            <a:endParaRPr lang="en-GB" sz="5500" dirty="0">
              <a:ea typeface="+mn-lt"/>
              <a:cs typeface="+mn-lt"/>
            </a:endParaRPr>
          </a:p>
          <a:p>
            <a:endParaRPr lang="en-GB" sz="5500" dirty="0">
              <a:ea typeface="+mn-lt"/>
              <a:cs typeface="+mn-lt"/>
            </a:endParaRPr>
          </a:p>
          <a:p>
            <a:r>
              <a:rPr lang="en-GB" sz="5500" dirty="0">
                <a:ea typeface="+mn-lt"/>
                <a:cs typeface="+mn-lt"/>
              </a:rPr>
              <a:t>To provide the public with access to more frequent crime data and more information on justice outcomes</a:t>
            </a:r>
          </a:p>
          <a:p>
            <a:endParaRPr lang="en-GB" sz="5500" dirty="0">
              <a:ea typeface="+mn-lt"/>
              <a:cs typeface="+mn-lt"/>
            </a:endParaRPr>
          </a:p>
          <a:p>
            <a:endParaRPr lang="en-GB" sz="5500" dirty="0">
              <a:ea typeface="+mn-lt"/>
              <a:cs typeface="+mn-lt"/>
            </a:endParaRPr>
          </a:p>
          <a:p>
            <a:r>
              <a:rPr lang="en-GB" sz="5500" dirty="0">
                <a:ea typeface="+mn-lt"/>
                <a:cs typeface="+mn-lt"/>
              </a:rPr>
              <a:t>To encourage more interaction between the police and the public</a:t>
            </a:r>
            <a:endParaRPr lang="en-GB" sz="5500" dirty="0">
              <a:cs typeface="Calibri"/>
            </a:endParaRPr>
          </a:p>
          <a:p>
            <a:endParaRPr lang="en-GB" sz="5500" dirty="0">
              <a:ea typeface="+mn-lt"/>
              <a:cs typeface="+mn-lt"/>
            </a:endParaRPr>
          </a:p>
          <a:p>
            <a:endParaRPr lang="en-GB" sz="5500" dirty="0">
              <a:ea typeface="+mn-lt"/>
              <a:cs typeface="+mn-lt"/>
            </a:endParaRPr>
          </a:p>
          <a:p>
            <a:r>
              <a:rPr lang="en-GB" sz="5500" dirty="0">
                <a:ea typeface="+mn-lt"/>
                <a:cs typeface="+mn-lt"/>
              </a:rPr>
              <a:t>To provide crime victims with better access to information about their case.</a:t>
            </a:r>
            <a:endParaRPr lang="en-GB" sz="5500" dirty="0">
              <a:cs typeface="Calibri"/>
            </a:endParaRPr>
          </a:p>
          <a:p>
            <a:endParaRPr lang="en-GB" sz="5500"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pPr marL="0" indent="0">
              <a:buNone/>
            </a:pPr>
            <a:r>
              <a:rPr lang="en-GB" dirty="0">
                <a:ea typeface="+mn-lt"/>
                <a:cs typeface="+mn-lt"/>
              </a:rPr>
              <a:t>Kathryn Ray, Rosemary Davidson, Fatima Husain, Sandra </a:t>
            </a:r>
            <a:r>
              <a:rPr lang="en-GB" dirty="0" err="1">
                <a:ea typeface="+mn-lt"/>
                <a:cs typeface="+mn-lt"/>
              </a:rPr>
              <a:t>Vegeris</a:t>
            </a:r>
            <a:r>
              <a:rPr lang="en-GB" dirty="0">
                <a:ea typeface="+mn-lt"/>
                <a:cs typeface="+mn-lt"/>
              </a:rPr>
              <a:t> and Kim </a:t>
            </a:r>
            <a:r>
              <a:rPr lang="en-GB" dirty="0" err="1">
                <a:ea typeface="+mn-lt"/>
                <a:cs typeface="+mn-lt"/>
              </a:rPr>
              <a:t>Vowden</a:t>
            </a:r>
            <a:r>
              <a:rPr lang="en-GB" dirty="0">
                <a:ea typeface="+mn-lt"/>
                <a:cs typeface="+mn-lt"/>
              </a:rPr>
              <a:t> (Policy Studies Institute) with Jacqui </a:t>
            </a:r>
            <a:r>
              <a:rPr lang="en-GB" dirty="0" err="1">
                <a:ea typeface="+mn-lt"/>
                <a:cs typeface="+mn-lt"/>
              </a:rPr>
              <a:t>Karn</a:t>
            </a:r>
            <a:r>
              <a:rPr lang="en-GB" dirty="0">
                <a:ea typeface="+mn-lt"/>
                <a:cs typeface="+mn-lt"/>
              </a:rPr>
              <a:t> (The Police Foundation)</a:t>
            </a:r>
            <a:endParaRPr lang="en-GB" dirty="0"/>
          </a:p>
        </p:txBody>
      </p:sp>
    </p:spTree>
    <p:extLst>
      <p:ext uri="{BB962C8B-B14F-4D97-AF65-F5344CB8AC3E}">
        <p14:creationId xmlns:p14="http://schemas.microsoft.com/office/powerpoint/2010/main" val="20025633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1649-56B0-4186-BE5E-10952C23CB4F}"/>
              </a:ext>
            </a:extLst>
          </p:cNvPr>
          <p:cNvSpPr>
            <a:spLocks noGrp="1"/>
          </p:cNvSpPr>
          <p:nvPr>
            <p:ph type="title"/>
          </p:nvPr>
        </p:nvSpPr>
        <p:spPr/>
        <p:txBody>
          <a:bodyPr/>
          <a:lstStyle/>
          <a:p>
            <a:r>
              <a:rPr lang="en-GB">
                <a:cs typeface="Calibri Light"/>
              </a:rPr>
              <a:t>Why do this??</a:t>
            </a:r>
            <a:endParaRPr lang="en-GB"/>
          </a:p>
        </p:txBody>
      </p:sp>
      <p:sp>
        <p:nvSpPr>
          <p:cNvPr id="3" name="Content Placeholder 2">
            <a:extLst>
              <a:ext uri="{FF2B5EF4-FFF2-40B4-BE49-F238E27FC236}">
                <a16:creationId xmlns:a16="http://schemas.microsoft.com/office/drawing/2014/main" id="{E111C8A3-1057-4D06-8FA1-0895221235B7}"/>
              </a:ext>
            </a:extLst>
          </p:cNvPr>
          <p:cNvSpPr>
            <a:spLocks noGrp="1"/>
          </p:cNvSpPr>
          <p:nvPr>
            <p:ph idx="1"/>
          </p:nvPr>
        </p:nvSpPr>
        <p:spPr/>
        <p:txBody>
          <a:bodyPr vert="horz" lIns="91440" tIns="45720" rIns="91440" bIns="45720" rtlCol="0" anchor="t">
            <a:normAutofit/>
          </a:bodyPr>
          <a:lstStyle/>
          <a:p>
            <a:r>
              <a:rPr lang="en-GB">
                <a:ea typeface="+mn-lt"/>
                <a:cs typeface="+mn-lt"/>
              </a:rPr>
              <a:t>An independent review of crime statistics (Smith, 2006) suggested that publishing local crime statistics in an intelligible and usable form was vital to help communities to engage with and hold their neighbourhood policing teams to account. Providing mapped crime data was thought to be the best means of achieving this. </a:t>
            </a:r>
            <a:endParaRPr lang="en-GB" dirty="0">
              <a:ea typeface="+mn-lt"/>
              <a:cs typeface="+mn-lt"/>
            </a:endParaRPr>
          </a:p>
          <a:p>
            <a:pPr marL="0" indent="0">
              <a:buNone/>
            </a:pPr>
            <a:endParaRPr lang="en-GB" dirty="0">
              <a:ea typeface="+mn-lt"/>
              <a:cs typeface="+mn-lt"/>
            </a:endParaRPr>
          </a:p>
          <a:p>
            <a:r>
              <a:rPr lang="en-GB">
                <a:ea typeface="+mn-lt"/>
                <a:cs typeface="+mn-lt"/>
              </a:rPr>
              <a:t>A review of crime, justice and community involvement (Casey, 2008) recommended the publication of monthly local crime information, including crimes committed, sentences received and action being taken to tackle crime. </a:t>
            </a:r>
            <a:endParaRPr lang="en-GB"/>
          </a:p>
          <a:p>
            <a:endParaRPr lang="en-GB" dirty="0">
              <a:ea typeface="+mn-lt"/>
              <a:cs typeface="+mn-lt"/>
            </a:endParaRPr>
          </a:p>
          <a:p>
            <a:r>
              <a:rPr lang="en-GB">
                <a:ea typeface="+mn-lt"/>
                <a:cs typeface="+mn-lt"/>
              </a:rPr>
              <a:t>A review of policing (Flanagan, 2008) called for the provision of accessible and relevant local information on crime trends, how local priorities are established and actions taken to address local crime.</a:t>
            </a:r>
            <a:endParaRPr lang="en-GB"/>
          </a:p>
        </p:txBody>
      </p:sp>
    </p:spTree>
    <p:extLst>
      <p:ext uri="{BB962C8B-B14F-4D97-AF65-F5344CB8AC3E}">
        <p14:creationId xmlns:p14="http://schemas.microsoft.com/office/powerpoint/2010/main" val="16663036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1ECD0-5208-4914-8D5A-FF8DBADC8EA5}"/>
              </a:ext>
            </a:extLst>
          </p:cNvPr>
          <p:cNvSpPr>
            <a:spLocks noGrp="1"/>
          </p:cNvSpPr>
          <p:nvPr>
            <p:ph type="title"/>
          </p:nvPr>
        </p:nvSpPr>
        <p:spPr/>
        <p:txBody>
          <a:bodyPr/>
          <a:lstStyle/>
          <a:p>
            <a:r>
              <a:rPr lang="en-GB">
                <a:cs typeface="Calibri Light"/>
              </a:rPr>
              <a:t>Methodology</a:t>
            </a:r>
            <a:endParaRPr lang="en-GB"/>
          </a:p>
        </p:txBody>
      </p:sp>
      <p:sp>
        <p:nvSpPr>
          <p:cNvPr id="3" name="Content Placeholder 2">
            <a:extLst>
              <a:ext uri="{FF2B5EF4-FFF2-40B4-BE49-F238E27FC236}">
                <a16:creationId xmlns:a16="http://schemas.microsoft.com/office/drawing/2014/main" id="{49134ED0-DF4C-4A2C-930D-0776BD9B90D5}"/>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The research was qualitative in approach</a:t>
            </a:r>
          </a:p>
          <a:p>
            <a:endParaRPr lang="en-GB" dirty="0">
              <a:ea typeface="+mn-lt"/>
              <a:cs typeface="+mn-lt"/>
            </a:endParaRPr>
          </a:p>
          <a:p>
            <a:r>
              <a:rPr lang="en-GB">
                <a:ea typeface="+mn-lt"/>
                <a:cs typeface="+mn-lt"/>
              </a:rPr>
              <a:t>Collecting data from 22 semi-structured telephone interviews with policymakers and practitioners involved in the development and implementation of the initiatives, and 14 focus groups (two in each area) with members of the public. </a:t>
            </a:r>
            <a:endParaRPr lang="en-GB"/>
          </a:p>
          <a:p>
            <a:endParaRPr lang="en-GB" dirty="0">
              <a:ea typeface="+mn-lt"/>
              <a:cs typeface="+mn-lt"/>
            </a:endParaRPr>
          </a:p>
          <a:p>
            <a:r>
              <a:rPr lang="en-GB">
                <a:ea typeface="+mn-lt"/>
                <a:cs typeface="+mn-lt"/>
              </a:rPr>
              <a:t>This enabled a detailed exploration of public views, to provide feedback to the Home Office and local sites, and to inform future developments on transparency. </a:t>
            </a:r>
            <a:endParaRPr lang="en-GB"/>
          </a:p>
          <a:p>
            <a:endParaRPr lang="en-GB" dirty="0">
              <a:ea typeface="+mn-lt"/>
              <a:cs typeface="+mn-lt"/>
            </a:endParaRPr>
          </a:p>
          <a:p>
            <a:r>
              <a:rPr lang="en-GB">
                <a:ea typeface="+mn-lt"/>
                <a:cs typeface="+mn-lt"/>
              </a:rPr>
              <a:t>The research does not quantify the overall level of public support for the initiatives.</a:t>
            </a:r>
          </a:p>
          <a:p>
            <a:endParaRPr lang="en-GB" dirty="0">
              <a:cs typeface="Calibri"/>
            </a:endParaRPr>
          </a:p>
          <a:p>
            <a:pPr marL="0" indent="0" algn="ctr">
              <a:buNone/>
            </a:pPr>
            <a:r>
              <a:rPr lang="en-GB" b="1">
                <a:solidFill>
                  <a:srgbClr val="FF0000"/>
                </a:solidFill>
                <a:cs typeface="Calibri"/>
              </a:rPr>
              <a:t>But are the public interested?</a:t>
            </a:r>
          </a:p>
        </p:txBody>
      </p:sp>
    </p:spTree>
    <p:extLst>
      <p:ext uri="{BB962C8B-B14F-4D97-AF65-F5344CB8AC3E}">
        <p14:creationId xmlns:p14="http://schemas.microsoft.com/office/powerpoint/2010/main" val="27714854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795CA-E200-49A1-9823-B785F2C9939B}"/>
              </a:ext>
            </a:extLst>
          </p:cNvPr>
          <p:cNvSpPr>
            <a:spLocks noGrp="1"/>
          </p:cNvSpPr>
          <p:nvPr>
            <p:ph type="title"/>
          </p:nvPr>
        </p:nvSpPr>
        <p:spPr/>
        <p:txBody>
          <a:bodyPr/>
          <a:lstStyle/>
          <a:p>
            <a:r>
              <a:rPr lang="en-GB">
                <a:cs typeface="Calibri Light"/>
              </a:rPr>
              <a:t>Second Stage of Research</a:t>
            </a:r>
            <a:endParaRPr lang="en-GB"/>
          </a:p>
        </p:txBody>
      </p:sp>
      <p:sp>
        <p:nvSpPr>
          <p:cNvPr id="3" name="Content Placeholder 2">
            <a:extLst>
              <a:ext uri="{FF2B5EF4-FFF2-40B4-BE49-F238E27FC236}">
                <a16:creationId xmlns:a16="http://schemas.microsoft.com/office/drawing/2014/main" id="{1C76F211-1ECF-4FB6-A484-8479CDB81C0C}"/>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To ask the public;</a:t>
            </a:r>
          </a:p>
          <a:p>
            <a:endParaRPr lang="en-GB" dirty="0">
              <a:ea typeface="+mn-lt"/>
              <a:cs typeface="+mn-lt"/>
            </a:endParaRPr>
          </a:p>
          <a:p>
            <a:r>
              <a:rPr lang="en-GB">
                <a:ea typeface="+mn-lt"/>
                <a:cs typeface="+mn-lt"/>
              </a:rPr>
              <a:t>Feelings about crime and community safety</a:t>
            </a:r>
            <a:endParaRPr lang="en-GB"/>
          </a:p>
          <a:p>
            <a:r>
              <a:rPr lang="en-GB">
                <a:ea typeface="+mn-lt"/>
                <a:cs typeface="+mn-lt"/>
              </a:rPr>
              <a:t>Sources of information about local crime</a:t>
            </a:r>
          </a:p>
          <a:p>
            <a:r>
              <a:rPr lang="en-GB">
                <a:ea typeface="+mn-lt"/>
                <a:cs typeface="+mn-lt"/>
              </a:rPr>
              <a:t>Previous use of www.police.uk (and the Trailblazer initiative where relevant)</a:t>
            </a:r>
          </a:p>
          <a:p>
            <a:r>
              <a:rPr lang="en-GB">
                <a:ea typeface="+mn-lt"/>
                <a:cs typeface="+mn-lt"/>
              </a:rPr>
              <a:t>Views on the content, usability and usefulness of  www.police.uk &amp; the relevant Trailblazer initiative</a:t>
            </a:r>
          </a:p>
          <a:p>
            <a:r>
              <a:rPr lang="en-GB">
                <a:ea typeface="+mn-lt"/>
                <a:cs typeface="+mn-lt"/>
              </a:rPr>
              <a:t>Views on the potential of the initiatives for engagement with the police and holding the police to account</a:t>
            </a:r>
          </a:p>
          <a:p>
            <a:r>
              <a:rPr lang="en-GB">
                <a:ea typeface="+mn-lt"/>
                <a:cs typeface="+mn-lt"/>
              </a:rPr>
              <a:t>To make suggestions for improvement.</a:t>
            </a:r>
            <a:endParaRPr lang="en-GB">
              <a:cs typeface="Calibri"/>
            </a:endParaRPr>
          </a:p>
        </p:txBody>
      </p:sp>
    </p:spTree>
    <p:extLst>
      <p:ext uri="{BB962C8B-B14F-4D97-AF65-F5344CB8AC3E}">
        <p14:creationId xmlns:p14="http://schemas.microsoft.com/office/powerpoint/2010/main" val="23356099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B9FA0-80BE-4765-A3DF-CFFE0C2994BB}"/>
              </a:ext>
            </a:extLst>
          </p:cNvPr>
          <p:cNvSpPr>
            <a:spLocks noGrp="1"/>
          </p:cNvSpPr>
          <p:nvPr>
            <p:ph type="title"/>
          </p:nvPr>
        </p:nvSpPr>
        <p:spPr/>
        <p:txBody>
          <a:bodyPr/>
          <a:lstStyle/>
          <a:p>
            <a:r>
              <a:rPr lang="en-GB">
                <a:ea typeface="+mj-lt"/>
                <a:cs typeface="+mj-lt"/>
              </a:rPr>
              <a:t>Public experiences and perceptions of www.police.uk</a:t>
            </a:r>
            <a:endParaRPr lang="en-US"/>
          </a:p>
        </p:txBody>
      </p:sp>
      <p:sp>
        <p:nvSpPr>
          <p:cNvPr id="3" name="Content Placeholder 2">
            <a:extLst>
              <a:ext uri="{FF2B5EF4-FFF2-40B4-BE49-F238E27FC236}">
                <a16:creationId xmlns:a16="http://schemas.microsoft.com/office/drawing/2014/main" id="{0B7D6341-9727-41D3-943B-7D3A1D616271}"/>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Focus groups participants fell into four groups in terms of their previous use of </a:t>
            </a:r>
            <a:r>
              <a:rPr lang="en-GB" dirty="0">
                <a:ea typeface="+mn-lt"/>
                <a:cs typeface="+mn-lt"/>
                <a:hlinkClick r:id="rId2"/>
              </a:rPr>
              <a:t>www.police.uk</a:t>
            </a:r>
            <a:r>
              <a:rPr lang="en-GB">
                <a:ea typeface="+mn-lt"/>
                <a:cs typeface="+mn-lt"/>
              </a:rPr>
              <a:t>.</a:t>
            </a:r>
          </a:p>
          <a:p>
            <a:pPr marL="0" indent="0">
              <a:buNone/>
            </a:pPr>
            <a:endParaRPr lang="en-GB" dirty="0">
              <a:cs typeface="Calibri" panose="020F0502020204030204"/>
            </a:endParaRPr>
          </a:p>
          <a:p>
            <a:r>
              <a:rPr lang="en-GB">
                <a:solidFill>
                  <a:srgbClr val="FF0000"/>
                </a:solidFill>
                <a:ea typeface="+mn-lt"/>
                <a:cs typeface="+mn-lt"/>
              </a:rPr>
              <a:t>Non-users: </a:t>
            </a:r>
            <a:r>
              <a:rPr lang="en-GB">
                <a:ea typeface="+mn-lt"/>
                <a:cs typeface="+mn-lt"/>
              </a:rPr>
              <a:t>Those who had no knowledge of www.police.uk prior to being recruited for the discussions.</a:t>
            </a:r>
          </a:p>
          <a:p>
            <a:r>
              <a:rPr lang="en-GB">
                <a:solidFill>
                  <a:srgbClr val="FF0000"/>
                </a:solidFill>
                <a:ea typeface="+mn-lt"/>
                <a:cs typeface="+mn-lt"/>
              </a:rPr>
              <a:t>Single visitors:</a:t>
            </a:r>
            <a:r>
              <a:rPr lang="en-GB">
                <a:ea typeface="+mn-lt"/>
                <a:cs typeface="+mn-lt"/>
              </a:rPr>
              <a:t> Those who had heard of the website and used it just once. These were mostly people who had accessed the website out of “curiosity”, after having heard about it through the media at the time of the launch, or subsequently through work, friends, neighbours.</a:t>
            </a:r>
          </a:p>
          <a:p>
            <a:r>
              <a:rPr lang="en-GB">
                <a:solidFill>
                  <a:srgbClr val="FF0000"/>
                </a:solidFill>
                <a:ea typeface="+mn-lt"/>
                <a:cs typeface="+mn-lt"/>
              </a:rPr>
              <a:t>Occasional users:</a:t>
            </a:r>
            <a:r>
              <a:rPr lang="en-GB">
                <a:ea typeface="+mn-lt"/>
                <a:cs typeface="+mn-lt"/>
              </a:rPr>
              <a:t> People who had either used the site to research areas when moving house or visited the site occasionally to “keep up to date” with local issues. Sometimes participants were prompted to look at the site after hearing about a local crime through other means (for example, in the local press or a community newsletter).</a:t>
            </a:r>
          </a:p>
          <a:p>
            <a:pPr marL="0" indent="0">
              <a:buNone/>
            </a:pPr>
            <a:endParaRPr lang="en-GB" dirty="0">
              <a:cs typeface="Calibri" panose="020F0502020204030204"/>
            </a:endParaRPr>
          </a:p>
        </p:txBody>
      </p:sp>
    </p:spTree>
    <p:extLst>
      <p:ext uri="{BB962C8B-B14F-4D97-AF65-F5344CB8AC3E}">
        <p14:creationId xmlns:p14="http://schemas.microsoft.com/office/powerpoint/2010/main" val="32346196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5409-44AA-4E8B-8802-480B33297986}"/>
              </a:ext>
            </a:extLst>
          </p:cNvPr>
          <p:cNvSpPr>
            <a:spLocks noGrp="1"/>
          </p:cNvSpPr>
          <p:nvPr>
            <p:ph type="title"/>
          </p:nvPr>
        </p:nvSpPr>
        <p:spPr>
          <a:xfrm>
            <a:off x="838200" y="229658"/>
            <a:ext cx="10515600" cy="1325563"/>
          </a:xfrm>
        </p:spPr>
        <p:txBody>
          <a:bodyPr/>
          <a:lstStyle/>
          <a:p>
            <a:r>
              <a:rPr lang="en-GB">
                <a:cs typeface="Calibri Light"/>
              </a:rPr>
              <a:t>Continued....</a:t>
            </a:r>
            <a:endParaRPr lang="en-GB"/>
          </a:p>
        </p:txBody>
      </p:sp>
      <p:sp>
        <p:nvSpPr>
          <p:cNvPr id="3" name="Content Placeholder 2">
            <a:extLst>
              <a:ext uri="{FF2B5EF4-FFF2-40B4-BE49-F238E27FC236}">
                <a16:creationId xmlns:a16="http://schemas.microsoft.com/office/drawing/2014/main" id="{DE30ED07-17EA-4BFA-ABE4-D7D853E1070D}"/>
              </a:ext>
            </a:extLst>
          </p:cNvPr>
          <p:cNvSpPr>
            <a:spLocks noGrp="1"/>
          </p:cNvSpPr>
          <p:nvPr>
            <p:ph idx="1"/>
          </p:nvPr>
        </p:nvSpPr>
        <p:spPr/>
        <p:txBody>
          <a:bodyPr vert="horz" lIns="91440" tIns="45720" rIns="91440" bIns="45720" rtlCol="0" anchor="t">
            <a:normAutofit/>
          </a:bodyPr>
          <a:lstStyle/>
          <a:p>
            <a:pPr marL="0" indent="0">
              <a:buNone/>
            </a:pPr>
            <a:r>
              <a:rPr lang="en-GB">
                <a:solidFill>
                  <a:srgbClr val="FF0000"/>
                </a:solidFill>
                <a:ea typeface="+mn-lt"/>
                <a:cs typeface="+mn-lt"/>
              </a:rPr>
              <a:t>Regular users:</a:t>
            </a:r>
            <a:r>
              <a:rPr lang="en-GB" dirty="0">
                <a:ea typeface="+mn-lt"/>
                <a:cs typeface="+mn-lt"/>
              </a:rPr>
              <a:t> </a:t>
            </a:r>
          </a:p>
          <a:p>
            <a:r>
              <a:rPr lang="en-GB">
                <a:ea typeface="+mn-lt"/>
                <a:cs typeface="+mn-lt"/>
              </a:rPr>
              <a:t>These comprised a small group of people who used the website through their work. </a:t>
            </a:r>
          </a:p>
          <a:p>
            <a:endParaRPr lang="en-GB" dirty="0">
              <a:ea typeface="+mn-lt"/>
              <a:cs typeface="+mn-lt"/>
            </a:endParaRPr>
          </a:p>
          <a:p>
            <a:r>
              <a:rPr lang="en-GB">
                <a:ea typeface="+mn-lt"/>
                <a:cs typeface="+mn-lt"/>
              </a:rPr>
              <a:t>This group included: – teachers and youth workers using it to engage with young people about crime</a:t>
            </a:r>
            <a:endParaRPr lang="en-GB">
              <a:cs typeface="Calibri" panose="020F0502020204030204"/>
            </a:endParaRPr>
          </a:p>
          <a:p>
            <a:endParaRPr lang="en-GB" dirty="0">
              <a:ea typeface="+mn-lt"/>
              <a:cs typeface="+mn-lt"/>
            </a:endParaRPr>
          </a:p>
          <a:p>
            <a:r>
              <a:rPr lang="en-GB">
                <a:ea typeface="+mn-lt"/>
                <a:cs typeface="+mn-lt"/>
              </a:rPr>
              <a:t>an architect to assist in the planning of new developments</a:t>
            </a:r>
            <a:endParaRPr lang="en-GB">
              <a:cs typeface="Calibri" panose="020F0502020204030204"/>
            </a:endParaRPr>
          </a:p>
          <a:p>
            <a:endParaRPr lang="en-GB" dirty="0">
              <a:ea typeface="+mn-lt"/>
              <a:cs typeface="+mn-lt"/>
            </a:endParaRPr>
          </a:p>
          <a:p>
            <a:r>
              <a:rPr lang="en-GB">
                <a:ea typeface="+mn-lt"/>
                <a:cs typeface="+mn-lt"/>
              </a:rPr>
              <a:t>local business owners to be aware of security issues</a:t>
            </a:r>
            <a:endParaRPr lang="en-GB">
              <a:cs typeface="Calibri" panose="020F0502020204030204"/>
            </a:endParaRPr>
          </a:p>
          <a:p>
            <a:endParaRPr lang="en-GB" dirty="0">
              <a:ea typeface="+mn-lt"/>
              <a:cs typeface="+mn-lt"/>
            </a:endParaRPr>
          </a:p>
          <a:p>
            <a:r>
              <a:rPr lang="en-GB">
                <a:ea typeface="+mn-lt"/>
                <a:cs typeface="+mn-lt"/>
              </a:rPr>
              <a:t>staff in large organisations with a safety </a:t>
            </a:r>
            <a:r>
              <a:rPr lang="en-GB" dirty="0">
                <a:ea typeface="+mn-lt"/>
                <a:cs typeface="+mn-lt"/>
              </a:rPr>
              <a:t>remit for other staff</a:t>
            </a:r>
            <a:endParaRPr lang="en-GB">
              <a:cs typeface="Calibri" panose="020F0502020204030204"/>
            </a:endParaRPr>
          </a:p>
        </p:txBody>
      </p:sp>
    </p:spTree>
    <p:extLst>
      <p:ext uri="{BB962C8B-B14F-4D97-AF65-F5344CB8AC3E}">
        <p14:creationId xmlns:p14="http://schemas.microsoft.com/office/powerpoint/2010/main" val="4973173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956FD-566B-4A70-991D-D4F262760F6B}"/>
              </a:ext>
            </a:extLst>
          </p:cNvPr>
          <p:cNvSpPr>
            <a:spLocks noGrp="1"/>
          </p:cNvSpPr>
          <p:nvPr>
            <p:ph type="title"/>
          </p:nvPr>
        </p:nvSpPr>
        <p:spPr/>
        <p:txBody>
          <a:bodyPr/>
          <a:lstStyle/>
          <a:p>
            <a:r>
              <a:rPr lang="en-GB">
                <a:ea typeface="+mj-lt"/>
                <a:cs typeface="+mj-lt"/>
              </a:rPr>
              <a:t>Perceived purposes of the website</a:t>
            </a:r>
            <a:endParaRPr lang="en-US"/>
          </a:p>
        </p:txBody>
      </p:sp>
      <p:sp>
        <p:nvSpPr>
          <p:cNvPr id="3" name="Content Placeholder 2">
            <a:extLst>
              <a:ext uri="{FF2B5EF4-FFF2-40B4-BE49-F238E27FC236}">
                <a16:creationId xmlns:a16="http://schemas.microsoft.com/office/drawing/2014/main" id="{E9D6A9A8-E100-40D9-9BAC-7C1CAD848E69}"/>
              </a:ext>
            </a:extLst>
          </p:cNvPr>
          <p:cNvSpPr>
            <a:spLocks noGrp="1"/>
          </p:cNvSpPr>
          <p:nvPr>
            <p:ph idx="1"/>
          </p:nvPr>
        </p:nvSpPr>
        <p:spPr/>
        <p:txBody>
          <a:bodyPr vert="horz" lIns="91440" tIns="45720" rIns="91440" bIns="45720" rtlCol="0" anchor="t">
            <a:normAutofit/>
          </a:bodyPr>
          <a:lstStyle/>
          <a:p>
            <a:pPr marL="0" indent="0">
              <a:buNone/>
            </a:pPr>
            <a:r>
              <a:rPr lang="en-GB">
                <a:solidFill>
                  <a:srgbClr val="FF0000"/>
                </a:solidFill>
                <a:ea typeface="+mn-lt"/>
                <a:cs typeface="+mn-lt"/>
              </a:rPr>
              <a:t>Two main uses for the website were identified</a:t>
            </a:r>
            <a:endParaRPr lang="en-US">
              <a:solidFill>
                <a:srgbClr val="FF0000"/>
              </a:solidFill>
            </a:endParaRPr>
          </a:p>
          <a:p>
            <a:endParaRPr lang="en-GB" dirty="0">
              <a:ea typeface="+mn-lt"/>
              <a:cs typeface="+mn-lt"/>
            </a:endParaRPr>
          </a:p>
          <a:p>
            <a:r>
              <a:rPr lang="en-GB">
                <a:ea typeface="+mn-lt"/>
                <a:cs typeface="+mn-lt"/>
              </a:rPr>
              <a:t>to help protect themselves (and their families) against crime by taking more effective crime prevention measures</a:t>
            </a:r>
          </a:p>
          <a:p>
            <a:endParaRPr lang="en-GB" dirty="0">
              <a:ea typeface="+mn-lt"/>
              <a:cs typeface="+mn-lt"/>
            </a:endParaRPr>
          </a:p>
          <a:p>
            <a:r>
              <a:rPr lang="en-GB">
                <a:ea typeface="+mn-lt"/>
                <a:cs typeface="+mn-lt"/>
              </a:rPr>
              <a:t>to help with researching areas when moving house</a:t>
            </a:r>
            <a:endParaRPr lang="en-GB">
              <a:cs typeface="Calibri"/>
            </a:endParaRPr>
          </a:p>
        </p:txBody>
      </p:sp>
    </p:spTree>
    <p:extLst>
      <p:ext uri="{BB962C8B-B14F-4D97-AF65-F5344CB8AC3E}">
        <p14:creationId xmlns:p14="http://schemas.microsoft.com/office/powerpoint/2010/main" val="6849281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1A43-C1A0-453C-8CD5-B092C8A035D1}"/>
              </a:ext>
            </a:extLst>
          </p:cNvPr>
          <p:cNvSpPr>
            <a:spLocks noGrp="1"/>
          </p:cNvSpPr>
          <p:nvPr>
            <p:ph type="title"/>
          </p:nvPr>
        </p:nvSpPr>
        <p:spPr/>
        <p:txBody>
          <a:bodyPr/>
          <a:lstStyle/>
          <a:p>
            <a:r>
              <a:rPr lang="en-GB">
                <a:cs typeface="Calibri Light"/>
              </a:rPr>
              <a:t>So what can we draw from this research??</a:t>
            </a:r>
            <a:endParaRPr lang="en-GB"/>
          </a:p>
        </p:txBody>
      </p:sp>
      <p:sp>
        <p:nvSpPr>
          <p:cNvPr id="3" name="Content Placeholder 2">
            <a:extLst>
              <a:ext uri="{FF2B5EF4-FFF2-40B4-BE49-F238E27FC236}">
                <a16:creationId xmlns:a16="http://schemas.microsoft.com/office/drawing/2014/main" id="{B694EFE9-072E-430A-87E8-F2CDF95355E0}"/>
              </a:ext>
            </a:extLst>
          </p:cNvPr>
          <p:cNvSpPr>
            <a:spLocks noGrp="1"/>
          </p:cNvSpPr>
          <p:nvPr>
            <p:ph idx="1"/>
          </p:nvPr>
        </p:nvSpPr>
        <p:spPr/>
        <p:txBody>
          <a:bodyPr vert="horz" lIns="91440" tIns="45720" rIns="91440" bIns="45720" rtlCol="0" anchor="t">
            <a:normAutofit/>
          </a:bodyPr>
          <a:lstStyle/>
          <a:p>
            <a:r>
              <a:rPr lang="en-GB">
                <a:ea typeface="+mn-lt"/>
                <a:cs typeface="+mn-lt"/>
              </a:rPr>
              <a:t>This research has highlighted considerable public curiosity and, to an extent, an appetite for crime and criminal justice outcome information. </a:t>
            </a:r>
          </a:p>
          <a:p>
            <a:r>
              <a:rPr lang="en-GB">
                <a:ea typeface="+mn-lt"/>
                <a:cs typeface="+mn-lt"/>
              </a:rPr>
              <a:t>However, a key message was that providing more information should not be an end in itself. The information provided must be the right kind of information for the purposes intended, namely for crime prevention and for monitoring and assessing the work of the police and safety partners. </a:t>
            </a:r>
          </a:p>
          <a:p>
            <a:r>
              <a:rPr lang="en-GB">
                <a:ea typeface="+mn-lt"/>
                <a:cs typeface="+mn-lt"/>
              </a:rPr>
              <a:t>The aim of transparency and openness must also be balanced by the need for the information to be high quality, relevant, usable and intelligible. This is necessary in order to avoid initiatives losing public support. </a:t>
            </a:r>
          </a:p>
          <a:p>
            <a:r>
              <a:rPr lang="en-GB">
                <a:ea typeface="+mn-lt"/>
                <a:cs typeface="+mn-lt"/>
              </a:rPr>
              <a:t>Future developments need to make clear how the information could be used to engage with and hold the police to account, and demonstrate that the initiatives are improving the service and directed towards crime reduction and prevention. </a:t>
            </a:r>
            <a:endParaRPr lang="en-GB">
              <a:cs typeface="Calibri"/>
            </a:endParaRPr>
          </a:p>
        </p:txBody>
      </p:sp>
    </p:spTree>
    <p:extLst>
      <p:ext uri="{BB962C8B-B14F-4D97-AF65-F5344CB8AC3E}">
        <p14:creationId xmlns:p14="http://schemas.microsoft.com/office/powerpoint/2010/main" val="25958915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1EFC5-C3D1-4A4E-9713-815C272E3AE6}"/>
              </a:ext>
            </a:extLst>
          </p:cNvPr>
          <p:cNvSpPr>
            <a:spLocks noGrp="1"/>
          </p:cNvSpPr>
          <p:nvPr>
            <p:ph type="title"/>
          </p:nvPr>
        </p:nvSpPr>
        <p:spPr/>
        <p:txBody>
          <a:bodyPr/>
          <a:lstStyle/>
          <a:p>
            <a:r>
              <a:rPr lang="en-GB">
                <a:cs typeface="Calibri Light"/>
              </a:rPr>
              <a:t>The Fear of Crime </a:t>
            </a:r>
            <a:endParaRPr lang="en-GB"/>
          </a:p>
        </p:txBody>
      </p:sp>
      <p:sp>
        <p:nvSpPr>
          <p:cNvPr id="3" name="Content Placeholder 2">
            <a:extLst>
              <a:ext uri="{FF2B5EF4-FFF2-40B4-BE49-F238E27FC236}">
                <a16:creationId xmlns:a16="http://schemas.microsoft.com/office/drawing/2014/main" id="{C56EAC67-636B-43C9-BE49-6D81D0A911C6}"/>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dirty="0">
              <a:ea typeface="+mn-lt"/>
              <a:cs typeface="+mn-lt"/>
            </a:endParaRPr>
          </a:p>
          <a:p>
            <a:r>
              <a:rPr lang="en-GB" dirty="0">
                <a:ea typeface="+mn-lt"/>
                <a:cs typeface="+mn-lt"/>
              </a:rPr>
              <a:t>Fear of Crime Fear of crime is an issue that has attracted a high degree of attention since victimisation surveys first raised the issue.</a:t>
            </a:r>
            <a:endParaRPr lang="en-GB" dirty="0"/>
          </a:p>
          <a:p>
            <a:endParaRPr lang="en-GB" dirty="0">
              <a:ea typeface="+mn-lt"/>
              <a:cs typeface="+mn-lt"/>
            </a:endParaRPr>
          </a:p>
          <a:p>
            <a:r>
              <a:rPr lang="en-GB" dirty="0">
                <a:ea typeface="+mn-lt"/>
                <a:cs typeface="+mn-lt"/>
              </a:rPr>
              <a:t>At the heart of this attention is recognition that fear of crime, in itself, may have palpable negative consequences above and beyond those of crime. </a:t>
            </a:r>
            <a:endParaRPr lang="en-GB" dirty="0"/>
          </a:p>
          <a:p>
            <a:endParaRPr lang="en-GB" dirty="0">
              <a:ea typeface="+mn-lt"/>
              <a:cs typeface="+mn-lt"/>
            </a:endParaRPr>
          </a:p>
          <a:p>
            <a:r>
              <a:rPr lang="en-GB" dirty="0">
                <a:ea typeface="+mn-lt"/>
                <a:cs typeface="+mn-lt"/>
              </a:rPr>
              <a:t>However, measuring fear of crime presents some difficulties, both methodological (such as how it is accurately measured) and conceptual (such as how it is defined), which raise questions about its analytical precision.</a:t>
            </a:r>
            <a:endParaRPr lang="en-GB" dirty="0"/>
          </a:p>
          <a:p>
            <a:endParaRPr lang="en-GB" dirty="0">
              <a:cs typeface="Calibri"/>
            </a:endParaRPr>
          </a:p>
          <a:p>
            <a:pPr marL="0" indent="0" algn="ctr">
              <a:buNone/>
            </a:pPr>
            <a:endParaRPr lang="en-GB" b="1" dirty="0">
              <a:solidFill>
                <a:srgbClr val="FF0000"/>
              </a:solidFill>
              <a:cs typeface="Calibri"/>
            </a:endParaRPr>
          </a:p>
          <a:p>
            <a:pPr marL="0" indent="0" algn="ctr">
              <a:buNone/>
            </a:pPr>
            <a:r>
              <a:rPr lang="en-GB" b="1" dirty="0">
                <a:solidFill>
                  <a:srgbClr val="FF0000"/>
                </a:solidFill>
                <a:cs typeface="Calibri"/>
              </a:rPr>
              <a:t>Why do you think the fear of crime seems to have increased?</a:t>
            </a:r>
            <a:endParaRPr lang="en-GB" dirty="0"/>
          </a:p>
          <a:p>
            <a:pPr marL="0" indent="0">
              <a:buNone/>
            </a:pPr>
            <a:r>
              <a:rPr lang="en-GB" dirty="0">
                <a:cs typeface="Calibri"/>
              </a:rPr>
              <a:t>        </a:t>
            </a:r>
          </a:p>
        </p:txBody>
      </p:sp>
    </p:spTree>
    <p:extLst>
      <p:ext uri="{BB962C8B-B14F-4D97-AF65-F5344CB8AC3E}">
        <p14:creationId xmlns:p14="http://schemas.microsoft.com/office/powerpoint/2010/main" val="27001882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5DE8-7A76-4B7B-BD66-29E26FB722A5}"/>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01F056F3-308F-420E-B1A9-7EA982CC4D85}"/>
              </a:ext>
            </a:extLst>
          </p:cNvPr>
          <p:cNvPicPr>
            <a:picLocks noGrp="1" noRot="1" noChangeAspect="1"/>
          </p:cNvPicPr>
          <p:nvPr>
            <p:ph idx="1"/>
            <a:videoFile r:link="rId1"/>
          </p:nvPr>
        </p:nvPicPr>
        <p:blipFill>
          <a:blip r:embed="rId3"/>
          <a:stretch>
            <a:fillRect/>
          </a:stretch>
        </p:blipFill>
        <p:spPr>
          <a:xfrm>
            <a:off x="0" y="794"/>
            <a:ext cx="12192000" cy="6858000"/>
          </a:xfrm>
        </p:spPr>
      </p:pic>
    </p:spTree>
    <p:extLst>
      <p:ext uri="{BB962C8B-B14F-4D97-AF65-F5344CB8AC3E}">
        <p14:creationId xmlns:p14="http://schemas.microsoft.com/office/powerpoint/2010/main" val="11235333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A1E42-FA70-4D36-BAD3-4A6579B653C3}"/>
              </a:ext>
            </a:extLst>
          </p:cNvPr>
          <p:cNvSpPr>
            <a:spLocks noGrp="1"/>
          </p:cNvSpPr>
          <p:nvPr>
            <p:ph type="title"/>
          </p:nvPr>
        </p:nvSpPr>
        <p:spPr>
          <a:xfrm>
            <a:off x="1589903" y="2486368"/>
            <a:ext cx="10515600" cy="1325563"/>
          </a:xfrm>
        </p:spPr>
        <p:txBody>
          <a:bodyPr>
            <a:normAutofit fontScale="90000"/>
          </a:bodyPr>
          <a:lstStyle/>
          <a:p>
            <a:pPr algn="ctr"/>
            <a:r>
              <a:rPr lang="en-GB" b="1" dirty="0">
                <a:solidFill>
                  <a:srgbClr val="FF0000"/>
                </a:solidFill>
                <a:cs typeface="Calibri Light"/>
              </a:rPr>
              <a:t>What Conclusions Can We Draw From This Video?</a:t>
            </a:r>
            <a:br>
              <a:rPr lang="en-GB" b="1" dirty="0">
                <a:solidFill>
                  <a:srgbClr val="FF0000"/>
                </a:solidFill>
                <a:cs typeface="Calibri Light"/>
              </a:rPr>
            </a:br>
            <a:br>
              <a:rPr lang="en-GB" b="1" dirty="0">
                <a:solidFill>
                  <a:srgbClr val="FF0000"/>
                </a:solidFill>
                <a:cs typeface="Calibri Light"/>
              </a:rPr>
            </a:br>
            <a:r>
              <a:rPr lang="en-GB" b="1" dirty="0">
                <a:solidFill>
                  <a:srgbClr val="FF0000"/>
                </a:solidFill>
                <a:cs typeface="Calibri Light"/>
              </a:rPr>
              <a:t>We can discuss on the 13th of March</a:t>
            </a:r>
            <a:br>
              <a:rPr lang="en-GB" b="1" dirty="0">
                <a:solidFill>
                  <a:srgbClr val="FF0000"/>
                </a:solidFill>
                <a:cs typeface="Calibri Light"/>
              </a:rPr>
            </a:br>
            <a:br>
              <a:rPr lang="en-GB" b="1" dirty="0">
                <a:solidFill>
                  <a:srgbClr val="FF0000"/>
                </a:solidFill>
                <a:cs typeface="Calibri Light"/>
              </a:rPr>
            </a:br>
            <a:br>
              <a:rPr lang="en-GB" b="1" dirty="0">
                <a:cs typeface="Calibri Light"/>
              </a:rPr>
            </a:br>
            <a:br>
              <a:rPr lang="en-GB" b="1" dirty="0">
                <a:cs typeface="Calibri Light"/>
              </a:rPr>
            </a:br>
            <a:r>
              <a:rPr lang="en-GB" b="1" dirty="0">
                <a:solidFill>
                  <a:srgbClr val="FF0000"/>
                </a:solidFill>
                <a:cs typeface="Calibri Light"/>
              </a:rPr>
              <a:t>Any Questions Please?</a:t>
            </a:r>
            <a:endParaRPr lang="en-US" dirty="0"/>
          </a:p>
        </p:txBody>
      </p:sp>
      <p:sp>
        <p:nvSpPr>
          <p:cNvPr id="3" name="Content Placeholder 2">
            <a:extLst>
              <a:ext uri="{FF2B5EF4-FFF2-40B4-BE49-F238E27FC236}">
                <a16:creationId xmlns:a16="http://schemas.microsoft.com/office/drawing/2014/main" id="{9969A6D4-E5BB-49C8-99DE-87DFF60CFF94}"/>
              </a:ext>
            </a:extLst>
          </p:cNvPr>
          <p:cNvSpPr>
            <a:spLocks noGrp="1"/>
          </p:cNvSpPr>
          <p:nvPr>
            <p:ph idx="1"/>
          </p:nvPr>
        </p:nvSpPr>
        <p:spPr>
          <a:xfrm>
            <a:off x="597568" y="833020"/>
            <a:ext cx="10515600" cy="242717"/>
          </a:xfrm>
        </p:spPr>
        <p:txBody>
          <a:bodyPr>
            <a:normAutofit fontScale="62500" lnSpcReduction="20000"/>
          </a:bodyPr>
          <a:lstStyle/>
          <a:p>
            <a:endParaRPr lang="en-GB"/>
          </a:p>
        </p:txBody>
      </p:sp>
    </p:spTree>
    <p:extLst>
      <p:ext uri="{BB962C8B-B14F-4D97-AF65-F5344CB8AC3E}">
        <p14:creationId xmlns:p14="http://schemas.microsoft.com/office/powerpoint/2010/main" val="1096421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1866</Words>
  <Application>Microsoft Office PowerPoint</Application>
  <PresentationFormat>Widescreen</PresentationFormat>
  <Paragraphs>157</Paragraphs>
  <Slides>50</Slides>
  <Notes>1</Notes>
  <HiddenSlides>0</HiddenSlides>
  <MMClips>2</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Moral Panics</vt:lpstr>
      <vt:lpstr>Moral Panics</vt:lpstr>
      <vt:lpstr>So What do we think of this situation?</vt:lpstr>
      <vt:lpstr>Societies Expectations of the Police</vt:lpstr>
      <vt:lpstr>PowerPoint Presentation</vt:lpstr>
      <vt:lpstr>Professionalising the Police Service?</vt:lpstr>
      <vt:lpstr>What do the public expect from the police?</vt:lpstr>
      <vt:lpstr>The College of Policing</vt:lpstr>
      <vt:lpstr>The College of Policing</vt:lpstr>
      <vt:lpstr>College of Policing</vt:lpstr>
      <vt:lpstr>College of Policing</vt:lpstr>
      <vt:lpstr>College of Policing</vt:lpstr>
      <vt:lpstr>College of Policing</vt:lpstr>
      <vt:lpstr>The What Works Centres</vt:lpstr>
      <vt:lpstr>The College of Policing</vt:lpstr>
      <vt:lpstr>The What Works Centre for Crime Reduction</vt:lpstr>
      <vt:lpstr>Focus of the evaluation </vt:lpstr>
      <vt:lpstr>Some achievements </vt:lpstr>
      <vt:lpstr>The E.M.M.I.E Framework</vt:lpstr>
      <vt:lpstr>College of Policing</vt:lpstr>
      <vt:lpstr>The College of Policing</vt:lpstr>
      <vt:lpstr>Societal Expectations – What do the public really think?</vt:lpstr>
      <vt:lpstr>PowerPoint Presentation</vt:lpstr>
      <vt:lpstr>What do the Public Think</vt:lpstr>
      <vt:lpstr>Societal Expectations – What do the public really think?</vt:lpstr>
      <vt:lpstr>PowerPoint Presentation</vt:lpstr>
      <vt:lpstr>PowerPoint Presentation</vt:lpstr>
      <vt:lpstr>What do the Public Think?</vt:lpstr>
      <vt:lpstr>What do the Public Think</vt:lpstr>
      <vt:lpstr>Demographic differences</vt:lpstr>
      <vt:lpstr>Demographics</vt:lpstr>
      <vt:lpstr>Demographics</vt:lpstr>
      <vt:lpstr>Demographics</vt:lpstr>
      <vt:lpstr>Demographics</vt:lpstr>
      <vt:lpstr>Demographics</vt:lpstr>
      <vt:lpstr>Demographics</vt:lpstr>
      <vt:lpstr>Conclusion </vt:lpstr>
      <vt:lpstr>So What do the Public Really Want?</vt:lpstr>
      <vt:lpstr>PowerPoint Presentation</vt:lpstr>
      <vt:lpstr>Perceptions of the policing and crime mapping ‘Trailblazers’​ Home Office Study 2012​</vt:lpstr>
      <vt:lpstr>Why do this??</vt:lpstr>
      <vt:lpstr>Methodology</vt:lpstr>
      <vt:lpstr>Second Stage of Research</vt:lpstr>
      <vt:lpstr>Public experiences and perceptions of www.police.uk</vt:lpstr>
      <vt:lpstr>Continued....</vt:lpstr>
      <vt:lpstr>Perceived purposes of the website</vt:lpstr>
      <vt:lpstr>So what can we draw from this research??</vt:lpstr>
      <vt:lpstr>The Fear of Crime </vt:lpstr>
      <vt:lpstr>PowerPoint Presentation</vt:lpstr>
      <vt:lpstr>What Conclusions Can We Draw From This Video?  We can discuss on the 13th of March    Any Questions Please?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Cultures of the UK</dc:title>
  <dc:creator>Peter Doyle</dc:creator>
  <cp:lastModifiedBy>Peter Doyle</cp:lastModifiedBy>
  <cp:revision>405</cp:revision>
  <dcterms:created xsi:type="dcterms:W3CDTF">2019-06-26T14:10:46Z</dcterms:created>
  <dcterms:modified xsi:type="dcterms:W3CDTF">2020-02-28T12:49:14Z</dcterms:modified>
</cp:coreProperties>
</file>