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1" r:id="rId11"/>
    <p:sldId id="272" r:id="rId12"/>
    <p:sldId id="282" r:id="rId13"/>
    <p:sldId id="273" r:id="rId14"/>
    <p:sldId id="274" r:id="rId15"/>
    <p:sldId id="275" r:id="rId16"/>
    <p:sldId id="266" r:id="rId17"/>
    <p:sldId id="268" r:id="rId18"/>
    <p:sldId id="269" r:id="rId19"/>
    <p:sldId id="270" r:id="rId20"/>
    <p:sldId id="276" r:id="rId21"/>
    <p:sldId id="277" r:id="rId22"/>
    <p:sldId id="278" r:id="rId23"/>
    <p:sldId id="279" r:id="rId24"/>
    <p:sldId id="281" r:id="rId25"/>
    <p:sldId id="284" r:id="rId26"/>
    <p:sldId id="288" r:id="rId27"/>
    <p:sldId id="285" r:id="rId28"/>
    <p:sldId id="286" r:id="rId29"/>
    <p:sldId id="287" r:id="rId30"/>
    <p:sldId id="289" r:id="rId31"/>
    <p:sldId id="290" r:id="rId32"/>
    <p:sldId id="280" r:id="rId33"/>
    <p:sldId id="291" r:id="rId34"/>
    <p:sldId id="292" r:id="rId35"/>
    <p:sldId id="293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4C9BCD4-091E-48BB-A328-ECFB6A28FD99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17AF6B0-373C-442B-90E2-5425445EB18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C9BCD4-091E-48BB-A328-ECFB6A28FD99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7AF6B0-373C-442B-90E2-5425445EB182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C9BCD4-091E-48BB-A328-ECFB6A28FD99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7AF6B0-373C-442B-90E2-5425445EB182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C9BCD4-091E-48BB-A328-ECFB6A28FD99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7AF6B0-373C-442B-90E2-5425445EB182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C9BCD4-091E-48BB-A328-ECFB6A28FD99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7AF6B0-373C-442B-90E2-5425445EB18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C9BCD4-091E-48BB-A328-ECFB6A28FD99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7AF6B0-373C-442B-90E2-5425445EB182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C9BCD4-091E-48BB-A328-ECFB6A28FD99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7AF6B0-373C-442B-90E2-5425445EB18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4C9BCD4-091E-48BB-A328-ECFB6A28FD99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7AF6B0-373C-442B-90E2-5425445EB18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4C9BCD4-091E-48BB-A328-ECFB6A28FD99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17AF6B0-373C-442B-90E2-5425445EB182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C9BCD4-091E-48BB-A328-ECFB6A28FD99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7AF6B0-373C-442B-90E2-5425445EB18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C9BCD4-091E-48BB-A328-ECFB6A28FD99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7AF6B0-373C-442B-90E2-5425445EB18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4C9BCD4-091E-48BB-A328-ECFB6A28FD99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17AF6B0-373C-442B-90E2-5425445EB18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Dietary Analysis</a:t>
            </a:r>
            <a:br>
              <a:rPr lang="en-GB" dirty="0" smtClean="0"/>
            </a:br>
            <a:r>
              <a:rPr lang="en-GB" dirty="0" smtClean="0"/>
              <a:t>SHSS5050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sz="4400" b="1" dirty="0" smtClean="0"/>
          </a:p>
          <a:p>
            <a:pPr algn="ctr"/>
            <a:r>
              <a:rPr lang="en-GB" sz="4400" b="1" dirty="0" smtClean="0"/>
              <a:t>Body Composition</a:t>
            </a:r>
            <a:endParaRPr lang="en-GB" sz="4400" b="1" dirty="0"/>
          </a:p>
        </p:txBody>
      </p:sp>
    </p:spTree>
    <p:extLst>
      <p:ext uri="{BB962C8B-B14F-4D97-AF65-F5344CB8AC3E}">
        <p14:creationId xmlns:p14="http://schemas.microsoft.com/office/powerpoint/2010/main" val="19035318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Body Comp. data are used to evaluate nutritional status, growth and development, water homeostasis and specific disease states.</a:t>
            </a:r>
          </a:p>
          <a:p>
            <a:endParaRPr lang="en-GB" dirty="0"/>
          </a:p>
          <a:p>
            <a:r>
              <a:rPr lang="en-GB" dirty="0" smtClean="0"/>
              <a:t>There are many diseases and disorders related to abnormal body composition or to changes in body composition, e.g. obesity.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Body Composition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13973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obese individuals, the amount of body fat is excessively high, leading to abnormalities in lipid and carbohydrate metabolism, high blood pressure and adult onset diabetes.</a:t>
            </a:r>
          </a:p>
          <a:p>
            <a:endParaRPr lang="en-GB" dirty="0"/>
          </a:p>
          <a:p>
            <a:r>
              <a:rPr lang="en-GB" dirty="0" smtClean="0"/>
              <a:t>Energy and protein malnutrition results in a decrease in the amount of fat and protein stores in the body.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22155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Human body composition can be studied at the following levels:-</a:t>
            </a:r>
          </a:p>
          <a:p>
            <a:endParaRPr lang="en-GB" dirty="0"/>
          </a:p>
          <a:p>
            <a:r>
              <a:rPr lang="en-GB" dirty="0" smtClean="0"/>
              <a:t>Atomic</a:t>
            </a:r>
          </a:p>
          <a:p>
            <a:r>
              <a:rPr lang="en-GB" dirty="0" smtClean="0"/>
              <a:t>Molecular</a:t>
            </a:r>
          </a:p>
          <a:p>
            <a:r>
              <a:rPr lang="en-GB" dirty="0" smtClean="0"/>
              <a:t>Cellular</a:t>
            </a:r>
          </a:p>
          <a:p>
            <a:r>
              <a:rPr lang="en-GB" dirty="0" smtClean="0"/>
              <a:t>Tissue</a:t>
            </a:r>
          </a:p>
          <a:p>
            <a:r>
              <a:rPr lang="en-GB" dirty="0" smtClean="0"/>
              <a:t>Whole body</a:t>
            </a:r>
          </a:p>
          <a:p>
            <a:endParaRPr lang="en-GB" dirty="0"/>
          </a:p>
          <a:p>
            <a:r>
              <a:rPr lang="en-GB" dirty="0" smtClean="0"/>
              <a:t>These five levels are related to each other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Five levels of body composition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90868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Anthropometric measures can be used to estimate the relative proportions of fat and lean tissue in an individual.</a:t>
            </a:r>
          </a:p>
          <a:p>
            <a:endParaRPr lang="en-GB" dirty="0"/>
          </a:p>
          <a:p>
            <a:r>
              <a:rPr lang="en-GB" dirty="0" smtClean="0"/>
              <a:t>These measurements are simple, straightforward, inexpensive</a:t>
            </a:r>
            <a:r>
              <a:rPr lang="en-GB" dirty="0"/>
              <a:t> </a:t>
            </a:r>
            <a:r>
              <a:rPr lang="en-GB" dirty="0" smtClean="0"/>
              <a:t>and safe.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Anthropometric Assessment of Body Composition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61544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Different weighing scales can be used in different settings, however, not always accurate.</a:t>
            </a:r>
          </a:p>
          <a:p>
            <a:endParaRPr lang="en-GB" dirty="0"/>
          </a:p>
          <a:p>
            <a:r>
              <a:rPr lang="en-GB" dirty="0" smtClean="0"/>
              <a:t>In clinical settings, scales are calibrated frequently.</a:t>
            </a:r>
          </a:p>
          <a:p>
            <a:endParaRPr lang="en-GB" dirty="0"/>
          </a:p>
          <a:p>
            <a:r>
              <a:rPr lang="en-GB" dirty="0" smtClean="0"/>
              <a:t>The most accurate weighing machines are beam balances with non-detachable weights, however, these are bulky and difficult to move.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Body weight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58702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People should be weighed to the nearest 0.1kg, wearing minimal clothing (remove shoes).</a:t>
            </a:r>
          </a:p>
          <a:p>
            <a:endParaRPr lang="en-GB" dirty="0"/>
          </a:p>
          <a:p>
            <a:r>
              <a:rPr lang="en-GB" dirty="0" smtClean="0"/>
              <a:t>If changes in body weight are being monitored, the measurement should if possible be taken at the same time of day because meals, drinks, a full bladder and bowel action can all affect the reading.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Body weight</a:t>
            </a:r>
          </a:p>
        </p:txBody>
      </p:sp>
    </p:spTree>
    <p:extLst>
      <p:ext uri="{BB962C8B-B14F-4D97-AF65-F5344CB8AC3E}">
        <p14:creationId xmlns:p14="http://schemas.microsoft.com/office/powerpoint/2010/main" val="30497740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people in a steady state are weighed repeatedly, the day-to-day fluctuation can be +/- 1.0kg.</a:t>
            </a:r>
          </a:p>
          <a:p>
            <a:endParaRPr lang="en-GB" dirty="0"/>
          </a:p>
          <a:p>
            <a:r>
              <a:rPr lang="en-GB" dirty="0" smtClean="0"/>
              <a:t>Monitoring weight is important in individuals who are over or underweight.</a:t>
            </a:r>
          </a:p>
          <a:p>
            <a:endParaRPr lang="en-GB" dirty="0"/>
          </a:p>
          <a:p>
            <a:r>
              <a:rPr lang="en-GB" dirty="0" smtClean="0"/>
              <a:t>Percentage weight loss or weight gain can be calculated from a baseline weight record.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Body weight</a:t>
            </a:r>
          </a:p>
        </p:txBody>
      </p:sp>
    </p:spTree>
    <p:extLst>
      <p:ext uri="{BB962C8B-B14F-4D97-AF65-F5344CB8AC3E}">
        <p14:creationId xmlns:p14="http://schemas.microsoft.com/office/powerpoint/2010/main" val="27295438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Usual weight: 65kg</a:t>
            </a:r>
          </a:p>
          <a:p>
            <a:r>
              <a:rPr lang="en-GB" dirty="0" smtClean="0"/>
              <a:t>Current weight: 61kg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dirty="0" smtClean="0"/>
              <a:t>% weight loss: </a:t>
            </a:r>
          </a:p>
          <a:p>
            <a:pPr marL="109728" indent="0">
              <a:buNone/>
            </a:pPr>
            <a:r>
              <a:rPr lang="en-GB" dirty="0" smtClean="0"/>
              <a:t>usual weight (kg)-current weight (kg) x 100</a:t>
            </a:r>
          </a:p>
          <a:p>
            <a:pPr marL="109728" indent="0">
              <a:buNone/>
            </a:pPr>
            <a:r>
              <a:rPr lang="en-GB" dirty="0"/>
              <a:t>u</a:t>
            </a:r>
            <a:r>
              <a:rPr lang="en-GB" dirty="0" smtClean="0"/>
              <a:t>sual weight (kg)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 smtClean="0"/>
              <a:t>% weight loss = 6%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 of calculating percentage weight loss</a:t>
            </a:r>
            <a:endParaRPr lang="en-GB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539552" y="3789040"/>
            <a:ext cx="74888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H="1">
            <a:off x="683568" y="3789040"/>
            <a:ext cx="6480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00112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Mrs A</a:t>
            </a:r>
          </a:p>
          <a:p>
            <a:r>
              <a:rPr lang="en-GB" dirty="0" smtClean="0"/>
              <a:t>Usual weight: 57.61kg.</a:t>
            </a:r>
          </a:p>
          <a:p>
            <a:r>
              <a:rPr lang="en-GB" dirty="0" smtClean="0"/>
              <a:t>Current weight: 53.52kg</a:t>
            </a:r>
          </a:p>
          <a:p>
            <a:r>
              <a:rPr lang="en-GB" dirty="0" smtClean="0"/>
              <a:t>Height: 1.6m</a:t>
            </a:r>
          </a:p>
          <a:p>
            <a:r>
              <a:rPr lang="en-GB" dirty="0" smtClean="0"/>
              <a:t>What is her percentage weight loss and BMI?</a:t>
            </a:r>
          </a:p>
          <a:p>
            <a:endParaRPr lang="en-GB" dirty="0"/>
          </a:p>
          <a:p>
            <a:r>
              <a:rPr lang="en-GB" dirty="0" smtClean="0"/>
              <a:t>Mr D</a:t>
            </a:r>
          </a:p>
          <a:p>
            <a:r>
              <a:rPr lang="en-GB" dirty="0" smtClean="0"/>
              <a:t>Usual weight: 120.66kg</a:t>
            </a:r>
          </a:p>
          <a:p>
            <a:r>
              <a:rPr lang="en-GB" dirty="0" smtClean="0"/>
              <a:t>Current weight: 108.41kg</a:t>
            </a:r>
          </a:p>
          <a:p>
            <a:r>
              <a:rPr lang="en-GB" dirty="0" smtClean="0"/>
              <a:t>Height: 1.8m</a:t>
            </a:r>
          </a:p>
          <a:p>
            <a:r>
              <a:rPr lang="en-GB" dirty="0" smtClean="0"/>
              <a:t>What is his percentage weight loss and BMI?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Calculate percentage weight loss for the following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54595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&lt;5%: Not significant (unless likely to be ongoing)</a:t>
            </a:r>
          </a:p>
          <a:p>
            <a:endParaRPr lang="en-GB" dirty="0" smtClean="0"/>
          </a:p>
          <a:p>
            <a:r>
              <a:rPr lang="en-GB" dirty="0" smtClean="0"/>
              <a:t>5-9%: Not serious (unless rapid/already malnourished)</a:t>
            </a:r>
          </a:p>
          <a:p>
            <a:endParaRPr lang="en-GB" dirty="0" smtClean="0"/>
          </a:p>
          <a:p>
            <a:r>
              <a:rPr lang="en-GB" dirty="0" smtClean="0"/>
              <a:t>10-20%: Clinically significant: nutritional support</a:t>
            </a:r>
          </a:p>
          <a:p>
            <a:endParaRPr lang="en-GB" dirty="0" smtClean="0"/>
          </a:p>
          <a:p>
            <a:r>
              <a:rPr lang="en-GB" dirty="0" smtClean="0"/>
              <a:t>&gt;20%: Severe-long term nutritional support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Weight loss as % of pre-illness weight &amp; interpretation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49049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more rapid the decline in weight the greater the proportion of lean: fat tissue that is lost and the more significant the loss.</a:t>
            </a:r>
          </a:p>
          <a:p>
            <a:endParaRPr lang="en-GB" dirty="0" smtClean="0"/>
          </a:p>
          <a:p>
            <a:r>
              <a:rPr lang="en-GB" dirty="0" smtClean="0"/>
              <a:t>Very rapid weight loss (within days rather than weeks) is most likely to be fluid.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5-10% weight loss associated with a range of health benefits.</a:t>
            </a:r>
          </a:p>
          <a:p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% Weight loss in over weight &amp; obesity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74652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109728" indent="0">
              <a:buNone/>
            </a:pPr>
            <a:r>
              <a:rPr lang="en-GB" sz="2400" dirty="0" smtClean="0"/>
              <a:t>Mortality</a:t>
            </a:r>
            <a:endParaRPr lang="en-GB" sz="2400" dirty="0"/>
          </a:p>
          <a:p>
            <a:r>
              <a:rPr lang="en-GB" sz="2400" dirty="0" smtClean="0"/>
              <a:t>&gt;</a:t>
            </a:r>
            <a:r>
              <a:rPr lang="en-GB" sz="2400" dirty="0"/>
              <a:t>20% decrease in total </a:t>
            </a:r>
            <a:r>
              <a:rPr lang="en-GB" sz="2400" dirty="0" smtClean="0"/>
              <a:t>mortality </a:t>
            </a:r>
            <a:endParaRPr lang="en-GB" sz="2400" dirty="0"/>
          </a:p>
          <a:p>
            <a:r>
              <a:rPr lang="en-GB" sz="2400" dirty="0" smtClean="0"/>
              <a:t>&gt;</a:t>
            </a:r>
            <a:r>
              <a:rPr lang="en-GB" sz="2400" dirty="0"/>
              <a:t>30% decrease in diabetes related deaths </a:t>
            </a:r>
          </a:p>
          <a:p>
            <a:r>
              <a:rPr lang="en-GB" sz="2400" dirty="0" smtClean="0"/>
              <a:t>&gt;</a:t>
            </a:r>
            <a:r>
              <a:rPr lang="en-GB" sz="2400" dirty="0"/>
              <a:t>40% decrease in obesity related cancers</a:t>
            </a:r>
          </a:p>
          <a:p>
            <a:endParaRPr lang="en-GB" sz="2400" dirty="0"/>
          </a:p>
          <a:p>
            <a:pPr marL="109728" indent="0">
              <a:buNone/>
            </a:pPr>
            <a:r>
              <a:rPr lang="en-GB" sz="2400" dirty="0"/>
              <a:t>Blood </a:t>
            </a:r>
            <a:r>
              <a:rPr lang="en-GB" sz="2400" dirty="0" smtClean="0"/>
              <a:t>pressure</a:t>
            </a:r>
            <a:endParaRPr lang="en-GB" sz="2400" dirty="0"/>
          </a:p>
          <a:p>
            <a:r>
              <a:rPr lang="en-GB" sz="2400" dirty="0" smtClean="0"/>
              <a:t>fall </a:t>
            </a:r>
            <a:r>
              <a:rPr lang="en-GB" sz="2400" dirty="0"/>
              <a:t>of 10 mmHg systolic </a:t>
            </a:r>
          </a:p>
          <a:p>
            <a:r>
              <a:rPr lang="en-GB" sz="2400" dirty="0" smtClean="0"/>
              <a:t>fall </a:t>
            </a:r>
            <a:r>
              <a:rPr lang="en-GB" sz="2400" dirty="0"/>
              <a:t>of 20 mmHg </a:t>
            </a:r>
            <a:r>
              <a:rPr lang="en-GB" sz="2400" dirty="0" smtClean="0"/>
              <a:t>diastolic</a:t>
            </a:r>
            <a:endParaRPr lang="en-GB" sz="2400" dirty="0"/>
          </a:p>
          <a:p>
            <a:endParaRPr lang="en-GB" sz="2400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/>
              <a:t>Benefits of 10% weight loss</a:t>
            </a:r>
            <a:br>
              <a:rPr lang="en-GB" sz="4400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35965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4525963"/>
          </a:xfrm>
        </p:spPr>
        <p:txBody>
          <a:bodyPr>
            <a:noAutofit/>
          </a:bodyPr>
          <a:lstStyle/>
          <a:p>
            <a:pPr marL="109728" indent="0">
              <a:buNone/>
            </a:pPr>
            <a:r>
              <a:rPr lang="en-GB" sz="2400" dirty="0"/>
              <a:t>Diabetes</a:t>
            </a:r>
          </a:p>
          <a:p>
            <a:r>
              <a:rPr lang="en-GB" sz="2400" dirty="0"/>
              <a:t>30 - 50% fall in fasting glucose </a:t>
            </a:r>
          </a:p>
          <a:p>
            <a:r>
              <a:rPr lang="en-GB" sz="2400" dirty="0"/>
              <a:t>50% fall in risk of diabetes developing </a:t>
            </a:r>
          </a:p>
          <a:p>
            <a:r>
              <a:rPr lang="en-GB" sz="2400" dirty="0"/>
              <a:t>15% decrease in </a:t>
            </a:r>
            <a:r>
              <a:rPr lang="en-GB" sz="2400" dirty="0" smtClean="0"/>
              <a:t>HbA1c</a:t>
            </a:r>
            <a:endParaRPr lang="en-GB" sz="2400" dirty="0" smtClean="0">
              <a:solidFill>
                <a:prstClr val="black"/>
              </a:solidFill>
            </a:endParaRPr>
          </a:p>
          <a:p>
            <a:pPr marL="109728" lvl="0" indent="0">
              <a:buClr>
                <a:srgbClr val="2DA2BF"/>
              </a:buClr>
              <a:buNone/>
            </a:pPr>
            <a:r>
              <a:rPr lang="en-GB" sz="2400" dirty="0" smtClean="0">
                <a:solidFill>
                  <a:prstClr val="black"/>
                </a:solidFill>
              </a:rPr>
              <a:t>Lipids</a:t>
            </a:r>
            <a:endParaRPr lang="en-GB" sz="2400" dirty="0">
              <a:solidFill>
                <a:prstClr val="black"/>
              </a:solidFill>
            </a:endParaRPr>
          </a:p>
          <a:p>
            <a:pPr lvl="0">
              <a:buClr>
                <a:srgbClr val="2DA2BF"/>
              </a:buClr>
            </a:pPr>
            <a:r>
              <a:rPr lang="en-GB" sz="2400" dirty="0" smtClean="0">
                <a:solidFill>
                  <a:prstClr val="black"/>
                </a:solidFill>
              </a:rPr>
              <a:t>10</a:t>
            </a:r>
            <a:r>
              <a:rPr lang="en-GB" sz="2400" dirty="0">
                <a:solidFill>
                  <a:prstClr val="black"/>
                </a:solidFill>
              </a:rPr>
              <a:t>% decrease in total cholesterol </a:t>
            </a:r>
          </a:p>
          <a:p>
            <a:pPr lvl="0">
              <a:buClr>
                <a:srgbClr val="2DA2BF"/>
              </a:buClr>
            </a:pPr>
            <a:r>
              <a:rPr lang="en-GB" sz="2400" dirty="0" smtClean="0">
                <a:solidFill>
                  <a:prstClr val="black"/>
                </a:solidFill>
              </a:rPr>
              <a:t>15</a:t>
            </a:r>
            <a:r>
              <a:rPr lang="en-GB" sz="2400" dirty="0">
                <a:solidFill>
                  <a:prstClr val="black"/>
                </a:solidFill>
              </a:rPr>
              <a:t>% decrease in LDL cholesterol </a:t>
            </a:r>
          </a:p>
          <a:p>
            <a:pPr lvl="0">
              <a:buClr>
                <a:srgbClr val="2DA2BF"/>
              </a:buClr>
            </a:pPr>
            <a:r>
              <a:rPr lang="en-GB" sz="2400" dirty="0" smtClean="0">
                <a:solidFill>
                  <a:prstClr val="black"/>
                </a:solidFill>
              </a:rPr>
              <a:t>30</a:t>
            </a:r>
            <a:r>
              <a:rPr lang="en-GB" sz="2400" dirty="0">
                <a:solidFill>
                  <a:prstClr val="black"/>
                </a:solidFill>
              </a:rPr>
              <a:t>% decrease in triglycerides </a:t>
            </a:r>
          </a:p>
          <a:p>
            <a:pPr lvl="0">
              <a:buClr>
                <a:srgbClr val="2DA2BF"/>
              </a:buClr>
            </a:pPr>
            <a:r>
              <a:rPr lang="en-GB" sz="2400" dirty="0" smtClean="0">
                <a:solidFill>
                  <a:prstClr val="black"/>
                </a:solidFill>
              </a:rPr>
              <a:t>8</a:t>
            </a:r>
            <a:r>
              <a:rPr lang="en-GB" sz="2400" dirty="0">
                <a:solidFill>
                  <a:prstClr val="black"/>
                </a:solidFill>
              </a:rPr>
              <a:t>% increase in HDL cholesterol</a:t>
            </a:r>
          </a:p>
          <a:p>
            <a:pPr marL="109728" lvl="0" indent="0">
              <a:buClr>
                <a:srgbClr val="2DA2BF"/>
              </a:buClr>
              <a:buNone/>
            </a:pPr>
            <a:endParaRPr lang="en-GB" sz="1800" dirty="0" smtClean="0">
              <a:solidFill>
                <a:prstClr val="black"/>
              </a:solidFill>
            </a:endParaRPr>
          </a:p>
          <a:p>
            <a:pPr marL="109728" lvl="0" indent="0">
              <a:buClr>
                <a:srgbClr val="2DA2BF"/>
              </a:buClr>
              <a:buNone/>
            </a:pPr>
            <a:r>
              <a:rPr lang="en-GB" sz="1800" dirty="0" smtClean="0">
                <a:solidFill>
                  <a:prstClr val="black"/>
                </a:solidFill>
              </a:rPr>
              <a:t>Adapted </a:t>
            </a:r>
            <a:r>
              <a:rPr lang="en-GB" sz="1800" dirty="0">
                <a:solidFill>
                  <a:prstClr val="black"/>
                </a:solidFill>
              </a:rPr>
              <a:t>from Jung, 1997 http://www.nationalobesityforum.org.uk/healthcare-professionals-mainmenu-155/background-to-obesity-mainmenu-163/115-benefits-of-weight-loss.html</a:t>
            </a:r>
          </a:p>
          <a:p>
            <a:endParaRPr lang="en-GB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Benefits of 10% weight loss</a:t>
            </a:r>
            <a:br>
              <a:rPr lang="en-GB" sz="4000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64947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 well as monitoring whether a person’s weight is increasing or decreasing, it is useful to estimate what components inside the body make up the weight and the change in weight.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Body weight</a:t>
            </a:r>
          </a:p>
        </p:txBody>
      </p:sp>
    </p:spTree>
    <p:extLst>
      <p:ext uri="{BB962C8B-B14F-4D97-AF65-F5344CB8AC3E}">
        <p14:creationId xmlns:p14="http://schemas.microsoft.com/office/powerpoint/2010/main" val="15592019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total body weight has been measured, we then need to establish whether it is in the healthy range, i.e. whether a person is over/underweight.</a:t>
            </a:r>
          </a:p>
          <a:p>
            <a:endParaRPr lang="en-GB" dirty="0"/>
          </a:p>
          <a:p>
            <a:r>
              <a:rPr lang="en-GB" dirty="0" smtClean="0"/>
              <a:t>Weight has to be considered in terms of height (or stature).</a:t>
            </a:r>
          </a:p>
          <a:p>
            <a:endParaRPr lang="en-GB" dirty="0"/>
          </a:p>
          <a:p>
            <a:r>
              <a:rPr lang="en-GB" dirty="0" smtClean="0"/>
              <a:t>The BMI only requires two measurements: weight and height, and a simple calculation.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Body Mass Index (BMI)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95851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Weight (kg) / Height (M</a:t>
            </a:r>
            <a:r>
              <a:rPr lang="en-GB" baseline="30000" dirty="0" smtClean="0"/>
              <a:t>2</a:t>
            </a:r>
            <a:r>
              <a:rPr lang="en-GB" dirty="0" smtClean="0"/>
              <a:t>)</a:t>
            </a:r>
          </a:p>
          <a:p>
            <a:endParaRPr lang="en-GB" dirty="0"/>
          </a:p>
          <a:p>
            <a:r>
              <a:rPr lang="en-GB" dirty="0" smtClean="0"/>
              <a:t>For example, a person who weighs 64kg and is 1.6m tall:</a:t>
            </a:r>
          </a:p>
          <a:p>
            <a:endParaRPr lang="en-GB" dirty="0"/>
          </a:p>
          <a:p>
            <a:r>
              <a:rPr lang="en-GB" dirty="0" smtClean="0"/>
              <a:t>64 divided by 1.6</a:t>
            </a:r>
            <a:r>
              <a:rPr lang="en-GB" baseline="30000" dirty="0" smtClean="0"/>
              <a:t>2 </a:t>
            </a:r>
            <a:r>
              <a:rPr lang="en-GB" dirty="0" smtClean="0"/>
              <a:t> (i.e. 1.6 x 1.6= 2.56 )</a:t>
            </a:r>
          </a:p>
          <a:p>
            <a:endParaRPr lang="en-GB" dirty="0"/>
          </a:p>
          <a:p>
            <a:r>
              <a:rPr lang="en-GB" dirty="0" smtClean="0"/>
              <a:t>BMI=25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BMI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74701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WHO and government health departments have all adopted BMI as the standard way of diagnosing overweight and obesity.</a:t>
            </a:r>
          </a:p>
          <a:p>
            <a:endParaRPr lang="en-GB" dirty="0"/>
          </a:p>
          <a:p>
            <a:r>
              <a:rPr lang="en-GB" dirty="0" smtClean="0"/>
              <a:t>Increased BMI indicates increased adiposity but the correlation is not 100%.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Interpretation of BMI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70648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People with broad frame and weight lifters (with big muscles) can have a high BMI for their present body fat.</a:t>
            </a:r>
          </a:p>
          <a:p>
            <a:endParaRPr lang="en-GB" dirty="0"/>
          </a:p>
          <a:p>
            <a:r>
              <a:rPr lang="en-GB" dirty="0" smtClean="0"/>
              <a:t>In older people, muscle bulk declines and percentage of body fat increases.</a:t>
            </a:r>
          </a:p>
          <a:p>
            <a:endParaRPr lang="en-GB" dirty="0"/>
          </a:p>
          <a:p>
            <a:r>
              <a:rPr lang="en-GB" dirty="0" smtClean="0"/>
              <a:t>As BMI increases &gt;25, mortality increases gently at first and then more steeply (BMI&gt;30).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Interpretation of BMI</a:t>
            </a:r>
          </a:p>
        </p:txBody>
      </p:sp>
    </p:spTree>
    <p:extLst>
      <p:ext uri="{BB962C8B-B14F-4D97-AF65-F5344CB8AC3E}">
        <p14:creationId xmlns:p14="http://schemas.microsoft.com/office/powerpoint/2010/main" val="17718338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en-GB" dirty="0" smtClean="0"/>
              <a:t>WHO classifies adults according to BMI:</a:t>
            </a:r>
          </a:p>
          <a:p>
            <a:pPr lvl="8">
              <a:buNone/>
            </a:pPr>
            <a:r>
              <a:rPr lang="en-GB" dirty="0" smtClean="0"/>
              <a:t>                                                    </a:t>
            </a:r>
          </a:p>
          <a:p>
            <a:pPr lvl="8">
              <a:buNone/>
            </a:pPr>
            <a:r>
              <a:rPr lang="en-GB" dirty="0" smtClean="0"/>
              <a:t>                                                     </a:t>
            </a:r>
            <a:r>
              <a:rPr lang="en-GB" sz="1800" b="1" dirty="0" smtClean="0"/>
              <a:t>Risk of co morbidities</a:t>
            </a:r>
          </a:p>
          <a:p>
            <a:endParaRPr lang="en-GB" dirty="0" smtClean="0"/>
          </a:p>
          <a:p>
            <a:r>
              <a:rPr lang="en-GB" dirty="0" smtClean="0"/>
              <a:t>Underweight = &lt;18.5		Low</a:t>
            </a:r>
          </a:p>
          <a:p>
            <a:r>
              <a:rPr lang="en-GB" dirty="0" smtClean="0"/>
              <a:t>Normal range = 18.5-24.99	Average</a:t>
            </a:r>
          </a:p>
          <a:p>
            <a:r>
              <a:rPr lang="en-GB" dirty="0" smtClean="0"/>
              <a:t>Overweight = 25.00-29.99	Increased</a:t>
            </a:r>
          </a:p>
          <a:p>
            <a:r>
              <a:rPr lang="en-GB" dirty="0" smtClean="0"/>
              <a:t>Obese Class I = 30.0-34.9	Moderate</a:t>
            </a:r>
          </a:p>
          <a:p>
            <a:r>
              <a:rPr lang="en-GB" dirty="0" smtClean="0"/>
              <a:t>Obese Class II = 35.0-39.9	Severe</a:t>
            </a:r>
          </a:p>
          <a:p>
            <a:r>
              <a:rPr lang="en-GB" dirty="0" smtClean="0"/>
              <a:t>Obese Class III = ≥40		Very severe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Interpretation of BMI</a:t>
            </a:r>
          </a:p>
        </p:txBody>
      </p:sp>
    </p:spTree>
    <p:extLst>
      <p:ext uri="{BB962C8B-B14F-4D97-AF65-F5344CB8AC3E}">
        <p14:creationId xmlns:p14="http://schemas.microsoft.com/office/powerpoint/2010/main" val="3056878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value of these BMI levels probably has to be adjusted for ethnic groups because of differences in body composition.</a:t>
            </a:r>
          </a:p>
          <a:p>
            <a:endParaRPr lang="en-GB" dirty="0"/>
          </a:p>
          <a:p>
            <a:r>
              <a:rPr lang="en-GB" dirty="0" smtClean="0"/>
              <a:t>At a given BMI, South Asians &amp; Indonesians have relatively more body fat, while Polynesians tend to have more muscle.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Interpretation of BMI</a:t>
            </a:r>
          </a:p>
        </p:txBody>
      </p:sp>
    </p:spTree>
    <p:extLst>
      <p:ext uri="{BB962C8B-B14F-4D97-AF65-F5344CB8AC3E}">
        <p14:creationId xmlns:p14="http://schemas.microsoft.com/office/powerpoint/2010/main" val="19519505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child's BMI is calculated using the same method as for adults - weight in kilograms divided by height in metres squared. But adult BMI figures must not be used to determine whether a child is overweight or obese. </a:t>
            </a:r>
            <a:r>
              <a:rPr lang="en-GB" b="1" i="1" dirty="0"/>
              <a:t>Specific age-adjusted charts are needed.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Interpretation of BMI</a:t>
            </a:r>
          </a:p>
        </p:txBody>
      </p:sp>
    </p:spTree>
    <p:extLst>
      <p:ext uri="{BB962C8B-B14F-4D97-AF65-F5344CB8AC3E}">
        <p14:creationId xmlns:p14="http://schemas.microsoft.com/office/powerpoint/2010/main" val="11199654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Central obesity is a risk factor for many diseases, i.e. CHD and diabetes.</a:t>
            </a:r>
          </a:p>
          <a:p>
            <a:endParaRPr lang="en-GB" dirty="0"/>
          </a:p>
          <a:p>
            <a:r>
              <a:rPr lang="en-GB" dirty="0" smtClean="0"/>
              <a:t>This abdominal obesity can be measured with a simple tape measure around the waist.</a:t>
            </a:r>
          </a:p>
          <a:p>
            <a:endParaRPr lang="en-GB" dirty="0" smtClean="0"/>
          </a:p>
          <a:p>
            <a:r>
              <a:rPr lang="en-GB" dirty="0" smtClean="0"/>
              <a:t>Waist circumference correlates quite closely with BMI.</a:t>
            </a:r>
          </a:p>
          <a:p>
            <a:endParaRPr lang="en-GB" dirty="0" smtClean="0"/>
          </a:p>
          <a:p>
            <a:r>
              <a:rPr lang="en-GB" dirty="0" smtClean="0"/>
              <a:t>Some people prefer measurement of waist/hip ratio to allow for people with a heavy frame, however, it is more complicated to do &amp; does not appear to have a better predictive value.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Waist Circumference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737809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500034" y="1857364"/>
          <a:ext cx="8229600" cy="29340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1283022">
                <a:tc>
                  <a:txBody>
                    <a:bodyPr/>
                    <a:lstStyle/>
                    <a:p>
                      <a:r>
                        <a:rPr lang="en-GB" dirty="0" smtClean="0"/>
                        <a:t>Population sub group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Health risk increased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Health</a:t>
                      </a:r>
                      <a:r>
                        <a:rPr lang="en-GB" baseline="0" dirty="0" smtClean="0"/>
                        <a:t> risk substantially increased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European Men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≥37 inches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≥40 inches</a:t>
                      </a:r>
                    </a:p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European &amp; Asian Women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≥32 inches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≥35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dirty="0" smtClean="0"/>
                        <a:t>inches</a:t>
                      </a:r>
                    </a:p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Asian Men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≥36 inches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Waist Circumference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00034" y="5500702"/>
            <a:ext cx="82153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Recommended cut-off points for waist circumference (WHO, 2000)</a:t>
            </a: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Body fat is located both internally and subcutaneously.</a:t>
            </a:r>
          </a:p>
          <a:p>
            <a:endParaRPr lang="en-GB" dirty="0" smtClean="0"/>
          </a:p>
          <a:p>
            <a:r>
              <a:rPr lang="en-GB" dirty="0" smtClean="0"/>
              <a:t>If one assumes a constant relationship between subcutaneous fat and total body fat, then </a:t>
            </a:r>
            <a:r>
              <a:rPr lang="en-GB" b="1" dirty="0" smtClean="0"/>
              <a:t>total body fat</a:t>
            </a:r>
            <a:r>
              <a:rPr lang="en-GB" dirty="0" smtClean="0"/>
              <a:t> can be estimated by measuring the amount of </a:t>
            </a:r>
            <a:r>
              <a:rPr lang="en-GB" b="1" dirty="0" smtClean="0"/>
              <a:t>subcutaneous adipose tissue.</a:t>
            </a:r>
          </a:p>
          <a:p>
            <a:endParaRPr lang="en-GB" dirty="0" smtClean="0"/>
          </a:p>
          <a:p>
            <a:r>
              <a:rPr lang="en-GB" dirty="0" smtClean="0"/>
              <a:t>Subcutaneous tissue can be estimated by measuring the thickness of the subcutaneous fat layer at different sites of the body using a caliper.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Skinfold Thickness</a:t>
            </a: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Using calipers, a pinch of subcutaneous fat is gently taken up and the width measured.</a:t>
            </a:r>
          </a:p>
          <a:p>
            <a:endParaRPr lang="en-GB" dirty="0" smtClean="0"/>
          </a:p>
          <a:p>
            <a:r>
              <a:rPr lang="en-GB" dirty="0" smtClean="0"/>
              <a:t>Caught between the jaws of the calipers is a double layer of fat and skin.  This fold is measured in mm.</a:t>
            </a:r>
          </a:p>
          <a:p>
            <a:endParaRPr lang="en-GB" dirty="0" smtClean="0"/>
          </a:p>
          <a:p>
            <a:r>
              <a:rPr lang="en-GB" dirty="0" smtClean="0"/>
              <a:t>Skinfolds can be measured at many sites but the best established are:-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Skinfold Thickness</a:t>
            </a:r>
            <a:endParaRPr lang="en-GB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 smtClean="0"/>
              <a:t>Triceps skinfold</a:t>
            </a:r>
            <a:r>
              <a:rPr lang="en-GB" dirty="0" smtClean="0"/>
              <a:t>: over the triceps muscle midway down the back of the upper arm.</a:t>
            </a:r>
          </a:p>
          <a:p>
            <a:endParaRPr lang="en-GB" dirty="0" smtClean="0"/>
          </a:p>
          <a:p>
            <a:r>
              <a:rPr lang="en-GB" b="1" i="1" dirty="0" smtClean="0"/>
              <a:t>Biceps skinfold</a:t>
            </a:r>
            <a:r>
              <a:rPr lang="en-GB" dirty="0" smtClean="0"/>
              <a:t>: measured as a vertical fold midway down the front of the upper arm, over the biceps muscle.</a:t>
            </a:r>
          </a:p>
          <a:p>
            <a:endParaRPr lang="en-GB" dirty="0" smtClean="0"/>
          </a:p>
          <a:p>
            <a:r>
              <a:rPr lang="en-GB" b="1" i="1" dirty="0" smtClean="0"/>
              <a:t>Subscapular skinfold</a:t>
            </a:r>
            <a:r>
              <a:rPr lang="en-GB" dirty="0" smtClean="0"/>
              <a:t>: a vertical fold taken just below and lateral to the inferior angle of the scapular, with shoulder and arm relaxed.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Skinfold Thickness</a:t>
            </a:r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i="1" dirty="0" smtClean="0"/>
              <a:t>Suprailiac skinfold: </a:t>
            </a:r>
            <a:r>
              <a:rPr lang="en-GB" dirty="0" smtClean="0"/>
              <a:t>in the mid-axillary line immediately above the iliac crest, grasped obliquely.</a:t>
            </a:r>
          </a:p>
          <a:p>
            <a:endParaRPr lang="en-GB" b="1" i="1" dirty="0" smtClean="0"/>
          </a:p>
          <a:p>
            <a:r>
              <a:rPr lang="en-GB" dirty="0" smtClean="0"/>
              <a:t>In a given age group, the relationship between subcutaneous fat and total fat is relatively constant.</a:t>
            </a:r>
          </a:p>
          <a:p>
            <a:endParaRPr lang="en-GB" dirty="0" smtClean="0"/>
          </a:p>
          <a:p>
            <a:r>
              <a:rPr lang="en-GB" dirty="0" smtClean="0"/>
              <a:t>However, different between males and females, with females having relatively more internal (organ) fat.</a:t>
            </a:r>
            <a:endParaRPr lang="en-GB" b="1" i="1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Skinfold Thickness</a:t>
            </a:r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above four skinfold sites are most commonly used partly because they are easily accessible and reference tables are available.</a:t>
            </a:r>
          </a:p>
          <a:p>
            <a:endParaRPr lang="en-GB" dirty="0" smtClean="0"/>
          </a:p>
          <a:p>
            <a:r>
              <a:rPr lang="en-GB" b="1" dirty="0" smtClean="0"/>
              <a:t>(See Handout for reference table by Durnin &amp; Womersley, 1974)</a:t>
            </a:r>
          </a:p>
          <a:p>
            <a:endParaRPr lang="en-GB" dirty="0" smtClean="0"/>
          </a:p>
          <a:p>
            <a:r>
              <a:rPr lang="en-GB" dirty="0" smtClean="0"/>
              <a:t>Skinfold thickness totals are entered into equations to predict percentage body fat.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Skinfold Thickness</a:t>
            </a:r>
            <a:endParaRPr lang="en-GB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Measuring skinfolds requires a trained and experienced observer, to avoid errors in the assessment of body fat.</a:t>
            </a:r>
          </a:p>
          <a:p>
            <a:endParaRPr lang="en-GB" dirty="0" smtClean="0"/>
          </a:p>
          <a:p>
            <a:r>
              <a:rPr lang="en-GB" dirty="0" smtClean="0"/>
              <a:t>A disadvantage is that the subject has to be partly undressed.  This hampers the use of the method in epidemiological studies.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Skinfold Thickness</a:t>
            </a:r>
            <a:endParaRPr lang="en-GB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This method measures body composition by sending a low, safe electrical current through the body. </a:t>
            </a:r>
          </a:p>
          <a:p>
            <a:endParaRPr lang="en-GB" dirty="0" smtClean="0"/>
          </a:p>
          <a:p>
            <a:r>
              <a:rPr lang="en-GB" dirty="0" smtClean="0"/>
              <a:t>The current passes freely through the fluids contained in muscle tissue, but encounters difficulty/resistance when it passes through fat tissue. </a:t>
            </a:r>
          </a:p>
          <a:p>
            <a:endParaRPr lang="en-GB" dirty="0" smtClean="0"/>
          </a:p>
          <a:p>
            <a:r>
              <a:rPr lang="en-GB" dirty="0" smtClean="0"/>
              <a:t>This resistance of the fat tissue to the current is termed 'bioelectrical impedance', and is accurately measured by body fat scales.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Bioelectrical impedance Analysis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139744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set against a person's height, gender and weight, the scales can then compute their </a:t>
            </a:r>
            <a:r>
              <a:rPr lang="en-GB" b="1" dirty="0" smtClean="0"/>
              <a:t>body fat percentage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en-GB" dirty="0" smtClean="0"/>
              <a:t>Body impedance depends on the frequency of current used and on body water distribution between the extracellular and intracellular space and between the different body parts (legs, trunk and arms).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Bioelectrical impedance Analysis</a:t>
            </a:r>
            <a:endParaRPr lang="en-GB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advantage of Bioelectrical impedance is that there is no need to undress and measurements are less prone to observer bias compared to skinfold thickness.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Bioelectrical impedance Analysis</a:t>
            </a:r>
            <a:endParaRPr lang="en-GB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Gibney</a:t>
            </a:r>
            <a:r>
              <a:rPr lang="en-GB" dirty="0" smtClean="0"/>
              <a:t>, M.J., Vorster, H.H., &amp; </a:t>
            </a:r>
            <a:r>
              <a:rPr lang="en-GB" dirty="0" err="1" smtClean="0"/>
              <a:t>Kok</a:t>
            </a:r>
            <a:r>
              <a:rPr lang="en-GB" dirty="0" smtClean="0"/>
              <a:t>, F.J (2002) </a:t>
            </a:r>
            <a:r>
              <a:rPr lang="en-GB" i="1" dirty="0" smtClean="0"/>
              <a:t>Introduction to Human Nutrition</a:t>
            </a:r>
            <a:r>
              <a:rPr lang="en-GB" dirty="0" smtClean="0"/>
              <a:t>. Oxford: Blackwell Publishing.</a:t>
            </a:r>
          </a:p>
          <a:p>
            <a:endParaRPr lang="en-GB" dirty="0" smtClean="0"/>
          </a:p>
          <a:p>
            <a:r>
              <a:rPr lang="en-GB" dirty="0" err="1" smtClean="0"/>
              <a:t>Gibney</a:t>
            </a:r>
            <a:r>
              <a:rPr lang="en-GB" dirty="0" smtClean="0"/>
              <a:t>, M.J., </a:t>
            </a:r>
            <a:r>
              <a:rPr lang="en-GB" dirty="0" err="1" smtClean="0"/>
              <a:t>Elia</a:t>
            </a:r>
            <a:r>
              <a:rPr lang="en-GB" dirty="0" smtClean="0"/>
              <a:t>, M., </a:t>
            </a:r>
            <a:r>
              <a:rPr lang="en-GB" dirty="0" err="1" smtClean="0"/>
              <a:t>Ljungqvist</a:t>
            </a:r>
            <a:r>
              <a:rPr lang="en-GB" dirty="0" smtClean="0"/>
              <a:t>, O. &amp; </a:t>
            </a:r>
            <a:r>
              <a:rPr lang="en-GB" dirty="0" err="1" smtClean="0"/>
              <a:t>Dowsett</a:t>
            </a:r>
            <a:r>
              <a:rPr lang="en-GB" dirty="0" smtClean="0"/>
              <a:t>, J. (2005) </a:t>
            </a:r>
            <a:r>
              <a:rPr lang="en-GB" i="1" dirty="0" smtClean="0"/>
              <a:t>Clinical Nutrition</a:t>
            </a:r>
            <a:r>
              <a:rPr lang="en-GB" dirty="0" smtClean="0"/>
              <a:t>. Oxford: Blackwell Publishing.</a:t>
            </a:r>
          </a:p>
          <a:p>
            <a:endParaRPr lang="en-GB" dirty="0" smtClean="0"/>
          </a:p>
          <a:p>
            <a:r>
              <a:rPr lang="en-GB" dirty="0" smtClean="0"/>
              <a:t>Mann, J. &amp; </a:t>
            </a:r>
            <a:r>
              <a:rPr lang="en-GB" dirty="0" err="1" smtClean="0"/>
              <a:t>Truswell</a:t>
            </a:r>
            <a:r>
              <a:rPr lang="en-GB" dirty="0" smtClean="0"/>
              <a:t>, A.S. (2007) </a:t>
            </a:r>
            <a:r>
              <a:rPr lang="en-GB" i="1" dirty="0" smtClean="0"/>
              <a:t>Essentials of Human Nutrition</a:t>
            </a:r>
            <a:r>
              <a:rPr lang="en-GB" dirty="0" smtClean="0"/>
              <a:t>. Third Edition. Oxford: University Press.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559</TotalTime>
  <Words>1651</Words>
  <Application>Microsoft Office PowerPoint</Application>
  <PresentationFormat>On-screen Show (4:3)</PresentationFormat>
  <Paragraphs>213</Paragraphs>
  <Slides>35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6" baseType="lpstr">
      <vt:lpstr>Concourse</vt:lpstr>
      <vt:lpstr>Dietary Analysis SHSS5050</vt:lpstr>
      <vt:lpstr>Body Composition</vt:lpstr>
      <vt:lpstr>PowerPoint Presentation</vt:lpstr>
      <vt:lpstr>Five levels of body composition</vt:lpstr>
      <vt:lpstr>Anthropometric Assessment of Body Composition</vt:lpstr>
      <vt:lpstr>Body weight</vt:lpstr>
      <vt:lpstr>Body weight</vt:lpstr>
      <vt:lpstr>Body weight</vt:lpstr>
      <vt:lpstr>Example of calculating percentage weight loss</vt:lpstr>
      <vt:lpstr>Calculate percentage weight loss for the following </vt:lpstr>
      <vt:lpstr>Weight loss as % of pre-illness weight &amp; interpretation</vt:lpstr>
      <vt:lpstr>PowerPoint Presentation</vt:lpstr>
      <vt:lpstr>% Weight loss in over weight &amp; obesity</vt:lpstr>
      <vt:lpstr>Benefits of 10% weight loss </vt:lpstr>
      <vt:lpstr>Benefits of 10% weight loss </vt:lpstr>
      <vt:lpstr>Body weight</vt:lpstr>
      <vt:lpstr>Body Mass Index (BMI)</vt:lpstr>
      <vt:lpstr>BMI</vt:lpstr>
      <vt:lpstr>Interpretation of BMI</vt:lpstr>
      <vt:lpstr>Interpretation of BMI</vt:lpstr>
      <vt:lpstr>Interpretation of BMI</vt:lpstr>
      <vt:lpstr>Interpretation of BMI</vt:lpstr>
      <vt:lpstr>Interpretation of BMI</vt:lpstr>
      <vt:lpstr>Waist Circumference</vt:lpstr>
      <vt:lpstr>Waist Circumference</vt:lpstr>
      <vt:lpstr>Skinfold Thickness</vt:lpstr>
      <vt:lpstr>Skinfold Thickness</vt:lpstr>
      <vt:lpstr>Skinfold Thickness</vt:lpstr>
      <vt:lpstr>Skinfold Thickness</vt:lpstr>
      <vt:lpstr>Skinfold Thickness</vt:lpstr>
      <vt:lpstr>Skinfold Thickness</vt:lpstr>
      <vt:lpstr>Bioelectrical impedance Analysis</vt:lpstr>
      <vt:lpstr>Bioelectrical impedance Analysis</vt:lpstr>
      <vt:lpstr>Bioelectrical impedance Analysis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Dietary Analysis SHSS5050</dc:title>
  <dc:creator>Nola</dc:creator>
  <cp:lastModifiedBy>Nola</cp:lastModifiedBy>
  <cp:revision>44</cp:revision>
  <dcterms:created xsi:type="dcterms:W3CDTF">2012-10-05T08:49:28Z</dcterms:created>
  <dcterms:modified xsi:type="dcterms:W3CDTF">2012-10-17T18:50:46Z</dcterms:modified>
</cp:coreProperties>
</file>