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7" r:id="rId1"/>
  </p:sldMasterIdLst>
  <p:notesMasterIdLst>
    <p:notesMasterId r:id="rId20"/>
  </p:notesMasterIdLst>
  <p:handoutMasterIdLst>
    <p:handoutMasterId r:id="rId21"/>
  </p:handoutMasterIdLst>
  <p:sldIdLst>
    <p:sldId id="257" r:id="rId2"/>
    <p:sldId id="263" r:id="rId3"/>
    <p:sldId id="261" r:id="rId4"/>
    <p:sldId id="278" r:id="rId5"/>
    <p:sldId id="259" r:id="rId6"/>
    <p:sldId id="264" r:id="rId7"/>
    <p:sldId id="260" r:id="rId8"/>
    <p:sldId id="270" r:id="rId9"/>
    <p:sldId id="266" r:id="rId10"/>
    <p:sldId id="265" r:id="rId11"/>
    <p:sldId id="277" r:id="rId12"/>
    <p:sldId id="268" r:id="rId13"/>
    <p:sldId id="271" r:id="rId14"/>
    <p:sldId id="272" r:id="rId15"/>
    <p:sldId id="273" r:id="rId16"/>
    <p:sldId id="274" r:id="rId17"/>
    <p:sldId id="275" r:id="rId18"/>
    <p:sldId id="276" r:id="rId19"/>
  </p:sldIdLst>
  <p:sldSz cx="12192000" cy="6858000"/>
  <p:notesSz cx="7023100" cy="9309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82424" autoAdjust="0"/>
  </p:normalViewPr>
  <p:slideViewPr>
    <p:cSldViewPr snapToGrid="0">
      <p:cViewPr varScale="1">
        <p:scale>
          <a:sx n="60" d="100"/>
          <a:sy n="60" d="100"/>
        </p:scale>
        <p:origin x="1014" y="60"/>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handoutMaster" Target="handoutMasters/handout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4/2/2024</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4/2/2024</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Leadership is helpful in achieving the objectives of the organizations in completing the task in the efficient manner. It is all about developing the people and helping them in reaching their maximum potential and complete the work in the efficient manner. </a:t>
            </a:r>
          </a:p>
          <a:p>
            <a:pPr marL="171450" indent="-171450">
              <a:buFont typeface="Arial" panose="020B0604020202020204" pitchFamily="34" charset="0"/>
              <a:buChar char="•"/>
            </a:pPr>
            <a:r>
              <a:rPr lang="en-US" sz="1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person with the leadership shows the commitment toward the tasks and the duties allocated in the work, communicate well, take the ownership of the task, shows the complete honesty and the integrity, and become able to make the right decisions at the right time by presenting the creativity and the innovation at the workplace (Bush, 2020).</a:t>
            </a:r>
            <a:br>
              <a:rPr lang="en-IN" sz="11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r>
              <a:rPr lang="en-US" sz="1200" b="1" u="sng" dirty="0">
                <a:effectLst/>
                <a:latin typeface="Times New Roman" panose="02020603050405020304" pitchFamily="18" charset="0"/>
                <a:ea typeface="SimSun" panose="02010600030101010101" pitchFamily="2" charset="-122"/>
              </a:rPr>
              <a:t>Importance of the management-</a:t>
            </a:r>
            <a:endParaRPr lang="en-US" dirty="0">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dirty="0">
                <a:latin typeface="Times New Roman" panose="02020603050405020304" pitchFamily="18" charset="0"/>
                <a:ea typeface="Times New Roman" panose="02020603050405020304" pitchFamily="18" charset="0"/>
                <a:cs typeface="Times New Roman" panose="02020603050405020304" pitchFamily="18" charset="0"/>
              </a:rPr>
              <a:t>The main importance of management is that it is charged</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of the certain group of tasks and a particular subset with in organization, where the targets is yet to be achieved in the given time frame. </a:t>
            </a:r>
          </a:p>
          <a:p>
            <a:pPr marL="171450" indent="-171450" algn="just">
              <a:buFont typeface="Arial" panose="020B0604020202020204" pitchFamily="34" charset="0"/>
              <a:buChar char="•"/>
            </a:pPr>
            <a:r>
              <a:rPr lang="en-US" sz="1200" dirty="0">
                <a:effectLst/>
                <a:latin typeface="Times New Roman" panose="02020603050405020304" pitchFamily="18" charset="0"/>
                <a:cs typeface="Times New Roman" panose="02020603050405020304" pitchFamily="18" charset="0"/>
              </a:rPr>
              <a:t>The management plays a crucial role in increasing the engagement of employees and it also facilitates development of the organization by taking into consideration different strategies and policies.</a:t>
            </a:r>
          </a:p>
          <a:p>
            <a:pPr marL="0" indent="0">
              <a:buFont typeface="Arial" panose="020B0604020202020204" pitchFamily="34" charset="0"/>
              <a:buNone/>
            </a:pPr>
            <a:endParaRPr lang="en-IN" dirty="0"/>
          </a:p>
        </p:txBody>
      </p:sp>
      <p:sp>
        <p:nvSpPr>
          <p:cNvPr id="4" name="Slide Number Placeholder 3"/>
          <p:cNvSpPr>
            <a:spLocks noGrp="1"/>
          </p:cNvSpPr>
          <p:nvPr>
            <p:ph type="sldNum" sz="quarter" idx="10"/>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1233979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US" sz="12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Handling the uncertainty- </a:t>
            </a:r>
            <a:r>
              <a:rPr lang="en-US" sz="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 example during the Covid-19 pandemic, the unprecedented challenge companies have to face the supply chain disruptions, shifting of customer behavior and downturns of economic in which needed the strong management team to quickly adapt the situation and implement the several strategies like remote work, diversifying supply chain and launching the new products to meet the changing demand of the customers </a:t>
            </a:r>
          </a:p>
          <a:p>
            <a:pPr marL="171450" indent="-171450">
              <a:buFont typeface="Arial" panose="020B0604020202020204" pitchFamily="34" charset="0"/>
              <a:buChar char="•"/>
            </a:pPr>
            <a:r>
              <a:rPr lang="en-US" sz="1200" b="1" dirty="0">
                <a:solidFill>
                  <a:schemeClr val="tx1"/>
                </a:solidFill>
                <a:effectLst/>
                <a:latin typeface="Times New Roman" panose="02020603050405020304" pitchFamily="18" charset="0"/>
                <a:cs typeface="Times New Roman" panose="02020603050405020304" pitchFamily="18" charset="0"/>
              </a:rPr>
              <a:t>Use of Technology- </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companies like Tesla and other automobile companies uses the automation technologies in assembling of their cars which provide better efficiency and reduce the portable errors.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Management principles- </a:t>
            </a:r>
            <a:r>
              <a:rPr lang="en-US" sz="1200" b="0" dirty="0">
                <a:effectLst/>
                <a:latin typeface="Times New Roman" panose="02020603050405020304" pitchFamily="18" charset="0"/>
                <a:ea typeface="Times New Roman" panose="02020603050405020304" pitchFamily="18" charset="0"/>
                <a:cs typeface="Times New Roman" panose="02020603050405020304" pitchFamily="18" charset="0"/>
              </a:rPr>
              <a:t>The management principles are effective in giving strength to an organization in dealing with various challenges. The management principles and their application is most crucial for a business entity in 21</a:t>
            </a:r>
            <a:r>
              <a:rPr lang="en-US" sz="1200" b="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US" sz="1200" b="0" dirty="0">
                <a:effectLst/>
                <a:latin typeface="Times New Roman" panose="02020603050405020304" pitchFamily="18" charset="0"/>
                <a:ea typeface="Times New Roman" panose="02020603050405020304" pitchFamily="18" charset="0"/>
                <a:cs typeface="Times New Roman" panose="02020603050405020304" pitchFamily="18" charset="0"/>
              </a:rPr>
              <a:t> century.</a:t>
            </a:r>
          </a:p>
          <a:p>
            <a:pPr marL="171450" indent="-171450">
              <a:buFont typeface="Arial" panose="020B0604020202020204" pitchFamily="34" charset="0"/>
              <a:buChar cha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Unity of orders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As example Walmart uses this principle in its retail business in which the store manager oversees all the operations and entire store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Omonov</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Sotvoldiyev</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2022). It makes the employees to follow the clear guidelines and avoid the confusion and conflict. </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Management functions (Dimensions)- </a:t>
            </a:r>
          </a:p>
          <a:p>
            <a:pPr marL="171450" indent="-171450">
              <a:buFont typeface="Arial" panose="020B0604020202020204" pitchFamily="34" charset="0"/>
              <a:buChar char="•"/>
            </a:pPr>
            <a:r>
              <a:rPr lang="en-US" b="0" dirty="0"/>
              <a:t>The coordination and its management is the key function of management. The business organization must establish coordination between employees in order to develop focused approach in managing key tasks of the organization.</a:t>
            </a:r>
            <a:endParaRPr lang="en-US" b="1" dirty="0"/>
          </a:p>
          <a:p>
            <a:pPr marL="171450" indent="-171450">
              <a:buFont typeface="Arial" panose="020B0604020202020204" pitchFamily="34" charset="0"/>
              <a:buChar char="•"/>
            </a:pPr>
            <a:r>
              <a:rPr lang="en-US" b="0" dirty="0"/>
              <a:t>In the functioning of a business entity communication plays a crucial role by establishing linkage between employees in order to complete the tasks </a:t>
            </a:r>
            <a:r>
              <a:rPr lang="en-US" b="0"/>
              <a:t>and duties.</a:t>
            </a:r>
            <a:endParaRPr lang="en-US" b="0"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spcBef>
                <a:spcPts val="200"/>
              </a:spcBef>
            </a:pPr>
            <a:r>
              <a:rPr lang="en-US" b="1" dirty="0">
                <a:effectLst/>
                <a:latin typeface="Times New Roman" panose="02020603050405020304" pitchFamily="18" charset="0"/>
                <a:ea typeface="Times New Roman" panose="02020603050405020304" pitchFamily="18" charset="0"/>
              </a:rPr>
              <a:t>Controlling</a:t>
            </a:r>
            <a:r>
              <a:rPr lang="en-US" dirty="0">
                <a:effectLst/>
                <a:latin typeface="Times New Roman" panose="02020603050405020304" pitchFamily="18" charset="0"/>
                <a:ea typeface="Times New Roman" panose="02020603050405020304" pitchFamily="18" charset="0"/>
              </a:rPr>
              <a:t> – The function of the management is used in the process of controlling, monitor the performance of the organization, compare it with the predetermined goals, and take the correct action at the time of the need. </a:t>
            </a:r>
          </a:p>
          <a:p>
            <a:pPr algn="just">
              <a:lnSpc>
                <a:spcPct val="150000"/>
              </a:lnSpc>
              <a:spcBef>
                <a:spcPts val="200"/>
              </a:spcBef>
            </a:pPr>
            <a:endParaRPr lang="en-US" dirty="0">
              <a:effectLst/>
              <a:latin typeface="Times New Roman" panose="02020603050405020304" pitchFamily="18" charset="0"/>
              <a:ea typeface="Times New Roman" panose="02020603050405020304" pitchFamily="18" charset="0"/>
            </a:endParaRPr>
          </a:p>
          <a:p>
            <a:pPr algn="just">
              <a:lnSpc>
                <a:spcPct val="150000"/>
              </a:lnSpc>
              <a:spcBef>
                <a:spcPts val="200"/>
              </a:spcBef>
            </a:pPr>
            <a:r>
              <a:rPr lang="en-US" b="1" dirty="0">
                <a:latin typeface="Times New Roman" panose="02020603050405020304" pitchFamily="18" charset="0"/>
              </a:rPr>
              <a:t>Directing-</a:t>
            </a:r>
            <a:r>
              <a:rPr lang="en-US" dirty="0">
                <a:latin typeface="Times New Roman" panose="02020603050405020304" pitchFamily="18" charset="0"/>
              </a:rPr>
              <a:t> In the functioning of management, directing is a major function which results in giving all necessary task for execution to the management.</a:t>
            </a:r>
            <a:endParaRPr lang="en-US" dirty="0"/>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Interpersonal role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 Additionally, Elon Musk serves as a leader by providing guidance to the implies of the organization and helps them achieve the goal of the organization in the innovative manner. </a:t>
            </a:r>
          </a:p>
          <a:p>
            <a:endParaRPr lang="en-US" dirty="0"/>
          </a:p>
          <a:p>
            <a:r>
              <a:rPr lang="en-US" b="1" dirty="0"/>
              <a:t>Focused- </a:t>
            </a:r>
            <a:r>
              <a:rPr lang="en-US" b="0" dirty="0"/>
              <a:t>The focused role of management is based on development of supervision and monitoring on different practical aspects and then implement polices and plan s according to the contemporary situation.</a:t>
            </a:r>
            <a:endParaRPr lang="en-IN" b="0" dirty="0"/>
          </a:p>
        </p:txBody>
      </p:sp>
      <p:sp>
        <p:nvSpPr>
          <p:cNvPr id="4" name="Slide Number Placeholder 3"/>
          <p:cNvSpPr>
            <a:spLocks noGrp="1"/>
          </p:cNvSpPr>
          <p:nvPr>
            <p:ph type="sldNum" sz="quarter" idx="10"/>
          </p:nvPr>
        </p:nvSpPr>
        <p:spPr/>
        <p:txBody>
          <a:bodyPr/>
          <a:lstStyle/>
          <a:p>
            <a:fld id="{333E963C-1534-4F8D-B2A7-66D81AA25953}" type="slidenum">
              <a:rPr lang="en-US" smtClean="0"/>
              <a:t>11</a:t>
            </a:fld>
            <a:endParaRPr lang="en-US"/>
          </a:p>
        </p:txBody>
      </p:sp>
    </p:spTree>
    <p:extLst>
      <p:ext uri="{BB962C8B-B14F-4D97-AF65-F5344CB8AC3E}">
        <p14:creationId xmlns:p14="http://schemas.microsoft.com/office/powerpoint/2010/main" val="3645156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Example of Informational Role-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As example Indra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Nooyi</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at PepsiCo company plays these roles and keeps eye on market trends, strategies of the competitors and the preference of the consumers which provide the company to take the several innovative decisions in the efficient manner.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Nooyi</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also communicate companies vision goals and performance matrix to the implies across the organization and outside it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Gjerde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and Alvesson, 2020).</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12</a:t>
            </a:fld>
            <a:endParaRPr lang="en-US"/>
          </a:p>
        </p:txBody>
      </p:sp>
    </p:spTree>
    <p:extLst>
      <p:ext uri="{BB962C8B-B14F-4D97-AF65-F5344CB8AC3E}">
        <p14:creationId xmlns:p14="http://schemas.microsoft.com/office/powerpoint/2010/main" val="384872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Decisional role</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(Example)– As example the CEO of Amazon place the several action as a decisional role of the company. He handled over the responsibilities to deal with several challenges and crisis including regulatory scrutiny disputes of the labors and technological disruptions. It enabled the company toward continuous growth and success in the further times. </a:t>
            </a:r>
          </a:p>
          <a:p>
            <a:r>
              <a:rPr lang="en-US" sz="1200" b="1" dirty="0">
                <a:effectLst/>
                <a:latin typeface="Times New Roman" panose="02020603050405020304" pitchFamily="18" charset="0"/>
                <a:cs typeface="Times New Roman" panose="02020603050405020304" pitchFamily="18" charset="0"/>
              </a:rPr>
              <a:t>Functional Role- </a:t>
            </a:r>
            <a:r>
              <a:rPr lang="en-US" sz="1200" dirty="0">
                <a:effectLst/>
                <a:latin typeface="Times New Roman" panose="02020603050405020304" pitchFamily="18" charset="0"/>
                <a:cs typeface="Times New Roman" panose="02020603050405020304" pitchFamily="18" charset="0"/>
              </a:rPr>
              <a:t>The functional role of a manager is related to arrangement of employees on the basis of their role and performance. The major operations of a business entity are dependent upon functional role as it assists in controlling different departments and increasing coordination between them.</a:t>
            </a:r>
            <a:endParaRPr lang="en-IN" dirty="0"/>
          </a:p>
        </p:txBody>
      </p:sp>
      <p:sp>
        <p:nvSpPr>
          <p:cNvPr id="4" name="Slide Number Placeholder 3"/>
          <p:cNvSpPr>
            <a:spLocks noGrp="1"/>
          </p:cNvSpPr>
          <p:nvPr>
            <p:ph type="sldNum" sz="quarter" idx="10"/>
          </p:nvPr>
        </p:nvSpPr>
        <p:spPr/>
        <p:txBody>
          <a:bodyPr/>
          <a:lstStyle/>
          <a:p>
            <a:fld id="{333E963C-1534-4F8D-B2A7-66D81AA25953}" type="slidenum">
              <a:rPr lang="en-US" smtClean="0"/>
              <a:t>13</a:t>
            </a:fld>
            <a:endParaRPr lang="en-US"/>
          </a:p>
        </p:txBody>
      </p:sp>
    </p:spTree>
    <p:extLst>
      <p:ext uri="{BB962C8B-B14F-4D97-AF65-F5344CB8AC3E}">
        <p14:creationId xmlns:p14="http://schemas.microsoft.com/office/powerpoint/2010/main" val="2700332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Technical skills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In this skill, the manager has to showcase the financial management, project management, data analysis, information management and uses of the technology in the efficient manner. Using all the skills enable the manager to function the task in the efficient manner and achieve the organizational goals.</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Human skills</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 These skills are essential for building relationship, lead the teams and foster a positive work environment in the organization. It requires the manager to showcase the skill of leadership communication, emotional intelligence and team building at workplace. Managers with a strong communication skill can effectively lead the team and foster the work culture with trust and respect.</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333E963C-1534-4F8D-B2A7-66D81AA25953}" type="slidenum">
              <a:rPr lang="en-US" smtClean="0"/>
              <a:t>14</a:t>
            </a:fld>
            <a:endParaRPr lang="en-US"/>
          </a:p>
        </p:txBody>
      </p:sp>
    </p:spTree>
    <p:extLst>
      <p:ext uri="{BB962C8B-B14F-4D97-AF65-F5344CB8AC3E}">
        <p14:creationId xmlns:p14="http://schemas.microsoft.com/office/powerpoint/2010/main" val="1635111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Importance of treating the employees decently at the workplace-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productivity of the employ can be seen increasing in the significant manner and the employ collaborative nature at the workplace. The culture of the organization is also important in fostering the positive work environment and imbibe the culture of Corporation.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Treating the employees respectfully can be strategically beneficial for the organization in achieving the positive work environment and achieve the organizational goal easily.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employ become more loyal to the organization and retention rate also gets higher in this condition.</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b="1" dirty="0"/>
          </a:p>
        </p:txBody>
      </p:sp>
      <p:sp>
        <p:nvSpPr>
          <p:cNvPr id="4" name="Slide Number Placeholder 3"/>
          <p:cNvSpPr>
            <a:spLocks noGrp="1"/>
          </p:cNvSpPr>
          <p:nvPr>
            <p:ph type="sldNum" sz="quarter" idx="10"/>
          </p:nvPr>
        </p:nvSpPr>
        <p:spPr/>
        <p:txBody>
          <a:bodyPr/>
          <a:lstStyle/>
          <a:p>
            <a:fld id="{333E963C-1534-4F8D-B2A7-66D81AA25953}" type="slidenum">
              <a:rPr lang="en-US" smtClean="0"/>
              <a:t>15</a:t>
            </a:fld>
            <a:endParaRPr lang="en-US"/>
          </a:p>
        </p:txBody>
      </p:sp>
    </p:spTree>
    <p:extLst>
      <p:ext uri="{BB962C8B-B14F-4D97-AF65-F5344CB8AC3E}">
        <p14:creationId xmlns:p14="http://schemas.microsoft.com/office/powerpoint/2010/main" val="26269427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Manager should not only focus on get the things done but also to develop their skills and nurture their potential for long term success of the organization. Further, the manager plays a significant role in getting the employee at the workplace, develop efforts with strategic organizational goals through a strategic thinking, delegation and performance management. The manager also ensures that the growth of individual is also possible at the workplace and contribute to the overall success and sustainability of the business.</a:t>
            </a:r>
            <a:endParaRPr lang="en-IN" dirty="0"/>
          </a:p>
        </p:txBody>
      </p:sp>
      <p:sp>
        <p:nvSpPr>
          <p:cNvPr id="4" name="Slide Number Placeholder 3"/>
          <p:cNvSpPr>
            <a:spLocks noGrp="1"/>
          </p:cNvSpPr>
          <p:nvPr>
            <p:ph type="sldNum" sz="quarter" idx="10"/>
          </p:nvPr>
        </p:nvSpPr>
        <p:spPr/>
        <p:txBody>
          <a:bodyPr/>
          <a:lstStyle/>
          <a:p>
            <a:fld id="{333E963C-1534-4F8D-B2A7-66D81AA25953}" type="slidenum">
              <a:rPr lang="en-US" smtClean="0"/>
              <a:t>16</a:t>
            </a:fld>
            <a:endParaRPr lang="en-US"/>
          </a:p>
        </p:txBody>
      </p:sp>
    </p:spTree>
    <p:extLst>
      <p:ext uri="{BB962C8B-B14F-4D97-AF65-F5344CB8AC3E}">
        <p14:creationId xmlns:p14="http://schemas.microsoft.com/office/powerpoint/2010/main" val="1486586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AE9D5-F0D5-4247-8A47-E7086A8045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E519DBF-E91D-45B5-8230-22D9920EC0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4AFC059-3C5A-4FF5-BCA8-CE6F814825CC}"/>
              </a:ext>
            </a:extLst>
          </p:cNvPr>
          <p:cNvSpPr>
            <a:spLocks noGrp="1"/>
          </p:cNvSpPr>
          <p:nvPr>
            <p:ph type="dt" sz="half" idx="10"/>
          </p:nvPr>
        </p:nvSpPr>
        <p:spPr/>
        <p:txBody>
          <a:bodyPr/>
          <a:lstStyle/>
          <a:p>
            <a:fld id="{4AAD347D-5ACD-4C99-B74B-A9C85AD731AF}" type="datetimeFigureOut">
              <a:rPr lang="en-US" smtClean="0"/>
              <a:t>4/2/2024</a:t>
            </a:fld>
            <a:endParaRPr lang="en-US"/>
          </a:p>
        </p:txBody>
      </p:sp>
      <p:sp>
        <p:nvSpPr>
          <p:cNvPr id="5" name="Footer Placeholder 4">
            <a:extLst>
              <a:ext uri="{FF2B5EF4-FFF2-40B4-BE49-F238E27FC236}">
                <a16:creationId xmlns:a16="http://schemas.microsoft.com/office/drawing/2014/main" id="{BA53495A-28A2-4463-9BA6-A7D14B6D5349}"/>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73BED7D7-F455-4DB0-BCEE-DFEF4C462E0F}"/>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3909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3F75-678B-49A7-B99B-A958CF284AB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1BD6EF2-CC42-44E5-83C2-D30F6A9BED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3403382-E2F5-4037-9397-C8EAC00D45A6}"/>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5" name="Footer Placeholder 4">
            <a:extLst>
              <a:ext uri="{FF2B5EF4-FFF2-40B4-BE49-F238E27FC236}">
                <a16:creationId xmlns:a16="http://schemas.microsoft.com/office/drawing/2014/main" id="{19D84303-6691-4AC2-B3B7-61DC507E9D07}"/>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44D09DD8-0168-4E24-8883-49C53CF0174F}"/>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670743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8CB0-6B5F-45BF-9998-3B6F253621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25E0136-4000-41F5-903F-BB338CF953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99EBCD4-4440-4A0B-BB33-4358CAD978B6}"/>
              </a:ext>
            </a:extLst>
          </p:cNvPr>
          <p:cNvSpPr>
            <a:spLocks noGrp="1"/>
          </p:cNvSpPr>
          <p:nvPr>
            <p:ph type="dt" sz="half" idx="10"/>
          </p:nvPr>
        </p:nvSpPr>
        <p:spPr/>
        <p:txBody>
          <a:bodyPr/>
          <a:lstStyle/>
          <a:p>
            <a:fld id="{9796027F-7875-4030-9381-8BD8C4F21935}" type="datetimeFigureOut">
              <a:rPr lang="en-US" smtClean="0"/>
              <a:t>4/2/2024</a:t>
            </a:fld>
            <a:endParaRPr lang="en-US"/>
          </a:p>
        </p:txBody>
      </p:sp>
      <p:sp>
        <p:nvSpPr>
          <p:cNvPr id="5" name="Footer Placeholder 4">
            <a:extLst>
              <a:ext uri="{FF2B5EF4-FFF2-40B4-BE49-F238E27FC236}">
                <a16:creationId xmlns:a16="http://schemas.microsoft.com/office/drawing/2014/main" id="{116C46C9-88AF-4FED-8A98-B1BBA5CD28B8}"/>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FF6801E5-6F94-4FB0-A57D-E407C3DC9E9F}"/>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359283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02FC-A169-4043-87EA-FFDF03A5048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BAD8F2C-0E74-474D-B3E3-9BFB42DB4CD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FEE6E88-850B-4E4D-8F8D-6C2A8B0C4FD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A006B9E-CAEC-4983-9FE0-C8AAD4D550AD}"/>
              </a:ext>
            </a:extLst>
          </p:cNvPr>
          <p:cNvSpPr>
            <a:spLocks noGrp="1"/>
          </p:cNvSpPr>
          <p:nvPr>
            <p:ph type="dt" sz="half" idx="10"/>
          </p:nvPr>
        </p:nvSpPr>
        <p:spPr/>
        <p:txBody>
          <a:bodyPr/>
          <a:lstStyle/>
          <a:p>
            <a:fld id="{9796027F-7875-4030-9381-8BD8C4F21935}" type="datetimeFigureOut">
              <a:rPr lang="en-US" smtClean="0"/>
              <a:t>4/2/2024</a:t>
            </a:fld>
            <a:endParaRPr lang="en-US"/>
          </a:p>
        </p:txBody>
      </p:sp>
      <p:sp>
        <p:nvSpPr>
          <p:cNvPr id="6" name="Footer Placeholder 5">
            <a:extLst>
              <a:ext uri="{FF2B5EF4-FFF2-40B4-BE49-F238E27FC236}">
                <a16:creationId xmlns:a16="http://schemas.microsoft.com/office/drawing/2014/main" id="{3CDCB800-5D7B-4E48-A71D-FC61F1C5B6EF}"/>
              </a:ext>
            </a:extLst>
          </p:cNvPr>
          <p:cNvSpPr>
            <a:spLocks noGrp="1"/>
          </p:cNvSpPr>
          <p:nvPr>
            <p:ph type="ftr" sz="quarter" idx="11"/>
          </p:nvPr>
        </p:nvSpPr>
        <p:spPr/>
        <p:txBody>
          <a:bodyPr/>
          <a:lstStyle/>
          <a:p>
            <a:r>
              <a:rPr lang="en-US"/>
              <a:t>Add a footer</a:t>
            </a:r>
            <a:endParaRPr lang="en-US" dirty="0"/>
          </a:p>
        </p:txBody>
      </p:sp>
      <p:sp>
        <p:nvSpPr>
          <p:cNvPr id="7" name="Slide Number Placeholder 6">
            <a:extLst>
              <a:ext uri="{FF2B5EF4-FFF2-40B4-BE49-F238E27FC236}">
                <a16:creationId xmlns:a16="http://schemas.microsoft.com/office/drawing/2014/main" id="{528E39A9-9567-473B-93CA-535C0F8D98B8}"/>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16324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A424-04AD-4CE1-B73E-2D06839D1ED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61EF465-448C-4564-AA03-D424D51BEC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9D59883-E878-472C-BB68-401C51967F8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DC36678-C985-4DEA-BEAE-70A9E1E198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744A37F-42F5-442D-9DBD-0E6698BD486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7D4F9DE7-04B6-4F1D-925D-8C36E90CB633}"/>
              </a:ext>
            </a:extLst>
          </p:cNvPr>
          <p:cNvSpPr>
            <a:spLocks noGrp="1"/>
          </p:cNvSpPr>
          <p:nvPr>
            <p:ph type="dt" sz="half" idx="10"/>
          </p:nvPr>
        </p:nvSpPr>
        <p:spPr/>
        <p:txBody>
          <a:bodyPr/>
          <a:lstStyle/>
          <a:p>
            <a:fld id="{9796027F-7875-4030-9381-8BD8C4F21935}" type="datetimeFigureOut">
              <a:rPr lang="en-US" smtClean="0"/>
              <a:t>4/2/2024</a:t>
            </a:fld>
            <a:endParaRPr lang="en-US"/>
          </a:p>
        </p:txBody>
      </p:sp>
      <p:sp>
        <p:nvSpPr>
          <p:cNvPr id="8" name="Footer Placeholder 7">
            <a:extLst>
              <a:ext uri="{FF2B5EF4-FFF2-40B4-BE49-F238E27FC236}">
                <a16:creationId xmlns:a16="http://schemas.microsoft.com/office/drawing/2014/main" id="{1889C8A2-F4B6-41FF-8046-222495A33121}"/>
              </a:ext>
            </a:extLst>
          </p:cNvPr>
          <p:cNvSpPr>
            <a:spLocks noGrp="1"/>
          </p:cNvSpPr>
          <p:nvPr>
            <p:ph type="ftr" sz="quarter" idx="11"/>
          </p:nvPr>
        </p:nvSpPr>
        <p:spPr/>
        <p:txBody>
          <a:bodyPr/>
          <a:lstStyle/>
          <a:p>
            <a:r>
              <a:rPr lang="en-US"/>
              <a:t>Add a footer</a:t>
            </a:r>
            <a:endParaRPr lang="en-US" dirty="0"/>
          </a:p>
        </p:txBody>
      </p:sp>
      <p:sp>
        <p:nvSpPr>
          <p:cNvPr id="9" name="Slide Number Placeholder 8">
            <a:extLst>
              <a:ext uri="{FF2B5EF4-FFF2-40B4-BE49-F238E27FC236}">
                <a16:creationId xmlns:a16="http://schemas.microsoft.com/office/drawing/2014/main" id="{D90EFA20-5BFC-4ABF-ACE7-AF9A6736040F}"/>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290840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683F5-3EE5-4EF0-AAD8-535A34C3610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1B49FDD-3A2A-4BA6-9362-C928D485D400}"/>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4" name="Footer Placeholder 3">
            <a:extLst>
              <a:ext uri="{FF2B5EF4-FFF2-40B4-BE49-F238E27FC236}">
                <a16:creationId xmlns:a16="http://schemas.microsoft.com/office/drawing/2014/main" id="{5465782F-955E-4E7D-8753-7918191142A5}"/>
              </a:ext>
            </a:extLst>
          </p:cNvPr>
          <p:cNvSpPr>
            <a:spLocks noGrp="1"/>
          </p:cNvSpPr>
          <p:nvPr>
            <p:ph type="ftr" sz="quarter" idx="11"/>
          </p:nvPr>
        </p:nvSpPr>
        <p:spPr/>
        <p:txBody>
          <a:bodyPr/>
          <a:lstStyle/>
          <a:p>
            <a:r>
              <a:rPr lang="en-US"/>
              <a:t>Add a footer</a:t>
            </a:r>
            <a:endParaRPr lang="en-US" dirty="0"/>
          </a:p>
        </p:txBody>
      </p:sp>
      <p:sp>
        <p:nvSpPr>
          <p:cNvPr id="5" name="Slide Number Placeholder 4">
            <a:extLst>
              <a:ext uri="{FF2B5EF4-FFF2-40B4-BE49-F238E27FC236}">
                <a16:creationId xmlns:a16="http://schemas.microsoft.com/office/drawing/2014/main" id="{BFDD1EBC-19D6-4D95-8175-15DADD4FBFCA}"/>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6583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B17C75-C0BD-4F42-A7B1-CB34F6544AE5}"/>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3" name="Footer Placeholder 2">
            <a:extLst>
              <a:ext uri="{FF2B5EF4-FFF2-40B4-BE49-F238E27FC236}">
                <a16:creationId xmlns:a16="http://schemas.microsoft.com/office/drawing/2014/main" id="{68C52800-4865-40A1-890C-D8A012A16AA4}"/>
              </a:ext>
            </a:extLst>
          </p:cNvPr>
          <p:cNvSpPr>
            <a:spLocks noGrp="1"/>
          </p:cNvSpPr>
          <p:nvPr>
            <p:ph type="ftr" sz="quarter" idx="11"/>
          </p:nvPr>
        </p:nvSpPr>
        <p:spPr/>
        <p:txBody>
          <a:bodyPr/>
          <a:lstStyle/>
          <a:p>
            <a:r>
              <a:rPr lang="en-US"/>
              <a:t>Add a footer</a:t>
            </a:r>
            <a:endParaRPr lang="en-US" dirty="0"/>
          </a:p>
        </p:txBody>
      </p:sp>
      <p:sp>
        <p:nvSpPr>
          <p:cNvPr id="4" name="Slide Number Placeholder 3">
            <a:extLst>
              <a:ext uri="{FF2B5EF4-FFF2-40B4-BE49-F238E27FC236}">
                <a16:creationId xmlns:a16="http://schemas.microsoft.com/office/drawing/2014/main" id="{D8E3E31C-B3E8-4E57-8A4B-A0346C0A1FEC}"/>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57649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C7CE-3EEC-4EC1-84E5-5D0023C24C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9CE88F5-CCB2-46BE-8211-BF80D679BF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B72D859-DF57-4DB3-BCF5-3F48DD3A54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C903207-455A-474B-AC9B-9FFB8E540518}"/>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6" name="Footer Placeholder 5">
            <a:extLst>
              <a:ext uri="{FF2B5EF4-FFF2-40B4-BE49-F238E27FC236}">
                <a16:creationId xmlns:a16="http://schemas.microsoft.com/office/drawing/2014/main" id="{67BCFBE1-24E7-47A3-8D0B-D35AFCF94804}"/>
              </a:ext>
            </a:extLst>
          </p:cNvPr>
          <p:cNvSpPr>
            <a:spLocks noGrp="1"/>
          </p:cNvSpPr>
          <p:nvPr>
            <p:ph type="ftr" sz="quarter" idx="11"/>
          </p:nvPr>
        </p:nvSpPr>
        <p:spPr/>
        <p:txBody>
          <a:bodyPr/>
          <a:lstStyle/>
          <a:p>
            <a:r>
              <a:rPr lang="en-US"/>
              <a:t>Add a footer</a:t>
            </a:r>
            <a:endParaRPr lang="en-US" dirty="0"/>
          </a:p>
        </p:txBody>
      </p:sp>
      <p:sp>
        <p:nvSpPr>
          <p:cNvPr id="7" name="Slide Number Placeholder 6">
            <a:extLst>
              <a:ext uri="{FF2B5EF4-FFF2-40B4-BE49-F238E27FC236}">
                <a16:creationId xmlns:a16="http://schemas.microsoft.com/office/drawing/2014/main" id="{2C0A2850-9D61-43D6-B65C-008C1A08584B}"/>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84709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2F7D-339A-46CB-B43C-440090B4FF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69BBB2D-6F44-4522-9446-7EE7A4F45F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90ED00A-91E2-4787-8D36-25326F431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E940C73-CFC2-4358-B04A-AEA88DBADF6D}"/>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6" name="Footer Placeholder 5">
            <a:extLst>
              <a:ext uri="{FF2B5EF4-FFF2-40B4-BE49-F238E27FC236}">
                <a16:creationId xmlns:a16="http://schemas.microsoft.com/office/drawing/2014/main" id="{CBA9CB57-5727-4E98-B8A9-BC07F02CE6A3}"/>
              </a:ext>
            </a:extLst>
          </p:cNvPr>
          <p:cNvSpPr>
            <a:spLocks noGrp="1"/>
          </p:cNvSpPr>
          <p:nvPr>
            <p:ph type="ftr" sz="quarter" idx="11"/>
          </p:nvPr>
        </p:nvSpPr>
        <p:spPr/>
        <p:txBody>
          <a:bodyPr/>
          <a:lstStyle/>
          <a:p>
            <a:r>
              <a:rPr lang="en-US"/>
              <a:t>Add a footer</a:t>
            </a:r>
            <a:endParaRPr lang="en-US" dirty="0"/>
          </a:p>
        </p:txBody>
      </p:sp>
      <p:sp>
        <p:nvSpPr>
          <p:cNvPr id="7" name="Slide Number Placeholder 6">
            <a:extLst>
              <a:ext uri="{FF2B5EF4-FFF2-40B4-BE49-F238E27FC236}">
                <a16:creationId xmlns:a16="http://schemas.microsoft.com/office/drawing/2014/main" id="{3D0C171D-8FF3-4FC2-828D-2E7FC78C2E65}"/>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674743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6613D-3277-4C21-AEC8-5C8B4A0F7F0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615B22F-2507-4CD8-A066-78F55523E0B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9B09A23-8DCC-46D2-9F26-6CC630294071}"/>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5" name="Footer Placeholder 4">
            <a:extLst>
              <a:ext uri="{FF2B5EF4-FFF2-40B4-BE49-F238E27FC236}">
                <a16:creationId xmlns:a16="http://schemas.microsoft.com/office/drawing/2014/main" id="{B796CB91-272C-424C-B0B8-27B1ED56ECA8}"/>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BC832DA8-6AF6-4E4F-AC78-9251F2C9C04B}"/>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0533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BC110A-1EE0-4437-935B-9928E6C412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3280FD3-649F-4C10-A1B1-B6A0D27ED6D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0A0C98-23E7-4075-ACA6-FB76818153C6}"/>
              </a:ext>
            </a:extLst>
          </p:cNvPr>
          <p:cNvSpPr>
            <a:spLocks noGrp="1"/>
          </p:cNvSpPr>
          <p:nvPr>
            <p:ph type="dt" sz="half" idx="10"/>
          </p:nvPr>
        </p:nvSpPr>
        <p:spPr/>
        <p:txBody>
          <a:bodyPr/>
          <a:lstStyle/>
          <a:p>
            <a:fld id="{4509A250-FF31-4206-8172-F9D3106AACB1}" type="datetimeFigureOut">
              <a:rPr lang="en-US" smtClean="0"/>
              <a:t>4/2/2024</a:t>
            </a:fld>
            <a:endParaRPr lang="en-US" dirty="0"/>
          </a:p>
        </p:txBody>
      </p:sp>
      <p:sp>
        <p:nvSpPr>
          <p:cNvPr id="5" name="Footer Placeholder 4">
            <a:extLst>
              <a:ext uri="{FF2B5EF4-FFF2-40B4-BE49-F238E27FC236}">
                <a16:creationId xmlns:a16="http://schemas.microsoft.com/office/drawing/2014/main" id="{AFC1FD8A-AFE2-49E8-954E-A707B720862A}"/>
              </a:ext>
            </a:extLst>
          </p:cNvPr>
          <p:cNvSpPr>
            <a:spLocks noGrp="1"/>
          </p:cNvSpPr>
          <p:nvPr>
            <p:ph type="ftr" sz="quarter" idx="11"/>
          </p:nvPr>
        </p:nvSpPr>
        <p:spPr/>
        <p:txBody>
          <a:bodyPr/>
          <a:lstStyle/>
          <a:p>
            <a:r>
              <a:rPr lang="en-US"/>
              <a:t>Add a footer</a:t>
            </a:r>
            <a:endParaRPr lang="en-US" dirty="0"/>
          </a:p>
        </p:txBody>
      </p:sp>
      <p:sp>
        <p:nvSpPr>
          <p:cNvPr id="6" name="Slide Number Placeholder 5">
            <a:extLst>
              <a:ext uri="{FF2B5EF4-FFF2-40B4-BE49-F238E27FC236}">
                <a16:creationId xmlns:a16="http://schemas.microsoft.com/office/drawing/2014/main" id="{373874E3-0AB6-42B5-A3A4-6F316B17A8DC}"/>
              </a:ext>
            </a:extLst>
          </p:cNvPr>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088607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66294D-758B-4B55-A21A-6253CF2EA8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2A2422F-4063-44CC-8A17-6F191F5A9D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C170744-DC28-4A7A-895A-0A3C486507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AD347D-5ACD-4C99-B74B-A9C85AD731AF}" type="datetimeFigureOut">
              <a:rPr lang="en-US" smtClean="0"/>
              <a:pPr/>
              <a:t>4/2/2024</a:t>
            </a:fld>
            <a:endParaRPr lang="en-US" dirty="0"/>
          </a:p>
        </p:txBody>
      </p:sp>
      <p:sp>
        <p:nvSpPr>
          <p:cNvPr id="5" name="Footer Placeholder 4">
            <a:extLst>
              <a:ext uri="{FF2B5EF4-FFF2-40B4-BE49-F238E27FC236}">
                <a16:creationId xmlns:a16="http://schemas.microsoft.com/office/drawing/2014/main" id="{6A373002-0AC9-4167-A81C-F0DA8B8FD5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Add a footer</a:t>
            </a:r>
            <a:endParaRPr lang="en-US" dirty="0"/>
          </a:p>
        </p:txBody>
      </p:sp>
      <p:sp>
        <p:nvSpPr>
          <p:cNvPr id="6" name="Slide Number Placeholder 5">
            <a:extLst>
              <a:ext uri="{FF2B5EF4-FFF2-40B4-BE49-F238E27FC236}">
                <a16:creationId xmlns:a16="http://schemas.microsoft.com/office/drawing/2014/main" id="{01D2396E-9244-468E-86D1-E8950B59F1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02111984F565}" type="slidenum">
              <a:rPr lang="en-US" smtClean="0"/>
              <a:t>‹#›</a:t>
            </a:fld>
            <a:endParaRPr lang="en-US"/>
          </a:p>
        </p:txBody>
      </p:sp>
      <p:pic>
        <p:nvPicPr>
          <p:cNvPr id="7" name="Picture 6">
            <a:extLst>
              <a:ext uri="{FF2B5EF4-FFF2-40B4-BE49-F238E27FC236}">
                <a16:creationId xmlns:a16="http://schemas.microsoft.com/office/drawing/2014/main" id="{5AD51FD6-86A9-4BC6-89C7-ACDEBDA5F194}"/>
              </a:ext>
            </a:extLst>
          </p:cNvPr>
          <p:cNvPicPr>
            <a:picLocks noChangeAspect="1"/>
          </p:cNvPicPr>
          <p:nvPr userDrawn="1"/>
        </p:nvPicPr>
        <p:blipFill rotWithShape="1">
          <a:blip r:embed="rId1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 name="Picture 7">
            <a:extLst>
              <a:ext uri="{FF2B5EF4-FFF2-40B4-BE49-F238E27FC236}">
                <a16:creationId xmlns:a16="http://schemas.microsoft.com/office/drawing/2014/main" id="{50A7A2B3-5D88-484C-BA04-42D75885F524}"/>
              </a:ext>
            </a:extLst>
          </p:cNvPr>
          <p:cNvPicPr>
            <a:picLocks noChangeAspect="1"/>
          </p:cNvPicPr>
          <p:nvPr userDrawn="1"/>
        </p:nvPicPr>
        <p:blipFill rotWithShape="1">
          <a:blip r:embed="rId1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9" name="Oval 8">
            <a:extLst>
              <a:ext uri="{FF2B5EF4-FFF2-40B4-BE49-F238E27FC236}">
                <a16:creationId xmlns:a16="http://schemas.microsoft.com/office/drawing/2014/main" id="{69EED819-3357-4EBE-A680-C18556C7748B}"/>
              </a:ext>
            </a:extLst>
          </p:cNvPr>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88E7ED00-331E-422C-8995-CCD31356264A}"/>
              </a:ext>
            </a:extLst>
          </p:cNvPr>
          <p:cNvPicPr>
            <a:picLocks noChangeAspect="1"/>
          </p:cNvPicPr>
          <p:nvPr userDrawn="1"/>
        </p:nvPicPr>
        <p:blipFill rotWithShape="1">
          <a:blip r:embed="rId1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 name="Picture 10">
            <a:extLst>
              <a:ext uri="{FF2B5EF4-FFF2-40B4-BE49-F238E27FC236}">
                <a16:creationId xmlns:a16="http://schemas.microsoft.com/office/drawing/2014/main" id="{2CE1373B-C32A-49EF-8763-7CB6DCE9AB98}"/>
              </a:ext>
            </a:extLst>
          </p:cNvPr>
          <p:cNvPicPr>
            <a:picLocks noChangeAspect="1"/>
          </p:cNvPicPr>
          <p:nvPr userDrawn="1"/>
        </p:nvPicPr>
        <p:blipFill rotWithShape="1">
          <a:blip r:embed="rId1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2" name="Rectangle 11">
            <a:extLst>
              <a:ext uri="{FF2B5EF4-FFF2-40B4-BE49-F238E27FC236}">
                <a16:creationId xmlns:a16="http://schemas.microsoft.com/office/drawing/2014/main" id="{9F1A296F-93B9-4ACF-84C7-993D1D82E52B}"/>
              </a:ext>
            </a:extLst>
          </p:cNvPr>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3646376"/>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_Toc162108609" /><Relationship Id="rId13" Type="http://schemas.openxmlformats.org/officeDocument/2006/relationships/hyperlink" Target="#_Toc162108614" /><Relationship Id="rId3" Type="http://schemas.openxmlformats.org/officeDocument/2006/relationships/hyperlink" Target="#_Toc162108604" /><Relationship Id="rId7" Type="http://schemas.openxmlformats.org/officeDocument/2006/relationships/hyperlink" Target="#_Toc162108608" /><Relationship Id="rId12" Type="http://schemas.openxmlformats.org/officeDocument/2006/relationships/hyperlink" Target="#_Toc162108613"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hyperlink" Target="#_Toc162108607" /><Relationship Id="rId11" Type="http://schemas.openxmlformats.org/officeDocument/2006/relationships/hyperlink" Target="#_Toc162108612" /><Relationship Id="rId5" Type="http://schemas.openxmlformats.org/officeDocument/2006/relationships/hyperlink" Target="#_Toc162108606" /><Relationship Id="rId10" Type="http://schemas.openxmlformats.org/officeDocument/2006/relationships/hyperlink" Target="#_Toc162108611" /><Relationship Id="rId4" Type="http://schemas.openxmlformats.org/officeDocument/2006/relationships/hyperlink" Target="#_Toc162108605" /><Relationship Id="rId9" Type="http://schemas.openxmlformats.org/officeDocument/2006/relationships/hyperlink" Target="#_Toc162108610" /><Relationship Id="rId14" Type="http://schemas.openxmlformats.org/officeDocument/2006/relationships/hyperlink" Target="#_Toc162108615"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20.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529948" y="2079002"/>
            <a:ext cx="11247634" cy="2171530"/>
          </a:xfrm>
        </p:spPr>
        <p:txBody>
          <a:bodyPr>
            <a:normAutofit fontScale="90000"/>
          </a:bodyPr>
          <a:lstStyle/>
          <a:p>
            <a:pPr marL="1143000" indent="-1143000">
              <a:buFont typeface="Arial" panose="020B0604020202020204" pitchFamily="34" charset="0"/>
              <a:buChar char="•"/>
            </a:pPr>
            <a:r>
              <a:rPr lang="en-US" dirty="0">
                <a:solidFill>
                  <a:schemeClr val="tx1"/>
                </a:solidFill>
                <a:effectLst/>
                <a:latin typeface="Times New Roman" panose="02020603050405020304" pitchFamily="18" charset="0"/>
                <a:ea typeface="Times New Roman" panose="02020603050405020304" pitchFamily="18" charset="0"/>
              </a:rPr>
              <a:t>LCBB4008 Introduction to Leadership and Managemen</a:t>
            </a:r>
            <a:r>
              <a:rPr lang="en-GB" dirty="0">
                <a:solidFill>
                  <a:schemeClr val="tx1"/>
                </a:solidFill>
                <a:effectLst/>
                <a:latin typeface="Times New Roman" panose="02020603050405020304" pitchFamily="18" charset="0"/>
                <a:ea typeface="Times New Roman" panose="02020603050405020304" pitchFamily="18" charset="0"/>
              </a:rPr>
              <a:t>t</a:t>
            </a:r>
            <a:br>
              <a:rPr lang="en-GB" dirty="0">
                <a:solidFill>
                  <a:schemeClr val="tx1"/>
                </a:solidFill>
                <a:effectLst/>
                <a:latin typeface="Times New Roman" panose="02020603050405020304" pitchFamily="18" charset="0"/>
                <a:ea typeface="Times New Roman" panose="02020603050405020304" pitchFamily="18" charset="0"/>
              </a:rPr>
            </a:br>
            <a:br>
              <a:rPr lang="en-GB" dirty="0">
                <a:solidFill>
                  <a:schemeClr val="tx1"/>
                </a:solidFill>
                <a:effectLst/>
                <a:latin typeface="Times New Roman" panose="02020603050405020304" pitchFamily="18" charset="0"/>
                <a:ea typeface="Times New Roman" panose="02020603050405020304" pitchFamily="18" charset="0"/>
              </a:rPr>
            </a:br>
            <a:r>
              <a:rPr lang="en-GB" sz="1600" dirty="0">
                <a:solidFill>
                  <a:schemeClr val="tx1"/>
                </a:solidFill>
                <a:effectLst/>
                <a:latin typeface="Times New Roman" panose="02020603050405020304" pitchFamily="18" charset="0"/>
                <a:ea typeface="Times New Roman" panose="02020603050405020304" pitchFamily="18" charset="0"/>
              </a:rPr>
              <a:t>Daniel valentin ungureanu 2125720</a:t>
            </a:r>
            <a:br>
              <a:rPr lang="en-GB" sz="1600" dirty="0">
                <a:solidFill>
                  <a:schemeClr val="tx1"/>
                </a:solidFill>
                <a:effectLst/>
                <a:latin typeface="Times New Roman" panose="02020603050405020304" pitchFamily="18" charset="0"/>
                <a:ea typeface="Times New Roman" panose="02020603050405020304" pitchFamily="18" charset="0"/>
              </a:rPr>
            </a:br>
            <a:r>
              <a:rPr lang="en-GB" sz="1600" dirty="0">
                <a:solidFill>
                  <a:schemeClr val="tx1"/>
                </a:solidFill>
                <a:effectLst/>
                <a:latin typeface="Times New Roman" panose="02020603050405020304" pitchFamily="18" charset="0"/>
                <a:ea typeface="Times New Roman" panose="02020603050405020304" pitchFamily="18" charset="0"/>
              </a:rPr>
              <a:t>Mario-Lucian Neacsu 2215254</a:t>
            </a:r>
            <a:br>
              <a:rPr lang="en-GB" sz="1600" dirty="0">
                <a:solidFill>
                  <a:schemeClr val="tx1"/>
                </a:solidFill>
                <a:effectLst/>
                <a:latin typeface="Times New Roman" panose="02020603050405020304" pitchFamily="18" charset="0"/>
                <a:ea typeface="Times New Roman" panose="02020603050405020304" pitchFamily="18" charset="0"/>
              </a:rPr>
            </a:br>
            <a:r>
              <a:rPr lang="en-GB" sz="1600" dirty="0">
                <a:solidFill>
                  <a:schemeClr val="tx1"/>
                </a:solidFill>
                <a:effectLst/>
                <a:latin typeface="Times New Roman" panose="02020603050405020304" pitchFamily="18" charset="0"/>
                <a:ea typeface="Times New Roman" panose="02020603050405020304" pitchFamily="18" charset="0"/>
              </a:rPr>
              <a:t>Cristian sava 2125456</a:t>
            </a:r>
            <a:br>
              <a:rPr lang="en-GB" sz="1600" dirty="0">
                <a:solidFill>
                  <a:schemeClr val="tx1"/>
                </a:solidFill>
                <a:effectLst/>
                <a:latin typeface="Times New Roman" panose="02020603050405020304" pitchFamily="18" charset="0"/>
                <a:ea typeface="Times New Roman" panose="02020603050405020304" pitchFamily="18" charset="0"/>
              </a:rPr>
            </a:br>
            <a:r>
              <a:rPr lang="en-GB" sz="1600" dirty="0">
                <a:solidFill>
                  <a:schemeClr val="tx1"/>
                </a:solidFill>
                <a:effectLst/>
                <a:latin typeface="Times New Roman" panose="02020603050405020304" pitchFamily="18" charset="0"/>
                <a:ea typeface="Times New Roman" panose="02020603050405020304" pitchFamily="18" charset="0"/>
              </a:rPr>
              <a:t>Georgiana Piticas  2135601</a:t>
            </a:r>
            <a:endParaRPr lang="en-US" dirty="0">
              <a:solidFill>
                <a:schemeClr val="tx1"/>
              </a:solidFill>
            </a:endParaRPr>
          </a:p>
        </p:txBody>
      </p:sp>
      <p:pic>
        <p:nvPicPr>
          <p:cNvPr id="2050" name="Picture 2" descr="The Evolution Of Leadership And Management">
            <a:extLst>
              <a:ext uri="{FF2B5EF4-FFF2-40B4-BE49-F238E27FC236}">
                <a16:creationId xmlns:a16="http://schemas.microsoft.com/office/drawing/2014/main" id="{19527E5C-E08D-2D21-1FA8-D9184C35E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0374" y="4059963"/>
            <a:ext cx="4812757" cy="26789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
            <a:extLst>
              <a:ext uri="{FF2B5EF4-FFF2-40B4-BE49-F238E27FC236}">
                <a16:creationId xmlns:a16="http://schemas.microsoft.com/office/drawing/2014/main" id="{7460B280-0163-CB8B-D1CE-E11E5AD2C0FD}"/>
              </a:ext>
            </a:extLst>
          </p:cNvPr>
          <p:cNvSpPr>
            <a:spLocks noGrp="1" noChangeArrowheads="1"/>
          </p:cNvSpPr>
          <p:nvPr>
            <p:ph type="title"/>
          </p:nvPr>
        </p:nvSpPr>
        <p:spPr bwMode="auto">
          <a:xfrm>
            <a:off x="344555" y="-439938"/>
            <a:ext cx="9006825" cy="6647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br>
              <a:rPr lang="en-US" altLang="en-US" sz="2400" b="1" dirty="0">
                <a:latin typeface="Times New Roman" panose="02020603050405020304" pitchFamily="18" charset="0"/>
                <a:cs typeface="Times New Roman" panose="02020603050405020304" pitchFamily="18" charset="0"/>
              </a:rPr>
            </a:br>
            <a:br>
              <a:rPr lang="en-US" altLang="en-US" sz="2400" b="1" dirty="0">
                <a:latin typeface="Times New Roman" panose="02020603050405020304" pitchFamily="18" charset="0"/>
                <a:cs typeface="Times New Roman" panose="02020603050405020304" pitchFamily="18" charset="0"/>
              </a:rPr>
            </a:br>
            <a:br>
              <a:rPr lang="en-US" altLang="en-US" sz="2400" b="1" dirty="0">
                <a:latin typeface="Times New Roman" panose="02020603050405020304" pitchFamily="18" charset="0"/>
                <a:cs typeface="Times New Roman" panose="02020603050405020304" pitchFamily="18" charset="0"/>
              </a:rPr>
            </a:br>
            <a:br>
              <a:rPr lang="en-US" altLang="en-US" sz="2400" b="1" dirty="0">
                <a:latin typeface="Times New Roman" panose="02020603050405020304" pitchFamily="18" charset="0"/>
                <a:cs typeface="Times New Roman" panose="02020603050405020304" pitchFamily="18" charset="0"/>
              </a:rPr>
            </a:br>
            <a:r>
              <a:rPr lang="en-US" altLang="en-US" sz="2400" b="1" dirty="0">
                <a:latin typeface="Times New Roman" panose="02020603050405020304" pitchFamily="18" charset="0"/>
                <a:cs typeface="Times New Roman" panose="02020603050405020304" pitchFamily="18" charset="0"/>
              </a:rPr>
              <a:t>TABLE OF CONTENT</a:t>
            </a:r>
            <a:endPar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INTRODUCTION</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MAIN TASK</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Importance of the management</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Management principles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Management functions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Managerial roles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Managers behaviors toward the employees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1.	Skill the manager should possess to efficiently manage the employees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2.	Importance of treating the employees decently at the workplace</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CONCLUSION</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REFERENCES</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4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THANK YOU</a:t>
            </a:r>
            <a:endParaRPr kumimoji="0" lang="en-US" altLang="en-US" sz="2400" b="0" i="0"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740" y="525294"/>
            <a:ext cx="6583408" cy="6008510"/>
          </a:xfrm>
        </p:spPr>
        <p:txBody>
          <a:bodyPr/>
          <a:lstStyle/>
          <a:p>
            <a:pPr algn="just">
              <a:lnSpc>
                <a:spcPct val="150000"/>
              </a:lnSpc>
              <a:spcBef>
                <a:spcPts val="2000"/>
              </a:spcBef>
              <a:spcAft>
                <a:spcPts val="200"/>
              </a:spcAft>
            </a:pPr>
            <a:r>
              <a:rPr lang="en-US" sz="2800" b="1" kern="0" dirty="0">
                <a:effectLst/>
                <a:latin typeface="Times New Roman" panose="02020603050405020304" pitchFamily="18" charset="0"/>
                <a:ea typeface="SimSun" panose="02010600030101010101" pitchFamily="2" charset="-122"/>
              </a:rPr>
              <a:t>INTRODUCTION</a:t>
            </a:r>
            <a:r>
              <a:rPr lang="en-IN" sz="1800" b="1" kern="0" dirty="0">
                <a:effectLst/>
                <a:latin typeface="Times New Roman" panose="02020603050405020304" pitchFamily="18" charset="0"/>
                <a:ea typeface="SimSun" panose="02010600030101010101" pitchFamily="2" charset="-122"/>
              </a:rPr>
              <a:t>	</a:t>
            </a:r>
            <a:br>
              <a:rPr lang="en-IN" sz="1800" b="1" kern="0" dirty="0">
                <a:effectLst/>
                <a:latin typeface="Times New Roman" panose="02020603050405020304" pitchFamily="18" charset="0"/>
                <a:ea typeface="SimSun" panose="02010600030101010101" pitchFamily="2" charset="-122"/>
              </a:rPr>
            </a:br>
            <a:br>
              <a:rPr lang="en-IN" sz="1800" b="1" kern="0" dirty="0">
                <a:effectLst/>
                <a:latin typeface="Times New Roman" panose="02020603050405020304" pitchFamily="18" charset="0"/>
                <a:ea typeface="SimSun" panose="02010600030101010101" pitchFamily="2" charset="-122"/>
              </a:rPr>
            </a:br>
            <a:r>
              <a:rPr lang="en-IN" sz="1800" b="1" kern="0" dirty="0">
                <a:latin typeface="Times New Roman" panose="02020603050405020304" pitchFamily="18" charset="0"/>
                <a:ea typeface="SimSun" panose="02010600030101010101" pitchFamily="2" charset="-122"/>
              </a:rPr>
              <a:t>	</a:t>
            </a:r>
            <a:r>
              <a:rPr lang="en-US" sz="2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leadership and management is important in order to understand the working of the people of the company. It is defined as the one’s influence and motivate others to bring the best outcomes from them particularly the team. A person who can influences the other in bringing the best out of them is a true leader.</a:t>
            </a:r>
            <a:endParaRPr lang="en-US" sz="2400" dirty="0"/>
          </a:p>
        </p:txBody>
      </p:sp>
      <p:pic>
        <p:nvPicPr>
          <p:cNvPr id="1026" name="Picture 2" descr="10 Most Important Leadership Skills For The 21st Century Workplace (And How  To Develop Them)">
            <a:extLst>
              <a:ext uri="{FF2B5EF4-FFF2-40B4-BE49-F238E27FC236}">
                <a16:creationId xmlns:a16="http://schemas.microsoft.com/office/drawing/2014/main" id="{8DD169CF-96EE-4231-90DF-FFC2C8E8FD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4149" y="2310062"/>
            <a:ext cx="5277852" cy="30319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3D9203-016B-01E9-7F64-B31F4213BBCD}"/>
              </a:ext>
            </a:extLst>
          </p:cNvPr>
          <p:cNvSpPr>
            <a:spLocks noGrp="1"/>
          </p:cNvSpPr>
          <p:nvPr>
            <p:ph idx="1"/>
          </p:nvPr>
        </p:nvSpPr>
        <p:spPr>
          <a:xfrm>
            <a:off x="360363" y="505231"/>
            <a:ext cx="5735637" cy="5762625"/>
          </a:xfrm>
        </p:spPr>
        <p:txBody>
          <a:bodyPr/>
          <a:lstStyle/>
          <a:p>
            <a:pPr marL="0" indent="0">
              <a:lnSpc>
                <a:spcPct val="150000"/>
              </a:lnSpc>
              <a:buNone/>
            </a:pPr>
            <a:r>
              <a:rPr lang="en-US" sz="2000" b="1" kern="0" dirty="0">
                <a:effectLst/>
                <a:latin typeface="Times New Roman" panose="02020603050405020304" pitchFamily="18" charset="0"/>
                <a:ea typeface="SimSun" panose="02010600030101010101" pitchFamily="2" charset="-122"/>
              </a:rPr>
              <a:t>MAIN TASK</a:t>
            </a:r>
            <a:br>
              <a:rPr lang="en-IN" sz="2000" b="1" kern="0" dirty="0">
                <a:effectLst/>
                <a:latin typeface="Times New Roman" panose="02020603050405020304" pitchFamily="18" charset="0"/>
                <a:ea typeface="SimSun" panose="02010600030101010101" pitchFamily="2" charset="-122"/>
              </a:rPr>
            </a:br>
            <a:endParaRPr lang="en-IN" sz="2000" b="1" kern="0" dirty="0">
              <a:effectLst/>
              <a:latin typeface="Times New Roman" panose="02020603050405020304" pitchFamily="18" charset="0"/>
              <a:ea typeface="SimSun" panose="02010600030101010101" pitchFamily="2" charset="-122"/>
            </a:endParaRPr>
          </a:p>
          <a:p>
            <a:pPr marL="0" indent="0">
              <a:lnSpc>
                <a:spcPct val="150000"/>
              </a:lnSpc>
              <a:buNone/>
            </a:pPr>
            <a:r>
              <a:rPr lang="en-US" b="1" dirty="0">
                <a:effectLst/>
                <a:latin typeface="Times New Roman" panose="02020603050405020304" pitchFamily="18" charset="0"/>
                <a:ea typeface="SimSun" panose="02010600030101010101" pitchFamily="2" charset="-122"/>
              </a:rPr>
              <a:t>Importance of the management</a:t>
            </a:r>
            <a:br>
              <a:rPr lang="en-IN" sz="2000" b="1" u="sng" dirty="0">
                <a:effectLst/>
                <a:latin typeface="Times New Roman" panose="02020603050405020304" pitchFamily="18" charset="0"/>
                <a:ea typeface="SimSun" panose="02010600030101010101" pitchFamily="2" charset="-122"/>
              </a:rPr>
            </a:b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Management is the process of appropriate planning for the different operations in the company for the fulfillment of the organizational objectives</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 Management is crucial in rapidly changing and complex business environment nowadays. </a:t>
            </a:r>
            <a:br>
              <a:rPr lang="en-IN" sz="24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400" dirty="0"/>
          </a:p>
        </p:txBody>
      </p:sp>
      <p:pic>
        <p:nvPicPr>
          <p:cNvPr id="2050" name="Picture 2" descr="What Leadership and Management can do for your business - Aspire Training  Team">
            <a:extLst>
              <a:ext uri="{FF2B5EF4-FFF2-40B4-BE49-F238E27FC236}">
                <a16:creationId xmlns:a16="http://schemas.microsoft.com/office/drawing/2014/main" id="{076EACB4-9092-4997-B551-33DC112315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378" y="1572126"/>
            <a:ext cx="5951621" cy="4042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554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58D67BA-E535-910C-61C8-B28992D1E778}"/>
              </a:ext>
            </a:extLst>
          </p:cNvPr>
          <p:cNvSpPr>
            <a:spLocks noGrp="1"/>
          </p:cNvSpPr>
          <p:nvPr>
            <p:ph idx="1"/>
          </p:nvPr>
        </p:nvSpPr>
        <p:spPr>
          <a:xfrm>
            <a:off x="350196" y="554476"/>
            <a:ext cx="6741268" cy="5124429"/>
          </a:xfrm>
        </p:spPr>
        <p:txBody>
          <a:bodyPr>
            <a:normAutofit/>
          </a:bodyPr>
          <a:lstStyle/>
          <a:p>
            <a:pPr marL="0" indent="0" algn="just">
              <a:lnSpc>
                <a:spcPct val="150000"/>
              </a:lnSpc>
              <a:spcAft>
                <a:spcPts val="800"/>
              </a:spcAft>
              <a:buNone/>
            </a:pPr>
            <a:r>
              <a:rPr lang="en-US" sz="2800" b="1" u="sng" dirty="0">
                <a:latin typeface="Times New Roman" panose="02020603050405020304" pitchFamily="18" charset="0"/>
                <a:ea typeface="Times New Roman" panose="02020603050405020304" pitchFamily="18" charset="0"/>
                <a:cs typeface="Times New Roman" panose="02020603050405020304" pitchFamily="18" charset="0"/>
              </a:rPr>
              <a:t>Importance (Scope) of Management</a:t>
            </a:r>
            <a:endParaRPr lang="en-US" sz="2800" b="1" u="sng"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Handling the uncertainty</a:t>
            </a:r>
            <a:r>
              <a:rPr lang="en-US"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 Nowadays the market is in volatile condition thus the effective management is needed in the organizations to deal with such uncertainty. </a:t>
            </a:r>
            <a:r>
              <a:rPr lang="en-US" sz="1800" dirty="0">
                <a:latin typeface="Times New Roman" panose="02020603050405020304" pitchFamily="18" charset="0"/>
                <a:ea typeface="Times New Roman" panose="02020603050405020304" pitchFamily="18" charset="0"/>
                <a:cs typeface="Times New Roman" panose="02020603050405020304" pitchFamily="18" charset="0"/>
              </a:rPr>
              <a:t>In this situation, companies like Amazon and Walmart shifted their operations and logistics to ensure the uninterrupted supply of goods to the customers (Dong, and et al., 2020).</a:t>
            </a:r>
            <a:endParaRPr lang="en-US" sz="18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Use of the technology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the modern era, the usage of technology is the most crucial role in innovation and productivity in the organization.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6146" name="Picture 2" descr="Leadership &amp; Management Gap analysis">
            <a:extLst>
              <a:ext uri="{FF2B5EF4-FFF2-40B4-BE49-F238E27FC236}">
                <a16:creationId xmlns:a16="http://schemas.microsoft.com/office/drawing/2014/main" id="{068CC0F0-E020-26CA-0D94-D0A127089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039" y="1414831"/>
            <a:ext cx="3418968" cy="382837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2138" y="415636"/>
            <a:ext cx="8224117" cy="5832763"/>
          </a:xfrm>
        </p:spPr>
        <p:txBody>
          <a:bodyPr>
            <a:normAutofit fontScale="92500"/>
          </a:bodyPr>
          <a:lstStyle/>
          <a:p>
            <a:pPr marL="0" indent="0" algn="just">
              <a:lnSpc>
                <a:spcPct val="150000"/>
              </a:lnSpc>
              <a:spcBef>
                <a:spcPts val="200"/>
              </a:spcBef>
              <a:buNone/>
            </a:pP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Continue…….</a:t>
            </a:r>
          </a:p>
          <a:p>
            <a:pPr algn="just">
              <a:lnSpc>
                <a:spcPct val="150000"/>
              </a:lnSpc>
              <a:spcBef>
                <a:spcPts val="200"/>
              </a:spcBef>
            </a:pPr>
            <a:r>
              <a:rPr lang="en-US" sz="2100" b="1" dirty="0">
                <a:effectLst/>
                <a:latin typeface="Times New Roman" panose="02020603050405020304" pitchFamily="18" charset="0"/>
                <a:ea typeface="Times New Roman" panose="02020603050405020304" pitchFamily="18" charset="0"/>
                <a:cs typeface="Times New Roman" panose="02020603050405020304" pitchFamily="18" charset="0"/>
              </a:rPr>
              <a:t>Sustainable practices </a:t>
            </a:r>
            <a:r>
              <a:rPr lang="en-US" sz="2100" dirty="0">
                <a:effectLst/>
                <a:latin typeface="Times New Roman" panose="02020603050405020304" pitchFamily="18" charset="0"/>
                <a:ea typeface="Times New Roman" panose="02020603050405020304" pitchFamily="18" charset="0"/>
                <a:cs typeface="Times New Roman" panose="02020603050405020304" pitchFamily="18" charset="0"/>
              </a:rPr>
              <a:t>– In the modern world, the concern towards the environment is growing and the expectations of the stakeholder and customers are sustainability initiatives in the company.</a:t>
            </a:r>
          </a:p>
          <a:p>
            <a:pPr marL="0" indent="0" algn="just">
              <a:lnSpc>
                <a:spcPct val="150000"/>
              </a:lnSpc>
              <a:spcBef>
                <a:spcPts val="200"/>
              </a:spcBef>
              <a:buNone/>
            </a:pPr>
            <a:endParaRPr lang="en-US" sz="2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200"/>
              </a:spcBef>
              <a:buNone/>
            </a:pPr>
            <a:r>
              <a:rPr lang="en-US" sz="2400" i="1" dirty="0">
                <a:latin typeface="Times New Roman" panose="02020603050405020304" pitchFamily="18" charset="0"/>
                <a:ea typeface="Times New Roman" panose="02020603050405020304" pitchFamily="18" charset="0"/>
                <a:cs typeface="Times New Roman" panose="02020603050405020304" pitchFamily="18" charset="0"/>
              </a:rPr>
              <a:t>Summary of the analysis</a:t>
            </a:r>
          </a:p>
          <a:p>
            <a:pPr marL="0" indent="0" algn="just">
              <a:lnSpc>
                <a:spcPct val="150000"/>
              </a:lnSpc>
              <a:spcBef>
                <a:spcPts val="200"/>
              </a:spcBef>
              <a:buNone/>
            </a:pPr>
            <a:endParaRPr lang="en-US" sz="24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200"/>
              </a:spcBef>
              <a:buNone/>
            </a:pPr>
            <a:r>
              <a:rPr lang="en-US" sz="2100" dirty="0">
                <a:effectLst/>
                <a:latin typeface="Times New Roman" panose="02020603050405020304" pitchFamily="18" charset="0"/>
                <a:ea typeface="Times New Roman" panose="02020603050405020304" pitchFamily="18" charset="0"/>
                <a:cs typeface="Times New Roman" panose="02020603050405020304" pitchFamily="18" charset="0"/>
              </a:rPr>
              <a:t>Thus, the effective management integrate the sustainability practices into the business strategies, operations and decision-making process. Companies like Unilever adopted the sustainable practices into their value chain Sing the raw materials to manufacturing and distribution (Al and </a:t>
            </a:r>
            <a:r>
              <a:rPr lang="en-US" sz="21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US" sz="2100" dirty="0">
                <a:effectLst/>
                <a:latin typeface="Times New Roman" panose="02020603050405020304" pitchFamily="18" charset="0"/>
                <a:ea typeface="Times New Roman" panose="02020603050405020304" pitchFamily="18" charset="0"/>
                <a:cs typeface="Times New Roman" panose="02020603050405020304" pitchFamily="18" charset="0"/>
              </a:rPr>
              <a:t>, 2020).</a:t>
            </a:r>
          </a:p>
          <a:p>
            <a:pPr marL="0" indent="0" algn="just">
              <a:lnSpc>
                <a:spcPct val="150000"/>
              </a:lnSpc>
              <a:spcBef>
                <a:spcPts val="200"/>
              </a:spcBef>
              <a:buNone/>
            </a:pPr>
            <a:endParaRPr lang="en-US" sz="2100" b="1" u="sng" dirty="0">
              <a:effectLst/>
              <a:latin typeface="Times New Roman" panose="02020603050405020304" pitchFamily="18" charset="0"/>
              <a:ea typeface="SimSun" panose="02010600030101010101" pitchFamily="2" charset="-122"/>
            </a:endParaRPr>
          </a:p>
          <a:p>
            <a:endParaRPr lang="en-US" dirty="0"/>
          </a:p>
        </p:txBody>
      </p:sp>
      <p:pic>
        <p:nvPicPr>
          <p:cNvPr id="7170" name="Picture 2" descr="Core Principles of Effective Leadership in Management | CMOE">
            <a:extLst>
              <a:ext uri="{FF2B5EF4-FFF2-40B4-BE49-F238E27FC236}">
                <a16:creationId xmlns:a16="http://schemas.microsoft.com/office/drawing/2014/main" id="{4117EA2F-A0AD-FF4A-DE74-FDE632EF2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6255" y="1122131"/>
            <a:ext cx="3485745" cy="44197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40" y="548640"/>
            <a:ext cx="7856057" cy="5699759"/>
          </a:xfrm>
        </p:spPr>
        <p:txBody>
          <a:bodyPr>
            <a:normAutofit/>
          </a:bodyPr>
          <a:lstStyle/>
          <a:p>
            <a:pPr marL="0" indent="0" algn="just">
              <a:lnSpc>
                <a:spcPct val="150000"/>
              </a:lnSpc>
              <a:spcAft>
                <a:spcPts val="800"/>
              </a:spcAft>
              <a:buNone/>
            </a:pPr>
            <a:r>
              <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rPr>
              <a:t>MANAGEMENT PRINCIPLES</a:t>
            </a:r>
          </a:p>
          <a:p>
            <a:pPr marL="0" indent="0" algn="just">
              <a:lnSpc>
                <a:spcPct val="150000"/>
              </a:lnSpc>
              <a:spcAft>
                <a:spcPts val="800"/>
              </a:spcAft>
              <a:buNone/>
            </a:pPr>
            <a:r>
              <a:rPr lang="en-US" sz="2400" b="1" dirty="0">
                <a:latin typeface="Times New Roman" panose="02020603050405020304" pitchFamily="18" charset="0"/>
                <a:ea typeface="Times New Roman" panose="02020603050405020304" pitchFamily="18" charset="0"/>
                <a:cs typeface="Times New Roman" panose="02020603050405020304" pitchFamily="18" charset="0"/>
              </a:rPr>
              <a:t>Management principal is comprised of the fundamental guidelines and rules that suggest the possible action and decision-making process of managers in the organization. </a:t>
            </a:r>
            <a:endPar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2300" b="1" dirty="0">
                <a:effectLst/>
                <a:latin typeface="Times New Roman" panose="02020603050405020304" pitchFamily="18" charset="0"/>
                <a:ea typeface="Times New Roman" panose="02020603050405020304" pitchFamily="18" charset="0"/>
                <a:cs typeface="Times New Roman" panose="02020603050405020304" pitchFamily="18" charset="0"/>
              </a:rPr>
              <a:t>Unity of orders</a:t>
            </a:r>
            <a:r>
              <a:rPr lang="en-US" sz="2300" dirty="0">
                <a:effectLst/>
                <a:latin typeface="Times New Roman" panose="02020603050405020304" pitchFamily="18" charset="0"/>
                <a:ea typeface="Times New Roman" panose="02020603050405020304" pitchFamily="18" charset="0"/>
                <a:cs typeface="Times New Roman" panose="02020603050405020304" pitchFamily="18" charset="0"/>
              </a:rPr>
              <a:t> – This principle states that each employ should receive the order and introduction instruction from only one superior. </a:t>
            </a:r>
            <a:endParaRPr lang="en-IN" sz="23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8194" name="Picture 2" descr="The key difference between management and leadership">
            <a:extLst>
              <a:ext uri="{FF2B5EF4-FFF2-40B4-BE49-F238E27FC236}">
                <a16:creationId xmlns:a16="http://schemas.microsoft.com/office/drawing/2014/main" id="{C34AE8CF-A694-41F6-A662-DE02C91EF6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9207" y="1813421"/>
            <a:ext cx="3362325" cy="31701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F74B41-BE6F-2761-6CB2-C4B5B83869E2}"/>
              </a:ext>
            </a:extLst>
          </p:cNvPr>
          <p:cNvSpPr>
            <a:spLocks noGrp="1"/>
          </p:cNvSpPr>
          <p:nvPr>
            <p:ph idx="1"/>
          </p:nvPr>
        </p:nvSpPr>
        <p:spPr>
          <a:xfrm>
            <a:off x="399012" y="432262"/>
            <a:ext cx="7256656" cy="5816137"/>
          </a:xfrm>
        </p:spPr>
        <p:txBody>
          <a:bodyPr>
            <a:normAutofit/>
          </a:bodyPr>
          <a:lstStyle/>
          <a:p>
            <a:pPr algn="just">
              <a:lnSpc>
                <a:spcPct val="150000"/>
              </a:lnSpc>
              <a:spcAft>
                <a:spcPts val="800"/>
              </a:spcAft>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endParaRPr lang="en-US" sz="18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Principle of equity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This principle emphasizes that there should be the fairness and Justice in dealing with the employs. It suggests that the manager should treat the employees with kindness empathy and respect form the positive work </a:t>
            </a:r>
            <a:r>
              <a:rPr lang="en-US" sz="1800" dirty="0">
                <a:latin typeface="Times New Roman" panose="02020603050405020304" pitchFamily="18" charset="0"/>
                <a:cs typeface="Times New Roman" panose="02020603050405020304" pitchFamily="18" charset="0"/>
              </a:rPr>
              <a:t>environment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 the organization. </a:t>
            </a: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Planning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This function of the management required setting of the realistic goals, formation of the strategies and develop the action plan to achieve these goals.</a:t>
            </a:r>
            <a:endParaRPr lang="en-IN" dirty="0"/>
          </a:p>
        </p:txBody>
      </p:sp>
      <p:pic>
        <p:nvPicPr>
          <p:cNvPr id="9218" name="Picture 2" descr="Leadership Principles PowerPoint Template and Google Slides Theme">
            <a:extLst>
              <a:ext uri="{FF2B5EF4-FFF2-40B4-BE49-F238E27FC236}">
                <a16:creationId xmlns:a16="http://schemas.microsoft.com/office/drawing/2014/main" id="{85E17561-E4E7-C856-388C-DADA939CE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0766" y="2035419"/>
            <a:ext cx="4095345"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4842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5637" y="448887"/>
            <a:ext cx="7979333" cy="6088099"/>
          </a:xfrm>
        </p:spPr>
        <p:txBody>
          <a:bodyPr>
            <a:normAutofit/>
          </a:bodyPr>
          <a:lstStyle/>
          <a:p>
            <a:pPr algn="just">
              <a:lnSpc>
                <a:spcPct val="160000"/>
              </a:lnSpc>
              <a:spcBef>
                <a:spcPts val="200"/>
              </a:spcBef>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60000"/>
              </a:lnSpc>
              <a:spcBef>
                <a:spcPts val="200"/>
              </a:spcBef>
            </a:pPr>
            <a:endParaRPr lang="en-US" sz="1800" b="1"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6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Organizing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stage the management structure the resources like people, processes and technologies to achieve the goals of the organization. It includes the clear and defined roles and responsibilities of the employ and keep up the good relationship of managers with organization.</a:t>
            </a:r>
          </a:p>
          <a:p>
            <a:pPr marL="0" indent="0" algn="just">
              <a:lnSpc>
                <a:spcPct val="160000"/>
              </a:lnSpc>
              <a:spcBef>
                <a:spcPts val="200"/>
              </a:spcBef>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800" b="1" dirty="0">
                <a:effectLst/>
                <a:latin typeface="Times New Roman" panose="02020603050405020304" pitchFamily="18" charset="0"/>
                <a:ea typeface="SimSun" panose="02010600030101010101" pitchFamily="2" charset="-122"/>
              </a:rPr>
              <a:t>Management functions</a:t>
            </a:r>
            <a:endParaRPr lang="en-IN" sz="2800" b="1" dirty="0">
              <a:effectLst/>
              <a:latin typeface="Times New Roman" panose="02020603050405020304" pitchFamily="18" charset="0"/>
              <a:ea typeface="SimSun" panose="02010600030101010101" pitchFamily="2" charset="-122"/>
            </a:endParaRPr>
          </a:p>
          <a:p>
            <a:pPr marL="0" indent="0" algn="just">
              <a:lnSpc>
                <a:spcPct val="16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Function of the management include the tasks and the responsibilities that a manager has to perform in order to achieve the goals of the organization in the effective manner. These functions are basically categorized into five parts: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60000"/>
              </a:lnSpc>
              <a:buNone/>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10242" name="Picture 2" descr="Business 101: The 4 Management Functions | TimeWellScheduled">
            <a:extLst>
              <a:ext uri="{FF2B5EF4-FFF2-40B4-BE49-F238E27FC236}">
                <a16:creationId xmlns:a16="http://schemas.microsoft.com/office/drawing/2014/main" id="{7308B046-516F-7EE0-EB93-7619A164D9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9228" y="1945532"/>
            <a:ext cx="3167135" cy="32295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32016" y="665018"/>
            <a:ext cx="6627541" cy="5583381"/>
          </a:xfrm>
        </p:spPr>
        <p:txBody>
          <a:bodyPr>
            <a:normAutofit/>
          </a:bodyPr>
          <a:lstStyle/>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Staffing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The process of staffing involves the recruitment selection training and developing the employee to fill the organization role in the effective manner. It ensures that the person who is recruited is having the right skill for that role. </a:t>
            </a: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Leading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The function of the leader is to motivating, guiding, and inspiring employees to achieve the organization goals. It enables the clear communication in the firms, decision making, and solve the conflict of the organization</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1266" name="Picture 2" descr="Top 7 Reasons To Try Staffing For Business Growth - Pacific">
            <a:extLst>
              <a:ext uri="{FF2B5EF4-FFF2-40B4-BE49-F238E27FC236}">
                <a16:creationId xmlns:a16="http://schemas.microsoft.com/office/drawing/2014/main" id="{0E12C5AB-7BBF-FEE5-CEE7-2EE2DA23C9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4035" y="1439693"/>
            <a:ext cx="4212075" cy="43904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81900-569C-1373-9FD6-BD78BA37D9A2}"/>
              </a:ext>
            </a:extLst>
          </p:cNvPr>
          <p:cNvSpPr>
            <a:spLocks noGrp="1"/>
          </p:cNvSpPr>
          <p:nvPr>
            <p:ph idx="1"/>
          </p:nvPr>
        </p:nvSpPr>
        <p:spPr>
          <a:xfrm>
            <a:off x="311286" y="564204"/>
            <a:ext cx="7548663" cy="5684195"/>
          </a:xfrm>
        </p:spPr>
        <p:txBody>
          <a:bodyPr>
            <a:normAutofit/>
          </a:bodyPr>
          <a:lstStyle/>
          <a:p>
            <a:pPr marL="0" indent="0" algn="just">
              <a:lnSpc>
                <a:spcPct val="150000"/>
              </a:lnSpc>
              <a:spcBef>
                <a:spcPts val="200"/>
              </a:spcBef>
              <a:buNone/>
            </a:pPr>
            <a:r>
              <a:rPr lang="en-US" sz="2000" b="1" u="sng" dirty="0">
                <a:effectLst/>
                <a:latin typeface="Times New Roman" panose="02020603050405020304" pitchFamily="18" charset="0"/>
                <a:ea typeface="SimSun" panose="02010600030101010101" pitchFamily="2" charset="-122"/>
              </a:rPr>
              <a:t>Managerial roles</a:t>
            </a:r>
            <a:endParaRPr lang="en-IN" sz="2000" b="1" u="sng" dirty="0">
              <a:effectLst/>
              <a:latin typeface="Times New Roman" panose="02020603050405020304" pitchFamily="18" charset="0"/>
              <a:ea typeface="SimSun" panose="02010600030101010101" pitchFamily="2" charset="-122"/>
            </a:endParaRPr>
          </a:p>
          <a:p>
            <a:pPr marL="0" indent="0" algn="just">
              <a:lnSpc>
                <a:spcPct val="150000"/>
              </a:lnSpc>
              <a:spcAft>
                <a:spcPts val="800"/>
              </a:spcAft>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The role of the manager includes the various tasks and the responsibilities to be performed in day-to-day manner to fulfil the duties in the organization. The role of the managers can be categorized into three aspects:</a:t>
            </a:r>
            <a:endPar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50000"/>
              </a:lnSpc>
              <a:buNone/>
            </a:pPr>
            <a:r>
              <a:rPr lang="en-US" sz="2000" b="1" dirty="0">
                <a:effectLst/>
                <a:latin typeface="Times New Roman" panose="02020603050405020304" pitchFamily="18" charset="0"/>
                <a:ea typeface="Times New Roman" panose="02020603050405020304" pitchFamily="18" charset="0"/>
                <a:cs typeface="Times New Roman" panose="02020603050405020304" pitchFamily="18" charset="0"/>
              </a:rPr>
              <a:t>Interpersonal role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managers make the interaction with the people of both inside and outside the organization. As example Elon Musk at Tesla works as a figurehead and represent tesla in the public, appear Investor meetings and product launches</a:t>
            </a:r>
            <a:endParaRPr lang="en-IN"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IN" dirty="0"/>
          </a:p>
        </p:txBody>
      </p:sp>
      <p:pic>
        <p:nvPicPr>
          <p:cNvPr id="13314" name="Picture 2" descr="Henry mintzberg's managerial roles.... | by Shivani Srivastava | Medium">
            <a:extLst>
              <a:ext uri="{FF2B5EF4-FFF2-40B4-BE49-F238E27FC236}">
                <a16:creationId xmlns:a16="http://schemas.microsoft.com/office/drawing/2014/main" id="{0CE1048E-62D5-4C20-81F5-F4DC769A3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2596" y="1267326"/>
            <a:ext cx="3389090" cy="443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8337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98517" y="548640"/>
            <a:ext cx="7173883" cy="5699759"/>
          </a:xfrm>
        </p:spPr>
        <p:txBody>
          <a:bodyPr>
            <a:normAutofit/>
          </a:bodyPr>
          <a:lstStyle/>
          <a:p>
            <a:pPr marL="0" indent="0" algn="just">
              <a:lnSpc>
                <a:spcPct val="150000"/>
              </a:lnSpc>
              <a:spcAft>
                <a:spcPts val="800"/>
              </a:spcAft>
              <a:buNone/>
            </a:pPr>
            <a:endPar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endParaRPr lang="en-US" sz="1900" b="1"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Informational role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process like gathering of the information processing it and disseminate the Information within the organization or outside it. It requires the manager to play role of the monitor of information, disseminate and the role of a spokesperson in the organization. </a:t>
            </a:r>
            <a:endParaRPr lang="en-US" dirty="0"/>
          </a:p>
        </p:txBody>
      </p:sp>
      <p:pic>
        <p:nvPicPr>
          <p:cNvPr id="14338" name="Picture 2" descr="Mintzberg's Management Roles">
            <a:extLst>
              <a:ext uri="{FF2B5EF4-FFF2-40B4-BE49-F238E27FC236}">
                <a16:creationId xmlns:a16="http://schemas.microsoft.com/office/drawing/2014/main" id="{1E71DF09-2546-D923-B10C-25E793505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6953" y="2295729"/>
            <a:ext cx="4085617" cy="34541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idx="1"/>
          </p:nvPr>
        </p:nvSpPr>
        <p:spPr>
          <a:xfrm>
            <a:off x="399011" y="415636"/>
            <a:ext cx="7101013" cy="5832763"/>
          </a:xfrm>
        </p:spPr>
        <p:txBody>
          <a:bodyPr>
            <a:normAutofit/>
          </a:bodyPr>
          <a:lstStyle/>
          <a:p>
            <a:pPr marL="0" indent="0" algn="just">
              <a:lnSpc>
                <a:spcPct val="15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Decisional role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role the manager makes the several choices and take the actions to deal with challenges and opportunities lies for the organization. It includes to play the role of entrepreneur, disturbance handler, resource allocator and negotiator role at the same time for a manager. </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Bef>
                <a:spcPts val="200"/>
              </a:spcBef>
              <a:buNone/>
            </a:pPr>
            <a:endParaRPr lang="en-US" sz="1800" b="1" u="sng" dirty="0">
              <a:effectLst/>
              <a:latin typeface="Times New Roman" panose="02020603050405020304" pitchFamily="18" charset="0"/>
              <a:ea typeface="SimSun" panose="02010600030101010101" pitchFamily="2" charset="-122"/>
            </a:endParaRPr>
          </a:p>
          <a:p>
            <a:pPr marL="0" indent="0" algn="just">
              <a:lnSpc>
                <a:spcPct val="150000"/>
              </a:lnSpc>
              <a:spcBef>
                <a:spcPts val="200"/>
              </a:spcBef>
              <a:buNone/>
            </a:pPr>
            <a:r>
              <a:rPr lang="en-US" b="1" dirty="0">
                <a:effectLst/>
                <a:latin typeface="Times New Roman" panose="02020603050405020304" pitchFamily="18" charset="0"/>
                <a:ea typeface="SimSun" panose="02010600030101010101" pitchFamily="2" charset="-122"/>
              </a:rPr>
              <a:t>Managers behaviors toward the employees</a:t>
            </a:r>
          </a:p>
          <a:p>
            <a:pPr marL="0" indent="0" algn="just">
              <a:lnSpc>
                <a:spcPct val="150000"/>
              </a:lnSpc>
              <a:spcBef>
                <a:spcPts val="200"/>
              </a:spcBef>
              <a:buNone/>
            </a:pPr>
            <a:endParaRPr lang="en-IN" b="1" dirty="0">
              <a:effectLst/>
              <a:latin typeface="Times New Roman" panose="02020603050405020304" pitchFamily="18" charset="0"/>
              <a:ea typeface="SimSun" panose="02010600030101010101" pitchFamily="2" charset="-122"/>
            </a:endParaRPr>
          </a:p>
          <a:p>
            <a:pPr marL="0" indent="0" algn="just">
              <a:lnSpc>
                <a:spcPct val="150000"/>
              </a:lnSpc>
              <a:spcBef>
                <a:spcPts val="200"/>
              </a:spcBef>
              <a:buNone/>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Skill the manager should possess to efficiently manage the employees</a:t>
            </a:r>
            <a:endParaRPr lang="en-IN" sz="1800" b="1"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Managers are required to have the diverse set of skills in order to effectively manage their works and ensure the success of the organization. These skills can be categorized into three main parts: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pic>
        <p:nvPicPr>
          <p:cNvPr id="15362" name="Picture 2" descr="Mintzberg's Management Roles">
            <a:extLst>
              <a:ext uri="{FF2B5EF4-FFF2-40B4-BE49-F238E27FC236}">
                <a16:creationId xmlns:a16="http://schemas.microsoft.com/office/drawing/2014/main" id="{F66332C6-61C6-5531-2E65-E7C579533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0025" y="657727"/>
            <a:ext cx="4497243" cy="4459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70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9449FA-9FC4-9693-42A0-C5F6AF1C12AA}"/>
              </a:ext>
            </a:extLst>
          </p:cNvPr>
          <p:cNvSpPr>
            <a:spLocks noGrp="1"/>
          </p:cNvSpPr>
          <p:nvPr>
            <p:ph idx="1"/>
          </p:nvPr>
        </p:nvSpPr>
        <p:spPr>
          <a:xfrm>
            <a:off x="665019" y="515390"/>
            <a:ext cx="7253296" cy="5733010"/>
          </a:xfrm>
        </p:spPr>
        <p:txBody>
          <a:bodyPr>
            <a:normAutofit/>
          </a:bodyPr>
          <a:lstStyle/>
          <a:p>
            <a:pPr marL="0" indent="0" algn="just">
              <a:lnSpc>
                <a:spcPct val="150000"/>
              </a:lnSpc>
              <a:spcAft>
                <a:spcPts val="800"/>
              </a:spcAft>
              <a:buNone/>
            </a:pPr>
            <a:endPar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Technical skills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In this skill, the manager have to possess the specific knowledge and expertise of the task in order to perform the task with efficiency and error free. The skill is necessary for understanding the operation of the organization and execute the specialized functions in the company. </a:t>
            </a:r>
          </a:p>
          <a:p>
            <a:pPr algn="just">
              <a:lnSpc>
                <a:spcPct val="150000"/>
              </a:lnSpc>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Human skills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 This skill is also known as interpersonal or soft skill which refer to the ability to interact with the people and convey the masses which are beneficial for the company. </a:t>
            </a:r>
            <a:endParaRPr lang="en-IN" dirty="0"/>
          </a:p>
        </p:txBody>
      </p:sp>
      <p:pic>
        <p:nvPicPr>
          <p:cNvPr id="16386" name="Picture 2" descr="The Necessary Skills for Success in Tomorrow's Workplace | PLNU">
            <a:extLst>
              <a:ext uri="{FF2B5EF4-FFF2-40B4-BE49-F238E27FC236}">
                <a16:creationId xmlns:a16="http://schemas.microsoft.com/office/drawing/2014/main" id="{7C9F4AC8-A2DB-3C43-3E8C-907558EDF2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6410" y="2315183"/>
            <a:ext cx="3699362" cy="327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082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E37366-B1F6-B2DE-99E6-998ABC1E0C77}"/>
              </a:ext>
            </a:extLst>
          </p:cNvPr>
          <p:cNvSpPr>
            <a:spLocks noGrp="1"/>
          </p:cNvSpPr>
          <p:nvPr>
            <p:ph idx="1"/>
          </p:nvPr>
        </p:nvSpPr>
        <p:spPr>
          <a:xfrm>
            <a:off x="448888" y="365760"/>
            <a:ext cx="7294329" cy="5882639"/>
          </a:xfrm>
        </p:spPr>
        <p:txBody>
          <a:bodyPr>
            <a:normAutofit/>
          </a:bodyPr>
          <a:lstStyle/>
          <a:p>
            <a:pPr marL="0" indent="0" algn="just">
              <a:lnSpc>
                <a:spcPct val="150000"/>
              </a:lnSpc>
              <a:spcBef>
                <a:spcPts val="200"/>
              </a:spcBef>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Conceptual skills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 In this skill the manager should have the ability of a strategic thinking, adaptability and flexibility. Performance management facilitation of learning opportunities to make progress in the work and achieve the success of the organization. This escalates crucial for the manager to support the employee and complete the task at given time (Farrukh, and et al., 2022).</a:t>
            </a:r>
            <a:endPar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200"/>
              </a:spcBef>
              <a:buNone/>
            </a:pPr>
            <a:r>
              <a:rPr lang="en-US" sz="19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treating the employees decently at the workplace</a:t>
            </a:r>
            <a:endParaRPr lang="en-IN" sz="1900" b="1"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Treating the employees respectfully at the workplace is beneficial for the management for the several reason like it improve the morale and motivation of the employees. </a:t>
            </a:r>
            <a:endParaRPr lang="en-IN" dirty="0"/>
          </a:p>
        </p:txBody>
      </p:sp>
      <p:pic>
        <p:nvPicPr>
          <p:cNvPr id="17410" name="Picture 2" descr="Conceptual Skills: Definition &amp; Examples">
            <a:extLst>
              <a:ext uri="{FF2B5EF4-FFF2-40B4-BE49-F238E27FC236}">
                <a16:creationId xmlns:a16="http://schemas.microsoft.com/office/drawing/2014/main" id="{760CDEB8-DC07-CD66-BAB8-CB93ACA57C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4774" y="1429966"/>
            <a:ext cx="3968886" cy="360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770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63798E-0183-3377-C72A-3C260EF108AA}"/>
              </a:ext>
            </a:extLst>
          </p:cNvPr>
          <p:cNvSpPr>
            <a:spLocks noGrp="1"/>
          </p:cNvSpPr>
          <p:nvPr>
            <p:ph idx="1"/>
          </p:nvPr>
        </p:nvSpPr>
        <p:spPr>
          <a:xfrm>
            <a:off x="399012" y="532016"/>
            <a:ext cx="7752767" cy="5716384"/>
          </a:xfrm>
        </p:spPr>
        <p:txBody>
          <a:bodyPr/>
          <a:lstStyle/>
          <a:p>
            <a:pPr marL="0" indent="0" algn="just">
              <a:lnSpc>
                <a:spcPct val="150000"/>
              </a:lnSpc>
              <a:spcBef>
                <a:spcPts val="2000"/>
              </a:spcBef>
              <a:spcAft>
                <a:spcPts val="200"/>
              </a:spcAft>
              <a:buNone/>
            </a:pPr>
            <a:endParaRPr lang="en-US" sz="1800" b="1" kern="0" dirty="0">
              <a:effectLst/>
              <a:latin typeface="Times New Roman" panose="02020603050405020304" pitchFamily="18" charset="0"/>
              <a:ea typeface="SimSun" panose="02010600030101010101" pitchFamily="2" charset="-122"/>
            </a:endParaRPr>
          </a:p>
          <a:p>
            <a:pPr marL="0" indent="0" algn="just">
              <a:lnSpc>
                <a:spcPct val="150000"/>
              </a:lnSpc>
              <a:spcBef>
                <a:spcPts val="2000"/>
              </a:spcBef>
              <a:spcAft>
                <a:spcPts val="200"/>
              </a:spcAft>
              <a:buNone/>
            </a:pPr>
            <a:endParaRPr lang="en-US" sz="1800" b="1" kern="0" dirty="0">
              <a:latin typeface="Times New Roman" panose="02020603050405020304" pitchFamily="18" charset="0"/>
              <a:ea typeface="SimSun" panose="02010600030101010101" pitchFamily="2" charset="-122"/>
            </a:endParaRPr>
          </a:p>
          <a:p>
            <a:pPr marL="0" indent="0" algn="just">
              <a:lnSpc>
                <a:spcPct val="150000"/>
              </a:lnSpc>
              <a:spcBef>
                <a:spcPts val="2000"/>
              </a:spcBef>
              <a:spcAft>
                <a:spcPts val="200"/>
              </a:spcAft>
              <a:buNone/>
            </a:pPr>
            <a:r>
              <a:rPr lang="en-US" sz="1800" b="1" kern="0" dirty="0">
                <a:effectLst/>
                <a:latin typeface="Times New Roman" panose="02020603050405020304" pitchFamily="18" charset="0"/>
                <a:ea typeface="SimSun" panose="02010600030101010101" pitchFamily="2" charset="-122"/>
              </a:rPr>
              <a:t>CONCLUSION</a:t>
            </a:r>
            <a:endParaRPr lang="en-IN" sz="1800" b="1" kern="0" dirty="0">
              <a:effectLst/>
              <a:latin typeface="Times New Roman" panose="02020603050405020304" pitchFamily="18" charset="0"/>
              <a:ea typeface="SimSun" panose="02010600030101010101" pitchFamily="2" charset="-122"/>
            </a:endParaRPr>
          </a:p>
          <a:p>
            <a:pPr marL="0" indent="0" algn="just">
              <a:lnSpc>
                <a:spcPct val="150000"/>
              </a:lnSpc>
              <a:spcAft>
                <a:spcPts val="800"/>
              </a:spcAft>
              <a:buNone/>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It is concluded that role of the manager is significant at the workplace and it includes the variety of task to be performed on the daily basis. Supporting the employ at the workplace helps in building the positive work environment and achieve the organizational goal in the competitive manner. The manager should be possessing a skills like clear communication, empathy and recognition to gain the trust of the employees</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8434" name="Picture 2" descr="NEW: What is Management Really?">
            <a:extLst>
              <a:ext uri="{FF2B5EF4-FFF2-40B4-BE49-F238E27FC236}">
                <a16:creationId xmlns:a16="http://schemas.microsoft.com/office/drawing/2014/main" id="{8804C0D3-3D07-A1DE-46AB-C71323AB94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01340" y="1203158"/>
            <a:ext cx="3595587" cy="4430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909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9596F95-CF0A-B2B1-C30A-3C6DF610B301}"/>
              </a:ext>
            </a:extLst>
          </p:cNvPr>
          <p:cNvSpPr>
            <a:spLocks noGrp="1"/>
          </p:cNvSpPr>
          <p:nvPr>
            <p:ph idx="1"/>
          </p:nvPr>
        </p:nvSpPr>
        <p:spPr>
          <a:xfrm>
            <a:off x="465138" y="349250"/>
            <a:ext cx="9585325" cy="5899150"/>
          </a:xfrm>
        </p:spPr>
        <p:txBody>
          <a:bodyPr>
            <a:normAutofit fontScale="62500" lnSpcReduction="20000"/>
          </a:bodyPr>
          <a:lstStyle/>
          <a:p>
            <a:pPr marL="0" indent="0" algn="just">
              <a:lnSpc>
                <a:spcPct val="150000"/>
              </a:lnSpc>
              <a:spcBef>
                <a:spcPts val="2000"/>
              </a:spcBef>
              <a:spcAft>
                <a:spcPts val="200"/>
              </a:spcAft>
              <a:buNone/>
            </a:pPr>
            <a:r>
              <a:rPr lang="en-US" sz="1900" b="1" kern="0" dirty="0">
                <a:effectLst/>
                <a:latin typeface="Times New Roman" panose="02020603050405020304" pitchFamily="18" charset="0"/>
                <a:ea typeface="SimSun" panose="02010600030101010101" pitchFamily="2" charset="-122"/>
              </a:rPr>
              <a:t>REFERENCES</a:t>
            </a:r>
            <a:endParaRPr lang="en-IN" sz="1900" b="1" kern="0" dirty="0">
              <a:effectLst/>
              <a:latin typeface="Times New Roman" panose="02020603050405020304" pitchFamily="18" charset="0"/>
              <a:ea typeface="SimSun" panose="02010600030101010101" pitchFamily="2" charset="-122"/>
            </a:endParaRP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Bush, T., 2020. Theories of educational leadership and management.</a:t>
            </a:r>
            <a:endParaRPr lang="en-IN" sz="19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Dong, D., Tang, Z., Wang, S., Hui, H., Gong, L., Lu, Y., Xue, Z., Liao, H., Chen, F., Yang, F. and Jin, R., 2020. The role of imaging in the detection and management of COVID-19: a review.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IEEE reviews in biomedical engineering</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14</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pp.16-29.</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Al Aina, R.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Atan</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T., 2020. The impact of implementing talent management practices on sustainable organizational performance.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Sustainability</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12</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(20), p.8372.</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Omonov</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F.A.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Sotvoldiyev</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O.U., 2022. Adaptation of situational management principles for use in automated dispatching processes in public transport.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Advance Scientific Research</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(03), pp.59-66.</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Cachat</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-Rosset, G. and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Klarsfeld</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A., 2023. Diversity, equity, and inclusion in artificial intelligence: An evaluation of guidelines.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Applied Artificial Intelligence</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37</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 p.2176618.</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Hu, R., Liu, Y., Shin, S., Huang, S., Ren, X., Shu, W., Cheng, J., Tao, G., Xu, W., Chen, R. and Luo, X., 2020. Emerging materials and strategies for personal thermal management.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Advanced Energy Materials</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10</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(17), p.1903921.</a:t>
            </a:r>
          </a:p>
          <a:p>
            <a:pPr marL="174625" indent="-174625" algn="just">
              <a:lnSpc>
                <a:spcPct val="150000"/>
              </a:lnSpc>
              <a:spcAft>
                <a:spcPts val="800"/>
              </a:spcAft>
              <a:buNone/>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Gjerde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S. and Alvesson, M., 2020. Sandwiched: Exploring role and identity of middle managers in the genuine middle.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Human relations</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73</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(1), pp.124-151.</a:t>
            </a:r>
          </a:p>
          <a:p>
            <a:pPr marL="174625" indent="-174625" algn="just">
              <a:lnSpc>
                <a:spcPct val="150000"/>
              </a:lnSpc>
              <a:spcAft>
                <a:spcPts val="800"/>
              </a:spcAft>
              <a:buNone/>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Farrukh, M., Ansari, N., Raza, A., Wu, Y. and Wang, H., 2022. Fostering employee's pro-environmental behavior through green transformational leadership, green human resource management and environmental knowledge.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Forecasting and Social Change</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900" i="1" dirty="0">
                <a:effectLst/>
                <a:latin typeface="Times New Roman" panose="02020603050405020304" pitchFamily="18" charset="0"/>
                <a:ea typeface="Times New Roman" panose="02020603050405020304" pitchFamily="18" charset="0"/>
                <a:cs typeface="Times New Roman" panose="02020603050405020304" pitchFamily="18" charset="0"/>
              </a:rPr>
              <a:t>179</a:t>
            </a:r>
            <a:r>
              <a:rPr lang="en-IN" sz="1900" dirty="0">
                <a:effectLst/>
                <a:latin typeface="Times New Roman" panose="02020603050405020304" pitchFamily="18" charset="0"/>
                <a:ea typeface="Times New Roman" panose="02020603050405020304" pitchFamily="18" charset="0"/>
                <a:cs typeface="Times New Roman" panose="02020603050405020304" pitchFamily="18" charset="0"/>
              </a:rPr>
              <a:t>, p.121643.</a:t>
            </a:r>
          </a:p>
          <a:p>
            <a:endParaRPr lang="en-IN" dirty="0"/>
          </a:p>
        </p:txBody>
      </p:sp>
    </p:spTree>
    <p:extLst>
      <p:ext uri="{BB962C8B-B14F-4D97-AF65-F5344CB8AC3E}">
        <p14:creationId xmlns:p14="http://schemas.microsoft.com/office/powerpoint/2010/main" val="4256291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a:extLst>
              <a:ext uri="{FF2B5EF4-FFF2-40B4-BE49-F238E27FC236}">
                <a16:creationId xmlns:a16="http://schemas.microsoft.com/office/drawing/2014/main" id="{EEB25ECA-0307-3485-58A7-2CEAF2D114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9544" y="0"/>
            <a:ext cx="12762386" cy="7178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449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181</TotalTime>
  <Words>1848</Words>
  <Application>Microsoft Office PowerPoint</Application>
  <PresentationFormat>Ecran lat</PresentationFormat>
  <Paragraphs>117</Paragraphs>
  <Slides>18</Slides>
  <Notes>16</Notes>
  <HiddenSlides>0</HiddenSlides>
  <MMClips>0</MMClip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Office Theme</vt:lpstr>
      <vt:lpstr>LCBB4008 Introduction to Leadership and Management  Daniel valentin ungureanu 2125720 Mario-Lucian Neacsu 2215254 Cristian sava 2125456 Georgiana Piticas  2135601</vt:lpstr>
      <vt:lpstr>    TABLE OF CONTENT INTRODUCTION MAIN TASK Importance of the management Management principles Management functions Managerial roles Managers behaviors toward the employees 1. Skill the manager should possess to efficiently manage the employees 2. Importance of treating the employees decently at the workplace CONCLUSION REFERENCES THANK YOU </vt:lpstr>
      <vt:lpstr>INTRODUCTION    Introduction to leadership and management is important in order to understand the working of the people of the company. It is defined as the one’s influence and motivate others to bring the best outcomes from them particularly the team. A person who can influences the other in bringing the best out of them is a true leader.</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LCBB4008 Introduction to Leadership and Management</dc:title>
  <dc:creator>Gautam Singh</dc:creator>
  <cp:lastModifiedBy>daniel ungureanu</cp:lastModifiedBy>
  <cp:revision>24</cp:revision>
  <cp:lastPrinted>2012-08-15T21:38:02Z</cp:lastPrinted>
  <dcterms:created xsi:type="dcterms:W3CDTF">2024-03-24T08:45:45Z</dcterms:created>
  <dcterms:modified xsi:type="dcterms:W3CDTF">2024-04-02T22:46:13Z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