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3" r:id="rId5"/>
  </p:sldMasterIdLst>
  <p:notesMasterIdLst>
    <p:notesMasterId r:id="rId29"/>
  </p:notesMasterIdLst>
  <p:sldIdLst>
    <p:sldId id="364" r:id="rId6"/>
    <p:sldId id="399" r:id="rId7"/>
    <p:sldId id="400" r:id="rId8"/>
    <p:sldId id="403" r:id="rId9"/>
    <p:sldId id="402" r:id="rId10"/>
    <p:sldId id="404" r:id="rId11"/>
    <p:sldId id="405" r:id="rId12"/>
    <p:sldId id="406" r:id="rId13"/>
    <p:sldId id="407" r:id="rId14"/>
    <p:sldId id="408" r:id="rId15"/>
    <p:sldId id="409" r:id="rId16"/>
    <p:sldId id="410" r:id="rId17"/>
    <p:sldId id="411" r:id="rId18"/>
    <p:sldId id="412" r:id="rId19"/>
    <p:sldId id="413" r:id="rId20"/>
    <p:sldId id="414" r:id="rId21"/>
    <p:sldId id="415" r:id="rId22"/>
    <p:sldId id="416" r:id="rId23"/>
    <p:sldId id="417" r:id="rId24"/>
    <p:sldId id="418" r:id="rId25"/>
    <p:sldId id="419" r:id="rId26"/>
    <p:sldId id="420" r:id="rId27"/>
    <p:sldId id="42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0EC134-A723-42A7-84CD-AF60BF4A93A2}" v="33" dt="2023-10-17T15:26:29.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190811-4472-42BE-B7AB-666896031D20}" type="datetimeFigureOut">
              <a:rPr lang="en-GB" smtClean="0"/>
              <a:t>17/10/2023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BCB258-ABB2-4D04-885A-027D298EAA9C}" type="slidenum">
              <a:rPr lang="en-GB" smtClean="0"/>
              <a:t>‹#›</a:t>
            </a:fld>
            <a:endParaRPr lang="en-GB"/>
          </a:p>
        </p:txBody>
      </p:sp>
    </p:spTree>
    <p:extLst>
      <p:ext uri="{BB962C8B-B14F-4D97-AF65-F5344CB8AC3E}">
        <p14:creationId xmlns:p14="http://schemas.microsoft.com/office/powerpoint/2010/main" val="3886520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1083D3-8E12-492B-9559-8EC7805F004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54438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1083D3-8E12-492B-9559-8EC7805F004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61977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625600" y="3886200"/>
            <a:ext cx="9144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625600" y="5124450"/>
            <a:ext cx="9144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8534400" y="6355080"/>
            <a:ext cx="3048000" cy="365760"/>
          </a:xfrm>
        </p:spPr>
        <p:txBody>
          <a:bodyPr/>
          <a:lstStyle>
            <a:lvl1pPr>
              <a:defRPr sz="1400"/>
            </a:lvl1pPr>
          </a:lstStyle>
          <a:p>
            <a:fld id="{CA629085-91CA-4599-8E3D-C8579B03A394}" type="datetimeFigureOut">
              <a:rPr lang="en-GB" smtClean="0"/>
              <a:t>17/10/2023</a:t>
            </a:fld>
            <a:endParaRPr lang="en-GB"/>
          </a:p>
        </p:txBody>
      </p:sp>
      <p:sp>
        <p:nvSpPr>
          <p:cNvPr id="17" name="Footer Placeholder 16"/>
          <p:cNvSpPr>
            <a:spLocks noGrp="1"/>
          </p:cNvSpPr>
          <p:nvPr>
            <p:ph type="ftr" sz="quarter" idx="11"/>
          </p:nvPr>
        </p:nvSpPr>
        <p:spPr>
          <a:xfrm>
            <a:off x="3864864" y="6355080"/>
            <a:ext cx="4632960" cy="365760"/>
          </a:xfrm>
        </p:spPr>
        <p:txBody>
          <a:bodyPr/>
          <a:lstStyle/>
          <a:p>
            <a:endParaRPr lang="en-GB"/>
          </a:p>
        </p:txBody>
      </p:sp>
      <p:sp>
        <p:nvSpPr>
          <p:cNvPr id="29" name="Slide Number Placeholder 28"/>
          <p:cNvSpPr>
            <a:spLocks noGrp="1"/>
          </p:cNvSpPr>
          <p:nvPr>
            <p:ph type="sldNum" sz="quarter" idx="12"/>
          </p:nvPr>
        </p:nvSpPr>
        <p:spPr>
          <a:xfrm>
            <a:off x="1621536" y="6355080"/>
            <a:ext cx="1625600" cy="365760"/>
          </a:xfrm>
        </p:spPr>
        <p:txBody>
          <a:bodyPr/>
          <a:lstStyle/>
          <a:p>
            <a:fld id="{9BAF133F-202B-4E53-9F54-CCFFC3D2860B}" type="slidenum">
              <a:rPr lang="en-GB" smtClean="0"/>
              <a:t>‹#›</a:t>
            </a:fld>
            <a:endParaRPr lang="en-GB"/>
          </a:p>
        </p:txBody>
      </p:sp>
      <p:sp>
        <p:nvSpPr>
          <p:cNvPr id="21" name="Rectangle 20"/>
          <p:cNvSpPr/>
          <p:nvPr/>
        </p:nvSpPr>
        <p:spPr>
          <a:xfrm>
            <a:off x="1206500" y="3648075"/>
            <a:ext cx="97536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3" name="Rectangle 32"/>
          <p:cNvSpPr/>
          <p:nvPr/>
        </p:nvSpPr>
        <p:spPr>
          <a:xfrm>
            <a:off x="1219200" y="5048250"/>
            <a:ext cx="97536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2" name="Rectangle 21"/>
          <p:cNvSpPr/>
          <p:nvPr/>
        </p:nvSpPr>
        <p:spPr>
          <a:xfrm>
            <a:off x="1206500" y="3648075"/>
            <a:ext cx="3048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2" name="Rectangle 31"/>
          <p:cNvSpPr/>
          <p:nvPr/>
        </p:nvSpPr>
        <p:spPr>
          <a:xfrm>
            <a:off x="1219200" y="5048250"/>
            <a:ext cx="3048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3239910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CA629085-91CA-4599-8E3D-C8579B03A394}"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8" name="Content Placeholder 7"/>
          <p:cNvSpPr>
            <a:spLocks noGrp="1"/>
          </p:cNvSpPr>
          <p:nvPr>
            <p:ph sz="quarter" idx="1"/>
          </p:nvPr>
        </p:nvSpPr>
        <p:spPr>
          <a:xfrm>
            <a:off x="609600" y="1219200"/>
            <a:ext cx="109728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445933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25600" y="2971800"/>
            <a:ext cx="9144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727200" y="4267200"/>
            <a:ext cx="90424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8534400" y="6355080"/>
            <a:ext cx="3048000" cy="365760"/>
          </a:xfrm>
        </p:spPr>
        <p:txBody>
          <a:bodyPr/>
          <a:lstStyle/>
          <a:p>
            <a:fld id="{CA629085-91CA-4599-8E3D-C8579B03A394}" type="datetimeFigureOut">
              <a:rPr lang="en-GB" smtClean="0"/>
              <a:t>17/10/2023</a:t>
            </a:fld>
            <a:endParaRPr lang="en-GB"/>
          </a:p>
        </p:txBody>
      </p:sp>
      <p:sp>
        <p:nvSpPr>
          <p:cNvPr id="5" name="Footer Placeholder 4"/>
          <p:cNvSpPr>
            <a:spLocks noGrp="1"/>
          </p:cNvSpPr>
          <p:nvPr>
            <p:ph type="ftr" sz="quarter" idx="11"/>
          </p:nvPr>
        </p:nvSpPr>
        <p:spPr>
          <a:xfrm>
            <a:off x="3864864" y="6355080"/>
            <a:ext cx="4632960" cy="365760"/>
          </a:xfrm>
        </p:spPr>
        <p:txBody>
          <a:bodyPr/>
          <a:lstStyle/>
          <a:p>
            <a:endParaRPr lang="en-GB"/>
          </a:p>
        </p:txBody>
      </p:sp>
      <p:sp>
        <p:nvSpPr>
          <p:cNvPr id="6" name="Slide Number Placeholder 5"/>
          <p:cNvSpPr>
            <a:spLocks noGrp="1"/>
          </p:cNvSpPr>
          <p:nvPr>
            <p:ph type="sldNum" sz="quarter" idx="12"/>
          </p:nvPr>
        </p:nvSpPr>
        <p:spPr>
          <a:xfrm>
            <a:off x="1426464" y="6355080"/>
            <a:ext cx="2027936" cy="365760"/>
          </a:xfrm>
        </p:spPr>
        <p:txBody>
          <a:bodyPr/>
          <a:lstStyle/>
          <a:p>
            <a:fld id="{9BAF133F-202B-4E53-9F54-CCFFC3D2860B}" type="slidenum">
              <a:rPr lang="en-GB" smtClean="0"/>
              <a:t>‹#›</a:t>
            </a:fld>
            <a:endParaRPr lang="en-GB"/>
          </a:p>
        </p:txBody>
      </p:sp>
      <p:sp>
        <p:nvSpPr>
          <p:cNvPr id="7" name="Rectangle 6"/>
          <p:cNvSpPr/>
          <p:nvPr/>
        </p:nvSpPr>
        <p:spPr>
          <a:xfrm>
            <a:off x="1219200" y="2819400"/>
            <a:ext cx="97536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Rectangle 7"/>
          <p:cNvSpPr/>
          <p:nvPr/>
        </p:nvSpPr>
        <p:spPr>
          <a:xfrm>
            <a:off x="1219200" y="2819400"/>
            <a:ext cx="3048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150335809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CA629085-91CA-4599-8E3D-C8579B03A394}"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9" name="Content Placeholder 8"/>
          <p:cNvSpPr>
            <a:spLocks noGrp="1"/>
          </p:cNvSpPr>
          <p:nvPr>
            <p:ph sz="quarter" idx="1"/>
          </p:nvPr>
        </p:nvSpPr>
        <p:spPr>
          <a:xfrm>
            <a:off x="609600" y="1219200"/>
            <a:ext cx="5388864"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176264" y="1216152"/>
            <a:ext cx="5388864"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46008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609600" y="1285875"/>
            <a:ext cx="5386917"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7601" y="1295400"/>
            <a:ext cx="5389033"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CA629085-91CA-4599-8E3D-C8579B03A394}" type="datetimeFigureOut">
              <a:rPr lang="en-GB" smtClean="0"/>
              <a:t>17/10/2023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AF133F-202B-4E53-9F54-CCFFC3D2860B}" type="slidenum">
              <a:rPr lang="en-GB" smtClean="0"/>
              <a:t>‹#›</a:t>
            </a:fld>
            <a:endParaRPr lang="en-GB"/>
          </a:p>
        </p:txBody>
      </p:sp>
      <p:sp>
        <p:nvSpPr>
          <p:cNvPr id="11" name="Content Placeholder 10"/>
          <p:cNvSpPr>
            <a:spLocks noGrp="1"/>
          </p:cNvSpPr>
          <p:nvPr>
            <p:ph sz="quarter" idx="2"/>
          </p:nvPr>
        </p:nvSpPr>
        <p:spPr>
          <a:xfrm>
            <a:off x="609600" y="2133600"/>
            <a:ext cx="53848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6197600" y="2133600"/>
            <a:ext cx="53848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601907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CA629085-91CA-4599-8E3D-C8579B03A394}" type="datetimeFigureOut">
              <a:rPr lang="en-GB" smtClean="0"/>
              <a:t>17/10/2023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AF133F-202B-4E53-9F54-CCFFC3D2860B}" type="slidenum">
              <a:rPr lang="en-GB" smtClean="0"/>
              <a:t>‹#›</a:t>
            </a:fld>
            <a:endParaRPr lang="en-GB"/>
          </a:p>
        </p:txBody>
      </p:sp>
      <p:sp>
        <p:nvSpPr>
          <p:cNvPr id="6" name="Isosceles Triangle 5"/>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1136145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629085-91CA-4599-8E3D-C8579B03A394}" type="datetimeFigureOut">
              <a:rPr lang="en-GB" smtClean="0"/>
              <a:t>17/10/2023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AF133F-202B-4E53-9F54-CCFFC3D2860B}" type="slidenum">
              <a:rPr lang="en-GB" smtClean="0"/>
              <a:t>‹#›</a:t>
            </a:fld>
            <a:endParaRPr lang="en-GB"/>
          </a:p>
        </p:txBody>
      </p:sp>
      <p:sp>
        <p:nvSpPr>
          <p:cNvPr id="5" name="Straight Connector 4"/>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sz="1800"/>
          </a:p>
        </p:txBody>
      </p:sp>
      <p:sp>
        <p:nvSpPr>
          <p:cNvPr id="6" name="Isosceles Triangle 5"/>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4216515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32800" y="304800"/>
            <a:ext cx="33528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8432800" y="1219201"/>
            <a:ext cx="33528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sz="1800"/>
          </a:p>
        </p:txBody>
      </p:sp>
      <p:sp>
        <p:nvSpPr>
          <p:cNvPr id="10" name="Straight Connector 9"/>
          <p:cNvSpPr>
            <a:spLocks noChangeShapeType="1"/>
          </p:cNvSpPr>
          <p:nvPr/>
        </p:nvSpPr>
        <p:spPr bwMode="auto">
          <a:xfrm rot="5400000">
            <a:off x="5220033"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9" name="Isosceles Triangle 8"/>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2" name="Content Placeholder 11"/>
          <p:cNvSpPr>
            <a:spLocks noGrp="1"/>
          </p:cNvSpPr>
          <p:nvPr>
            <p:ph sz="quarter" idx="1"/>
          </p:nvPr>
        </p:nvSpPr>
        <p:spPr>
          <a:xfrm>
            <a:off x="406400" y="304800"/>
            <a:ext cx="7620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468812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00856"/>
            <a:ext cx="109728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609600" y="1905000"/>
            <a:ext cx="109728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9600" y="1219200"/>
            <a:ext cx="109728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sz="1800"/>
          </a:p>
        </p:txBody>
      </p:sp>
      <p:sp>
        <p:nvSpPr>
          <p:cNvPr id="9" name="Isosceles Triangle 8"/>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9"/>
          <p:cNvSpPr/>
          <p:nvPr/>
        </p:nvSpPr>
        <p:spPr>
          <a:xfrm>
            <a:off x="609600" y="500856"/>
            <a:ext cx="24384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2340042125"/>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Tree>
    <p:extLst>
      <p:ext uri="{BB962C8B-B14F-4D97-AF65-F5344CB8AC3E}">
        <p14:creationId xmlns:p14="http://schemas.microsoft.com/office/powerpoint/2010/main" val="157594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7" name="Straight Connector 6"/>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sz="1800"/>
          </a:p>
        </p:txBody>
      </p:sp>
      <p:sp>
        <p:nvSpPr>
          <p:cNvPr id="8" name="Isosceles Triangle 7"/>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Straight Connector 8"/>
          <p:cNvSpPr>
            <a:spLocks noChangeShapeType="1"/>
          </p:cNvSpPr>
          <p:nvPr/>
        </p:nvSpPr>
        <p:spPr bwMode="auto">
          <a:xfrm rot="5400000">
            <a:off x="5814836"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sz="1800"/>
          </a:p>
        </p:txBody>
      </p:sp>
    </p:spTree>
    <p:extLst>
      <p:ext uri="{BB962C8B-B14F-4D97-AF65-F5344CB8AC3E}">
        <p14:creationId xmlns:p14="http://schemas.microsoft.com/office/powerpoint/2010/main" val="3379563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650241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216863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052283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958162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08502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546216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791668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198648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47275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928027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757762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17/10/2023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865802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8664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152400"/>
            <a:ext cx="109728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609600" y="1219200"/>
            <a:ext cx="109728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534400" y="6356350"/>
            <a:ext cx="3052064" cy="365760"/>
          </a:xfrm>
          <a:prstGeom prst="rect">
            <a:avLst/>
          </a:prstGeom>
        </p:spPr>
        <p:txBody>
          <a:bodyPr vert="horz"/>
          <a:lstStyle>
            <a:lvl1pPr algn="l" eaLnBrk="1" latinLnBrk="0" hangingPunct="1">
              <a:defRPr kumimoji="0" sz="1400">
                <a:solidFill>
                  <a:schemeClr val="tx2"/>
                </a:solidFill>
              </a:defRPr>
            </a:lvl1pPr>
          </a:lstStyle>
          <a:p>
            <a:fld id="{CA629085-91CA-4599-8E3D-C8579B03A394}" type="datetimeFigureOut">
              <a:rPr lang="en-GB" smtClean="0"/>
              <a:t>17/10/2023</a:t>
            </a:fld>
            <a:endParaRPr lang="en-GB"/>
          </a:p>
        </p:txBody>
      </p:sp>
      <p:sp>
        <p:nvSpPr>
          <p:cNvPr id="3" name="Footer Placeholder 2"/>
          <p:cNvSpPr>
            <a:spLocks noGrp="1"/>
          </p:cNvSpPr>
          <p:nvPr>
            <p:ph type="ftr" sz="quarter" idx="3"/>
          </p:nvPr>
        </p:nvSpPr>
        <p:spPr>
          <a:xfrm>
            <a:off x="3864864" y="6356350"/>
            <a:ext cx="46736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816864" y="6356350"/>
            <a:ext cx="2641600" cy="365760"/>
          </a:xfrm>
          <a:prstGeom prst="rect">
            <a:avLst/>
          </a:prstGeom>
        </p:spPr>
        <p:txBody>
          <a:bodyPr vert="horz"/>
          <a:lstStyle>
            <a:lvl1pPr algn="l" eaLnBrk="1" latinLnBrk="0" hangingPunct="1">
              <a:defRPr kumimoji="0" sz="1400">
                <a:solidFill>
                  <a:schemeClr val="tx2"/>
                </a:solidFill>
              </a:defRPr>
            </a:lvl1pPr>
          </a:lstStyle>
          <a:p>
            <a:fld id="{9BAF133F-202B-4E53-9F54-CCFFC3D2860B}" type="slidenum">
              <a:rPr lang="en-GB" smtClean="0"/>
              <a:t>‹#›</a:t>
            </a:fld>
            <a:endParaRPr lang="en-GB"/>
          </a:p>
        </p:txBody>
      </p:sp>
      <p:sp>
        <p:nvSpPr>
          <p:cNvPr id="28" name="Straight Connector 2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sz="1800"/>
          </a:p>
        </p:txBody>
      </p:sp>
      <p:sp>
        <p:nvSpPr>
          <p:cNvPr id="29" name="Straight Connector 28"/>
          <p:cNvSpPr>
            <a:spLocks noChangeShapeType="1"/>
          </p:cNvSpPr>
          <p:nvPr/>
        </p:nvSpPr>
        <p:spPr bwMode="auto">
          <a:xfrm>
            <a:off x="609600" y="1143000"/>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sz="1800"/>
          </a:p>
        </p:txBody>
      </p:sp>
      <p:sp>
        <p:nvSpPr>
          <p:cNvPr id="10" name="Isosceles Triangle 9"/>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33767617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903B507-B5A5-4EB8-9ED0-F32979F097C2}" type="datetimeFigureOut">
              <a:rPr lang="en-GB" smtClean="0"/>
              <a:t>17/10/2023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8"/>
            <a:ext cx="12192000" cy="1196127"/>
          </a:xfrm>
          <a:prstGeom prst="rect">
            <a:avLst/>
          </a:prstGeom>
        </p:spPr>
      </p:pic>
    </p:spTree>
    <p:extLst>
      <p:ext uri="{BB962C8B-B14F-4D97-AF65-F5344CB8AC3E}">
        <p14:creationId xmlns:p14="http://schemas.microsoft.com/office/powerpoint/2010/main" val="2095557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25861" y="2220105"/>
            <a:ext cx="3575124" cy="1742168"/>
          </a:xfrm>
        </p:spPr>
        <p:txBody>
          <a:bodyPr>
            <a:noAutofit/>
          </a:bodyPr>
          <a:lstStyle/>
          <a:p>
            <a:pPr algn="l"/>
            <a:r>
              <a:rPr lang="en-GB" sz="3600" dirty="0">
                <a:solidFill>
                  <a:schemeClr val="accent6">
                    <a:lumMod val="75000"/>
                  </a:schemeClr>
                </a:solidFill>
              </a:rPr>
              <a:t>Level 4 Fieldwork</a:t>
            </a:r>
            <a:br>
              <a:rPr lang="en-GB" sz="3600" dirty="0">
                <a:solidFill>
                  <a:schemeClr val="accent6">
                    <a:lumMod val="75000"/>
                  </a:schemeClr>
                </a:solidFill>
              </a:rPr>
            </a:br>
            <a:r>
              <a:rPr lang="en-GB" sz="3600" dirty="0">
                <a:solidFill>
                  <a:schemeClr val="accent6">
                    <a:lumMod val="75000"/>
                  </a:schemeClr>
                </a:solidFill>
              </a:rPr>
              <a:t>Youth Work Practice 1: Preparing the Workforce</a:t>
            </a:r>
          </a:p>
        </p:txBody>
      </p:sp>
      <p:sp>
        <p:nvSpPr>
          <p:cNvPr id="3" name="Subtitle 2"/>
          <p:cNvSpPr>
            <a:spLocks noGrp="1"/>
          </p:cNvSpPr>
          <p:nvPr>
            <p:ph type="subTitle" idx="1"/>
          </p:nvPr>
        </p:nvSpPr>
        <p:spPr>
          <a:xfrm>
            <a:off x="1949963" y="4005116"/>
            <a:ext cx="8071994" cy="795485"/>
          </a:xfrm>
        </p:spPr>
        <p:txBody>
          <a:bodyPr>
            <a:normAutofit/>
          </a:bodyPr>
          <a:lstStyle/>
          <a:p>
            <a:endParaRPr lang="en-GB" dirty="0"/>
          </a:p>
          <a:p>
            <a:r>
              <a:rPr lang="en-GB" dirty="0"/>
              <a:t>ECYW4006						Dr Darrel Williams</a:t>
            </a:r>
          </a:p>
        </p:txBody>
      </p:sp>
      <p:sp>
        <p:nvSpPr>
          <p:cNvPr id="4" name="TextBox 3">
            <a:extLst>
              <a:ext uri="{FF2B5EF4-FFF2-40B4-BE49-F238E27FC236}">
                <a16:creationId xmlns:a16="http://schemas.microsoft.com/office/drawing/2014/main" id="{A094F5AA-56FC-37A8-AA45-0C6668BF9890}"/>
              </a:ext>
            </a:extLst>
          </p:cNvPr>
          <p:cNvSpPr txBox="1"/>
          <p:nvPr/>
        </p:nvSpPr>
        <p:spPr>
          <a:xfrm>
            <a:off x="3229721" y="3919430"/>
            <a:ext cx="717869" cy="523220"/>
          </a:xfrm>
          <a:prstGeom prst="rect">
            <a:avLst/>
          </a:prstGeom>
          <a:noFill/>
        </p:spPr>
        <p:txBody>
          <a:bodyPr wrap="square" rtlCol="0">
            <a:spAutoFit/>
          </a:bodyPr>
          <a:lstStyle/>
          <a:p>
            <a:endParaRPr lang="en-GB" sz="2800" dirty="0">
              <a:solidFill>
                <a:prstClr val="black"/>
              </a:solidFill>
              <a:latin typeface="Arial" panose="020B0604020202020204"/>
            </a:endParaRPr>
          </a:p>
        </p:txBody>
      </p:sp>
      <p:sp>
        <p:nvSpPr>
          <p:cNvPr id="9" name="Rectangle 5">
            <a:extLst>
              <a:ext uri="{FF2B5EF4-FFF2-40B4-BE49-F238E27FC236}">
                <a16:creationId xmlns:a16="http://schemas.microsoft.com/office/drawing/2014/main" id="{DF080A20-E584-97A7-6064-3230D58D7D39}"/>
              </a:ext>
            </a:extLst>
          </p:cNvPr>
          <p:cNvSpPr>
            <a:spLocks noChangeArrowheads="1"/>
          </p:cNvSpPr>
          <p:nvPr/>
        </p:nvSpPr>
        <p:spPr bwMode="auto">
          <a:xfrm>
            <a:off x="2567608" y="1011412"/>
            <a:ext cx="2278980" cy="255006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7457" rIns="0" bIns="-17457" numCol="1" anchor="ctr" anchorCtr="0" compatLnSpc="1">
            <a:prstTxWarp prst="textNoShape">
              <a:avLst/>
            </a:prstTxWarp>
            <a:spAutoFit/>
          </a:bodyPr>
          <a:lstStyle/>
          <a:p>
            <a:pPr eaLnBrk="0" fontAlgn="base" hangingPunct="0">
              <a:spcBef>
                <a:spcPct val="0"/>
              </a:spcBef>
              <a:spcAft>
                <a:spcPct val="0"/>
              </a:spcAft>
            </a:pPr>
            <a:r>
              <a:rPr lang="cy-GB" altLang="en-US" sz="2800" dirty="0">
                <a:solidFill>
                  <a:srgbClr val="202124"/>
                </a:solidFill>
                <a:latin typeface="Arial Unicode MS" panose="020B0604020202020204" pitchFamily="34" charset="-128"/>
                <a:ea typeface="inherit"/>
              </a:rPr>
              <a:t>Lefel 4 Gwaith Maes Ymarfer Gwaith Ieuenctid 1: Paratoi'r Gweithlu</a:t>
            </a:r>
            <a:r>
              <a:rPr lang="cy-GB" altLang="en-US" sz="2800" dirty="0">
                <a:solidFill>
                  <a:prstClr val="black"/>
                </a:solidFill>
                <a:latin typeface="Arial" panose="020B0604020202020204"/>
              </a:rPr>
              <a:t> </a:t>
            </a:r>
            <a:endParaRPr lang="cy-GB" altLang="en-US" sz="2800" dirty="0">
              <a:solidFill>
                <a:prstClr val="black"/>
              </a:solidFill>
              <a:latin typeface="Arial" panose="020B0604020202020204" pitchFamily="34" charset="0"/>
            </a:endParaRPr>
          </a:p>
        </p:txBody>
      </p:sp>
    </p:spTree>
    <p:extLst>
      <p:ext uri="{BB962C8B-B14F-4D97-AF65-F5344CB8AC3E}">
        <p14:creationId xmlns:p14="http://schemas.microsoft.com/office/powerpoint/2010/main" val="1953079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949963" y="4005116"/>
            <a:ext cx="8071994" cy="795485"/>
          </a:xfrm>
        </p:spPr>
        <p:txBody>
          <a:bodyPr>
            <a:normAutofit/>
          </a:bodyPr>
          <a:lstStyle/>
          <a:p>
            <a:endParaRPr lang="en-GB" dirty="0"/>
          </a:p>
          <a:p>
            <a:r>
              <a:rPr lang="en-GB" dirty="0"/>
              <a:t>						</a:t>
            </a:r>
          </a:p>
        </p:txBody>
      </p:sp>
      <p:sp>
        <p:nvSpPr>
          <p:cNvPr id="4" name="TextBox 3">
            <a:extLst>
              <a:ext uri="{FF2B5EF4-FFF2-40B4-BE49-F238E27FC236}">
                <a16:creationId xmlns:a16="http://schemas.microsoft.com/office/drawing/2014/main" id="{A094F5AA-56FC-37A8-AA45-0C6668BF9890}"/>
              </a:ext>
            </a:extLst>
          </p:cNvPr>
          <p:cNvSpPr txBox="1"/>
          <p:nvPr/>
        </p:nvSpPr>
        <p:spPr>
          <a:xfrm>
            <a:off x="3229721" y="3919430"/>
            <a:ext cx="717869" cy="523220"/>
          </a:xfrm>
          <a:prstGeom prst="rect">
            <a:avLst/>
          </a:prstGeom>
          <a:noFill/>
        </p:spPr>
        <p:txBody>
          <a:bodyPr wrap="square" rtlCol="0">
            <a:spAutoFit/>
          </a:bodyPr>
          <a:lstStyle/>
          <a:p>
            <a:endParaRPr lang="en-GB" sz="2800" dirty="0">
              <a:solidFill>
                <a:prstClr val="black"/>
              </a:solidFill>
              <a:latin typeface="Arial" panose="020B0604020202020204"/>
            </a:endParaRPr>
          </a:p>
        </p:txBody>
      </p:sp>
      <p:sp>
        <p:nvSpPr>
          <p:cNvPr id="6" name="Title 5">
            <a:extLst>
              <a:ext uri="{FF2B5EF4-FFF2-40B4-BE49-F238E27FC236}">
                <a16:creationId xmlns:a16="http://schemas.microsoft.com/office/drawing/2014/main" id="{0565A55E-05E5-292B-5B00-B41E94416F7B}"/>
              </a:ext>
            </a:extLst>
          </p:cNvPr>
          <p:cNvSpPr>
            <a:spLocks noGrp="1"/>
          </p:cNvSpPr>
          <p:nvPr>
            <p:ph type="ctrTitle"/>
          </p:nvPr>
        </p:nvSpPr>
        <p:spPr/>
        <p:txBody>
          <a:bodyPr/>
          <a:lstStyle/>
          <a:p>
            <a:r>
              <a:rPr lang="en-GB" altLang="en-US" sz="4800" dirty="0"/>
              <a:t>Becoming a </a:t>
            </a:r>
            <a:br>
              <a:rPr lang="en-GB" altLang="en-US" sz="4800" dirty="0"/>
            </a:br>
            <a:r>
              <a:rPr lang="en-GB" altLang="en-US" sz="4800" dirty="0"/>
              <a:t>Reflective Practitioner</a:t>
            </a:r>
            <a:endParaRPr lang="en-GB" dirty="0"/>
          </a:p>
        </p:txBody>
      </p:sp>
    </p:spTree>
    <p:extLst>
      <p:ext uri="{BB962C8B-B14F-4D97-AF65-F5344CB8AC3E}">
        <p14:creationId xmlns:p14="http://schemas.microsoft.com/office/powerpoint/2010/main" val="3561534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07514-C332-1873-2FBD-0CCAE685ECBD}"/>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81FB1B84-D64C-5AC1-72DE-9C4990F3718E}"/>
              </a:ext>
            </a:extLst>
          </p:cNvPr>
          <p:cNvSpPr>
            <a:spLocks noGrp="1"/>
          </p:cNvSpPr>
          <p:nvPr>
            <p:ph idx="1"/>
          </p:nvPr>
        </p:nvSpPr>
        <p:spPr/>
        <p:txBody>
          <a:bodyPr/>
          <a:lstStyle/>
          <a:p>
            <a:pPr eaLnBrk="1" hangingPunct="1"/>
            <a:r>
              <a:rPr lang="en-GB" altLang="en-US" dirty="0"/>
              <a:t>Discussing experiences of reflection </a:t>
            </a:r>
          </a:p>
          <a:p>
            <a:pPr eaLnBrk="1" hangingPunct="1">
              <a:buFontTx/>
              <a:buNone/>
            </a:pPr>
            <a:endParaRPr lang="en-GB" altLang="en-US" dirty="0"/>
          </a:p>
          <a:p>
            <a:pPr eaLnBrk="1" hangingPunct="1"/>
            <a:r>
              <a:rPr lang="en-GB" altLang="en-US" dirty="0"/>
              <a:t>How can reflection improve our understanding?</a:t>
            </a:r>
          </a:p>
          <a:p>
            <a:pPr eaLnBrk="1" hangingPunct="1">
              <a:buFontTx/>
              <a:buNone/>
            </a:pPr>
            <a:endParaRPr lang="en-GB" altLang="en-US" dirty="0"/>
          </a:p>
          <a:p>
            <a:pPr eaLnBrk="1" hangingPunct="1"/>
            <a:r>
              <a:rPr lang="en-GB" altLang="en-US" dirty="0"/>
              <a:t>How can better understanding improve our youth work?</a:t>
            </a:r>
          </a:p>
          <a:p>
            <a:endParaRPr lang="en-GB" dirty="0"/>
          </a:p>
        </p:txBody>
      </p:sp>
    </p:spTree>
    <p:extLst>
      <p:ext uri="{BB962C8B-B14F-4D97-AF65-F5344CB8AC3E}">
        <p14:creationId xmlns:p14="http://schemas.microsoft.com/office/powerpoint/2010/main" val="3497957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251FE-20A6-2EB7-A723-5FB3535346E9}"/>
              </a:ext>
            </a:extLst>
          </p:cNvPr>
          <p:cNvSpPr>
            <a:spLocks noGrp="1"/>
          </p:cNvSpPr>
          <p:nvPr>
            <p:ph type="title"/>
          </p:nvPr>
        </p:nvSpPr>
        <p:spPr/>
        <p:txBody>
          <a:bodyPr/>
          <a:lstStyle/>
          <a:p>
            <a:r>
              <a:rPr lang="en-GB" dirty="0"/>
              <a:t>Becoming aware and competent</a:t>
            </a:r>
          </a:p>
        </p:txBody>
      </p:sp>
      <p:sp>
        <p:nvSpPr>
          <p:cNvPr id="3" name="Content Placeholder 2">
            <a:extLst>
              <a:ext uri="{FF2B5EF4-FFF2-40B4-BE49-F238E27FC236}">
                <a16:creationId xmlns:a16="http://schemas.microsoft.com/office/drawing/2014/main" id="{9C0B42BA-DA5D-0FF0-6AFE-9C59766ECC29}"/>
              </a:ext>
            </a:extLst>
          </p:cNvPr>
          <p:cNvSpPr>
            <a:spLocks noGrp="1"/>
          </p:cNvSpPr>
          <p:nvPr>
            <p:ph idx="1"/>
          </p:nvPr>
        </p:nvSpPr>
        <p:spPr/>
        <p:txBody>
          <a:bodyPr/>
          <a:lstStyle/>
          <a:p>
            <a:pPr eaLnBrk="1" hangingPunct="1">
              <a:buFontTx/>
              <a:buNone/>
            </a:pPr>
            <a:r>
              <a:rPr lang="en-GB" altLang="en-US" sz="2800" dirty="0"/>
              <a:t>A competency suggests both the possession of knowledge and the behavioural capacity to act appropriately.  To develop competencies you must be introduced to knowledge and have the opportunity to practice skills.</a:t>
            </a:r>
          </a:p>
          <a:p>
            <a:pPr eaLnBrk="1" hangingPunct="1">
              <a:buFontTx/>
              <a:buNone/>
            </a:pPr>
            <a:endParaRPr lang="en-GB" altLang="en-US" sz="2800" dirty="0"/>
          </a:p>
          <a:p>
            <a:pPr eaLnBrk="1" hangingPunct="1">
              <a:buFontTx/>
              <a:buNone/>
            </a:pPr>
            <a:r>
              <a:rPr lang="en-GB" altLang="en-US" sz="2800" dirty="0"/>
              <a:t>	Reflection gives us the opportunity to consider both knowledge and practice and seek to improve our work as a result.</a:t>
            </a:r>
          </a:p>
          <a:p>
            <a:pPr marL="0" indent="0">
              <a:buNone/>
            </a:pPr>
            <a:endParaRPr lang="en-GB" dirty="0"/>
          </a:p>
        </p:txBody>
      </p:sp>
    </p:spTree>
    <p:extLst>
      <p:ext uri="{BB962C8B-B14F-4D97-AF65-F5344CB8AC3E}">
        <p14:creationId xmlns:p14="http://schemas.microsoft.com/office/powerpoint/2010/main" val="1676683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05E1F-4CD4-591B-F531-C3D3A5C087C4}"/>
              </a:ext>
            </a:extLst>
          </p:cNvPr>
          <p:cNvSpPr>
            <a:spLocks noGrp="1"/>
          </p:cNvSpPr>
          <p:nvPr>
            <p:ph type="title"/>
          </p:nvPr>
        </p:nvSpPr>
        <p:spPr/>
        <p:txBody>
          <a:bodyPr/>
          <a:lstStyle/>
          <a:p>
            <a:r>
              <a:rPr lang="en-GB" dirty="0"/>
              <a:t>A youth worker talking..</a:t>
            </a:r>
          </a:p>
        </p:txBody>
      </p:sp>
      <p:sp>
        <p:nvSpPr>
          <p:cNvPr id="3" name="Content Placeholder 2">
            <a:extLst>
              <a:ext uri="{FF2B5EF4-FFF2-40B4-BE49-F238E27FC236}">
                <a16:creationId xmlns:a16="http://schemas.microsoft.com/office/drawing/2014/main" id="{AC16E63A-F0BF-7584-5B78-A4544A9FE68E}"/>
              </a:ext>
            </a:extLst>
          </p:cNvPr>
          <p:cNvSpPr>
            <a:spLocks noGrp="1"/>
          </p:cNvSpPr>
          <p:nvPr>
            <p:ph idx="1"/>
          </p:nvPr>
        </p:nvSpPr>
        <p:spPr/>
        <p:txBody>
          <a:bodyPr>
            <a:normAutofit/>
          </a:bodyPr>
          <a:lstStyle/>
          <a:p>
            <a:pPr eaLnBrk="1" hangingPunct="1">
              <a:lnSpc>
                <a:spcPct val="90000"/>
              </a:lnSpc>
              <a:buFontTx/>
              <a:buNone/>
            </a:pPr>
            <a:r>
              <a:rPr lang="en-GB" altLang="en-US" sz="2800" dirty="0"/>
              <a:t>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pPr eaLnBrk="1" hangingPunct="1">
              <a:lnSpc>
                <a:spcPct val="90000"/>
              </a:lnSpc>
            </a:pPr>
            <a:endParaRPr lang="en-GB" altLang="en-US" sz="2800" dirty="0"/>
          </a:p>
          <a:p>
            <a:pPr lvl="1" algn="r" eaLnBrk="1" hangingPunct="1">
              <a:lnSpc>
                <a:spcPct val="90000"/>
              </a:lnSpc>
              <a:buFontTx/>
              <a:buNone/>
            </a:pPr>
            <a:r>
              <a:rPr lang="en-GB" altLang="en-US" sz="2800" dirty="0"/>
              <a:t>(Smith, 1994, p. 128)</a:t>
            </a:r>
          </a:p>
          <a:p>
            <a:endParaRPr lang="en-GB" sz="2800" dirty="0"/>
          </a:p>
        </p:txBody>
      </p:sp>
    </p:spTree>
    <p:extLst>
      <p:ext uri="{BB962C8B-B14F-4D97-AF65-F5344CB8AC3E}">
        <p14:creationId xmlns:p14="http://schemas.microsoft.com/office/powerpoint/2010/main" val="3629344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069F2-D98D-7C02-B2E7-EBF7D170FEE2}"/>
              </a:ext>
            </a:extLst>
          </p:cNvPr>
          <p:cNvSpPr>
            <a:spLocks noGrp="1"/>
          </p:cNvSpPr>
          <p:nvPr>
            <p:ph type="title"/>
          </p:nvPr>
        </p:nvSpPr>
        <p:spPr/>
        <p:txBody>
          <a:bodyPr/>
          <a:lstStyle/>
          <a:p>
            <a:r>
              <a:rPr lang="en-GB" dirty="0"/>
              <a:t>What is reflection?</a:t>
            </a:r>
          </a:p>
        </p:txBody>
      </p:sp>
      <p:sp>
        <p:nvSpPr>
          <p:cNvPr id="3" name="Content Placeholder 2">
            <a:extLst>
              <a:ext uri="{FF2B5EF4-FFF2-40B4-BE49-F238E27FC236}">
                <a16:creationId xmlns:a16="http://schemas.microsoft.com/office/drawing/2014/main" id="{1E8FC765-95B3-6EAC-F543-7D5ADE771C15}"/>
              </a:ext>
            </a:extLst>
          </p:cNvPr>
          <p:cNvSpPr>
            <a:spLocks noGrp="1"/>
          </p:cNvSpPr>
          <p:nvPr>
            <p:ph idx="1"/>
          </p:nvPr>
        </p:nvSpPr>
        <p:spPr/>
        <p:txBody>
          <a:bodyPr>
            <a:normAutofit/>
          </a:bodyPr>
          <a:lstStyle/>
          <a:p>
            <a:pPr eaLnBrk="1" hangingPunct="1">
              <a:buFontTx/>
              <a:buNone/>
            </a:pPr>
            <a:r>
              <a:rPr lang="en-GB" altLang="en-US" sz="3600" dirty="0"/>
              <a:t>‘Reflection is an important human activity in which people recapture their experience, think about it, mull it over and evaluate it.  It is this working with experience that is important in learning.’</a:t>
            </a:r>
          </a:p>
          <a:p>
            <a:pPr eaLnBrk="1" hangingPunct="1">
              <a:buFontTx/>
              <a:buNone/>
            </a:pPr>
            <a:endParaRPr lang="en-GB" altLang="en-US" sz="3600" dirty="0"/>
          </a:p>
          <a:p>
            <a:pPr eaLnBrk="1" hangingPunct="1">
              <a:buFontTx/>
              <a:buNone/>
            </a:pPr>
            <a:r>
              <a:rPr lang="en-GB" altLang="en-US" sz="3600" dirty="0"/>
              <a:t>	(</a:t>
            </a:r>
            <a:r>
              <a:rPr lang="en-GB" altLang="en-US" sz="3600" dirty="0" err="1"/>
              <a:t>Boud</a:t>
            </a:r>
            <a:r>
              <a:rPr lang="en-GB" altLang="en-US" sz="3600" dirty="0"/>
              <a:t>, Keough, and Walker, 1985, p.96)</a:t>
            </a:r>
          </a:p>
          <a:p>
            <a:endParaRPr lang="en-GB" sz="3600" dirty="0"/>
          </a:p>
        </p:txBody>
      </p:sp>
    </p:spTree>
    <p:extLst>
      <p:ext uri="{BB962C8B-B14F-4D97-AF65-F5344CB8AC3E}">
        <p14:creationId xmlns:p14="http://schemas.microsoft.com/office/powerpoint/2010/main" val="2639520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09AC5-9DF6-E29B-4EAE-A480D65B3023}"/>
              </a:ext>
            </a:extLst>
          </p:cNvPr>
          <p:cNvSpPr>
            <a:spLocks noGrp="1"/>
          </p:cNvSpPr>
          <p:nvPr>
            <p:ph type="title"/>
          </p:nvPr>
        </p:nvSpPr>
        <p:spPr/>
        <p:txBody>
          <a:bodyPr/>
          <a:lstStyle/>
          <a:p>
            <a:r>
              <a:rPr lang="en-GB" dirty="0"/>
              <a:t>What to reflect ‘on’</a:t>
            </a:r>
          </a:p>
        </p:txBody>
      </p:sp>
      <p:sp>
        <p:nvSpPr>
          <p:cNvPr id="4" name="Rectangle 3">
            <a:extLst>
              <a:ext uri="{FF2B5EF4-FFF2-40B4-BE49-F238E27FC236}">
                <a16:creationId xmlns:a16="http://schemas.microsoft.com/office/drawing/2014/main" id="{8328991A-9A7C-A590-7950-6A981BC0DDB8}"/>
              </a:ext>
            </a:extLst>
          </p:cNvPr>
          <p:cNvSpPr>
            <a:spLocks noGrp="1" noChangeArrowheads="1"/>
          </p:cNvSpPr>
          <p:nvPr>
            <p:ph idx="1"/>
          </p:nvPr>
        </p:nvSpPr>
        <p:spPr>
          <a:xfrm>
            <a:off x="838200" y="1825625"/>
            <a:ext cx="10515600" cy="4351338"/>
          </a:xfrm>
        </p:spPr>
        <p:txBody>
          <a:bodyPr>
            <a:normAutofit/>
          </a:bodyPr>
          <a:lstStyle/>
          <a:p>
            <a:pPr marL="0" indent="0" eaLnBrk="1" hangingPunct="1">
              <a:lnSpc>
                <a:spcPct val="90000"/>
              </a:lnSpc>
              <a:buNone/>
            </a:pPr>
            <a:r>
              <a:rPr lang="en-GB" altLang="en-US" sz="2800" dirty="0"/>
              <a:t>We usually reflect on situations  that present a problem of some kind, or that we are having difficulty with:</a:t>
            </a:r>
          </a:p>
          <a:p>
            <a:pPr marL="342900" lvl="1" indent="0" eaLnBrk="1" hangingPunct="1">
              <a:lnSpc>
                <a:spcPct val="90000"/>
              </a:lnSpc>
              <a:buNone/>
            </a:pPr>
            <a:endParaRPr lang="en-GB" altLang="en-US" sz="2800" dirty="0"/>
          </a:p>
          <a:p>
            <a:pPr marL="342900" lvl="1" indent="0" eaLnBrk="1" hangingPunct="1">
              <a:lnSpc>
                <a:spcPct val="90000"/>
              </a:lnSpc>
              <a:buNone/>
            </a:pPr>
            <a:r>
              <a:rPr lang="en-GB" altLang="en-US" sz="2800" dirty="0"/>
              <a:t>Dewey comments that thinking begins in ‘what may fairly enough be called a forked road situation that is ambiguous, that presents a dilemma, that proposes’ alternatives’ </a:t>
            </a:r>
          </a:p>
          <a:p>
            <a:pPr marL="342900" lvl="1" indent="0" algn="r" eaLnBrk="1" hangingPunct="1">
              <a:lnSpc>
                <a:spcPct val="90000"/>
              </a:lnSpc>
              <a:buNone/>
            </a:pPr>
            <a:r>
              <a:rPr lang="en-GB" altLang="en-US" sz="2800" dirty="0"/>
              <a:t>(Dewey, 1966, p. 122) . </a:t>
            </a:r>
          </a:p>
        </p:txBody>
      </p:sp>
    </p:spTree>
    <p:extLst>
      <p:ext uri="{BB962C8B-B14F-4D97-AF65-F5344CB8AC3E}">
        <p14:creationId xmlns:p14="http://schemas.microsoft.com/office/powerpoint/2010/main" val="2595729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F78F-5FDE-0E66-E64E-09F3FD269B3B}"/>
              </a:ext>
            </a:extLst>
          </p:cNvPr>
          <p:cNvSpPr>
            <a:spLocks noGrp="1"/>
          </p:cNvSpPr>
          <p:nvPr>
            <p:ph type="title"/>
          </p:nvPr>
        </p:nvSpPr>
        <p:spPr/>
        <p:txBody>
          <a:bodyPr>
            <a:normAutofit/>
          </a:bodyPr>
          <a:lstStyle/>
          <a:p>
            <a:r>
              <a:rPr lang="en-GB" sz="3600" dirty="0"/>
              <a:t>Issues from Practice</a:t>
            </a:r>
          </a:p>
        </p:txBody>
      </p:sp>
      <p:sp>
        <p:nvSpPr>
          <p:cNvPr id="3" name="Content Placeholder 2">
            <a:extLst>
              <a:ext uri="{FF2B5EF4-FFF2-40B4-BE49-F238E27FC236}">
                <a16:creationId xmlns:a16="http://schemas.microsoft.com/office/drawing/2014/main" id="{54F753E6-F528-EF13-FD2E-0C80243BF3BF}"/>
              </a:ext>
            </a:extLst>
          </p:cNvPr>
          <p:cNvSpPr>
            <a:spLocks noGrp="1"/>
          </p:cNvSpPr>
          <p:nvPr>
            <p:ph idx="1"/>
          </p:nvPr>
        </p:nvSpPr>
        <p:spPr/>
        <p:txBody>
          <a:bodyPr>
            <a:normAutofit/>
          </a:bodyPr>
          <a:lstStyle/>
          <a:p>
            <a:pPr marL="0" indent="0" eaLnBrk="1" hangingPunct="1">
              <a:buNone/>
            </a:pPr>
            <a:r>
              <a:rPr lang="en-GB" altLang="en-US" sz="3600" dirty="0"/>
              <a:t>Reflective practice – what does that mean?</a:t>
            </a:r>
          </a:p>
          <a:p>
            <a:pPr marL="342900" lvl="1" indent="0" eaLnBrk="1" hangingPunct="1">
              <a:buNone/>
            </a:pPr>
            <a:endParaRPr lang="en-GB" altLang="en-US" sz="3600" dirty="0"/>
          </a:p>
          <a:p>
            <a:pPr marL="342900" lvl="1" indent="0" eaLnBrk="1" hangingPunct="1">
              <a:buNone/>
            </a:pPr>
            <a:r>
              <a:rPr lang="en-GB" altLang="en-US" sz="3600" dirty="0"/>
              <a:t>Moon defines reflective practice as "a set of abilities and skills, to indicate the taking of a critical stance, an orientation to problem solving or a state of mind" (Moon, 1999, p. 63). </a:t>
            </a:r>
          </a:p>
          <a:p>
            <a:endParaRPr lang="en-GB" sz="3600" dirty="0"/>
          </a:p>
        </p:txBody>
      </p:sp>
    </p:spTree>
    <p:extLst>
      <p:ext uri="{BB962C8B-B14F-4D97-AF65-F5344CB8AC3E}">
        <p14:creationId xmlns:p14="http://schemas.microsoft.com/office/powerpoint/2010/main" val="2366988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B960D-2FAA-CB83-1C7D-B2D997563D1E}"/>
              </a:ext>
            </a:extLst>
          </p:cNvPr>
          <p:cNvSpPr>
            <a:spLocks noGrp="1"/>
          </p:cNvSpPr>
          <p:nvPr>
            <p:ph type="title"/>
          </p:nvPr>
        </p:nvSpPr>
        <p:spPr>
          <a:xfrm>
            <a:off x="771191" y="797007"/>
            <a:ext cx="2022574" cy="1325563"/>
          </a:xfrm>
        </p:spPr>
        <p:txBody>
          <a:bodyPr>
            <a:normAutofit fontScale="90000"/>
          </a:bodyPr>
          <a:lstStyle/>
          <a:p>
            <a:r>
              <a:rPr lang="en-GB" dirty="0"/>
              <a:t>Model 1. Gibbs Model of Reflection</a:t>
            </a:r>
          </a:p>
        </p:txBody>
      </p:sp>
      <p:grpSp>
        <p:nvGrpSpPr>
          <p:cNvPr id="4" name="Group 21">
            <a:extLst>
              <a:ext uri="{FF2B5EF4-FFF2-40B4-BE49-F238E27FC236}">
                <a16:creationId xmlns:a16="http://schemas.microsoft.com/office/drawing/2014/main" id="{F75CEB8D-0F2A-A4A7-9F05-A3F757F62D3B}"/>
              </a:ext>
            </a:extLst>
          </p:cNvPr>
          <p:cNvGrpSpPr>
            <a:grpSpLocks/>
          </p:cNvGrpSpPr>
          <p:nvPr/>
        </p:nvGrpSpPr>
        <p:grpSpPr bwMode="auto">
          <a:xfrm>
            <a:off x="3474398" y="446185"/>
            <a:ext cx="8464550" cy="4964112"/>
            <a:chOff x="1440" y="3057"/>
            <a:chExt cx="12399" cy="7098"/>
          </a:xfrm>
        </p:grpSpPr>
        <p:sp>
          <p:nvSpPr>
            <p:cNvPr id="5" name="AutoShape 22">
              <a:extLst>
                <a:ext uri="{FF2B5EF4-FFF2-40B4-BE49-F238E27FC236}">
                  <a16:creationId xmlns:a16="http://schemas.microsoft.com/office/drawing/2014/main" id="{D84AF597-D335-A27B-DFE6-45C662FC7CED}"/>
                </a:ext>
              </a:extLst>
            </p:cNvPr>
            <p:cNvSpPr>
              <a:spLocks noChangeArrowheads="1"/>
            </p:cNvSpPr>
            <p:nvPr/>
          </p:nvSpPr>
          <p:spPr bwMode="auto">
            <a:xfrm>
              <a:off x="3240" y="3597"/>
              <a:ext cx="8640" cy="5940"/>
            </a:xfrm>
            <a:prstGeom prst="roundRect">
              <a:avLst>
                <a:gd name="adj" fmla="val 16667"/>
              </a:avLst>
            </a:prstGeom>
            <a:noFill/>
            <a:ln w="317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 name="_s1039">
              <a:extLst>
                <a:ext uri="{FF2B5EF4-FFF2-40B4-BE49-F238E27FC236}">
                  <a16:creationId xmlns:a16="http://schemas.microsoft.com/office/drawing/2014/main" id="{D8412C53-D6C5-CE24-2191-76ADCF69D39F}"/>
                </a:ext>
              </a:extLst>
            </p:cNvPr>
            <p:cNvSpPr>
              <a:spLocks noChangeArrowheads="1"/>
            </p:cNvSpPr>
            <p:nvPr/>
          </p:nvSpPr>
          <p:spPr bwMode="auto">
            <a:xfrm>
              <a:off x="5940" y="3057"/>
              <a:ext cx="3143"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dirty="0">
                  <a:solidFill>
                    <a:srgbClr val="000000"/>
                  </a:solidFill>
                </a:rPr>
                <a:t>Description</a:t>
              </a:r>
            </a:p>
            <a:p>
              <a:pPr algn="ctr" eaLnBrk="1" hangingPunct="1"/>
              <a:r>
                <a:rPr lang="en-GB" altLang="en-US" dirty="0">
                  <a:solidFill>
                    <a:srgbClr val="000000"/>
                  </a:solidFill>
                </a:rPr>
                <a:t>What happened?</a:t>
              </a:r>
              <a:endParaRPr lang="en-GB" altLang="en-US" dirty="0"/>
            </a:p>
          </p:txBody>
        </p:sp>
        <p:sp>
          <p:nvSpPr>
            <p:cNvPr id="7" name="_s1039">
              <a:extLst>
                <a:ext uri="{FF2B5EF4-FFF2-40B4-BE49-F238E27FC236}">
                  <a16:creationId xmlns:a16="http://schemas.microsoft.com/office/drawing/2014/main" id="{80D6752C-1EE7-F8E5-25C0-0D7C74D1F7AA}"/>
                </a:ext>
              </a:extLst>
            </p:cNvPr>
            <p:cNvSpPr>
              <a:spLocks noChangeArrowheads="1"/>
            </p:cNvSpPr>
            <p:nvPr/>
          </p:nvSpPr>
          <p:spPr bwMode="auto">
            <a:xfrm>
              <a:off x="10080" y="4137"/>
              <a:ext cx="3759"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Feelings</a:t>
              </a:r>
            </a:p>
            <a:p>
              <a:pPr algn="ctr" eaLnBrk="1" hangingPunct="1"/>
              <a:r>
                <a:rPr lang="en-GB" altLang="en-US">
                  <a:solidFill>
                    <a:srgbClr val="000000"/>
                  </a:solidFill>
                </a:rPr>
                <a:t>What were you </a:t>
              </a:r>
            </a:p>
            <a:p>
              <a:pPr algn="ctr" eaLnBrk="1" hangingPunct="1"/>
              <a:r>
                <a:rPr lang="en-GB" altLang="en-US">
                  <a:solidFill>
                    <a:srgbClr val="000000"/>
                  </a:solidFill>
                </a:rPr>
                <a:t>thinking and feeling?</a:t>
              </a:r>
              <a:endParaRPr lang="en-GB" altLang="en-US"/>
            </a:p>
          </p:txBody>
        </p:sp>
        <p:sp>
          <p:nvSpPr>
            <p:cNvPr id="8" name="Line 25">
              <a:extLst>
                <a:ext uri="{FF2B5EF4-FFF2-40B4-BE49-F238E27FC236}">
                  <a16:creationId xmlns:a16="http://schemas.microsoft.com/office/drawing/2014/main" id="{F92E3302-7E99-376E-6AB0-5BE0A546DEE5}"/>
                </a:ext>
              </a:extLst>
            </p:cNvPr>
            <p:cNvSpPr>
              <a:spLocks noChangeShapeType="1"/>
            </p:cNvSpPr>
            <p:nvPr/>
          </p:nvSpPr>
          <p:spPr bwMode="auto">
            <a:xfrm>
              <a:off x="10080" y="3597"/>
              <a:ext cx="180"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 name="Line 26">
              <a:extLst>
                <a:ext uri="{FF2B5EF4-FFF2-40B4-BE49-F238E27FC236}">
                  <a16:creationId xmlns:a16="http://schemas.microsoft.com/office/drawing/2014/main" id="{4858ED6C-0608-579D-1DE1-2FB909B5D44E}"/>
                </a:ext>
              </a:extLst>
            </p:cNvPr>
            <p:cNvSpPr>
              <a:spLocks noChangeShapeType="1"/>
            </p:cNvSpPr>
            <p:nvPr/>
          </p:nvSpPr>
          <p:spPr bwMode="auto">
            <a:xfrm flipH="1">
              <a:off x="11879" y="5937"/>
              <a:ext cx="1" cy="177"/>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 name="_s1039">
              <a:extLst>
                <a:ext uri="{FF2B5EF4-FFF2-40B4-BE49-F238E27FC236}">
                  <a16:creationId xmlns:a16="http://schemas.microsoft.com/office/drawing/2014/main" id="{AFAA54FC-4791-18FD-833F-DA75B691B2CC}"/>
                </a:ext>
              </a:extLst>
            </p:cNvPr>
            <p:cNvSpPr>
              <a:spLocks noChangeArrowheads="1"/>
            </p:cNvSpPr>
            <p:nvPr/>
          </p:nvSpPr>
          <p:spPr bwMode="auto">
            <a:xfrm>
              <a:off x="10080" y="6477"/>
              <a:ext cx="3606"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Evaluation</a:t>
              </a:r>
            </a:p>
            <a:p>
              <a:pPr algn="ctr" eaLnBrk="1" hangingPunct="1"/>
              <a:r>
                <a:rPr lang="en-GB" altLang="en-US">
                  <a:solidFill>
                    <a:srgbClr val="000000"/>
                  </a:solidFill>
                </a:rPr>
                <a:t>What was good and </a:t>
              </a:r>
            </a:p>
            <a:p>
              <a:pPr algn="ctr" eaLnBrk="1" hangingPunct="1"/>
              <a:r>
                <a:rPr lang="en-GB" altLang="en-US">
                  <a:solidFill>
                    <a:srgbClr val="000000"/>
                  </a:solidFill>
                </a:rPr>
                <a:t>bad about the </a:t>
              </a:r>
            </a:p>
            <a:p>
              <a:pPr algn="ctr" eaLnBrk="1" hangingPunct="1"/>
              <a:r>
                <a:rPr lang="en-GB" altLang="en-US">
                  <a:solidFill>
                    <a:srgbClr val="000000"/>
                  </a:solidFill>
                </a:rPr>
                <a:t>experience?</a:t>
              </a:r>
              <a:endParaRPr lang="en-GB" altLang="en-US"/>
            </a:p>
          </p:txBody>
        </p:sp>
        <p:sp>
          <p:nvSpPr>
            <p:cNvPr id="11" name="_s1039">
              <a:extLst>
                <a:ext uri="{FF2B5EF4-FFF2-40B4-BE49-F238E27FC236}">
                  <a16:creationId xmlns:a16="http://schemas.microsoft.com/office/drawing/2014/main" id="{6D5D03ED-B1B4-7CC6-D221-8C84927EDF81}"/>
                </a:ext>
              </a:extLst>
            </p:cNvPr>
            <p:cNvSpPr>
              <a:spLocks noChangeArrowheads="1"/>
            </p:cNvSpPr>
            <p:nvPr/>
          </p:nvSpPr>
          <p:spPr bwMode="auto">
            <a:xfrm>
              <a:off x="5760" y="8997"/>
              <a:ext cx="3987"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Analysis</a:t>
              </a:r>
            </a:p>
            <a:p>
              <a:pPr algn="ctr" eaLnBrk="1" hangingPunct="1"/>
              <a:r>
                <a:rPr lang="en-GB" altLang="en-US">
                  <a:solidFill>
                    <a:srgbClr val="000000"/>
                  </a:solidFill>
                </a:rPr>
                <a:t>What sense can you </a:t>
              </a:r>
            </a:p>
            <a:p>
              <a:pPr algn="ctr" eaLnBrk="1" hangingPunct="1"/>
              <a:r>
                <a:rPr lang="en-GB" altLang="en-US">
                  <a:solidFill>
                    <a:srgbClr val="000000"/>
                  </a:solidFill>
                </a:rPr>
                <a:t>make of the situation?</a:t>
              </a:r>
              <a:endParaRPr lang="en-GB" altLang="en-US"/>
            </a:p>
          </p:txBody>
        </p:sp>
        <p:sp>
          <p:nvSpPr>
            <p:cNvPr id="12" name="Line 29">
              <a:extLst>
                <a:ext uri="{FF2B5EF4-FFF2-40B4-BE49-F238E27FC236}">
                  <a16:creationId xmlns:a16="http://schemas.microsoft.com/office/drawing/2014/main" id="{85551DC3-D65F-3475-66CC-25CDD31629E9}"/>
                </a:ext>
              </a:extLst>
            </p:cNvPr>
            <p:cNvSpPr>
              <a:spLocks noChangeShapeType="1"/>
            </p:cNvSpPr>
            <p:nvPr/>
          </p:nvSpPr>
          <p:spPr bwMode="auto">
            <a:xfrm flipH="1">
              <a:off x="10620" y="953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 name="_s1039">
              <a:extLst>
                <a:ext uri="{FF2B5EF4-FFF2-40B4-BE49-F238E27FC236}">
                  <a16:creationId xmlns:a16="http://schemas.microsoft.com/office/drawing/2014/main" id="{F9C341BB-07A3-7974-D1F5-29F941FAAF98}"/>
                </a:ext>
              </a:extLst>
            </p:cNvPr>
            <p:cNvSpPr>
              <a:spLocks noChangeArrowheads="1"/>
            </p:cNvSpPr>
            <p:nvPr/>
          </p:nvSpPr>
          <p:spPr bwMode="auto">
            <a:xfrm>
              <a:off x="1440" y="7377"/>
              <a:ext cx="3682"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Conclusion</a:t>
              </a:r>
            </a:p>
            <a:p>
              <a:pPr algn="ctr" eaLnBrk="1" hangingPunct="1"/>
              <a:r>
                <a:rPr lang="en-GB" altLang="en-US">
                  <a:solidFill>
                    <a:srgbClr val="000000"/>
                  </a:solidFill>
                </a:rPr>
                <a:t>What else could you </a:t>
              </a:r>
            </a:p>
            <a:p>
              <a:pPr algn="ctr" eaLnBrk="1" hangingPunct="1"/>
              <a:r>
                <a:rPr lang="en-GB" altLang="en-US">
                  <a:solidFill>
                    <a:srgbClr val="000000"/>
                  </a:solidFill>
                </a:rPr>
                <a:t>have done?</a:t>
              </a:r>
              <a:endParaRPr lang="en-GB" altLang="en-US"/>
            </a:p>
          </p:txBody>
        </p:sp>
        <p:sp>
          <p:nvSpPr>
            <p:cNvPr id="14" name="Line 31">
              <a:extLst>
                <a:ext uri="{FF2B5EF4-FFF2-40B4-BE49-F238E27FC236}">
                  <a16:creationId xmlns:a16="http://schemas.microsoft.com/office/drawing/2014/main" id="{84F53A1F-2799-47E6-095D-8EEC941EB942}"/>
                </a:ext>
              </a:extLst>
            </p:cNvPr>
            <p:cNvSpPr>
              <a:spLocks noChangeShapeType="1"/>
            </p:cNvSpPr>
            <p:nvPr/>
          </p:nvSpPr>
          <p:spPr bwMode="auto">
            <a:xfrm flipH="1">
              <a:off x="4500" y="953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5" name="_s1039">
              <a:extLst>
                <a:ext uri="{FF2B5EF4-FFF2-40B4-BE49-F238E27FC236}">
                  <a16:creationId xmlns:a16="http://schemas.microsoft.com/office/drawing/2014/main" id="{7CB93DB3-393A-DEDB-48A0-1BEED7D0286C}"/>
                </a:ext>
              </a:extLst>
            </p:cNvPr>
            <p:cNvSpPr>
              <a:spLocks noChangeArrowheads="1"/>
            </p:cNvSpPr>
            <p:nvPr/>
          </p:nvSpPr>
          <p:spPr bwMode="auto">
            <a:xfrm>
              <a:off x="1620" y="4497"/>
              <a:ext cx="3615" cy="1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Action Plan</a:t>
              </a:r>
            </a:p>
            <a:p>
              <a:pPr algn="ctr" eaLnBrk="1" hangingPunct="1"/>
              <a:r>
                <a:rPr lang="en-GB" altLang="en-US">
                  <a:solidFill>
                    <a:srgbClr val="000000"/>
                  </a:solidFill>
                </a:rPr>
                <a:t>If it arose again, </a:t>
              </a:r>
            </a:p>
            <a:p>
              <a:pPr algn="ctr" eaLnBrk="1" hangingPunct="1"/>
              <a:r>
                <a:rPr lang="en-GB" altLang="en-US">
                  <a:solidFill>
                    <a:srgbClr val="000000"/>
                  </a:solidFill>
                </a:rPr>
                <a:t>what would you do?</a:t>
              </a:r>
              <a:endParaRPr lang="en-GB" altLang="en-US"/>
            </a:p>
          </p:txBody>
        </p:sp>
        <p:sp>
          <p:nvSpPr>
            <p:cNvPr id="16" name="Line 33">
              <a:extLst>
                <a:ext uri="{FF2B5EF4-FFF2-40B4-BE49-F238E27FC236}">
                  <a16:creationId xmlns:a16="http://schemas.microsoft.com/office/drawing/2014/main" id="{7EBA3830-ADE9-BFBC-E52C-25D4074E0B46}"/>
                </a:ext>
              </a:extLst>
            </p:cNvPr>
            <p:cNvSpPr>
              <a:spLocks noChangeShapeType="1"/>
            </p:cNvSpPr>
            <p:nvPr/>
          </p:nvSpPr>
          <p:spPr bwMode="auto">
            <a:xfrm flipV="1">
              <a:off x="3240" y="6657"/>
              <a:ext cx="1" cy="18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Line 34">
              <a:extLst>
                <a:ext uri="{FF2B5EF4-FFF2-40B4-BE49-F238E27FC236}">
                  <a16:creationId xmlns:a16="http://schemas.microsoft.com/office/drawing/2014/main" id="{08CBD06F-4A5F-920C-B254-B60519CE1BD6}"/>
                </a:ext>
              </a:extLst>
            </p:cNvPr>
            <p:cNvSpPr>
              <a:spLocks noChangeShapeType="1"/>
            </p:cNvSpPr>
            <p:nvPr/>
          </p:nvSpPr>
          <p:spPr bwMode="auto">
            <a:xfrm>
              <a:off x="4320" y="359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1319194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C27DE-763B-6D92-C292-A031661A9E15}"/>
              </a:ext>
            </a:extLst>
          </p:cNvPr>
          <p:cNvSpPr>
            <a:spLocks noGrp="1"/>
          </p:cNvSpPr>
          <p:nvPr>
            <p:ph type="title"/>
          </p:nvPr>
        </p:nvSpPr>
        <p:spPr/>
        <p:txBody>
          <a:bodyPr>
            <a:normAutofit/>
          </a:bodyPr>
          <a:lstStyle/>
          <a:p>
            <a:r>
              <a:rPr lang="en-GB" sz="3600" dirty="0"/>
              <a:t>Kolb’s experiential </a:t>
            </a:r>
            <a:br>
              <a:rPr lang="en-GB" sz="3600" dirty="0"/>
            </a:br>
            <a:r>
              <a:rPr lang="en-GB" sz="3600" dirty="0"/>
              <a:t>learning cycle</a:t>
            </a:r>
          </a:p>
        </p:txBody>
      </p:sp>
      <p:pic>
        <p:nvPicPr>
          <p:cNvPr id="20" name="Content Placeholder 19">
            <a:extLst>
              <a:ext uri="{FF2B5EF4-FFF2-40B4-BE49-F238E27FC236}">
                <a16:creationId xmlns:a16="http://schemas.microsoft.com/office/drawing/2014/main" id="{92C6B3A0-A584-7E07-CAF0-F65C286C9AC5}"/>
              </a:ext>
            </a:extLst>
          </p:cNvPr>
          <p:cNvPicPr>
            <a:picLocks noGrp="1" noChangeAspect="1"/>
          </p:cNvPicPr>
          <p:nvPr>
            <p:ph idx="1"/>
          </p:nvPr>
        </p:nvPicPr>
        <p:blipFill>
          <a:blip r:embed="rId2"/>
          <a:stretch>
            <a:fillRect/>
          </a:stretch>
        </p:blipFill>
        <p:spPr>
          <a:xfrm>
            <a:off x="5080620" y="703385"/>
            <a:ext cx="6544955" cy="4853353"/>
          </a:xfrm>
          <a:prstGeom prst="rect">
            <a:avLst/>
          </a:prstGeom>
        </p:spPr>
      </p:pic>
      <p:cxnSp>
        <p:nvCxnSpPr>
          <p:cNvPr id="23" name="Straight Arrow Connector 22">
            <a:extLst>
              <a:ext uri="{FF2B5EF4-FFF2-40B4-BE49-F238E27FC236}">
                <a16:creationId xmlns:a16="http://schemas.microsoft.com/office/drawing/2014/main" id="{759C697A-AC23-A18E-F31B-DFB7E9132731}"/>
              </a:ext>
            </a:extLst>
          </p:cNvPr>
          <p:cNvCxnSpPr/>
          <p:nvPr/>
        </p:nvCxnSpPr>
        <p:spPr>
          <a:xfrm>
            <a:off x="8987996" y="1729324"/>
            <a:ext cx="0" cy="34119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62D20EC-F7AB-C8C8-1282-6CF245CBC8D2}"/>
              </a:ext>
            </a:extLst>
          </p:cNvPr>
          <p:cNvCxnSpPr/>
          <p:nvPr/>
        </p:nvCxnSpPr>
        <p:spPr>
          <a:xfrm>
            <a:off x="8986736" y="3567138"/>
            <a:ext cx="0" cy="34119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990871E5-FC98-868E-D430-4C0DB5BC81EB}"/>
              </a:ext>
            </a:extLst>
          </p:cNvPr>
          <p:cNvCxnSpPr>
            <a:cxnSpLocks/>
          </p:cNvCxnSpPr>
          <p:nvPr/>
        </p:nvCxnSpPr>
        <p:spPr>
          <a:xfrm flipV="1">
            <a:off x="6013764" y="3723178"/>
            <a:ext cx="0" cy="37982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7E4A572-8748-2F9A-4035-ECC66646D78A}"/>
              </a:ext>
            </a:extLst>
          </p:cNvPr>
          <p:cNvCxnSpPr>
            <a:cxnSpLocks/>
          </p:cNvCxnSpPr>
          <p:nvPr/>
        </p:nvCxnSpPr>
        <p:spPr>
          <a:xfrm flipV="1">
            <a:off x="5989233" y="1690690"/>
            <a:ext cx="0" cy="37982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8828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AC7F-C34E-D2AD-FD2B-2D37D4611791}"/>
              </a:ext>
            </a:extLst>
          </p:cNvPr>
          <p:cNvSpPr>
            <a:spLocks noGrp="1"/>
          </p:cNvSpPr>
          <p:nvPr>
            <p:ph type="title"/>
          </p:nvPr>
        </p:nvSpPr>
        <p:spPr/>
        <p:txBody>
          <a:bodyPr>
            <a:normAutofit fontScale="90000"/>
          </a:bodyPr>
          <a:lstStyle/>
          <a:p>
            <a:r>
              <a:rPr lang="en-GB" altLang="en-US" sz="3600" dirty="0"/>
              <a:t>Atkins and </a:t>
            </a:r>
            <a:br>
              <a:rPr lang="en-GB" altLang="en-US" sz="3600" dirty="0"/>
            </a:br>
            <a:r>
              <a:rPr lang="en-GB" altLang="en-US" sz="3600" dirty="0"/>
              <a:t>Murphy’s model </a:t>
            </a:r>
            <a:br>
              <a:rPr lang="en-GB" altLang="en-US" sz="3600" dirty="0"/>
            </a:br>
            <a:r>
              <a:rPr lang="en-GB" altLang="en-US" sz="3600" dirty="0"/>
              <a:t>of reflection (1994</a:t>
            </a:r>
            <a:r>
              <a:rPr lang="en-GB" altLang="en-US" sz="4800" dirty="0"/>
              <a:t>)</a:t>
            </a:r>
            <a:endParaRPr lang="en-GB" dirty="0"/>
          </a:p>
        </p:txBody>
      </p:sp>
      <p:grpSp>
        <p:nvGrpSpPr>
          <p:cNvPr id="18" name="Group 4">
            <a:extLst>
              <a:ext uri="{FF2B5EF4-FFF2-40B4-BE49-F238E27FC236}">
                <a16:creationId xmlns:a16="http://schemas.microsoft.com/office/drawing/2014/main" id="{1D5C93A7-28A4-7E62-C99D-56414EFEC85B}"/>
              </a:ext>
            </a:extLst>
          </p:cNvPr>
          <p:cNvGrpSpPr>
            <a:grpSpLocks noChangeAspect="1"/>
          </p:cNvGrpSpPr>
          <p:nvPr/>
        </p:nvGrpSpPr>
        <p:grpSpPr bwMode="auto">
          <a:xfrm>
            <a:off x="4081902" y="0"/>
            <a:ext cx="8686800" cy="5964235"/>
            <a:chOff x="1440" y="1977"/>
            <a:chExt cx="13680" cy="9720"/>
          </a:xfrm>
        </p:grpSpPr>
        <p:sp>
          <p:nvSpPr>
            <p:cNvPr id="19" name="AutoShape 5">
              <a:extLst>
                <a:ext uri="{FF2B5EF4-FFF2-40B4-BE49-F238E27FC236}">
                  <a16:creationId xmlns:a16="http://schemas.microsoft.com/office/drawing/2014/main" id="{B3518A04-6360-6871-B0CB-E021D1FA1105}"/>
                </a:ext>
              </a:extLst>
            </p:cNvPr>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 name="Line 6">
              <a:extLst>
                <a:ext uri="{FF2B5EF4-FFF2-40B4-BE49-F238E27FC236}">
                  <a16:creationId xmlns:a16="http://schemas.microsoft.com/office/drawing/2014/main" id="{1D0FCB29-975C-7883-85B3-DB2D49B55C05}"/>
                </a:ext>
              </a:extLst>
            </p:cNvPr>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 name="Line 7">
              <a:extLst>
                <a:ext uri="{FF2B5EF4-FFF2-40B4-BE49-F238E27FC236}">
                  <a16:creationId xmlns:a16="http://schemas.microsoft.com/office/drawing/2014/main" id="{AEDCD9EC-C16F-2207-581E-8D11AFFBB69A}"/>
                </a:ext>
              </a:extLst>
            </p:cNvPr>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22" name="Group 8">
              <a:extLst>
                <a:ext uri="{FF2B5EF4-FFF2-40B4-BE49-F238E27FC236}">
                  <a16:creationId xmlns:a16="http://schemas.microsoft.com/office/drawing/2014/main" id="{958D82AB-FAC5-6A2C-FC42-DB535837A8D0}"/>
                </a:ext>
              </a:extLst>
            </p:cNvPr>
            <p:cNvGrpSpPr>
              <a:grpSpLocks/>
            </p:cNvGrpSpPr>
            <p:nvPr/>
          </p:nvGrpSpPr>
          <p:grpSpPr bwMode="auto">
            <a:xfrm>
              <a:off x="2700" y="2517"/>
              <a:ext cx="10799" cy="8462"/>
              <a:chOff x="2700" y="2517"/>
              <a:chExt cx="10799" cy="8462"/>
            </a:xfrm>
          </p:grpSpPr>
          <p:sp>
            <p:nvSpPr>
              <p:cNvPr id="23" name="AutoShape 9">
                <a:extLst>
                  <a:ext uri="{FF2B5EF4-FFF2-40B4-BE49-F238E27FC236}">
                    <a16:creationId xmlns:a16="http://schemas.microsoft.com/office/drawing/2014/main" id="{CD1A4B7B-0CDF-6FD0-9F41-13041B7C1E1B}"/>
                  </a:ext>
                </a:extLst>
              </p:cNvPr>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4" name="Text Box 10">
                <a:extLst>
                  <a:ext uri="{FF2B5EF4-FFF2-40B4-BE49-F238E27FC236}">
                    <a16:creationId xmlns:a16="http://schemas.microsoft.com/office/drawing/2014/main" id="{C3425ED9-A669-A9AF-5DF1-76D2A5644A94}"/>
                  </a:ext>
                </a:extLst>
              </p:cNvPr>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25" name="Text Box 11">
                <a:extLst>
                  <a:ext uri="{FF2B5EF4-FFF2-40B4-BE49-F238E27FC236}">
                    <a16:creationId xmlns:a16="http://schemas.microsoft.com/office/drawing/2014/main" id="{E6488D2A-E4BF-03FB-4AD9-E7BA73A90DC9}"/>
                  </a:ext>
                </a:extLst>
              </p:cNvPr>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26" name="Text Box 12">
                <a:extLst>
                  <a:ext uri="{FF2B5EF4-FFF2-40B4-BE49-F238E27FC236}">
                    <a16:creationId xmlns:a16="http://schemas.microsoft.com/office/drawing/2014/main" id="{C16BD5B5-2608-AECC-E2BE-23979C2717B8}"/>
                  </a:ext>
                </a:extLst>
              </p:cNvPr>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27" name="Text Box 13">
                <a:extLst>
                  <a:ext uri="{FF2B5EF4-FFF2-40B4-BE49-F238E27FC236}">
                    <a16:creationId xmlns:a16="http://schemas.microsoft.com/office/drawing/2014/main" id="{3738EAB5-818B-CA92-3000-3B0E2705FE1A}"/>
                  </a:ext>
                </a:extLst>
              </p:cNvPr>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28" name="Line 14">
                <a:extLst>
                  <a:ext uri="{FF2B5EF4-FFF2-40B4-BE49-F238E27FC236}">
                    <a16:creationId xmlns:a16="http://schemas.microsoft.com/office/drawing/2014/main" id="{88F13A8F-D282-007A-8E25-0E84A1638BD8}"/>
                  </a:ext>
                </a:extLst>
              </p:cNvPr>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 name="Line 15">
                <a:extLst>
                  <a:ext uri="{FF2B5EF4-FFF2-40B4-BE49-F238E27FC236}">
                    <a16:creationId xmlns:a16="http://schemas.microsoft.com/office/drawing/2014/main" id="{E6E55C2C-90F9-20B3-2704-A91A8080A703}"/>
                  </a:ext>
                </a:extLst>
              </p:cNvPr>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 name="Line 16">
                <a:extLst>
                  <a:ext uri="{FF2B5EF4-FFF2-40B4-BE49-F238E27FC236}">
                    <a16:creationId xmlns:a16="http://schemas.microsoft.com/office/drawing/2014/main" id="{74507246-65F3-B934-AF55-21FB4906241E}"/>
                  </a:ext>
                </a:extLst>
              </p:cNvPr>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 name="Text Box 17">
                <a:extLst>
                  <a:ext uri="{FF2B5EF4-FFF2-40B4-BE49-F238E27FC236}">
                    <a16:creationId xmlns:a16="http://schemas.microsoft.com/office/drawing/2014/main" id="{A18B53CF-D981-9A36-90A4-2ACB7486EE6D}"/>
                  </a:ext>
                </a:extLst>
              </p:cNvPr>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1806222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E2ED4-9FFE-0C89-A8B3-48D1547175C2}"/>
              </a:ext>
            </a:extLst>
          </p:cNvPr>
          <p:cNvSpPr>
            <a:spLocks noGrp="1"/>
          </p:cNvSpPr>
          <p:nvPr>
            <p:ph type="title"/>
          </p:nvPr>
        </p:nvSpPr>
        <p:spPr/>
        <p:txBody>
          <a:bodyPr/>
          <a:lstStyle/>
          <a:p>
            <a:r>
              <a:rPr lang="en-GB" altLang="en-US" dirty="0"/>
              <a:t>Learning from Experience</a:t>
            </a:r>
            <a:endParaRPr lang="en-GB" dirty="0"/>
          </a:p>
        </p:txBody>
      </p:sp>
      <p:sp>
        <p:nvSpPr>
          <p:cNvPr id="4" name="Rectangle 3">
            <a:extLst>
              <a:ext uri="{FF2B5EF4-FFF2-40B4-BE49-F238E27FC236}">
                <a16:creationId xmlns:a16="http://schemas.microsoft.com/office/drawing/2014/main" id="{DCEB8720-79B7-E275-C395-CF00226C3F45}"/>
              </a:ext>
            </a:extLst>
          </p:cNvPr>
          <p:cNvSpPr>
            <a:spLocks noGrp="1" noChangeArrowheads="1"/>
          </p:cNvSpPr>
          <p:nvPr>
            <p:ph idx="1"/>
          </p:nvPr>
        </p:nvSpPr>
        <p:spPr>
          <a:xfrm>
            <a:off x="838200" y="1825625"/>
            <a:ext cx="10515600" cy="4351338"/>
          </a:xfrm>
        </p:spPr>
        <p:txBody>
          <a:bodyPr>
            <a:normAutofit/>
          </a:bodyPr>
          <a:lstStyle/>
          <a:p>
            <a:pPr marL="609600" indent="-609600">
              <a:lnSpc>
                <a:spcPct val="80000"/>
              </a:lnSpc>
              <a:buNone/>
            </a:pPr>
            <a:r>
              <a:rPr lang="en-GB" altLang="en-US" sz="2400" dirty="0" err="1"/>
              <a:t>Boud</a:t>
            </a:r>
            <a:r>
              <a:rPr lang="en-GB" altLang="en-US" sz="2400" dirty="0"/>
              <a:t> et al (1985) sees reflection as being made up of three aspects:</a:t>
            </a:r>
          </a:p>
          <a:p>
            <a:pPr marL="609600" indent="-609600">
              <a:lnSpc>
                <a:spcPct val="80000"/>
              </a:lnSpc>
              <a:buNone/>
            </a:pPr>
            <a:endParaRPr lang="en-GB" altLang="en-US" sz="2400" dirty="0"/>
          </a:p>
          <a:p>
            <a:pPr marL="990600" lvl="1" indent="-533400">
              <a:lnSpc>
                <a:spcPct val="80000"/>
              </a:lnSpc>
              <a:buFontTx/>
              <a:buAutoNum type="arabicPeriod"/>
            </a:pPr>
            <a:r>
              <a:rPr lang="en-GB" altLang="en-US" sz="2400" dirty="0"/>
              <a:t>Returning to experiencing: </a:t>
            </a:r>
            <a:r>
              <a:rPr lang="en-GB" altLang="en-US" sz="2400" b="1" i="1" dirty="0"/>
              <a:t>Recalling,</a:t>
            </a:r>
            <a:r>
              <a:rPr lang="en-GB" altLang="en-US" sz="2400" dirty="0"/>
              <a:t> or playing through in your mind the different aspects of the experience you remember.</a:t>
            </a:r>
          </a:p>
          <a:p>
            <a:pPr marL="990600" lvl="1" indent="-533400">
              <a:lnSpc>
                <a:spcPct val="80000"/>
              </a:lnSpc>
              <a:buNone/>
            </a:pPr>
            <a:endParaRPr lang="en-GB" altLang="en-US" sz="2400" dirty="0"/>
          </a:p>
          <a:p>
            <a:pPr marL="990600" lvl="1" indent="-533400">
              <a:lnSpc>
                <a:spcPct val="80000"/>
              </a:lnSpc>
              <a:buNone/>
            </a:pPr>
            <a:r>
              <a:rPr lang="en-GB" altLang="en-US" sz="2400" dirty="0"/>
              <a:t>2 	</a:t>
            </a:r>
            <a:r>
              <a:rPr lang="en-GB" altLang="en-US" sz="2400" b="1" i="1" dirty="0"/>
              <a:t>Attending to feelings:</a:t>
            </a:r>
            <a:r>
              <a:rPr lang="en-GB" altLang="en-US" sz="2400" dirty="0"/>
              <a:t> Here you need to be aware of and acknowledge the feelings you were having during the experience, then work with the positive and the unhelpful feelings. </a:t>
            </a:r>
          </a:p>
          <a:p>
            <a:pPr marL="990600" lvl="1" indent="-533400">
              <a:lnSpc>
                <a:spcPct val="80000"/>
              </a:lnSpc>
            </a:pPr>
            <a:endParaRPr lang="en-GB" altLang="en-US" sz="2400" dirty="0"/>
          </a:p>
          <a:p>
            <a:pPr marL="990600" lvl="1" indent="-533400">
              <a:lnSpc>
                <a:spcPct val="80000"/>
              </a:lnSpc>
              <a:buNone/>
            </a:pPr>
            <a:r>
              <a:rPr lang="en-GB" altLang="en-US" sz="2400" dirty="0"/>
              <a:t>3. 	</a:t>
            </a:r>
            <a:r>
              <a:rPr lang="en-GB" altLang="en-US" sz="2400" b="1" i="1" dirty="0"/>
              <a:t>Re-evaluating experiences:</a:t>
            </a:r>
            <a:r>
              <a:rPr lang="en-GB" altLang="en-US" sz="2400" dirty="0"/>
              <a:t> This involves re-examining the experience and evaluating aspects involved in it.</a:t>
            </a:r>
          </a:p>
        </p:txBody>
      </p:sp>
    </p:spTree>
    <p:extLst>
      <p:ext uri="{BB962C8B-B14F-4D97-AF65-F5344CB8AC3E}">
        <p14:creationId xmlns:p14="http://schemas.microsoft.com/office/powerpoint/2010/main" val="4061332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2E961-10CA-9E60-FA82-2B4A50C94532}"/>
              </a:ext>
            </a:extLst>
          </p:cNvPr>
          <p:cNvSpPr>
            <a:spLocks noGrp="1"/>
          </p:cNvSpPr>
          <p:nvPr>
            <p:ph type="title"/>
          </p:nvPr>
        </p:nvSpPr>
        <p:spPr/>
        <p:txBody>
          <a:bodyPr/>
          <a:lstStyle/>
          <a:p>
            <a:r>
              <a:rPr lang="en-GB" dirty="0"/>
              <a:t>A Case Study from your Experience</a:t>
            </a:r>
          </a:p>
        </p:txBody>
      </p:sp>
      <p:sp>
        <p:nvSpPr>
          <p:cNvPr id="3" name="Content Placeholder 2">
            <a:extLst>
              <a:ext uri="{FF2B5EF4-FFF2-40B4-BE49-F238E27FC236}">
                <a16:creationId xmlns:a16="http://schemas.microsoft.com/office/drawing/2014/main" id="{133BF579-F615-778A-BC4A-D42549723833}"/>
              </a:ext>
            </a:extLst>
          </p:cNvPr>
          <p:cNvSpPr>
            <a:spLocks noGrp="1"/>
          </p:cNvSpPr>
          <p:nvPr>
            <p:ph idx="1"/>
          </p:nvPr>
        </p:nvSpPr>
        <p:spPr/>
        <p:txBody>
          <a:bodyPr/>
          <a:lstStyle/>
          <a:p>
            <a:pPr eaLnBrk="1" hangingPunct="1">
              <a:lnSpc>
                <a:spcPct val="90000"/>
              </a:lnSpc>
            </a:pPr>
            <a:r>
              <a:rPr lang="en-GB" altLang="en-US" sz="2400" dirty="0"/>
              <a:t>Think of a piece of practice you have recently been involved in that posed some dilemma or problem for you. </a:t>
            </a:r>
          </a:p>
          <a:p>
            <a:pPr eaLnBrk="1" hangingPunct="1">
              <a:lnSpc>
                <a:spcPct val="90000"/>
              </a:lnSpc>
              <a:buFontTx/>
              <a:buNone/>
            </a:pPr>
            <a:endParaRPr lang="en-GB" altLang="en-US" sz="2400" dirty="0"/>
          </a:p>
          <a:p>
            <a:pPr eaLnBrk="1" hangingPunct="1">
              <a:lnSpc>
                <a:spcPct val="90000"/>
              </a:lnSpc>
            </a:pPr>
            <a:r>
              <a:rPr lang="en-GB" altLang="en-US" sz="2400" dirty="0"/>
              <a:t>Take 5 minutes - make reflective notes of your experience remember:</a:t>
            </a:r>
          </a:p>
          <a:p>
            <a:pPr eaLnBrk="1" hangingPunct="1">
              <a:lnSpc>
                <a:spcPct val="90000"/>
              </a:lnSpc>
              <a:buFontTx/>
              <a:buNone/>
            </a:pPr>
            <a:endParaRPr lang="en-GB" altLang="en-US" sz="2400" dirty="0"/>
          </a:p>
          <a:p>
            <a:pPr lvl="1" eaLnBrk="1" hangingPunct="1">
              <a:lnSpc>
                <a:spcPct val="90000"/>
              </a:lnSpc>
            </a:pPr>
            <a:r>
              <a:rPr lang="en-GB" altLang="en-US" sz="2400" dirty="0"/>
              <a:t>Return to experience</a:t>
            </a:r>
          </a:p>
          <a:p>
            <a:pPr lvl="1" eaLnBrk="1" hangingPunct="1">
              <a:lnSpc>
                <a:spcPct val="90000"/>
              </a:lnSpc>
            </a:pPr>
            <a:r>
              <a:rPr lang="en-GB" altLang="en-US" sz="2400" dirty="0"/>
              <a:t>Attend to feelings </a:t>
            </a:r>
          </a:p>
          <a:p>
            <a:pPr lvl="1" eaLnBrk="1" hangingPunct="1">
              <a:lnSpc>
                <a:spcPct val="90000"/>
              </a:lnSpc>
            </a:pPr>
            <a:r>
              <a:rPr lang="en-GB" altLang="en-US" sz="2400" dirty="0"/>
              <a:t>Re-examine the experience</a:t>
            </a:r>
          </a:p>
          <a:p>
            <a:endParaRPr lang="en-GB" dirty="0"/>
          </a:p>
        </p:txBody>
      </p:sp>
    </p:spTree>
    <p:extLst>
      <p:ext uri="{BB962C8B-B14F-4D97-AF65-F5344CB8AC3E}">
        <p14:creationId xmlns:p14="http://schemas.microsoft.com/office/powerpoint/2010/main" val="2914254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CD31A-7838-666B-D0DE-983F544E8918}"/>
              </a:ext>
            </a:extLst>
          </p:cNvPr>
          <p:cNvSpPr>
            <a:spLocks noGrp="1"/>
          </p:cNvSpPr>
          <p:nvPr>
            <p:ph type="title"/>
          </p:nvPr>
        </p:nvSpPr>
        <p:spPr/>
        <p:txBody>
          <a:bodyPr>
            <a:normAutofit/>
          </a:bodyPr>
          <a:lstStyle/>
          <a:p>
            <a:r>
              <a:rPr lang="en-GB" sz="4400" dirty="0"/>
              <a:t>Talking Heads</a:t>
            </a:r>
          </a:p>
        </p:txBody>
      </p:sp>
      <p:sp>
        <p:nvSpPr>
          <p:cNvPr id="3" name="Content Placeholder 2">
            <a:extLst>
              <a:ext uri="{FF2B5EF4-FFF2-40B4-BE49-F238E27FC236}">
                <a16:creationId xmlns:a16="http://schemas.microsoft.com/office/drawing/2014/main" id="{5CF9A161-A2A4-A603-1B6D-63AD2CC41F35}"/>
              </a:ext>
            </a:extLst>
          </p:cNvPr>
          <p:cNvSpPr>
            <a:spLocks noGrp="1"/>
          </p:cNvSpPr>
          <p:nvPr>
            <p:ph idx="1"/>
          </p:nvPr>
        </p:nvSpPr>
        <p:spPr/>
        <p:txBody>
          <a:bodyPr>
            <a:normAutofit/>
          </a:bodyPr>
          <a:lstStyle/>
          <a:p>
            <a:r>
              <a:rPr lang="en-GB" altLang="en-US" sz="5400" dirty="0"/>
              <a:t>With a classmate, discuss your observation of reflection so far..</a:t>
            </a:r>
          </a:p>
          <a:p>
            <a:endParaRPr lang="en-GB" sz="5400" dirty="0"/>
          </a:p>
        </p:txBody>
      </p:sp>
    </p:spTree>
    <p:extLst>
      <p:ext uri="{BB962C8B-B14F-4D97-AF65-F5344CB8AC3E}">
        <p14:creationId xmlns:p14="http://schemas.microsoft.com/office/powerpoint/2010/main" val="3859834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01FD6-3DD8-DD9B-7739-6299D9BFCE96}"/>
              </a:ext>
            </a:extLst>
          </p:cNvPr>
          <p:cNvSpPr>
            <a:spLocks noGrp="1"/>
          </p:cNvSpPr>
          <p:nvPr>
            <p:ph type="title"/>
          </p:nvPr>
        </p:nvSpPr>
        <p:spPr/>
        <p:txBody>
          <a:bodyPr/>
          <a:lstStyle/>
          <a:p>
            <a:r>
              <a:rPr lang="en-GB" dirty="0"/>
              <a:t>Group Discussion</a:t>
            </a:r>
          </a:p>
        </p:txBody>
      </p:sp>
      <p:sp>
        <p:nvSpPr>
          <p:cNvPr id="4" name="Rectangle 3">
            <a:extLst>
              <a:ext uri="{FF2B5EF4-FFF2-40B4-BE49-F238E27FC236}">
                <a16:creationId xmlns:a16="http://schemas.microsoft.com/office/drawing/2014/main" id="{DBC28229-F1E9-F30F-0F48-0890A0496309}"/>
              </a:ext>
            </a:extLst>
          </p:cNvPr>
          <p:cNvSpPr>
            <a:spLocks noGrp="1" noChangeArrowheads="1"/>
          </p:cNvSpPr>
          <p:nvPr>
            <p:ph idx="1"/>
          </p:nvPr>
        </p:nvSpPr>
        <p:spPr>
          <a:xfrm>
            <a:off x="838200" y="1825625"/>
            <a:ext cx="10515600" cy="4351338"/>
          </a:xfrm>
        </p:spPr>
        <p:txBody>
          <a:bodyPr>
            <a:normAutofit/>
          </a:bodyPr>
          <a:lstStyle/>
          <a:p>
            <a:pPr eaLnBrk="1" hangingPunct="1">
              <a:lnSpc>
                <a:spcPct val="90000"/>
              </a:lnSpc>
              <a:buFontTx/>
              <a:buNone/>
            </a:pPr>
            <a:r>
              <a:rPr lang="en-GB" altLang="en-US" sz="2800" dirty="0"/>
              <a:t>	What do you feel are the main points from your reflection?</a:t>
            </a:r>
          </a:p>
          <a:p>
            <a:pPr eaLnBrk="1" hangingPunct="1">
              <a:lnSpc>
                <a:spcPct val="90000"/>
              </a:lnSpc>
              <a:buFontTx/>
              <a:buNone/>
            </a:pPr>
            <a:endParaRPr lang="en-GB" altLang="en-US" sz="2800" dirty="0"/>
          </a:p>
          <a:p>
            <a:pPr eaLnBrk="1" hangingPunct="1">
              <a:lnSpc>
                <a:spcPct val="90000"/>
              </a:lnSpc>
              <a:buFontTx/>
              <a:buNone/>
            </a:pPr>
            <a:r>
              <a:rPr lang="en-GB" altLang="en-US" sz="2800" dirty="0"/>
              <a:t>	Has there been the development of new ideas, knowledge or insights?</a:t>
            </a:r>
          </a:p>
          <a:p>
            <a:pPr eaLnBrk="1" hangingPunct="1">
              <a:lnSpc>
                <a:spcPct val="90000"/>
              </a:lnSpc>
              <a:buFontTx/>
              <a:buNone/>
            </a:pPr>
            <a:endParaRPr lang="en-GB" altLang="en-US" sz="2800" dirty="0"/>
          </a:p>
          <a:p>
            <a:pPr eaLnBrk="1" hangingPunct="1">
              <a:lnSpc>
                <a:spcPct val="90000"/>
              </a:lnSpc>
              <a:buFontTx/>
              <a:buNone/>
            </a:pPr>
            <a:r>
              <a:rPr lang="en-GB" altLang="en-US" sz="2800" dirty="0"/>
              <a:t>	What are the implications, what are the most important aspects for other youth workers to understand?</a:t>
            </a:r>
          </a:p>
        </p:txBody>
      </p:sp>
    </p:spTree>
    <p:extLst>
      <p:ext uri="{BB962C8B-B14F-4D97-AF65-F5344CB8AC3E}">
        <p14:creationId xmlns:p14="http://schemas.microsoft.com/office/powerpoint/2010/main" val="2772115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C27B2-9FF8-2F96-38AB-10359974629E}"/>
              </a:ext>
            </a:extLst>
          </p:cNvPr>
          <p:cNvSpPr>
            <a:spLocks noGrp="1"/>
          </p:cNvSpPr>
          <p:nvPr>
            <p:ph type="title"/>
          </p:nvPr>
        </p:nvSpPr>
        <p:spPr/>
        <p:txBody>
          <a:bodyPr/>
          <a:lstStyle/>
          <a:p>
            <a:r>
              <a:rPr lang="en-GB" dirty="0"/>
              <a:t>Evaluate..</a:t>
            </a:r>
          </a:p>
        </p:txBody>
      </p:sp>
      <p:sp>
        <p:nvSpPr>
          <p:cNvPr id="3" name="Content Placeholder 2">
            <a:extLst>
              <a:ext uri="{FF2B5EF4-FFF2-40B4-BE49-F238E27FC236}">
                <a16:creationId xmlns:a16="http://schemas.microsoft.com/office/drawing/2014/main" id="{AC0FEACC-9A6F-E912-AF20-856D2172556A}"/>
              </a:ext>
            </a:extLst>
          </p:cNvPr>
          <p:cNvSpPr>
            <a:spLocks noGrp="1"/>
          </p:cNvSpPr>
          <p:nvPr>
            <p:ph idx="1"/>
          </p:nvPr>
        </p:nvSpPr>
        <p:spPr/>
        <p:txBody>
          <a:bodyPr>
            <a:normAutofit/>
          </a:bodyPr>
          <a:lstStyle/>
          <a:p>
            <a:pPr eaLnBrk="1" hangingPunct="1"/>
            <a:r>
              <a:rPr lang="en-GB" altLang="en-US" sz="3200" dirty="0"/>
              <a:t>What do you find positive about Reflection?</a:t>
            </a:r>
          </a:p>
          <a:p>
            <a:pPr eaLnBrk="1" hangingPunct="1"/>
            <a:endParaRPr lang="en-GB" altLang="en-US" sz="3200" dirty="0"/>
          </a:p>
          <a:p>
            <a:pPr eaLnBrk="1" hangingPunct="1"/>
            <a:r>
              <a:rPr lang="en-GB" altLang="en-US" sz="3200" dirty="0"/>
              <a:t>What do you find negative in Reflection?</a:t>
            </a:r>
          </a:p>
          <a:p>
            <a:pPr eaLnBrk="1" hangingPunct="1">
              <a:buFontTx/>
              <a:buNone/>
            </a:pPr>
            <a:endParaRPr lang="en-GB" altLang="en-US" sz="3200" dirty="0"/>
          </a:p>
          <a:p>
            <a:pPr eaLnBrk="1" hangingPunct="1"/>
            <a:r>
              <a:rPr lang="en-GB" altLang="en-US" sz="3200" dirty="0"/>
              <a:t>What do you find interesting about Reflection?</a:t>
            </a:r>
          </a:p>
          <a:p>
            <a:endParaRPr lang="en-GB" sz="3200" dirty="0"/>
          </a:p>
        </p:txBody>
      </p:sp>
    </p:spTree>
    <p:extLst>
      <p:ext uri="{BB962C8B-B14F-4D97-AF65-F5344CB8AC3E}">
        <p14:creationId xmlns:p14="http://schemas.microsoft.com/office/powerpoint/2010/main" val="4087235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A802A-2F83-B4B9-737E-2CDFC28485B1}"/>
              </a:ext>
            </a:extLst>
          </p:cNvPr>
          <p:cNvSpPr>
            <a:spLocks noGrp="1"/>
          </p:cNvSpPr>
          <p:nvPr>
            <p:ph type="title"/>
          </p:nvPr>
        </p:nvSpPr>
        <p:spPr/>
        <p:txBody>
          <a:bodyPr/>
          <a:lstStyle/>
          <a:p>
            <a:r>
              <a:rPr lang="en-GB" dirty="0"/>
              <a:t>Reflection on what might be..</a:t>
            </a:r>
          </a:p>
        </p:txBody>
      </p:sp>
      <p:sp>
        <p:nvSpPr>
          <p:cNvPr id="4" name="Rectangle 3">
            <a:extLst>
              <a:ext uri="{FF2B5EF4-FFF2-40B4-BE49-F238E27FC236}">
                <a16:creationId xmlns:a16="http://schemas.microsoft.com/office/drawing/2014/main" id="{C6C5D985-106E-B6DC-AD51-B4B84C914421}"/>
              </a:ext>
            </a:extLst>
          </p:cNvPr>
          <p:cNvSpPr>
            <a:spLocks noGrp="1" noChangeArrowheads="1"/>
          </p:cNvSpPr>
          <p:nvPr>
            <p:ph idx="1"/>
          </p:nvPr>
        </p:nvSpPr>
        <p:spPr>
          <a:xfrm>
            <a:off x="838200" y="1825625"/>
            <a:ext cx="10515600" cy="4351338"/>
          </a:xfrm>
        </p:spPr>
        <p:txBody>
          <a:bodyPr>
            <a:normAutofit/>
          </a:bodyPr>
          <a:lstStyle/>
          <a:p>
            <a:pPr eaLnBrk="1" hangingPunct="1"/>
            <a:endParaRPr lang="en-GB" altLang="en-US" sz="3200" dirty="0"/>
          </a:p>
          <a:p>
            <a:pPr eaLnBrk="1" hangingPunct="1"/>
            <a:r>
              <a:rPr lang="en-GB" altLang="en-US" sz="3200" dirty="0"/>
              <a:t>Biggs points out, "a reflection in a mirror is an exact replica of what is in front of it. Reflection in professional practice, however, gives back not what it is, but what </a:t>
            </a:r>
            <a:r>
              <a:rPr lang="en-GB" altLang="en-US" sz="3200" i="1" dirty="0"/>
              <a:t>might</a:t>
            </a:r>
            <a:r>
              <a:rPr lang="en-GB" altLang="en-US" sz="3200" dirty="0"/>
              <a:t> be, an improvement on the original" (Biggs, 1999, p. 6). </a:t>
            </a:r>
          </a:p>
        </p:txBody>
      </p:sp>
    </p:spTree>
    <p:extLst>
      <p:ext uri="{BB962C8B-B14F-4D97-AF65-F5344CB8AC3E}">
        <p14:creationId xmlns:p14="http://schemas.microsoft.com/office/powerpoint/2010/main" val="1048231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6EBCA-EFD0-7AD4-D1F4-8FEDFA1A5736}"/>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E8048827-1749-0EDA-4215-8C6E3D742FF0}"/>
              </a:ext>
            </a:extLst>
          </p:cNvPr>
          <p:cNvSpPr>
            <a:spLocks noGrp="1"/>
          </p:cNvSpPr>
          <p:nvPr>
            <p:ph idx="1"/>
          </p:nvPr>
        </p:nvSpPr>
        <p:spPr/>
        <p:txBody>
          <a:bodyPr>
            <a:normAutofit/>
          </a:bodyPr>
          <a:lstStyle/>
          <a:p>
            <a:r>
              <a:rPr lang="en-GB" altLang="en-US" sz="4000" dirty="0"/>
              <a:t>Claxton has suggested that "learning to learn, or the development of learning power, is getting better at knowing when, how and what to do when you don't know what to do" (Claxton, 1990, p. 18). </a:t>
            </a:r>
          </a:p>
          <a:p>
            <a:endParaRPr lang="en-GB" sz="4000" dirty="0"/>
          </a:p>
        </p:txBody>
      </p:sp>
      <p:sp>
        <p:nvSpPr>
          <p:cNvPr id="4" name="Rectangle 2">
            <a:extLst>
              <a:ext uri="{FF2B5EF4-FFF2-40B4-BE49-F238E27FC236}">
                <a16:creationId xmlns:a16="http://schemas.microsoft.com/office/drawing/2014/main" id="{CB2F8D0F-6BCD-E1C7-E6B3-8203A16770A3}"/>
              </a:ext>
            </a:extLst>
          </p:cNvPr>
          <p:cNvSpPr txBox="1">
            <a:spLocks noChangeArrowheads="1"/>
          </p:cNvSpPr>
          <p:nvPr/>
        </p:nvSpPr>
        <p:spPr>
          <a:xfrm>
            <a:off x="943734" y="365127"/>
            <a:ext cx="10183811" cy="114300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altLang="en-US" sz="4400"/>
              <a:t>When you’re not sure how to respond..</a:t>
            </a:r>
            <a:endParaRPr lang="en-GB" altLang="en-US" sz="4400" dirty="0"/>
          </a:p>
        </p:txBody>
      </p:sp>
    </p:spTree>
    <p:extLst>
      <p:ext uri="{BB962C8B-B14F-4D97-AF65-F5344CB8AC3E}">
        <p14:creationId xmlns:p14="http://schemas.microsoft.com/office/powerpoint/2010/main" val="2433070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3177-3F72-63C0-F53C-4069C0871CE8}"/>
              </a:ext>
            </a:extLst>
          </p:cNvPr>
          <p:cNvSpPr>
            <a:spLocks noGrp="1"/>
          </p:cNvSpPr>
          <p:nvPr>
            <p:ph type="title"/>
          </p:nvPr>
        </p:nvSpPr>
        <p:spPr/>
        <p:txBody>
          <a:bodyPr/>
          <a:lstStyle/>
          <a:p>
            <a:r>
              <a:rPr lang="en-GB" dirty="0"/>
              <a:t>The Mandela Effect</a:t>
            </a:r>
          </a:p>
        </p:txBody>
      </p:sp>
      <p:sp>
        <p:nvSpPr>
          <p:cNvPr id="3" name="Content Placeholder 2">
            <a:extLst>
              <a:ext uri="{FF2B5EF4-FFF2-40B4-BE49-F238E27FC236}">
                <a16:creationId xmlns:a16="http://schemas.microsoft.com/office/drawing/2014/main" id="{F32ACD79-D752-B4B8-6713-E6B04616BD19}"/>
              </a:ext>
            </a:extLst>
          </p:cNvPr>
          <p:cNvSpPr>
            <a:spLocks noGrp="1"/>
          </p:cNvSpPr>
          <p:nvPr>
            <p:ph idx="1"/>
          </p:nvPr>
        </p:nvSpPr>
        <p:spPr/>
        <p:txBody>
          <a:bodyPr>
            <a:normAutofit/>
          </a:bodyPr>
          <a:lstStyle/>
          <a:p>
            <a:pPr eaLnBrk="1" hangingPunct="1"/>
            <a:r>
              <a:rPr lang="en-GB" altLang="en-US" sz="2800" dirty="0"/>
              <a:t>Schön speaks of reflective practitioners who are not just skilful or competent but "thoughtful, wise and contemplative", whose work involves "intuition, insight and artistry" (Schön 1987). </a:t>
            </a:r>
          </a:p>
          <a:p>
            <a:pPr eaLnBrk="1" hangingPunct="1">
              <a:buFontTx/>
              <a:buNone/>
            </a:pPr>
            <a:endParaRPr lang="en-GB" altLang="en-US" sz="2800" dirty="0"/>
          </a:p>
          <a:p>
            <a:pPr eaLnBrk="1" hangingPunct="1"/>
            <a:r>
              <a:rPr lang="en-GB" altLang="en-US" sz="2800" dirty="0"/>
              <a:t>Drawing on our intuition we do what feels right. It is an emotional response that complements our knowledge and what we understand about a subject, and which enables us to act in a situation. </a:t>
            </a:r>
          </a:p>
          <a:p>
            <a:endParaRPr lang="en-GB" sz="2800" dirty="0"/>
          </a:p>
        </p:txBody>
      </p:sp>
    </p:spTree>
    <p:extLst>
      <p:ext uri="{BB962C8B-B14F-4D97-AF65-F5344CB8AC3E}">
        <p14:creationId xmlns:p14="http://schemas.microsoft.com/office/powerpoint/2010/main" val="215832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44990-5A70-7E6D-9FD6-6D41AF6AAFE5}"/>
              </a:ext>
            </a:extLst>
          </p:cNvPr>
          <p:cNvSpPr>
            <a:spLocks noGrp="1"/>
          </p:cNvSpPr>
          <p:nvPr>
            <p:ph type="title"/>
          </p:nvPr>
        </p:nvSpPr>
        <p:spPr/>
        <p:txBody>
          <a:bodyPr/>
          <a:lstStyle/>
          <a:p>
            <a:r>
              <a:rPr lang="en-GB" dirty="0"/>
              <a:t>Techniques needed for reflection..</a:t>
            </a:r>
          </a:p>
        </p:txBody>
      </p:sp>
      <p:sp>
        <p:nvSpPr>
          <p:cNvPr id="3" name="Content Placeholder 2">
            <a:extLst>
              <a:ext uri="{FF2B5EF4-FFF2-40B4-BE49-F238E27FC236}">
                <a16:creationId xmlns:a16="http://schemas.microsoft.com/office/drawing/2014/main" id="{33E9A380-87AC-0B54-2280-3C4E92E0FA15}"/>
              </a:ext>
            </a:extLst>
          </p:cNvPr>
          <p:cNvSpPr>
            <a:spLocks noGrp="1"/>
          </p:cNvSpPr>
          <p:nvPr>
            <p:ph idx="1"/>
          </p:nvPr>
        </p:nvSpPr>
        <p:spPr/>
        <p:txBody>
          <a:bodyPr>
            <a:normAutofit/>
          </a:bodyPr>
          <a:lstStyle/>
          <a:p>
            <a:pPr eaLnBrk="1" hangingPunct="1">
              <a:lnSpc>
                <a:spcPct val="90000"/>
              </a:lnSpc>
            </a:pPr>
            <a:r>
              <a:rPr lang="en-GB" altLang="en-US" sz="2400" dirty="0"/>
              <a:t>Thinking on your feet</a:t>
            </a:r>
          </a:p>
          <a:p>
            <a:pPr eaLnBrk="1" hangingPunct="1">
              <a:lnSpc>
                <a:spcPct val="90000"/>
              </a:lnSpc>
            </a:pPr>
            <a:r>
              <a:rPr lang="en-GB" altLang="en-US" sz="2400" dirty="0"/>
              <a:t>Repertoire</a:t>
            </a:r>
          </a:p>
          <a:p>
            <a:pPr eaLnBrk="1" hangingPunct="1">
              <a:lnSpc>
                <a:spcPct val="90000"/>
              </a:lnSpc>
            </a:pPr>
            <a:r>
              <a:rPr lang="en-GB" altLang="en-US" sz="2400" dirty="0"/>
              <a:t>Frame of Reference</a:t>
            </a:r>
          </a:p>
          <a:p>
            <a:pPr eaLnBrk="1" hangingPunct="1">
              <a:lnSpc>
                <a:spcPct val="90000"/>
              </a:lnSpc>
            </a:pPr>
            <a:r>
              <a:rPr lang="en-GB" altLang="en-US" sz="2400" dirty="0"/>
              <a:t>Intuition and gut feeling</a:t>
            </a:r>
          </a:p>
          <a:p>
            <a:pPr eaLnBrk="1" hangingPunct="1">
              <a:lnSpc>
                <a:spcPct val="90000"/>
              </a:lnSpc>
            </a:pPr>
            <a:r>
              <a:rPr lang="en-GB" altLang="en-US" sz="2400" dirty="0"/>
              <a:t>Emotions</a:t>
            </a:r>
          </a:p>
          <a:p>
            <a:pPr eaLnBrk="1" hangingPunct="1">
              <a:lnSpc>
                <a:spcPct val="90000"/>
              </a:lnSpc>
            </a:pPr>
            <a:r>
              <a:rPr lang="en-GB" altLang="en-US" sz="2400" dirty="0"/>
              <a:t>Connecting</a:t>
            </a:r>
          </a:p>
          <a:p>
            <a:pPr eaLnBrk="1" hangingPunct="1">
              <a:lnSpc>
                <a:spcPct val="90000"/>
              </a:lnSpc>
            </a:pPr>
            <a:r>
              <a:rPr lang="en-GB" altLang="en-US" sz="2400" dirty="0"/>
              <a:t>Judging and evaluating</a:t>
            </a:r>
          </a:p>
          <a:p>
            <a:pPr eaLnBrk="1" hangingPunct="1">
              <a:lnSpc>
                <a:spcPct val="90000"/>
              </a:lnSpc>
            </a:pPr>
            <a:r>
              <a:rPr lang="en-GB" altLang="en-US" sz="2400" dirty="0"/>
              <a:t>Rehearsing moves</a:t>
            </a:r>
          </a:p>
          <a:p>
            <a:endParaRPr lang="en-GB" sz="2400" dirty="0"/>
          </a:p>
        </p:txBody>
      </p:sp>
    </p:spTree>
    <p:extLst>
      <p:ext uri="{BB962C8B-B14F-4D97-AF65-F5344CB8AC3E}">
        <p14:creationId xmlns:p14="http://schemas.microsoft.com/office/powerpoint/2010/main" val="3752168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6FBA2-730E-9700-1C7B-F02C3C0886B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63A0355-2C42-880C-0AED-2452068818BA}"/>
              </a:ext>
            </a:extLst>
          </p:cNvPr>
          <p:cNvSpPr>
            <a:spLocks noGrp="1"/>
          </p:cNvSpPr>
          <p:nvPr>
            <p:ph idx="1"/>
          </p:nvPr>
        </p:nvSpPr>
        <p:spPr/>
        <p:txBody>
          <a:bodyPr/>
          <a:lstStyle/>
          <a:p>
            <a:pPr eaLnBrk="1" hangingPunct="1"/>
            <a:r>
              <a:rPr lang="en-GB" altLang="en-US" dirty="0"/>
              <a:t>Reflection is not an end in itself and recordings should be taken to supervision for further exploration.</a:t>
            </a:r>
          </a:p>
          <a:p>
            <a:pPr eaLnBrk="1" hangingPunct="1">
              <a:buFontTx/>
              <a:buNone/>
            </a:pPr>
            <a:endParaRPr lang="en-GB" altLang="en-US" dirty="0"/>
          </a:p>
          <a:p>
            <a:pPr eaLnBrk="1" hangingPunct="1"/>
            <a:r>
              <a:rPr lang="en-GB" altLang="en-US" dirty="0"/>
              <a:t>The purpose is to learn and prepare for further experiences so we can act in more informed thoughtful ways. </a:t>
            </a:r>
          </a:p>
          <a:p>
            <a:endParaRPr lang="en-GB" dirty="0"/>
          </a:p>
        </p:txBody>
      </p:sp>
    </p:spTree>
    <p:extLst>
      <p:ext uri="{BB962C8B-B14F-4D97-AF65-F5344CB8AC3E}">
        <p14:creationId xmlns:p14="http://schemas.microsoft.com/office/powerpoint/2010/main" val="3448503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041A7-F427-465E-D579-FA812371E1D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997E0CA-6CAF-1BBD-F494-8AF77F1C739F}"/>
              </a:ext>
            </a:extLst>
          </p:cNvPr>
          <p:cNvSpPr>
            <a:spLocks noGrp="1"/>
          </p:cNvSpPr>
          <p:nvPr>
            <p:ph idx="1"/>
          </p:nvPr>
        </p:nvSpPr>
        <p:spPr>
          <a:xfrm>
            <a:off x="838200" y="1502068"/>
            <a:ext cx="10515600" cy="4351338"/>
          </a:xfrm>
        </p:spPr>
        <p:txBody>
          <a:bodyPr/>
          <a:lstStyle/>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Atkins S, and Murphy K, (1999) Reflective Practice, in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Nursing Standard,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8(39), pp49-56</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Biggs J,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Teaching for Quality Learning at University</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Buckingham: Open University Press.</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Boud</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D, Keough R, and Walker D, (1985)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Reflection: turning experience into learning,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London: Kogan Page.</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Claxton G</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 (1990)Teaching to Learn,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Cassell.</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Dewey J</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1966)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Democracy and education: an introduction to the philosophy of education,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Oxford: A Free Press, 1966. </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Gibbs G, (1988)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Learning by Doing: A guide to teaching and learning methods. Oxford: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Further Education Unit, Oxford Brookes University.</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Kolb, D A, (1984)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Experiential Learning: Experience as the source of learning and development,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New Jersey: Prentice Hall.</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Moon J A, (1999)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Reflection in learning &amp; professional development: theory &amp; practice,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Oxon: Kogan Page.</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US"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Schön D A, (1987)  Teaching artistry through reflection-in-action.  </a:t>
            </a:r>
            <a:r>
              <a:rPr kumimoji="0" lang="en-US"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In Educating the reflective practitioner, </a:t>
            </a:r>
            <a:r>
              <a:rPr kumimoji="0" lang="en-US"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San Francisco, CA: Jossey-Bass Publishers.</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US"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Smith M K, (1994) </a:t>
            </a:r>
            <a:r>
              <a:rPr kumimoji="0" lang="en-US"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Local Education. Community, conversation, action</a:t>
            </a:r>
            <a:r>
              <a:rPr kumimoji="0" lang="en-US"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Buckingham: Open University Press.</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Williams F, (2010) Reflection and enquiry, in </a:t>
            </a:r>
            <a:r>
              <a:rPr kumimoji="0" lang="en-GB" alt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Buchroth</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I, and Parkin C, (Eds)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Using Theory in Youth and Community Work Practice,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Exeter: Learning Matters. </a:t>
            </a:r>
          </a:p>
        </p:txBody>
      </p:sp>
    </p:spTree>
    <p:extLst>
      <p:ext uri="{BB962C8B-B14F-4D97-AF65-F5344CB8AC3E}">
        <p14:creationId xmlns:p14="http://schemas.microsoft.com/office/powerpoint/2010/main" val="21883742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6" ma:contentTypeDescription="Create a new document." ma:contentTypeScope="" ma:versionID="e89399bb443a21ac05314ff393ce02e5">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d3110e05af02b5fae71aa72ee50f674d"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676ab72-9079-411c-83fb-ee6e21d36081" xsi:nil="true"/>
  </documentManagement>
</p:properties>
</file>

<file path=customXml/itemProps1.xml><?xml version="1.0" encoding="utf-8"?>
<ds:datastoreItem xmlns:ds="http://schemas.openxmlformats.org/officeDocument/2006/customXml" ds:itemID="{2D9E29CC-020D-4782-89A3-41A228A2CC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86D057E-1408-44EE-A4CE-CD4A2C3966EA}">
  <ds:schemaRefs>
    <ds:schemaRef ds:uri="http://schemas.microsoft.com/sharepoint/v3/contenttype/forms"/>
  </ds:schemaRefs>
</ds:datastoreItem>
</file>

<file path=customXml/itemProps3.xml><?xml version="1.0" encoding="utf-8"?>
<ds:datastoreItem xmlns:ds="http://schemas.openxmlformats.org/officeDocument/2006/customXml" ds:itemID="{23906514-CFB8-4011-9754-AFCB61BD22CA}">
  <ds:schemaRefs>
    <ds:schemaRef ds:uri="http://purl.org/dc/terms/"/>
    <ds:schemaRef ds:uri="http://schemas.microsoft.com/office/infopath/2007/PartnerControls"/>
    <ds:schemaRef ds:uri="fb6e3afc-5266-4630-9c28-28963f20a13f"/>
    <ds:schemaRef ds:uri="http://schemas.microsoft.com/office/2006/documentManagement/types"/>
    <ds:schemaRef ds:uri="http://purl.org/dc/elements/1.1/"/>
    <ds:schemaRef ds:uri="http://www.w3.org/XML/1998/namespace"/>
    <ds:schemaRef ds:uri="2676ab72-9079-411c-83fb-ee6e21d36081"/>
    <ds:schemaRef ds:uri="http://purl.org/dc/dcmitype/"/>
    <ds:schemaRef ds:uri="http://schemas.microsoft.com/office/2006/metadata/properti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55</TotalTime>
  <Words>1276</Words>
  <Application>Microsoft Office PowerPoint</Application>
  <PresentationFormat>Widescreen</PresentationFormat>
  <Paragraphs>137</Paragraphs>
  <Slides>23</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Arial Unicode MS</vt:lpstr>
      <vt:lpstr>Arial</vt:lpstr>
      <vt:lpstr>Bookman Old Style</vt:lpstr>
      <vt:lpstr>Calibri</vt:lpstr>
      <vt:lpstr>Gill Sans MT</vt:lpstr>
      <vt:lpstr>Symbol</vt:lpstr>
      <vt:lpstr>Wingdings</vt:lpstr>
      <vt:lpstr>Wingdings 3</vt:lpstr>
      <vt:lpstr>Origin</vt:lpstr>
      <vt:lpstr>1_Office Theme</vt:lpstr>
      <vt:lpstr>PowerPoint Presentation</vt:lpstr>
      <vt:lpstr>Level 4 Fieldwork Youth Work Practice 1: Preparing the Workforce</vt:lpstr>
      <vt:lpstr>Becoming a  Reflective Practitioner</vt:lpstr>
      <vt:lpstr>Content</vt:lpstr>
      <vt:lpstr>Becoming aware and competent</vt:lpstr>
      <vt:lpstr>A youth worker talking..</vt:lpstr>
      <vt:lpstr>What is reflection?</vt:lpstr>
      <vt:lpstr>What to reflect ‘on’</vt:lpstr>
      <vt:lpstr>Issues from Practice</vt:lpstr>
      <vt:lpstr>Model 1. Gibbs Model of Reflection</vt:lpstr>
      <vt:lpstr>Kolb’s experiential  learning cycle</vt:lpstr>
      <vt:lpstr>Atkins and  Murphy’s model  of reflection (1994)</vt:lpstr>
      <vt:lpstr>Learning from Experience</vt:lpstr>
      <vt:lpstr>A Case Study from your Experience</vt:lpstr>
      <vt:lpstr>Talking Heads</vt:lpstr>
      <vt:lpstr>Group Discussion</vt:lpstr>
      <vt:lpstr>Evaluate..</vt:lpstr>
      <vt:lpstr>Reflection on what might be..</vt:lpstr>
      <vt:lpstr> </vt:lpstr>
      <vt:lpstr>The Mandela Effect</vt:lpstr>
      <vt:lpstr>Techniques needed for reflection..</vt:lpstr>
      <vt:lpstr>Conclusion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  Reflective Practitioner</dc:title>
  <dc:creator>Darrel Williams</dc:creator>
  <cp:lastModifiedBy>Darrel Williams</cp:lastModifiedBy>
  <cp:revision>5</cp:revision>
  <dcterms:created xsi:type="dcterms:W3CDTF">2020-10-19T16:29:50Z</dcterms:created>
  <dcterms:modified xsi:type="dcterms:W3CDTF">2023-10-17T15:31:10Z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ies>
</file>