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sldIdLst>
    <p:sldId id="256" r:id="rId4"/>
    <p:sldId id="270" r:id="rId5"/>
    <p:sldId id="271" r:id="rId6"/>
    <p:sldId id="272" r:id="rId7"/>
    <p:sldId id="258" r:id="rId8"/>
    <p:sldId id="259" r:id="rId9"/>
    <p:sldId id="261" r:id="rId10"/>
    <p:sldId id="262" r:id="rId11"/>
    <p:sldId id="263" r:id="rId12"/>
    <p:sldId id="264" r:id="rId13"/>
    <p:sldId id="265" r:id="rId14"/>
    <p:sldId id="266" r:id="rId15"/>
    <p:sldId id="267" r:id="rId16"/>
    <p:sldId id="268" r:id="rId17"/>
    <p:sldId id="269" r:id="rId18"/>
    <p:sldId id="257" r:id="rId19"/>
    <p:sldId id="260" r:id="rId20"/>
    <p:sldId id="273" r:id="rId21"/>
    <p:sldId id="274" r:id="rId22"/>
    <p:sldId id="275"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5" d="100"/>
          <a:sy n="75" d="100"/>
        </p:scale>
        <p:origin x="25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ctrTitle"/>
          </p:nvPr>
        </p:nvSpPr>
        <p:spPr>
          <a:xfrm>
            <a:off x="3556000" y="381001"/>
            <a:ext cx="8432800" cy="1470025"/>
          </a:xfrm>
        </p:spPr>
        <p:txBody>
          <a:bodyPr/>
          <a:lstStyle>
            <a:lvl1pPr>
              <a:defRPr/>
            </a:lvl1pPr>
          </a:lstStyle>
          <a:p>
            <a:pPr lvl="0"/>
            <a:r>
              <a:rPr lang="en-GB" altLang="en-US" noProof="0" smtClean="0"/>
              <a:t>Click to edit Master title style</a:t>
            </a:r>
          </a:p>
        </p:txBody>
      </p:sp>
      <p:sp>
        <p:nvSpPr>
          <p:cNvPr id="8195" name="Rectangle 3"/>
          <p:cNvSpPr>
            <a:spLocks noGrp="1" noChangeArrowheads="1"/>
          </p:cNvSpPr>
          <p:nvPr>
            <p:ph type="subTitle" idx="1"/>
          </p:nvPr>
        </p:nvSpPr>
        <p:spPr>
          <a:xfrm>
            <a:off x="3556000" y="1981200"/>
            <a:ext cx="8432800" cy="685800"/>
          </a:xfrm>
        </p:spPr>
        <p:txBody>
          <a:bodyPr/>
          <a:lstStyle>
            <a:lvl1pPr marL="0" indent="0" algn="ctr">
              <a:buFontTx/>
              <a:buNone/>
              <a:defRPr/>
            </a:lvl1pPr>
          </a:lstStyle>
          <a:p>
            <a:pPr lvl="0"/>
            <a:r>
              <a:rPr lang="en-GB" altLang="en-US" noProof="0" smtClean="0"/>
              <a:t>Click to edit Master subtitle style</a:t>
            </a:r>
          </a:p>
        </p:txBody>
      </p:sp>
      <p:sp>
        <p:nvSpPr>
          <p:cNvPr id="8196" name="Rectangle 4"/>
          <p:cNvSpPr>
            <a:spLocks noGrp="1" noChangeArrowheads="1"/>
          </p:cNvSpPr>
          <p:nvPr>
            <p:ph type="dt" sz="half" idx="2"/>
          </p:nvPr>
        </p:nvSpPr>
        <p:spPr/>
        <p:txBody>
          <a:bodyPr/>
          <a:lstStyle>
            <a:lvl1pPr>
              <a:defRPr/>
            </a:lvl1pPr>
          </a:lstStyle>
          <a:p>
            <a:fld id="{60F77B77-D644-463C-8AAA-CBF2331FC1DB}" type="datetimeFigureOut">
              <a:rPr lang="en-GB" smtClean="0"/>
              <a:t>13/10/2017</a:t>
            </a:fld>
            <a:endParaRPr lang="en-GB"/>
          </a:p>
        </p:txBody>
      </p:sp>
      <p:sp>
        <p:nvSpPr>
          <p:cNvPr id="8197" name="Rectangle 5"/>
          <p:cNvSpPr>
            <a:spLocks noGrp="1" noChangeArrowheads="1"/>
          </p:cNvSpPr>
          <p:nvPr>
            <p:ph type="ftr" sz="quarter" idx="3"/>
          </p:nvPr>
        </p:nvSpPr>
        <p:spPr/>
        <p:txBody>
          <a:bodyPr/>
          <a:lstStyle>
            <a:lvl1pPr>
              <a:defRPr/>
            </a:lvl1pPr>
          </a:lstStyle>
          <a:p>
            <a:endParaRPr lang="en-GB"/>
          </a:p>
        </p:txBody>
      </p:sp>
      <p:sp>
        <p:nvSpPr>
          <p:cNvPr id="8198" name="Rectangle 6"/>
          <p:cNvSpPr>
            <a:spLocks noGrp="1" noChangeArrowheads="1"/>
          </p:cNvSpPr>
          <p:nvPr>
            <p:ph type="sldNum" sz="quarter" idx="4"/>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24848733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40896733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GB"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9877397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2540000" y="2819401"/>
            <a:ext cx="4419600" cy="33067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7162800" y="2819401"/>
            <a:ext cx="4419600" cy="33067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2090623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GB"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2773675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3659149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41369384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36776553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3163014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188396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321800" y="1676401"/>
            <a:ext cx="2260600" cy="4449763"/>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2540000" y="1676401"/>
            <a:ext cx="6578600" cy="4449763"/>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15686147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097A374C-C07E-443D-8D37-34BE719690B8}" type="slidenum">
              <a:rPr lang="en-GB" altLang="en-US"/>
              <a:pPr/>
              <a:t>‹#›</a:t>
            </a:fld>
            <a:endParaRPr lang="en-GB" altLang="en-US"/>
          </a:p>
        </p:txBody>
      </p:sp>
    </p:spTree>
    <p:extLst>
      <p:ext uri="{BB962C8B-B14F-4D97-AF65-F5344CB8AC3E}">
        <p14:creationId xmlns:p14="http://schemas.microsoft.com/office/powerpoint/2010/main" val="1475970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C5262D1B-3E9A-4638-BD58-08AD6B96C6D8}" type="slidenum">
              <a:rPr lang="en-GB" altLang="en-US"/>
              <a:pPr/>
              <a:t>‹#›</a:t>
            </a:fld>
            <a:endParaRPr lang="en-GB" altLang="en-US"/>
          </a:p>
        </p:txBody>
      </p:sp>
    </p:spTree>
    <p:extLst>
      <p:ext uri="{BB962C8B-B14F-4D97-AF65-F5344CB8AC3E}">
        <p14:creationId xmlns:p14="http://schemas.microsoft.com/office/powerpoint/2010/main" val="10831842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GB"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FEEBF75F-0084-49AF-968B-18BC7C44AF4A}" type="slidenum">
              <a:rPr lang="en-GB" altLang="en-US"/>
              <a:pPr/>
              <a:t>‹#›</a:t>
            </a:fld>
            <a:endParaRPr lang="en-GB" altLang="en-US"/>
          </a:p>
        </p:txBody>
      </p:sp>
    </p:spTree>
    <p:extLst>
      <p:ext uri="{BB962C8B-B14F-4D97-AF65-F5344CB8AC3E}">
        <p14:creationId xmlns:p14="http://schemas.microsoft.com/office/powerpoint/2010/main" val="38123537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2336800" y="2819400"/>
            <a:ext cx="4622800" cy="3124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7162800" y="2819400"/>
            <a:ext cx="4622800" cy="31242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E50C5D85-4AE0-41AE-BB0E-7E1AF6DEFF6E}" type="slidenum">
              <a:rPr lang="en-GB" altLang="en-US"/>
              <a:pPr/>
              <a:t>‹#›</a:t>
            </a:fld>
            <a:endParaRPr lang="en-GB" altLang="en-US"/>
          </a:p>
        </p:txBody>
      </p:sp>
    </p:spTree>
    <p:extLst>
      <p:ext uri="{BB962C8B-B14F-4D97-AF65-F5344CB8AC3E}">
        <p14:creationId xmlns:p14="http://schemas.microsoft.com/office/powerpoint/2010/main" val="2744680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GB"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p>
        </p:txBody>
      </p:sp>
      <p:sp>
        <p:nvSpPr>
          <p:cNvPr id="8" name="Footer Placeholder 7"/>
          <p:cNvSpPr>
            <a:spLocks noGrp="1"/>
          </p:cNvSpPr>
          <p:nvPr>
            <p:ph type="ftr" sz="quarter" idx="11"/>
          </p:nvPr>
        </p:nvSpPr>
        <p:spPr/>
        <p:txBody>
          <a:bodyPr/>
          <a:lstStyle>
            <a:lvl1pPr>
              <a:defRPr/>
            </a:lvl1pPr>
          </a:lstStyle>
          <a:p>
            <a:endParaRPr lang="en-GB" altLang="en-US"/>
          </a:p>
        </p:txBody>
      </p:sp>
      <p:sp>
        <p:nvSpPr>
          <p:cNvPr id="9" name="Slide Number Placeholder 8"/>
          <p:cNvSpPr>
            <a:spLocks noGrp="1"/>
          </p:cNvSpPr>
          <p:nvPr>
            <p:ph type="sldNum" sz="quarter" idx="12"/>
          </p:nvPr>
        </p:nvSpPr>
        <p:spPr/>
        <p:txBody>
          <a:bodyPr/>
          <a:lstStyle>
            <a:lvl1pPr>
              <a:defRPr/>
            </a:lvl1pPr>
          </a:lstStyle>
          <a:p>
            <a:fld id="{81FFAB6F-846C-4520-8E92-03E01BB76F9F}" type="slidenum">
              <a:rPr lang="en-GB" altLang="en-US"/>
              <a:pPr/>
              <a:t>‹#›</a:t>
            </a:fld>
            <a:endParaRPr lang="en-GB" altLang="en-US"/>
          </a:p>
        </p:txBody>
      </p:sp>
    </p:spTree>
    <p:extLst>
      <p:ext uri="{BB962C8B-B14F-4D97-AF65-F5344CB8AC3E}">
        <p14:creationId xmlns:p14="http://schemas.microsoft.com/office/powerpoint/2010/main" val="9890117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p>
        </p:txBody>
      </p:sp>
      <p:sp>
        <p:nvSpPr>
          <p:cNvPr id="4" name="Footer Placeholder 3"/>
          <p:cNvSpPr>
            <a:spLocks noGrp="1"/>
          </p:cNvSpPr>
          <p:nvPr>
            <p:ph type="ftr" sz="quarter" idx="11"/>
          </p:nvPr>
        </p:nvSpPr>
        <p:spPr/>
        <p:txBody>
          <a:bodyPr/>
          <a:lstStyle>
            <a:lvl1pPr>
              <a:defRPr/>
            </a:lvl1pPr>
          </a:lstStyle>
          <a:p>
            <a:endParaRPr lang="en-GB" altLang="en-US"/>
          </a:p>
        </p:txBody>
      </p:sp>
      <p:sp>
        <p:nvSpPr>
          <p:cNvPr id="5" name="Slide Number Placeholder 4"/>
          <p:cNvSpPr>
            <a:spLocks noGrp="1"/>
          </p:cNvSpPr>
          <p:nvPr>
            <p:ph type="sldNum" sz="quarter" idx="12"/>
          </p:nvPr>
        </p:nvSpPr>
        <p:spPr/>
        <p:txBody>
          <a:bodyPr/>
          <a:lstStyle>
            <a:lvl1pPr>
              <a:defRPr/>
            </a:lvl1pPr>
          </a:lstStyle>
          <a:p>
            <a:fld id="{6584C11C-26F4-4BA3-BAE4-6B667505B778}" type="slidenum">
              <a:rPr lang="en-GB" altLang="en-US"/>
              <a:pPr/>
              <a:t>‹#›</a:t>
            </a:fld>
            <a:endParaRPr lang="en-GB" altLang="en-US"/>
          </a:p>
        </p:txBody>
      </p:sp>
    </p:spTree>
    <p:extLst>
      <p:ext uri="{BB962C8B-B14F-4D97-AF65-F5344CB8AC3E}">
        <p14:creationId xmlns:p14="http://schemas.microsoft.com/office/powerpoint/2010/main" val="42005196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p>
        </p:txBody>
      </p:sp>
      <p:sp>
        <p:nvSpPr>
          <p:cNvPr id="3" name="Footer Placeholder 2"/>
          <p:cNvSpPr>
            <a:spLocks noGrp="1"/>
          </p:cNvSpPr>
          <p:nvPr>
            <p:ph type="ftr" sz="quarter" idx="11"/>
          </p:nvPr>
        </p:nvSpPr>
        <p:spPr/>
        <p:txBody>
          <a:bodyPr/>
          <a:lstStyle>
            <a:lvl1pPr>
              <a:defRPr/>
            </a:lvl1pPr>
          </a:lstStyle>
          <a:p>
            <a:endParaRPr lang="en-GB" altLang="en-US"/>
          </a:p>
        </p:txBody>
      </p:sp>
      <p:sp>
        <p:nvSpPr>
          <p:cNvPr id="4" name="Slide Number Placeholder 3"/>
          <p:cNvSpPr>
            <a:spLocks noGrp="1"/>
          </p:cNvSpPr>
          <p:nvPr>
            <p:ph type="sldNum" sz="quarter" idx="12"/>
          </p:nvPr>
        </p:nvSpPr>
        <p:spPr/>
        <p:txBody>
          <a:bodyPr/>
          <a:lstStyle>
            <a:lvl1pPr>
              <a:defRPr/>
            </a:lvl1pPr>
          </a:lstStyle>
          <a:p>
            <a:fld id="{EE046BC9-2EBA-4C80-A113-97493471B315}" type="slidenum">
              <a:rPr lang="en-GB" altLang="en-US"/>
              <a:pPr/>
              <a:t>‹#›</a:t>
            </a:fld>
            <a:endParaRPr lang="en-GB" altLang="en-US"/>
          </a:p>
        </p:txBody>
      </p:sp>
    </p:spTree>
    <p:extLst>
      <p:ext uri="{BB962C8B-B14F-4D97-AF65-F5344CB8AC3E}">
        <p14:creationId xmlns:p14="http://schemas.microsoft.com/office/powerpoint/2010/main" val="32448632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C33C7DE4-D337-4A5C-A84F-B4C0C47FBA8E}" type="slidenum">
              <a:rPr lang="en-GB" altLang="en-US"/>
              <a:pPr/>
              <a:t>‹#›</a:t>
            </a:fld>
            <a:endParaRPr lang="en-GB" altLang="en-US"/>
          </a:p>
        </p:txBody>
      </p:sp>
    </p:spTree>
    <p:extLst>
      <p:ext uri="{BB962C8B-B14F-4D97-AF65-F5344CB8AC3E}">
        <p14:creationId xmlns:p14="http://schemas.microsoft.com/office/powerpoint/2010/main" val="30200995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GB"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p>
        </p:txBody>
      </p:sp>
      <p:sp>
        <p:nvSpPr>
          <p:cNvPr id="6" name="Footer Placeholder 5"/>
          <p:cNvSpPr>
            <a:spLocks noGrp="1"/>
          </p:cNvSpPr>
          <p:nvPr>
            <p:ph type="ftr" sz="quarter" idx="11"/>
          </p:nvPr>
        </p:nvSpPr>
        <p:spPr/>
        <p:txBody>
          <a:bodyPr/>
          <a:lstStyle>
            <a:lvl1pPr>
              <a:defRPr/>
            </a:lvl1pPr>
          </a:lstStyle>
          <a:p>
            <a:endParaRPr lang="en-GB" altLang="en-US"/>
          </a:p>
        </p:txBody>
      </p:sp>
      <p:sp>
        <p:nvSpPr>
          <p:cNvPr id="7" name="Slide Number Placeholder 6"/>
          <p:cNvSpPr>
            <a:spLocks noGrp="1"/>
          </p:cNvSpPr>
          <p:nvPr>
            <p:ph type="sldNum" sz="quarter" idx="12"/>
          </p:nvPr>
        </p:nvSpPr>
        <p:spPr/>
        <p:txBody>
          <a:bodyPr/>
          <a:lstStyle>
            <a:lvl1pPr>
              <a:defRPr/>
            </a:lvl1pPr>
          </a:lstStyle>
          <a:p>
            <a:fld id="{233ABF7A-1795-42EC-BEE8-E7B688E23EAD}" type="slidenum">
              <a:rPr lang="en-GB" altLang="en-US"/>
              <a:pPr/>
              <a:t>‹#›</a:t>
            </a:fld>
            <a:endParaRPr lang="en-GB" altLang="en-US"/>
          </a:p>
        </p:txBody>
      </p:sp>
    </p:spTree>
    <p:extLst>
      <p:ext uri="{BB962C8B-B14F-4D97-AF65-F5344CB8AC3E}">
        <p14:creationId xmlns:p14="http://schemas.microsoft.com/office/powerpoint/2010/main" val="35840636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EDB7A40B-4BBE-48B5-8D0A-8DD18D252903}" type="slidenum">
              <a:rPr lang="en-GB" altLang="en-US"/>
              <a:pPr/>
              <a:t>‹#›</a:t>
            </a:fld>
            <a:endParaRPr lang="en-GB" altLang="en-US"/>
          </a:p>
        </p:txBody>
      </p:sp>
    </p:spTree>
    <p:extLst>
      <p:ext uri="{BB962C8B-B14F-4D97-AF65-F5344CB8AC3E}">
        <p14:creationId xmlns:p14="http://schemas.microsoft.com/office/powerpoint/2010/main" val="5543999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23400" y="1676400"/>
            <a:ext cx="2362200" cy="4267200"/>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2336800" y="1676400"/>
            <a:ext cx="6883400" cy="42672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p>
        </p:txBody>
      </p:sp>
      <p:sp>
        <p:nvSpPr>
          <p:cNvPr id="5" name="Footer Placeholder 4"/>
          <p:cNvSpPr>
            <a:spLocks noGrp="1"/>
          </p:cNvSpPr>
          <p:nvPr>
            <p:ph type="ftr" sz="quarter" idx="11"/>
          </p:nvPr>
        </p:nvSpPr>
        <p:spPr/>
        <p:txBody>
          <a:bodyPr/>
          <a:lstStyle>
            <a:lvl1pPr>
              <a:defRPr/>
            </a:lvl1pPr>
          </a:lstStyle>
          <a:p>
            <a:endParaRPr lang="en-GB" altLang="en-US"/>
          </a:p>
        </p:txBody>
      </p:sp>
      <p:sp>
        <p:nvSpPr>
          <p:cNvPr id="6" name="Slide Number Placeholder 5"/>
          <p:cNvSpPr>
            <a:spLocks noGrp="1"/>
          </p:cNvSpPr>
          <p:nvPr>
            <p:ph type="sldNum" sz="quarter" idx="12"/>
          </p:nvPr>
        </p:nvSpPr>
        <p:spPr/>
        <p:txBody>
          <a:bodyPr/>
          <a:lstStyle>
            <a:lvl1pPr>
              <a:defRPr/>
            </a:lvl1pPr>
          </a:lstStyle>
          <a:p>
            <a:fld id="{CEA80C61-663C-46E8-945B-96AD256C9530}" type="slidenum">
              <a:rPr lang="en-GB" altLang="en-US"/>
              <a:pPr/>
              <a:t>‹#›</a:t>
            </a:fld>
            <a:endParaRPr lang="en-GB" altLang="en-US"/>
          </a:p>
        </p:txBody>
      </p:sp>
    </p:spTree>
    <p:extLst>
      <p:ext uri="{BB962C8B-B14F-4D97-AF65-F5344CB8AC3E}">
        <p14:creationId xmlns:p14="http://schemas.microsoft.com/office/powerpoint/2010/main" val="14284066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9153274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1215538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36071633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12343176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0F77B77-D644-463C-8AAA-CBF2331FC1DB}" type="datetimeFigureOut">
              <a:rPr lang="en-GB" smtClean="0"/>
              <a:t>13/10/2017</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272793489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0F77B77-D644-463C-8AAA-CBF2331FC1DB}" type="datetimeFigureOut">
              <a:rPr lang="en-GB" smtClean="0"/>
              <a:t>13/10/2017</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369685156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0F77B77-D644-463C-8AAA-CBF2331FC1DB}" type="datetimeFigureOut">
              <a:rPr lang="en-GB" smtClean="0"/>
              <a:t>13/10/2017</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426531225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42337055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341221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164496575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79B164F-1B56-4391-8B1E-17EDEBCEF45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8591659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152709153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79B164F-1B56-4391-8B1E-17EDEBCEF45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64865364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60F77B77-D644-463C-8AAA-CBF2331FC1DB}" type="datetimeFigureOut">
              <a:rPr lang="en-GB" smtClean="0"/>
              <a:t>13/10/2017</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73948293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17515387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0F77B77-D644-463C-8AAA-CBF2331FC1DB}" type="datetimeFigureOut">
              <a:rPr lang="en-GB" smtClean="0"/>
              <a:t>13/10/2017</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79B164F-1B56-4391-8B1E-17EDEBCEF45A}" type="slidenum">
              <a:rPr lang="en-GB" smtClean="0"/>
              <a:t>‹#›</a:t>
            </a:fld>
            <a:endParaRPr lang="en-GB"/>
          </a:p>
        </p:txBody>
      </p:sp>
    </p:spTree>
    <p:extLst>
      <p:ext uri="{BB962C8B-B14F-4D97-AF65-F5344CB8AC3E}">
        <p14:creationId xmlns:p14="http://schemas.microsoft.com/office/powerpoint/2010/main" val="5960827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3.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slideLayout" Target="../slideLayouts/slideLayout35.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17" Type="http://schemas.openxmlformats.org/officeDocument/2006/relationships/theme" Target="../theme/theme3.xml"/><Relationship Id="rId2" Type="http://schemas.openxmlformats.org/officeDocument/2006/relationships/slideLayout" Target="../slideLayouts/slideLayout24.xml"/><Relationship Id="rId16" Type="http://schemas.openxmlformats.org/officeDocument/2006/relationships/slideLayout" Target="../slideLayouts/slideLayout38.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5" Type="http://schemas.openxmlformats.org/officeDocument/2006/relationships/slideLayout" Target="../slideLayouts/slideLayout3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slideLayout" Target="../slideLayouts/slideLayout3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bwMode="auto">
          <a:xfrm>
            <a:off x="2540000" y="1676400"/>
            <a:ext cx="9042400" cy="96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4099" name="Rectangle 3"/>
          <p:cNvSpPr>
            <a:spLocks noGrp="1" noChangeArrowheads="1"/>
          </p:cNvSpPr>
          <p:nvPr>
            <p:ph type="body" idx="1"/>
          </p:nvPr>
        </p:nvSpPr>
        <p:spPr bwMode="auto">
          <a:xfrm>
            <a:off x="2540000" y="2819401"/>
            <a:ext cx="9042400" cy="3306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4100"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fld id="{60F77B77-D644-463C-8AAA-CBF2331FC1DB}" type="datetimeFigureOut">
              <a:rPr lang="en-GB" smtClean="0"/>
              <a:t>13/10/2017</a:t>
            </a:fld>
            <a:endParaRPr lang="en-GB"/>
          </a:p>
        </p:txBody>
      </p:sp>
      <p:sp>
        <p:nvSpPr>
          <p:cNvPr id="4101"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GB"/>
          </a:p>
        </p:txBody>
      </p:sp>
      <p:sp>
        <p:nvSpPr>
          <p:cNvPr id="4102"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579B164F-1B56-4391-8B1E-17EDEBCEF45A}" type="slidenum">
              <a:rPr lang="en-GB" smtClean="0"/>
              <a:t>‹#›</a:t>
            </a:fld>
            <a:endParaRPr lang="en-GB"/>
          </a:p>
        </p:txBody>
      </p:sp>
    </p:spTree>
    <p:extLst>
      <p:ext uri="{BB962C8B-B14F-4D97-AF65-F5344CB8AC3E}">
        <p14:creationId xmlns:p14="http://schemas.microsoft.com/office/powerpoint/2010/main" val="21856919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fontAlgn="base" hangingPunct="1">
        <a:spcBef>
          <a:spcPct val="0"/>
        </a:spcBef>
        <a:spcAft>
          <a:spcPct val="0"/>
        </a:spcAft>
        <a:defRPr sz="4400" kern="12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Arial Black" panose="020B0A04020102020204" pitchFamily="34" charset="0"/>
        </a:defRPr>
      </a:lvl2pPr>
      <a:lvl3pPr algn="l" rtl="0" eaLnBrk="1" fontAlgn="base" hangingPunct="1">
        <a:spcBef>
          <a:spcPct val="0"/>
        </a:spcBef>
        <a:spcAft>
          <a:spcPct val="0"/>
        </a:spcAft>
        <a:defRPr sz="4400">
          <a:solidFill>
            <a:schemeClr val="tx2"/>
          </a:solidFill>
          <a:latin typeface="Arial Black" panose="020B0A04020102020204" pitchFamily="34" charset="0"/>
        </a:defRPr>
      </a:lvl3pPr>
      <a:lvl4pPr algn="l" rtl="0" eaLnBrk="1" fontAlgn="base" hangingPunct="1">
        <a:spcBef>
          <a:spcPct val="0"/>
        </a:spcBef>
        <a:spcAft>
          <a:spcPct val="0"/>
        </a:spcAft>
        <a:defRPr sz="4400">
          <a:solidFill>
            <a:schemeClr val="tx2"/>
          </a:solidFill>
          <a:latin typeface="Arial Black" panose="020B0A04020102020204" pitchFamily="34" charset="0"/>
        </a:defRPr>
      </a:lvl4pPr>
      <a:lvl5pPr algn="l" rtl="0" eaLnBrk="1" fontAlgn="base" hangingPunct="1">
        <a:spcBef>
          <a:spcPct val="0"/>
        </a:spcBef>
        <a:spcAft>
          <a:spcPct val="0"/>
        </a:spcAft>
        <a:defRPr sz="4400">
          <a:solidFill>
            <a:schemeClr val="tx2"/>
          </a:solidFill>
          <a:latin typeface="Arial Black" panose="020B0A04020102020204" pitchFamily="34" charset="0"/>
        </a:defRPr>
      </a:lvl5pPr>
      <a:lvl6pPr marL="457200" algn="l" rtl="0" eaLnBrk="1" fontAlgn="base" hangingPunct="1">
        <a:spcBef>
          <a:spcPct val="0"/>
        </a:spcBef>
        <a:spcAft>
          <a:spcPct val="0"/>
        </a:spcAft>
        <a:defRPr sz="4400">
          <a:solidFill>
            <a:schemeClr val="tx2"/>
          </a:solidFill>
          <a:latin typeface="Arial Black" panose="020B0A04020102020204" pitchFamily="34" charset="0"/>
        </a:defRPr>
      </a:lvl6pPr>
      <a:lvl7pPr marL="914400" algn="l" rtl="0" eaLnBrk="1" fontAlgn="base" hangingPunct="1">
        <a:spcBef>
          <a:spcPct val="0"/>
        </a:spcBef>
        <a:spcAft>
          <a:spcPct val="0"/>
        </a:spcAft>
        <a:defRPr sz="4400">
          <a:solidFill>
            <a:schemeClr val="tx2"/>
          </a:solidFill>
          <a:latin typeface="Arial Black" panose="020B0A04020102020204" pitchFamily="34" charset="0"/>
        </a:defRPr>
      </a:lvl7pPr>
      <a:lvl8pPr marL="1371600" algn="l" rtl="0" eaLnBrk="1" fontAlgn="base" hangingPunct="1">
        <a:spcBef>
          <a:spcPct val="0"/>
        </a:spcBef>
        <a:spcAft>
          <a:spcPct val="0"/>
        </a:spcAft>
        <a:defRPr sz="4400">
          <a:solidFill>
            <a:schemeClr val="tx2"/>
          </a:solidFill>
          <a:latin typeface="Arial Black" panose="020B0A04020102020204" pitchFamily="34" charset="0"/>
        </a:defRPr>
      </a:lvl8pPr>
      <a:lvl9pPr marL="1828800" algn="l" rtl="0" eaLnBrk="1" fontAlgn="base" hangingPunct="1">
        <a:spcBef>
          <a:spcPct val="0"/>
        </a:spcBef>
        <a:spcAft>
          <a:spcPct val="0"/>
        </a:spcAft>
        <a:defRPr sz="4400">
          <a:solidFill>
            <a:schemeClr val="tx2"/>
          </a:solidFill>
          <a:latin typeface="Arial Black" panose="020B0A04020102020204" pitchFamily="34" charset="0"/>
        </a:defRPr>
      </a:lvl9pPr>
    </p:titleStyle>
    <p:bodyStyle>
      <a:lvl1pPr marL="342900" indent="-342900" algn="l" rtl="0" eaLnBrk="1" fontAlgn="base" hangingPunct="1">
        <a:spcBef>
          <a:spcPct val="20000"/>
        </a:spcBef>
        <a:spcAft>
          <a:spcPct val="0"/>
        </a:spcAft>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bwMode="auto">
          <a:xfrm>
            <a:off x="2336800" y="1676400"/>
            <a:ext cx="9448800" cy="884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smtClean="0"/>
              <a:t>Click to edit Master title style</a:t>
            </a:r>
          </a:p>
        </p:txBody>
      </p:sp>
      <p:sp>
        <p:nvSpPr>
          <p:cNvPr id="10243" name="Rectangle 3"/>
          <p:cNvSpPr>
            <a:spLocks noGrp="1" noChangeArrowheads="1"/>
          </p:cNvSpPr>
          <p:nvPr>
            <p:ph type="body" idx="1"/>
          </p:nvPr>
        </p:nvSpPr>
        <p:spPr bwMode="auto">
          <a:xfrm>
            <a:off x="2336800" y="2819400"/>
            <a:ext cx="9448800"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10244"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000"/>
            </a:lvl1pPr>
          </a:lstStyle>
          <a:p>
            <a:endParaRPr lang="en-GB" altLang="en-US"/>
          </a:p>
        </p:txBody>
      </p:sp>
      <p:sp>
        <p:nvSpPr>
          <p:cNvPr id="10245"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eaLnBrk="1" hangingPunct="1">
              <a:defRPr sz="1000"/>
            </a:lvl1pPr>
          </a:lstStyle>
          <a:p>
            <a:endParaRPr lang="en-GB" altLang="en-US"/>
          </a:p>
        </p:txBody>
      </p:sp>
      <p:sp>
        <p:nvSpPr>
          <p:cNvPr id="10246"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000"/>
            </a:lvl1pPr>
          </a:lstStyle>
          <a:p>
            <a:fld id="{5C2E5038-6D91-44BA-ADB2-04C662DB0026}" type="slidenum">
              <a:rPr lang="en-GB" altLang="en-US"/>
              <a:pPr/>
              <a:t>‹#›</a:t>
            </a:fld>
            <a:endParaRPr lang="en-GB" altLang="en-US"/>
          </a:p>
        </p:txBody>
      </p:sp>
    </p:spTree>
    <p:extLst>
      <p:ext uri="{BB962C8B-B14F-4D97-AF65-F5344CB8AC3E}">
        <p14:creationId xmlns:p14="http://schemas.microsoft.com/office/powerpoint/2010/main" val="998446722"/>
      </p:ext>
    </p:extLst>
  </p:cSld>
  <p:clrMap bg1="dk2" tx1="lt1" bg2="dk1"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fontAlgn="base" hangingPunct="1">
        <a:spcBef>
          <a:spcPct val="0"/>
        </a:spcBef>
        <a:spcAft>
          <a:spcPct val="0"/>
        </a:spcAft>
        <a:defRPr sz="4000" kern="1200">
          <a:solidFill>
            <a:schemeClr val="tx2"/>
          </a:solidFill>
          <a:latin typeface="+mj-lt"/>
          <a:ea typeface="+mj-ea"/>
          <a:cs typeface="+mj-cs"/>
        </a:defRPr>
      </a:lvl1pPr>
      <a:lvl2pPr algn="l" rtl="0" eaLnBrk="1" fontAlgn="base" hangingPunct="1">
        <a:spcBef>
          <a:spcPct val="0"/>
        </a:spcBef>
        <a:spcAft>
          <a:spcPct val="0"/>
        </a:spcAft>
        <a:defRPr sz="4000">
          <a:solidFill>
            <a:schemeClr val="tx2"/>
          </a:solidFill>
          <a:latin typeface="Arial Black" panose="020B0A04020102020204" pitchFamily="34" charset="0"/>
        </a:defRPr>
      </a:lvl2pPr>
      <a:lvl3pPr algn="l" rtl="0" eaLnBrk="1" fontAlgn="base" hangingPunct="1">
        <a:spcBef>
          <a:spcPct val="0"/>
        </a:spcBef>
        <a:spcAft>
          <a:spcPct val="0"/>
        </a:spcAft>
        <a:defRPr sz="4000">
          <a:solidFill>
            <a:schemeClr val="tx2"/>
          </a:solidFill>
          <a:latin typeface="Arial Black" panose="020B0A04020102020204" pitchFamily="34" charset="0"/>
        </a:defRPr>
      </a:lvl3pPr>
      <a:lvl4pPr algn="l" rtl="0" eaLnBrk="1" fontAlgn="base" hangingPunct="1">
        <a:spcBef>
          <a:spcPct val="0"/>
        </a:spcBef>
        <a:spcAft>
          <a:spcPct val="0"/>
        </a:spcAft>
        <a:defRPr sz="4000">
          <a:solidFill>
            <a:schemeClr val="tx2"/>
          </a:solidFill>
          <a:latin typeface="Arial Black" panose="020B0A04020102020204" pitchFamily="34" charset="0"/>
        </a:defRPr>
      </a:lvl4pPr>
      <a:lvl5pPr algn="l" rtl="0" eaLnBrk="1" fontAlgn="base" hangingPunct="1">
        <a:spcBef>
          <a:spcPct val="0"/>
        </a:spcBef>
        <a:spcAft>
          <a:spcPct val="0"/>
        </a:spcAft>
        <a:defRPr sz="4000">
          <a:solidFill>
            <a:schemeClr val="tx2"/>
          </a:solidFill>
          <a:latin typeface="Arial Black" panose="020B0A04020102020204" pitchFamily="34" charset="0"/>
        </a:defRPr>
      </a:lvl5pPr>
      <a:lvl6pPr marL="457200" algn="l" rtl="0" eaLnBrk="1" fontAlgn="base" hangingPunct="1">
        <a:spcBef>
          <a:spcPct val="0"/>
        </a:spcBef>
        <a:spcAft>
          <a:spcPct val="0"/>
        </a:spcAft>
        <a:defRPr sz="4000">
          <a:solidFill>
            <a:schemeClr val="tx2"/>
          </a:solidFill>
          <a:latin typeface="Arial Black" panose="020B0A04020102020204" pitchFamily="34" charset="0"/>
        </a:defRPr>
      </a:lvl6pPr>
      <a:lvl7pPr marL="914400" algn="l" rtl="0" eaLnBrk="1" fontAlgn="base" hangingPunct="1">
        <a:spcBef>
          <a:spcPct val="0"/>
        </a:spcBef>
        <a:spcAft>
          <a:spcPct val="0"/>
        </a:spcAft>
        <a:defRPr sz="4000">
          <a:solidFill>
            <a:schemeClr val="tx2"/>
          </a:solidFill>
          <a:latin typeface="Arial Black" panose="020B0A04020102020204" pitchFamily="34" charset="0"/>
        </a:defRPr>
      </a:lvl7pPr>
      <a:lvl8pPr marL="1371600" algn="l" rtl="0" eaLnBrk="1" fontAlgn="base" hangingPunct="1">
        <a:spcBef>
          <a:spcPct val="0"/>
        </a:spcBef>
        <a:spcAft>
          <a:spcPct val="0"/>
        </a:spcAft>
        <a:defRPr sz="4000">
          <a:solidFill>
            <a:schemeClr val="tx2"/>
          </a:solidFill>
          <a:latin typeface="Arial Black" panose="020B0A04020102020204" pitchFamily="34" charset="0"/>
        </a:defRPr>
      </a:lvl8pPr>
      <a:lvl9pPr marL="1828800" algn="l" rtl="0" eaLnBrk="1" fontAlgn="base" hangingPunct="1">
        <a:spcBef>
          <a:spcPct val="0"/>
        </a:spcBef>
        <a:spcAft>
          <a:spcPct val="0"/>
        </a:spcAft>
        <a:defRPr sz="4000">
          <a:solidFill>
            <a:schemeClr val="tx2"/>
          </a:solidFill>
          <a:latin typeface="Arial Black" panose="020B0A04020102020204" pitchFamily="34" charset="0"/>
        </a:defRPr>
      </a:lvl9pPr>
    </p:titleStyle>
    <p:bodyStyle>
      <a:lvl1pPr marL="342900" indent="-342900" algn="l" rtl="0" eaLnBrk="1" fontAlgn="base" hangingPunct="1">
        <a:spcBef>
          <a:spcPct val="20000"/>
        </a:spcBef>
        <a:spcAft>
          <a:spcPct val="0"/>
        </a:spcAft>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0F77B77-D644-463C-8AAA-CBF2331FC1DB}" type="datetimeFigureOut">
              <a:rPr lang="en-GB" smtClean="0"/>
              <a:t>13/10/2017</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79B164F-1B56-4391-8B1E-17EDEBCEF45A}" type="slidenum">
              <a:rPr lang="en-GB" smtClean="0"/>
              <a:t>‹#›</a:t>
            </a:fld>
            <a:endParaRPr lang="en-GB"/>
          </a:p>
        </p:txBody>
      </p:sp>
    </p:spTree>
    <p:extLst>
      <p:ext uri="{BB962C8B-B14F-4D97-AF65-F5344CB8AC3E}">
        <p14:creationId xmlns:p14="http://schemas.microsoft.com/office/powerpoint/2010/main" val="189822129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oloBxaPAmok" TargetMode="External"/><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Evidence</a:t>
            </a:r>
            <a:br>
              <a:rPr lang="en-GB" dirty="0" smtClean="0"/>
            </a:br>
            <a:r>
              <a:rPr lang="en-GB" dirty="0" err="1" smtClean="0"/>
              <a:t>Blackstones</a:t>
            </a:r>
            <a:r>
              <a:rPr lang="en-GB" dirty="0" smtClean="0"/>
              <a:t> 27.4</a:t>
            </a:r>
            <a:endParaRPr lang="en-GB" dirty="0"/>
          </a:p>
        </p:txBody>
      </p:sp>
      <p:sp>
        <p:nvSpPr>
          <p:cNvPr id="3" name="Subtitle 2"/>
          <p:cNvSpPr>
            <a:spLocks noGrp="1"/>
          </p:cNvSpPr>
          <p:nvPr>
            <p:ph type="subTitle" idx="1"/>
          </p:nvPr>
        </p:nvSpPr>
        <p:spPr/>
        <p:txBody>
          <a:bodyPr/>
          <a:lstStyle/>
          <a:p>
            <a:r>
              <a:rPr lang="en-GB" dirty="0" smtClean="0"/>
              <a:t>Wynne Jones</a:t>
            </a:r>
            <a:endParaRPr lang="en-GB" dirty="0"/>
          </a:p>
        </p:txBody>
      </p:sp>
    </p:spTree>
    <p:extLst>
      <p:ext uri="{BB962C8B-B14F-4D97-AF65-F5344CB8AC3E}">
        <p14:creationId xmlns:p14="http://schemas.microsoft.com/office/powerpoint/2010/main" val="40740245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Criminal Liability</a:t>
            </a:r>
            <a:endParaRPr lang="en-GB" dirty="0"/>
          </a:p>
        </p:txBody>
      </p:sp>
      <p:sp>
        <p:nvSpPr>
          <p:cNvPr id="3" name="Content Placeholder 2"/>
          <p:cNvSpPr>
            <a:spLocks noGrp="1"/>
          </p:cNvSpPr>
          <p:nvPr>
            <p:ph idx="1"/>
          </p:nvPr>
        </p:nvSpPr>
        <p:spPr/>
        <p:txBody>
          <a:bodyPr>
            <a:noAutofit/>
          </a:bodyPr>
          <a:lstStyle/>
          <a:p>
            <a:pPr marL="0" indent="0">
              <a:buNone/>
            </a:pPr>
            <a:r>
              <a:rPr lang="en-GB" sz="2400" dirty="0" smtClean="0"/>
              <a:t>Two elements:</a:t>
            </a:r>
          </a:p>
          <a:p>
            <a:endParaRPr lang="en-GB" sz="2400" dirty="0" smtClean="0"/>
          </a:p>
          <a:p>
            <a:r>
              <a:rPr lang="en-GB" sz="2400" dirty="0" smtClean="0"/>
              <a:t>The </a:t>
            </a:r>
            <a:r>
              <a:rPr lang="en-GB" sz="2400" b="1" i="1" dirty="0" err="1" smtClean="0"/>
              <a:t>actus</a:t>
            </a:r>
            <a:r>
              <a:rPr lang="en-GB" sz="2400" b="1" i="1" dirty="0" smtClean="0"/>
              <a:t> Reus </a:t>
            </a:r>
            <a:r>
              <a:rPr lang="en-GB" sz="2400" dirty="0" smtClean="0"/>
              <a:t>– The action carried out, must be proven beyond reasonable doubt, and</a:t>
            </a:r>
          </a:p>
          <a:p>
            <a:endParaRPr lang="en-GB" sz="2400" dirty="0" smtClean="0"/>
          </a:p>
          <a:p>
            <a:r>
              <a:rPr lang="en-GB" sz="2400" dirty="0" smtClean="0"/>
              <a:t>The </a:t>
            </a:r>
            <a:r>
              <a:rPr lang="en-GB" sz="2400" b="1" i="1" dirty="0" err="1" smtClean="0"/>
              <a:t>mens</a:t>
            </a:r>
            <a:r>
              <a:rPr lang="en-GB" sz="2400" b="1" dirty="0" smtClean="0"/>
              <a:t> rea </a:t>
            </a:r>
            <a:r>
              <a:rPr lang="en-GB" sz="2400" dirty="0" smtClean="0"/>
              <a:t>– The guilty mind-set the defendant had at the time the action was taken, and that the defendant intended to commit the crime. </a:t>
            </a:r>
            <a:endParaRPr lang="en-GB" sz="2400" dirty="0"/>
          </a:p>
        </p:txBody>
      </p:sp>
    </p:spTree>
    <p:extLst>
      <p:ext uri="{BB962C8B-B14F-4D97-AF65-F5344CB8AC3E}">
        <p14:creationId xmlns:p14="http://schemas.microsoft.com/office/powerpoint/2010/main" val="3684988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Actus</a:t>
            </a:r>
            <a:r>
              <a:rPr lang="en-GB" dirty="0" smtClean="0"/>
              <a:t> </a:t>
            </a:r>
            <a:r>
              <a:rPr lang="en-GB" dirty="0" err="1" smtClean="0"/>
              <a:t>reus</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This is about the persons actions (or lack of action), it must be proved the person:</a:t>
            </a:r>
          </a:p>
          <a:p>
            <a:r>
              <a:rPr lang="en-GB" sz="2400" dirty="0" smtClean="0"/>
              <a:t>Acted criminally in some way,</a:t>
            </a:r>
          </a:p>
          <a:p>
            <a:r>
              <a:rPr lang="en-GB" sz="2400" dirty="0" smtClean="0"/>
              <a:t>Omitted to do an act which resulted in a criminal outcome,(did nothing),</a:t>
            </a:r>
          </a:p>
          <a:p>
            <a:r>
              <a:rPr lang="en-GB" sz="2400" dirty="0" smtClean="0"/>
              <a:t>Caused a state of affairs to happen (drunk),</a:t>
            </a:r>
          </a:p>
          <a:p>
            <a:r>
              <a:rPr lang="en-GB" sz="2400" dirty="0" smtClean="0"/>
              <a:t>Failed to do an act (m/v),</a:t>
            </a:r>
          </a:p>
          <a:p>
            <a:endParaRPr lang="en-GB" dirty="0" smtClean="0"/>
          </a:p>
          <a:p>
            <a:endParaRPr lang="en-GB" dirty="0"/>
          </a:p>
        </p:txBody>
      </p:sp>
    </p:spTree>
    <p:extLst>
      <p:ext uri="{BB962C8B-B14F-4D97-AF65-F5344CB8AC3E}">
        <p14:creationId xmlns:p14="http://schemas.microsoft.com/office/powerpoint/2010/main" val="4310905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Mens</a:t>
            </a:r>
            <a:r>
              <a:rPr lang="en-GB" dirty="0" smtClean="0"/>
              <a:t> rea</a:t>
            </a:r>
            <a:endParaRPr lang="en-GB" dirty="0"/>
          </a:p>
        </p:txBody>
      </p:sp>
      <p:sp>
        <p:nvSpPr>
          <p:cNvPr id="3" name="Content Placeholder 2"/>
          <p:cNvSpPr>
            <a:spLocks noGrp="1"/>
          </p:cNvSpPr>
          <p:nvPr>
            <p:ph idx="1"/>
          </p:nvPr>
        </p:nvSpPr>
        <p:spPr/>
        <p:txBody>
          <a:bodyPr/>
          <a:lstStyle/>
          <a:p>
            <a:r>
              <a:rPr lang="en-GB" sz="2400" dirty="0" smtClean="0"/>
              <a:t>Dishonestly,</a:t>
            </a:r>
          </a:p>
          <a:p>
            <a:endParaRPr lang="en-GB" sz="2400" dirty="0"/>
          </a:p>
          <a:p>
            <a:r>
              <a:rPr lang="en-GB" sz="2400" dirty="0" smtClean="0"/>
              <a:t>Wilfully,</a:t>
            </a:r>
          </a:p>
          <a:p>
            <a:endParaRPr lang="en-GB" sz="2400" dirty="0"/>
          </a:p>
          <a:p>
            <a:r>
              <a:rPr lang="en-GB" sz="2400" dirty="0" smtClean="0"/>
              <a:t>Recklessly,</a:t>
            </a:r>
          </a:p>
          <a:p>
            <a:endParaRPr lang="en-GB" sz="2400" dirty="0"/>
          </a:p>
          <a:p>
            <a:r>
              <a:rPr lang="en-GB" sz="2400" dirty="0" smtClean="0"/>
              <a:t>With intent</a:t>
            </a:r>
            <a:r>
              <a:rPr lang="en-GB" dirty="0" smtClean="0"/>
              <a:t>. </a:t>
            </a:r>
            <a:endParaRPr lang="en-GB" dirty="0"/>
          </a:p>
        </p:txBody>
      </p:sp>
    </p:spTree>
    <p:extLst>
      <p:ext uri="{BB962C8B-B14F-4D97-AF65-F5344CB8AC3E}">
        <p14:creationId xmlns:p14="http://schemas.microsoft.com/office/powerpoint/2010/main" val="3554529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‘Evidence’ </a:t>
            </a:r>
            <a:br>
              <a:rPr lang="en-GB" dirty="0" smtClean="0"/>
            </a:br>
            <a:r>
              <a:rPr lang="en-GB" dirty="0" smtClean="0"/>
              <a:t>Intelligence</a:t>
            </a:r>
            <a:endParaRPr lang="en-GB" dirty="0"/>
          </a:p>
        </p:txBody>
      </p:sp>
      <p:sp>
        <p:nvSpPr>
          <p:cNvPr id="3" name="Content Placeholder 2"/>
          <p:cNvSpPr>
            <a:spLocks noGrp="1"/>
          </p:cNvSpPr>
          <p:nvPr>
            <p:ph idx="1"/>
          </p:nvPr>
        </p:nvSpPr>
        <p:spPr/>
        <p:txBody>
          <a:bodyPr/>
          <a:lstStyle/>
          <a:p>
            <a:endParaRPr lang="en-GB" sz="2400" dirty="0" smtClean="0"/>
          </a:p>
          <a:p>
            <a:r>
              <a:rPr lang="en-GB" sz="2400" dirty="0" smtClean="0"/>
              <a:t>Information but of a ‘special’ kind, information which has taken on a special meaning.</a:t>
            </a:r>
          </a:p>
          <a:p>
            <a:r>
              <a:rPr lang="en-GB" sz="2400" dirty="0" smtClean="0"/>
              <a:t>Quite often it is information gathered covertly from a variety of sources (some confidential), which has been processed, i.e. recorded, </a:t>
            </a:r>
            <a:r>
              <a:rPr lang="en-GB" sz="2400" b="1" dirty="0" smtClean="0"/>
              <a:t>graded and evaluated (intelligence cycle)</a:t>
            </a:r>
            <a:r>
              <a:rPr lang="en-GB" sz="2400" dirty="0" smtClean="0"/>
              <a:t>.</a:t>
            </a:r>
          </a:p>
          <a:p>
            <a:endParaRPr lang="en-GB" dirty="0" smtClean="0"/>
          </a:p>
        </p:txBody>
      </p:sp>
    </p:spTree>
    <p:extLst>
      <p:ext uri="{BB962C8B-B14F-4D97-AF65-F5344CB8AC3E}">
        <p14:creationId xmlns:p14="http://schemas.microsoft.com/office/powerpoint/2010/main" val="10947895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Information</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Normally comes from a source that needs no confidentiality, constraints or protection.   </a:t>
            </a:r>
          </a:p>
          <a:p>
            <a:r>
              <a:rPr lang="en-GB" sz="2400" dirty="0" smtClean="0"/>
              <a:t>It is  an overt, i.e. not hidden,  piece of information or sequence of communications.  </a:t>
            </a:r>
          </a:p>
          <a:p>
            <a:r>
              <a:rPr lang="en-GB" sz="2400" dirty="0" smtClean="0"/>
              <a:t>A member of the public calling to report an incident would fit this definition.</a:t>
            </a:r>
          </a:p>
          <a:p>
            <a:endParaRPr lang="en-GB" sz="2400" dirty="0"/>
          </a:p>
        </p:txBody>
      </p:sp>
    </p:spTree>
    <p:extLst>
      <p:ext uri="{BB962C8B-B14F-4D97-AF65-F5344CB8AC3E}">
        <p14:creationId xmlns:p14="http://schemas.microsoft.com/office/powerpoint/2010/main" val="9649451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Evidence</a:t>
            </a:r>
            <a:endParaRPr lang="en-GB" dirty="0"/>
          </a:p>
        </p:txBody>
      </p:sp>
      <p:sp>
        <p:nvSpPr>
          <p:cNvPr id="3" name="Content Placeholder 2"/>
          <p:cNvSpPr>
            <a:spLocks noGrp="1"/>
          </p:cNvSpPr>
          <p:nvPr>
            <p:ph idx="1"/>
          </p:nvPr>
        </p:nvSpPr>
        <p:spPr/>
        <p:txBody>
          <a:bodyPr/>
          <a:lstStyle/>
          <a:p>
            <a:r>
              <a:rPr lang="en-GB" sz="2400" dirty="0" smtClean="0"/>
              <a:t>Evidence can be either information or intelligence, and is generally material that abides by the ‘rules of evidence’, that is to say is </a:t>
            </a:r>
            <a:r>
              <a:rPr lang="en-GB" sz="2400" b="1" dirty="0" smtClean="0"/>
              <a:t>‘admissible’</a:t>
            </a:r>
            <a:r>
              <a:rPr lang="en-GB" sz="2400" dirty="0" smtClean="0"/>
              <a:t> in that it can be used in a court of law to determine or demonstrate the truth.</a:t>
            </a:r>
          </a:p>
          <a:p>
            <a:endParaRPr lang="en-GB" sz="2400" dirty="0" smtClean="0"/>
          </a:p>
          <a:p>
            <a:r>
              <a:rPr lang="en-GB" sz="2400" dirty="0" smtClean="0"/>
              <a:t>Evidence is information presented to a court so that the court may decide upon a fact.</a:t>
            </a:r>
          </a:p>
          <a:p>
            <a:endParaRPr lang="en-GB" dirty="0"/>
          </a:p>
        </p:txBody>
      </p:sp>
    </p:spTree>
    <p:extLst>
      <p:ext uri="{BB962C8B-B14F-4D97-AF65-F5344CB8AC3E}">
        <p14:creationId xmlns:p14="http://schemas.microsoft.com/office/powerpoint/2010/main" val="1204982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Forms of Evidence</a:t>
            </a:r>
            <a:endParaRPr lang="en-GB" dirty="0"/>
          </a:p>
        </p:txBody>
      </p:sp>
      <p:sp>
        <p:nvSpPr>
          <p:cNvPr id="3" name="Content Placeholder 2"/>
          <p:cNvSpPr>
            <a:spLocks noGrp="1"/>
          </p:cNvSpPr>
          <p:nvPr>
            <p:ph idx="1"/>
          </p:nvPr>
        </p:nvSpPr>
        <p:spPr/>
        <p:txBody>
          <a:bodyPr>
            <a:normAutofit/>
          </a:bodyPr>
          <a:lstStyle/>
          <a:p>
            <a:r>
              <a:rPr lang="en-GB" sz="2400" dirty="0" smtClean="0"/>
              <a:t>Oral Evidence</a:t>
            </a:r>
          </a:p>
          <a:p>
            <a:r>
              <a:rPr lang="en-GB" sz="2400" dirty="0" smtClean="0"/>
              <a:t>Real Evidence</a:t>
            </a:r>
          </a:p>
          <a:p>
            <a:r>
              <a:rPr lang="en-GB" sz="2400" dirty="0" smtClean="0"/>
              <a:t>Documentary Evidence</a:t>
            </a:r>
          </a:p>
          <a:p>
            <a:r>
              <a:rPr lang="en-GB" sz="2400" dirty="0" smtClean="0"/>
              <a:t>Hearsay Evidence</a:t>
            </a:r>
          </a:p>
          <a:p>
            <a:r>
              <a:rPr lang="en-GB" sz="2400" dirty="0" smtClean="0"/>
              <a:t>Bad Character Evidence</a:t>
            </a:r>
          </a:p>
          <a:p>
            <a:endParaRPr lang="en-GB" sz="2400" dirty="0"/>
          </a:p>
        </p:txBody>
      </p:sp>
    </p:spTree>
    <p:extLst>
      <p:ext uri="{BB962C8B-B14F-4D97-AF65-F5344CB8AC3E}">
        <p14:creationId xmlns:p14="http://schemas.microsoft.com/office/powerpoint/2010/main" val="2720769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Oral Evidence</a:t>
            </a:r>
            <a:endParaRPr lang="en-GB" dirty="0"/>
          </a:p>
        </p:txBody>
      </p:sp>
      <p:sp>
        <p:nvSpPr>
          <p:cNvPr id="3" name="Content Placeholder 2"/>
          <p:cNvSpPr>
            <a:spLocks noGrp="1"/>
          </p:cNvSpPr>
          <p:nvPr>
            <p:ph idx="1"/>
          </p:nvPr>
        </p:nvSpPr>
        <p:spPr/>
        <p:txBody>
          <a:bodyPr>
            <a:normAutofit lnSpcReduction="10000"/>
          </a:bodyPr>
          <a:lstStyle/>
          <a:p>
            <a:endParaRPr lang="en-GB" dirty="0" smtClean="0"/>
          </a:p>
          <a:p>
            <a:r>
              <a:rPr lang="en-GB" sz="2400" dirty="0" smtClean="0"/>
              <a:t>The most common type of evidence is given verbally or spoken e.g. “I saw him stab the man outside the nightclub”, </a:t>
            </a:r>
          </a:p>
          <a:p>
            <a:r>
              <a:rPr lang="en-GB" sz="2400" dirty="0" smtClean="0"/>
              <a:t>It is something that has been directly experienced by the person at the place and time that the alleged offence took place.</a:t>
            </a:r>
          </a:p>
          <a:p>
            <a:r>
              <a:rPr lang="en-GB" sz="2400" dirty="0" smtClean="0"/>
              <a:t>Under Section 9 of the Criminal Justice Act 1967 a persons statement of these facts may be read out to a court in place of the witness actually appearing.</a:t>
            </a:r>
            <a:endParaRPr lang="en-GB" sz="2400" dirty="0"/>
          </a:p>
        </p:txBody>
      </p:sp>
    </p:spTree>
    <p:extLst>
      <p:ext uri="{BB962C8B-B14F-4D97-AF65-F5344CB8AC3E}">
        <p14:creationId xmlns:p14="http://schemas.microsoft.com/office/powerpoint/2010/main" val="5919916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Real Evidence</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This is any article or ‘thing’ that can be produced e.g. weapons, drugs, forensic evidence etc.</a:t>
            </a:r>
          </a:p>
          <a:p>
            <a:r>
              <a:rPr lang="en-GB" sz="2400" dirty="0" smtClean="0"/>
              <a:t>Real evidence needs to be presented to the court so it is the responsibility of the arresting officer, or the exhibits officer, to ensure that exhibits are retained securely, that their movement can be tracked (continuity)  </a:t>
            </a:r>
            <a:endParaRPr lang="en-GB" sz="2400" dirty="0"/>
          </a:p>
        </p:txBody>
      </p:sp>
    </p:spTree>
    <p:extLst>
      <p:ext uri="{BB962C8B-B14F-4D97-AF65-F5344CB8AC3E}">
        <p14:creationId xmlns:p14="http://schemas.microsoft.com/office/powerpoint/2010/main" val="28351711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Documentary Evidence</a:t>
            </a:r>
            <a:endParaRPr lang="en-GB" dirty="0"/>
          </a:p>
        </p:txBody>
      </p:sp>
      <p:sp>
        <p:nvSpPr>
          <p:cNvPr id="3" name="Content Placeholder 2"/>
          <p:cNvSpPr>
            <a:spLocks noGrp="1"/>
          </p:cNvSpPr>
          <p:nvPr>
            <p:ph idx="1"/>
          </p:nvPr>
        </p:nvSpPr>
        <p:spPr/>
        <p:txBody>
          <a:bodyPr/>
          <a:lstStyle/>
          <a:p>
            <a:endParaRPr lang="en-GB" dirty="0" smtClean="0"/>
          </a:p>
          <a:p>
            <a:r>
              <a:rPr lang="en-GB" sz="2400" dirty="0" smtClean="0"/>
              <a:t>Written material, but might include electronic records of documents, e.g. Suicide note, last will and testament,</a:t>
            </a:r>
          </a:p>
          <a:p>
            <a:r>
              <a:rPr lang="en-GB" sz="2400" dirty="0" smtClean="0"/>
              <a:t>Usually produced by the person who produced the document who can give evidence as to its contents,</a:t>
            </a:r>
          </a:p>
          <a:p>
            <a:r>
              <a:rPr lang="en-GB" sz="2400" dirty="0" smtClean="0"/>
              <a:t>Handwriting experts</a:t>
            </a:r>
          </a:p>
          <a:p>
            <a:endParaRPr lang="en-GB" dirty="0"/>
          </a:p>
        </p:txBody>
      </p:sp>
    </p:spTree>
    <p:extLst>
      <p:ext uri="{BB962C8B-B14F-4D97-AF65-F5344CB8AC3E}">
        <p14:creationId xmlns:p14="http://schemas.microsoft.com/office/powerpoint/2010/main" val="15719802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Hearsay Evidence</a:t>
            </a:r>
            <a:endParaRPr lang="en-GB" dirty="0"/>
          </a:p>
        </p:txBody>
      </p:sp>
      <p:sp>
        <p:nvSpPr>
          <p:cNvPr id="3" name="Content Placeholder 2"/>
          <p:cNvSpPr>
            <a:spLocks noGrp="1"/>
          </p:cNvSpPr>
          <p:nvPr>
            <p:ph idx="1"/>
          </p:nvPr>
        </p:nvSpPr>
        <p:spPr>
          <a:xfrm>
            <a:off x="2589212" y="1604682"/>
            <a:ext cx="8915400" cy="3777622"/>
          </a:xfrm>
        </p:spPr>
        <p:txBody>
          <a:bodyPr>
            <a:noAutofit/>
          </a:bodyPr>
          <a:lstStyle/>
          <a:p>
            <a:r>
              <a:rPr lang="en-GB" sz="2400" dirty="0" smtClean="0"/>
              <a:t>This is evidence provided by one person about what another person said. </a:t>
            </a:r>
          </a:p>
          <a:p>
            <a:r>
              <a:rPr lang="en-GB" sz="2400" dirty="0" smtClean="0"/>
              <a:t>Section 114 Criminal Justice Act defines hearsay evidence as “any statement not made in oral evidence in the proceedings” For example the victim might say something significant to a friend who then makes a statement to the police. </a:t>
            </a:r>
          </a:p>
          <a:p>
            <a:r>
              <a:rPr lang="en-GB" sz="2400" dirty="0" smtClean="0"/>
              <a:t>The friends statement would be ‘hearsay evidence’ because the witness has not seen or heard if for him/her self  and they only know it because they have been told it by someone else</a:t>
            </a:r>
            <a:endParaRPr lang="en-GB" sz="2400" dirty="0"/>
          </a:p>
        </p:txBody>
      </p:sp>
    </p:spTree>
    <p:extLst>
      <p:ext uri="{BB962C8B-B14F-4D97-AF65-F5344CB8AC3E}">
        <p14:creationId xmlns:p14="http://schemas.microsoft.com/office/powerpoint/2010/main" val="258196686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Hearsay Evidence</a:t>
            </a:r>
            <a:endParaRPr lang="en-GB" dirty="0"/>
          </a:p>
        </p:txBody>
      </p:sp>
      <p:sp>
        <p:nvSpPr>
          <p:cNvPr id="3" name="Content Placeholder 2"/>
          <p:cNvSpPr>
            <a:spLocks noGrp="1"/>
          </p:cNvSpPr>
          <p:nvPr>
            <p:ph idx="1"/>
          </p:nvPr>
        </p:nvSpPr>
        <p:spPr/>
        <p:txBody>
          <a:bodyPr/>
          <a:lstStyle/>
          <a:p>
            <a:r>
              <a:rPr lang="en-GB" sz="2400" dirty="0" smtClean="0"/>
              <a:t>Hearsay evidence might also include documents where the existence or contents cannot be verified.</a:t>
            </a:r>
          </a:p>
          <a:p>
            <a:r>
              <a:rPr lang="en-GB" sz="2400" dirty="0" smtClean="0"/>
              <a:t>Hearsay evidence is usually inadmissible because of the potential for ambiguity or malice so “She told me that he threw the knife” is not evidence. </a:t>
            </a:r>
          </a:p>
          <a:p>
            <a:r>
              <a:rPr lang="en-GB" sz="2400" dirty="0" smtClean="0"/>
              <a:t>The acceptability of hearsay has been challenged in the ECHR as it was claimed it breached Article 6 (Right to a fair and public hearing) as a result the ECHR directed that the circumstances of each trial be considered. </a:t>
            </a:r>
          </a:p>
          <a:p>
            <a:endParaRPr lang="en-GB" dirty="0"/>
          </a:p>
        </p:txBody>
      </p:sp>
    </p:spTree>
    <p:extLst>
      <p:ext uri="{BB962C8B-B14F-4D97-AF65-F5344CB8AC3E}">
        <p14:creationId xmlns:p14="http://schemas.microsoft.com/office/powerpoint/2010/main" val="67656351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Criminal Justice Act 2003</a:t>
            </a:r>
            <a:endParaRPr lang="en-GB" dirty="0"/>
          </a:p>
        </p:txBody>
      </p:sp>
      <p:sp>
        <p:nvSpPr>
          <p:cNvPr id="3" name="Content Placeholder 2"/>
          <p:cNvSpPr>
            <a:spLocks noGrp="1"/>
          </p:cNvSpPr>
          <p:nvPr>
            <p:ph idx="1"/>
          </p:nvPr>
        </p:nvSpPr>
        <p:spPr/>
        <p:txBody>
          <a:bodyPr>
            <a:normAutofit/>
          </a:bodyPr>
          <a:lstStyle/>
          <a:p>
            <a:pPr marL="0" indent="0">
              <a:buNone/>
            </a:pPr>
            <a:r>
              <a:rPr lang="en-GB" sz="2400" dirty="0" smtClean="0"/>
              <a:t>Provided four instances when hearsay is admissible:</a:t>
            </a:r>
          </a:p>
          <a:p>
            <a:pPr marL="0" indent="0">
              <a:buNone/>
            </a:pPr>
            <a:endParaRPr lang="en-GB" sz="2400" dirty="0" smtClean="0"/>
          </a:p>
          <a:p>
            <a:pPr marL="514350" indent="-514350">
              <a:buAutoNum type="arabicPeriod"/>
            </a:pPr>
            <a:r>
              <a:rPr lang="en-GB" sz="2400" dirty="0" smtClean="0"/>
              <a:t>When the victim is incapable of attending court,</a:t>
            </a:r>
          </a:p>
          <a:p>
            <a:pPr marL="514350" indent="-514350">
              <a:buAutoNum type="arabicPeriod"/>
            </a:pPr>
            <a:r>
              <a:rPr lang="en-GB" sz="2400" dirty="0" smtClean="0"/>
              <a:t>Common Law exceptions (confessions),</a:t>
            </a:r>
          </a:p>
          <a:p>
            <a:pPr marL="514350" indent="-514350">
              <a:buAutoNum type="arabicPeriod"/>
            </a:pPr>
            <a:r>
              <a:rPr lang="en-GB" sz="2400" dirty="0" smtClean="0"/>
              <a:t>Agreed evidence,</a:t>
            </a:r>
          </a:p>
          <a:p>
            <a:pPr marL="514350" indent="-514350">
              <a:buAutoNum type="arabicPeriod"/>
            </a:pPr>
            <a:r>
              <a:rPr lang="en-GB" sz="2400" dirty="0" smtClean="0"/>
              <a:t>In the interest of justice. </a:t>
            </a:r>
            <a:endParaRPr lang="en-GB" sz="2400" dirty="0"/>
          </a:p>
        </p:txBody>
      </p:sp>
    </p:spTree>
    <p:extLst>
      <p:ext uri="{BB962C8B-B14F-4D97-AF65-F5344CB8AC3E}">
        <p14:creationId xmlns:p14="http://schemas.microsoft.com/office/powerpoint/2010/main" val="18441455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Bad Character Evidence</a:t>
            </a:r>
            <a:endParaRPr lang="en-GB" dirty="0"/>
          </a:p>
        </p:txBody>
      </p:sp>
      <p:sp>
        <p:nvSpPr>
          <p:cNvPr id="3" name="Content Placeholder 2"/>
          <p:cNvSpPr>
            <a:spLocks noGrp="1"/>
          </p:cNvSpPr>
          <p:nvPr>
            <p:ph idx="1"/>
          </p:nvPr>
        </p:nvSpPr>
        <p:spPr/>
        <p:txBody>
          <a:bodyPr>
            <a:normAutofit/>
          </a:bodyPr>
          <a:lstStyle/>
          <a:p>
            <a:r>
              <a:rPr lang="en-GB" sz="2400" dirty="0" smtClean="0"/>
              <a:t>‘Reprehensible behaviour’</a:t>
            </a:r>
            <a:endParaRPr lang="en-GB" sz="2400" dirty="0"/>
          </a:p>
        </p:txBody>
      </p:sp>
    </p:spTree>
    <p:extLst>
      <p:ext uri="{BB962C8B-B14F-4D97-AF65-F5344CB8AC3E}">
        <p14:creationId xmlns:p14="http://schemas.microsoft.com/office/powerpoint/2010/main" val="31384929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Watch the clip – make relevant notes as if you were the officer</a:t>
            </a:r>
            <a:endParaRPr lang="en-GB" dirty="0"/>
          </a:p>
        </p:txBody>
      </p:sp>
      <p:sp>
        <p:nvSpPr>
          <p:cNvPr id="3" name="Content Placeholder 2"/>
          <p:cNvSpPr>
            <a:spLocks noGrp="1"/>
          </p:cNvSpPr>
          <p:nvPr>
            <p:ph idx="1"/>
          </p:nvPr>
        </p:nvSpPr>
        <p:spPr/>
        <p:txBody>
          <a:bodyPr/>
          <a:lstStyle/>
          <a:p>
            <a:r>
              <a:rPr lang="en-GB" dirty="0" smtClean="0">
                <a:hlinkClick r:id="rId2"/>
              </a:rPr>
              <a:t>https://www.youtube.com/watch?v=oloBxaPAmok</a:t>
            </a:r>
            <a:r>
              <a:rPr lang="en-GB" dirty="0" smtClean="0"/>
              <a:t> </a:t>
            </a:r>
            <a:endParaRPr lang="en-GB" dirty="0"/>
          </a:p>
        </p:txBody>
      </p:sp>
    </p:spTree>
    <p:extLst>
      <p:ext uri="{BB962C8B-B14F-4D97-AF65-F5344CB8AC3E}">
        <p14:creationId xmlns:p14="http://schemas.microsoft.com/office/powerpoint/2010/main" val="37754044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Giving Evidence at Court</a:t>
            </a:r>
            <a:endParaRPr lang="en-GB" dirty="0"/>
          </a:p>
        </p:txBody>
      </p:sp>
      <p:sp>
        <p:nvSpPr>
          <p:cNvPr id="3" name="Content Placeholder 2"/>
          <p:cNvSpPr>
            <a:spLocks noGrp="1"/>
          </p:cNvSpPr>
          <p:nvPr>
            <p:ph sz="half" idx="1"/>
          </p:nvPr>
        </p:nvSpPr>
        <p:spPr/>
        <p:txBody>
          <a:bodyPr>
            <a:normAutofit/>
          </a:bodyPr>
          <a:lstStyle/>
          <a:p>
            <a:pPr marL="0" indent="0">
              <a:buNone/>
            </a:pPr>
            <a:r>
              <a:rPr lang="en-GB" sz="2400" dirty="0" smtClean="0"/>
              <a:t>The ‘Actors’:</a:t>
            </a:r>
          </a:p>
          <a:p>
            <a:r>
              <a:rPr lang="en-GB" sz="2400" dirty="0" smtClean="0"/>
              <a:t>Magistrates,</a:t>
            </a:r>
          </a:p>
          <a:p>
            <a:r>
              <a:rPr lang="en-GB" sz="2400" dirty="0" smtClean="0"/>
              <a:t>District Judge,</a:t>
            </a:r>
          </a:p>
          <a:p>
            <a:r>
              <a:rPr lang="en-GB" sz="2400" dirty="0" smtClean="0"/>
              <a:t>Justices Clerk,</a:t>
            </a:r>
          </a:p>
          <a:p>
            <a:r>
              <a:rPr lang="en-GB" sz="2400" dirty="0" smtClean="0"/>
              <a:t>The Accused,</a:t>
            </a:r>
          </a:p>
          <a:p>
            <a:r>
              <a:rPr lang="en-GB" sz="2400" dirty="0" smtClean="0"/>
              <a:t>Prosecution,</a:t>
            </a:r>
          </a:p>
        </p:txBody>
      </p:sp>
      <p:sp>
        <p:nvSpPr>
          <p:cNvPr id="4" name="Content Placeholder 3"/>
          <p:cNvSpPr>
            <a:spLocks noGrp="1"/>
          </p:cNvSpPr>
          <p:nvPr>
            <p:ph sz="half" idx="2"/>
          </p:nvPr>
        </p:nvSpPr>
        <p:spPr/>
        <p:txBody>
          <a:bodyPr>
            <a:normAutofit/>
          </a:bodyPr>
          <a:lstStyle/>
          <a:p>
            <a:r>
              <a:rPr lang="en-GB" sz="2400" dirty="0" smtClean="0"/>
              <a:t>Defence,</a:t>
            </a:r>
          </a:p>
          <a:p>
            <a:r>
              <a:rPr lang="en-GB" sz="2400" dirty="0" smtClean="0"/>
              <a:t>The Public,</a:t>
            </a:r>
          </a:p>
          <a:p>
            <a:r>
              <a:rPr lang="en-GB" sz="2400" dirty="0" smtClean="0"/>
              <a:t>Judge</a:t>
            </a:r>
          </a:p>
          <a:p>
            <a:r>
              <a:rPr lang="en-GB" sz="2400" dirty="0" smtClean="0"/>
              <a:t>Jury,</a:t>
            </a:r>
          </a:p>
          <a:p>
            <a:r>
              <a:rPr lang="en-GB" sz="2400" dirty="0" smtClean="0"/>
              <a:t>Witnesses,</a:t>
            </a:r>
          </a:p>
          <a:p>
            <a:r>
              <a:rPr lang="en-GB" sz="2400" dirty="0" smtClean="0"/>
              <a:t>Media,</a:t>
            </a:r>
          </a:p>
          <a:p>
            <a:endParaRPr lang="en-GB" sz="2400" dirty="0"/>
          </a:p>
        </p:txBody>
      </p:sp>
    </p:spTree>
    <p:extLst>
      <p:ext uri="{BB962C8B-B14F-4D97-AF65-F5344CB8AC3E}">
        <p14:creationId xmlns:p14="http://schemas.microsoft.com/office/powerpoint/2010/main" val="1237054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0" end="0"/>
                                            </p:txEl>
                                          </p:spTgt>
                                        </p:tgtEl>
                                        <p:attrNameLst>
                                          <p:attrName>style.visibility</p:attrName>
                                        </p:attrNameLst>
                                      </p:cBhvr>
                                      <p:to>
                                        <p:strVal val="visible"/>
                                      </p:to>
                                    </p:set>
                                    <p:anim calcmode="lin" valueType="num">
                                      <p:cBhvr additive="base">
                                        <p:cTn id="4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1" end="1"/>
                                            </p:txEl>
                                          </p:spTgt>
                                        </p:tgtEl>
                                        <p:attrNameLst>
                                          <p:attrName>style.visibility</p:attrName>
                                        </p:attrNameLst>
                                      </p:cBhvr>
                                      <p:to>
                                        <p:strVal val="visible"/>
                                      </p:to>
                                    </p:set>
                                    <p:anim calcmode="lin" valueType="num">
                                      <p:cBhvr additive="base">
                                        <p:cTn id="49"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2" end="2"/>
                                            </p:txEl>
                                          </p:spTgt>
                                        </p:tgtEl>
                                        <p:attrNameLst>
                                          <p:attrName>style.visibility</p:attrName>
                                        </p:attrNameLst>
                                      </p:cBhvr>
                                      <p:to>
                                        <p:strVal val="visible"/>
                                      </p:to>
                                    </p:set>
                                    <p:anim calcmode="lin" valueType="num">
                                      <p:cBhvr additive="base">
                                        <p:cTn id="5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3" end="3"/>
                                            </p:txEl>
                                          </p:spTgt>
                                        </p:tgtEl>
                                        <p:attrNameLst>
                                          <p:attrName>style.visibility</p:attrName>
                                        </p:attrNameLst>
                                      </p:cBhvr>
                                      <p:to>
                                        <p:strVal val="visible"/>
                                      </p:to>
                                    </p:set>
                                    <p:anim calcmode="lin" valueType="num">
                                      <p:cBhvr additive="base">
                                        <p:cTn id="6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 calcmode="lin" valueType="num">
                                      <p:cBhvr additive="base">
                                        <p:cTn id="6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4">
                                            <p:txEl>
                                              <p:pRg st="5" end="5"/>
                                            </p:txEl>
                                          </p:spTgt>
                                        </p:tgtEl>
                                        <p:attrNameLst>
                                          <p:attrName>style.visibility</p:attrName>
                                        </p:attrNameLst>
                                      </p:cBhvr>
                                      <p:to>
                                        <p:strVal val="visible"/>
                                      </p:to>
                                    </p:set>
                                    <p:anim calcmode="lin" valueType="num">
                                      <p:cBhvr additive="base">
                                        <p:cTn id="73"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Burden of Proof</a:t>
            </a:r>
            <a:endParaRPr lang="en-GB" dirty="0"/>
          </a:p>
        </p:txBody>
      </p:sp>
      <p:sp>
        <p:nvSpPr>
          <p:cNvPr id="6" name="Content Placeholder 5"/>
          <p:cNvSpPr>
            <a:spLocks noGrp="1"/>
          </p:cNvSpPr>
          <p:nvPr>
            <p:ph idx="1"/>
          </p:nvPr>
        </p:nvSpPr>
        <p:spPr/>
        <p:txBody>
          <a:bodyPr>
            <a:noAutofit/>
          </a:bodyPr>
          <a:lstStyle/>
          <a:p>
            <a:r>
              <a:rPr lang="en-GB" sz="2400" dirty="0" smtClean="0"/>
              <a:t>“throughout the web of the English Criminal Law one golden thread is always to be seen, that it is the duty of the prosecution to prove the prisoners guilt”</a:t>
            </a:r>
          </a:p>
          <a:p>
            <a:endParaRPr lang="en-GB" sz="2400" dirty="0"/>
          </a:p>
          <a:p>
            <a:r>
              <a:rPr lang="en-GB" sz="2400" dirty="0" smtClean="0"/>
              <a:t>The Onus is on the prosecution to prove the guilt of the offender not on the defendant to prove him or herself innocent. </a:t>
            </a:r>
          </a:p>
          <a:p>
            <a:endParaRPr lang="en-GB" sz="2400" dirty="0"/>
          </a:p>
          <a:p>
            <a:r>
              <a:rPr lang="en-GB" sz="2400" dirty="0" smtClean="0"/>
              <a:t>The degree of proof required is ‘beyond reasonable doubt’</a:t>
            </a:r>
            <a:endParaRPr lang="en-GB" sz="2400" dirty="0"/>
          </a:p>
        </p:txBody>
      </p:sp>
    </p:spTree>
    <p:extLst>
      <p:ext uri="{BB962C8B-B14F-4D97-AF65-F5344CB8AC3E}">
        <p14:creationId xmlns:p14="http://schemas.microsoft.com/office/powerpoint/2010/main" val="361236926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‘reasonable </a:t>
            </a:r>
            <a:r>
              <a:rPr lang="en-GB" smtClean="0"/>
              <a:t>beyond doubt’</a:t>
            </a:r>
            <a:endParaRPr lang="en-GB" dirty="0"/>
          </a:p>
        </p:txBody>
      </p:sp>
      <p:sp>
        <p:nvSpPr>
          <p:cNvPr id="3" name="Content Placeholder 2"/>
          <p:cNvSpPr>
            <a:spLocks noGrp="1"/>
          </p:cNvSpPr>
          <p:nvPr>
            <p:ph idx="1"/>
          </p:nvPr>
        </p:nvSpPr>
        <p:spPr/>
        <p:txBody>
          <a:bodyPr/>
          <a:lstStyle/>
          <a:p>
            <a:endParaRPr lang="en-GB" dirty="0" smtClean="0"/>
          </a:p>
          <a:p>
            <a:pPr marL="0" indent="0">
              <a:buNone/>
            </a:pPr>
            <a:r>
              <a:rPr lang="en-GB" sz="2400" dirty="0" smtClean="0"/>
              <a:t>Geoffrey Lawrence:</a:t>
            </a:r>
            <a:endParaRPr lang="en-GB" sz="2400" dirty="0"/>
          </a:p>
          <a:p>
            <a:r>
              <a:rPr lang="en-GB" sz="2400" dirty="0" smtClean="0"/>
              <a:t>“The possibility of guilt is not enough, suspicion is not enough, likelihood is not enough. A criminal matter is not a question of balancing probabilities and deciding in favour of probability, a conviction must be </a:t>
            </a:r>
            <a:r>
              <a:rPr lang="en-GB" sz="2400" smtClean="0"/>
              <a:t>formed </a:t>
            </a:r>
            <a:r>
              <a:rPr lang="en-GB" sz="2400" smtClean="0"/>
              <a:t>beyond </a:t>
            </a:r>
            <a:r>
              <a:rPr lang="en-GB" sz="2400" dirty="0" smtClean="0"/>
              <a:t>reasonable doubt that the accused is guilty, and this is done on the basis of evidence provided in court. </a:t>
            </a:r>
            <a:endParaRPr lang="en-GB" sz="2400" dirty="0"/>
          </a:p>
        </p:txBody>
      </p:sp>
    </p:spTree>
    <p:extLst>
      <p:ext uri="{BB962C8B-B14F-4D97-AF65-F5344CB8AC3E}">
        <p14:creationId xmlns:p14="http://schemas.microsoft.com/office/powerpoint/2010/main" val="131520445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91031446"/>
      </p:ext>
    </p:extLst>
  </p:cSld>
  <p:clrMapOvr>
    <a:masterClrMapping/>
  </p:clrMapOvr>
</p:sld>
</file>

<file path=ppt/theme/theme1.xml><?xml version="1.0" encoding="utf-8"?>
<a:theme xmlns:a="http://schemas.openxmlformats.org/drawingml/2006/main" name="Blue strands design template">
  <a:themeElements>
    <a:clrScheme name="Office Theme 3">
      <a:dk1>
        <a:srgbClr val="5F5F5F"/>
      </a:dk1>
      <a:lt1>
        <a:srgbClr val="DEF6F1"/>
      </a:lt1>
      <a:dk2>
        <a:srgbClr val="B2B2B2"/>
      </a:dk2>
      <a:lt2>
        <a:srgbClr val="969696"/>
      </a:lt2>
      <a:accent1>
        <a:srgbClr val="E6E6E6"/>
      </a:accent1>
      <a:accent2>
        <a:srgbClr val="8DC6FF"/>
      </a:accent2>
      <a:accent3>
        <a:srgbClr val="ECFAF7"/>
      </a:accent3>
      <a:accent4>
        <a:srgbClr val="505050"/>
      </a:accent4>
      <a:accent5>
        <a:srgbClr val="F0F0F0"/>
      </a:accent5>
      <a:accent6>
        <a:srgbClr val="7FB3E7"/>
      </a:accent6>
      <a:hlink>
        <a:srgbClr val="0066CC"/>
      </a:hlink>
      <a:folHlink>
        <a:srgbClr val="0000FF"/>
      </a:folHlink>
    </a:clrScheme>
    <a:fontScheme name="Office Theme">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Office Theme 1">
        <a:dk1>
          <a:srgbClr val="0099FF"/>
        </a:dk1>
        <a:lt1>
          <a:srgbClr val="FFFFFF"/>
        </a:lt1>
        <a:dk2>
          <a:srgbClr val="0099FF"/>
        </a:dk2>
        <a:lt2>
          <a:srgbClr val="808080"/>
        </a:lt2>
        <a:accent1>
          <a:srgbClr val="B9D6E5"/>
        </a:accent1>
        <a:accent2>
          <a:srgbClr val="333399"/>
        </a:accent2>
        <a:accent3>
          <a:srgbClr val="FFFFFF"/>
        </a:accent3>
        <a:accent4>
          <a:srgbClr val="0082DA"/>
        </a:accent4>
        <a:accent5>
          <a:srgbClr val="D9E8F0"/>
        </a:accent5>
        <a:accent6>
          <a:srgbClr val="2D2D8A"/>
        </a:accent6>
        <a:hlink>
          <a:srgbClr val="3366CC"/>
        </a:hlink>
        <a:folHlink>
          <a:srgbClr val="FFFFCC"/>
        </a:folHlink>
      </a:clrScheme>
      <a:clrMap bg1="lt1" tx1="dk1" bg2="lt2" tx2="dk2" accent1="accent1" accent2="accent2" accent3="accent3" accent4="accent4" accent5="accent5" accent6="accent6" hlink="hlink" folHlink="folHlink"/>
    </a:extraClrScheme>
    <a:extraClrScheme>
      <a:clrScheme name="Office Theme 2">
        <a:dk1>
          <a:srgbClr val="808080"/>
        </a:dk1>
        <a:lt1>
          <a:srgbClr val="FFFFFF"/>
        </a:lt1>
        <a:dk2>
          <a:srgbClr val="0066CC"/>
        </a:dk2>
        <a:lt2>
          <a:srgbClr val="969696"/>
        </a:lt2>
        <a:accent1>
          <a:srgbClr val="DDDDDD"/>
        </a:accent1>
        <a:accent2>
          <a:srgbClr val="33CCFF"/>
        </a:accent2>
        <a:accent3>
          <a:srgbClr val="FFFFFF"/>
        </a:accent3>
        <a:accent4>
          <a:srgbClr val="6C6C6C"/>
        </a:accent4>
        <a:accent5>
          <a:srgbClr val="EBEBEB"/>
        </a:accent5>
        <a:accent6>
          <a:srgbClr val="2DB9E7"/>
        </a:accent6>
        <a:hlink>
          <a:srgbClr val="CC3300"/>
        </a:hlink>
        <a:folHlink>
          <a:srgbClr val="003399"/>
        </a:folHlink>
      </a:clrScheme>
      <a:clrMap bg1="lt1" tx1="dk1" bg2="lt2" tx2="dk2" accent1="accent1" accent2="accent2" accent3="accent3" accent4="accent4" accent5="accent5" accent6="accent6" hlink="hlink" folHlink="folHlink"/>
    </a:extraClrScheme>
    <a:extraClrScheme>
      <a:clrScheme name="Office Theme 3">
        <a:dk1>
          <a:srgbClr val="5F5F5F"/>
        </a:dk1>
        <a:lt1>
          <a:srgbClr val="DEF6F1"/>
        </a:lt1>
        <a:dk2>
          <a:srgbClr val="B2B2B2"/>
        </a:dk2>
        <a:lt2>
          <a:srgbClr val="969696"/>
        </a:lt2>
        <a:accent1>
          <a:srgbClr val="E6E6E6"/>
        </a:accent1>
        <a:accent2>
          <a:srgbClr val="8DC6FF"/>
        </a:accent2>
        <a:accent3>
          <a:srgbClr val="ECFAF7"/>
        </a:accent3>
        <a:accent4>
          <a:srgbClr val="505050"/>
        </a:accent4>
        <a:accent5>
          <a:srgbClr val="F0F0F0"/>
        </a:accent5>
        <a:accent6>
          <a:srgbClr val="7FB3E7"/>
        </a:accent6>
        <a:hlink>
          <a:srgbClr val="0066CC"/>
        </a:hlink>
        <a:folHlink>
          <a:srgbClr val="0000FF"/>
        </a:folHlink>
      </a:clrScheme>
      <a:clrMap bg1="lt1" tx1="dk1" bg2="lt2" tx2="dk2" accent1="accent1" accent2="accent2" accent3="accent3" accent4="accent4" accent5="accent5" accent6="accent6" hlink="hlink" folHlink="folHlink"/>
    </a:extraClrScheme>
    <a:extraClrScheme>
      <a:clrScheme name="Office Theme 4">
        <a:dk1>
          <a:srgbClr val="3366CC"/>
        </a:dk1>
        <a:lt1>
          <a:srgbClr val="FFFFFF"/>
        </a:lt1>
        <a:dk2>
          <a:srgbClr val="66CCFF"/>
        </a:dk2>
        <a:lt2>
          <a:srgbClr val="808080"/>
        </a:lt2>
        <a:accent1>
          <a:srgbClr val="B4DCFF"/>
        </a:accent1>
        <a:accent2>
          <a:srgbClr val="CCCCFF"/>
        </a:accent2>
        <a:accent3>
          <a:srgbClr val="FFFFFF"/>
        </a:accent3>
        <a:accent4>
          <a:srgbClr val="2A56AE"/>
        </a:accent4>
        <a:accent5>
          <a:srgbClr val="D6EB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Office Theme 5">
        <a:dk1>
          <a:srgbClr val="808080"/>
        </a:dk1>
        <a:lt1>
          <a:srgbClr val="FFFFD9"/>
        </a:lt1>
        <a:dk2>
          <a:srgbClr val="3366CC"/>
        </a:dk2>
        <a:lt2>
          <a:srgbClr val="777777"/>
        </a:lt2>
        <a:accent1>
          <a:srgbClr val="EBEECA"/>
        </a:accent1>
        <a:accent2>
          <a:srgbClr val="99CCFF"/>
        </a:accent2>
        <a:accent3>
          <a:srgbClr val="FFFFE9"/>
        </a:accent3>
        <a:accent4>
          <a:srgbClr val="6C6C6C"/>
        </a:accent4>
        <a:accent5>
          <a:srgbClr val="F3F5E1"/>
        </a:accent5>
        <a:accent6>
          <a:srgbClr val="8AB9E7"/>
        </a:accent6>
        <a:hlink>
          <a:srgbClr val="2901BB"/>
        </a:hlink>
        <a:folHlink>
          <a:srgbClr val="FF7500"/>
        </a:folHlink>
      </a:clrScheme>
      <a:clrMap bg1="lt1" tx1="dk1" bg2="lt2" tx2="dk2" accent1="accent1" accent2="accent2" accent3="accent3" accent4="accent4" accent5="accent5" accent6="accent6" hlink="hlink" folHlink="folHlink"/>
    </a:extraClrScheme>
    <a:extraClrScheme>
      <a:clrScheme name="Office Theme 6">
        <a:dk1>
          <a:srgbClr val="3366CC"/>
        </a:dk1>
        <a:lt1>
          <a:srgbClr val="008080"/>
        </a:lt1>
        <a:dk2>
          <a:srgbClr val="3399FF"/>
        </a:dk2>
        <a:lt2>
          <a:srgbClr val="005A58"/>
        </a:lt2>
        <a:accent1>
          <a:srgbClr val="8BC2FF"/>
        </a:accent1>
        <a:accent2>
          <a:srgbClr val="FFFFCC"/>
        </a:accent2>
        <a:accent3>
          <a:srgbClr val="AAC0C0"/>
        </a:accent3>
        <a:accent4>
          <a:srgbClr val="2A56AE"/>
        </a:accent4>
        <a:accent5>
          <a:srgbClr val="C4DDFF"/>
        </a:accent5>
        <a:accent6>
          <a:srgbClr val="E7E7B9"/>
        </a:accent6>
        <a:hlink>
          <a:srgbClr val="990000"/>
        </a:hlink>
        <a:folHlink>
          <a:srgbClr val="0066FF"/>
        </a:folHlink>
      </a:clrScheme>
      <a:clrMap bg1="lt1" tx1="dk1" bg2="lt2" tx2="dk2" accent1="accent1" accent2="accent2" accent3="accent3" accent4="accent4" accent5="accent5" accent6="accent6" hlink="hlink" folHlink="folHlink"/>
    </a:extraClrScheme>
    <a:extraClrScheme>
      <a:clrScheme name="Office Theme 7">
        <a:dk1>
          <a:srgbClr val="666666"/>
        </a:dk1>
        <a:lt1>
          <a:srgbClr val="666699"/>
        </a:lt1>
        <a:dk2>
          <a:srgbClr val="99CCFF"/>
        </a:dk2>
        <a:lt2>
          <a:srgbClr val="3E3E5C"/>
        </a:lt2>
        <a:accent1>
          <a:srgbClr val="D2D2D2"/>
        </a:accent1>
        <a:accent2>
          <a:srgbClr val="8DC6FF"/>
        </a:accent2>
        <a:accent3>
          <a:srgbClr val="B8B8CA"/>
        </a:accent3>
        <a:accent4>
          <a:srgbClr val="565656"/>
        </a:accent4>
        <a:accent5>
          <a:srgbClr val="E5E5E5"/>
        </a:accent5>
        <a:accent6>
          <a:srgbClr val="7FB3E7"/>
        </a:accent6>
        <a:hlink>
          <a:srgbClr val="0066FF"/>
        </a:hlink>
        <a:folHlink>
          <a:srgbClr val="FF9933"/>
        </a:folHlink>
      </a:clrScheme>
      <a:clrMap bg1="lt1" tx1="dk1" bg2="lt2" tx2="dk2" accent1="accent1" accent2="accent2" accent3="accent3" accent4="accent4" accent5="accent5" accent6="accent6" hlink="hlink" folHlink="folHlink"/>
    </a:extraClrScheme>
    <a:extraClrScheme>
      <a:clrScheme name="Office Theme 8">
        <a:dk1>
          <a:srgbClr val="5C1F00"/>
        </a:dk1>
        <a:lt1>
          <a:srgbClr val="9C3408"/>
        </a:lt1>
        <a:dk2>
          <a:srgbClr val="800000"/>
        </a:dk2>
        <a:lt2>
          <a:srgbClr val="73BCFF"/>
        </a:lt2>
        <a:accent1>
          <a:srgbClr val="D99965"/>
        </a:accent1>
        <a:accent2>
          <a:srgbClr val="3366CC"/>
        </a:accent2>
        <a:accent3>
          <a:srgbClr val="C0AAAA"/>
        </a:accent3>
        <a:accent4>
          <a:srgbClr val="852B06"/>
        </a:accent4>
        <a:accent5>
          <a:srgbClr val="E9CAB8"/>
        </a:accent5>
        <a:accent6>
          <a:srgbClr val="2D5CB9"/>
        </a:accent6>
        <a:hlink>
          <a:srgbClr val="D3EBFF"/>
        </a:hlink>
        <a:folHlink>
          <a:srgbClr val="FED3AC"/>
        </a:folHlink>
      </a:clrScheme>
      <a:clrMap bg1="dk2" tx1="lt1" bg2="dk1" tx2="lt2" accent1="accent1" accent2="accent2" accent3="accent3" accent4="accent4" accent5="accent5" accent6="accent6" hlink="hlink" folHlink="folHlink"/>
    </a:extraClrScheme>
    <a:extraClrScheme>
      <a:clrScheme name="Office Theme 9">
        <a:dk1>
          <a:srgbClr val="336699"/>
        </a:dk1>
        <a:lt1>
          <a:srgbClr val="1270AA"/>
        </a:lt1>
        <a:dk2>
          <a:srgbClr val="000000"/>
        </a:dk2>
        <a:lt2>
          <a:srgbClr val="66CCFF"/>
        </a:lt2>
        <a:accent1>
          <a:srgbClr val="AAE1FA"/>
        </a:accent1>
        <a:accent2>
          <a:srgbClr val="0033CC"/>
        </a:accent2>
        <a:accent3>
          <a:srgbClr val="AAAAAA"/>
        </a:accent3>
        <a:accent4>
          <a:srgbClr val="0E5F91"/>
        </a:accent4>
        <a:accent5>
          <a:srgbClr val="D2EEFC"/>
        </a:accent5>
        <a:accent6>
          <a:srgbClr val="002DB9"/>
        </a:accent6>
        <a:hlink>
          <a:srgbClr val="FF7500"/>
        </a:hlink>
        <a:folHlink>
          <a:srgbClr val="0066FF"/>
        </a:folHlink>
      </a:clrScheme>
      <a:clrMap bg1="dk2" tx1="lt1" bg2="dk1" tx2="lt2" accent1="accent1" accent2="accent2" accent3="accent3" accent4="accent4" accent5="accent5" accent6="accent6" hlink="hlink" folHlink="folHlink"/>
    </a:extraClrScheme>
    <a:extraClrScheme>
      <a:clrScheme name="Office Theme 10">
        <a:dk1>
          <a:srgbClr val="003366"/>
        </a:dk1>
        <a:lt1>
          <a:srgbClr val="A9A9A9"/>
        </a:lt1>
        <a:dk2>
          <a:srgbClr val="000099"/>
        </a:dk2>
        <a:lt2>
          <a:srgbClr val="66CCFF"/>
        </a:lt2>
        <a:accent1>
          <a:srgbClr val="336699"/>
        </a:accent1>
        <a:accent2>
          <a:srgbClr val="3333FF"/>
        </a:accent2>
        <a:accent3>
          <a:srgbClr val="AAAACA"/>
        </a:accent3>
        <a:accent4>
          <a:srgbClr val="909090"/>
        </a:accent4>
        <a:accent5>
          <a:srgbClr val="ADB8CA"/>
        </a:accent5>
        <a:accent6>
          <a:srgbClr val="2D2DE7"/>
        </a:accent6>
        <a:hlink>
          <a:srgbClr val="66CCFF"/>
        </a:hlink>
        <a:folHlink>
          <a:srgbClr val="FF99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Custom Design">
  <a:themeElements>
    <a:clrScheme name="1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fontScheme name="1_Custom Design">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panose="020B0604020202020204" pitchFamily="34" charset="0"/>
          </a:defRPr>
        </a:defPPr>
      </a:lstStyle>
    </a:lnDef>
  </a:objectDefaults>
  <a:extraClrSchemeLst>
    <a:extraClrScheme>
      <a:clrScheme name="1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1_Custom Design 13">
        <a:dk1>
          <a:srgbClr val="000000"/>
        </a:dk1>
        <a:lt1>
          <a:srgbClr val="DEF6F1"/>
        </a:lt1>
        <a:dk2>
          <a:srgbClr val="000000"/>
        </a:dk2>
        <a:lt2>
          <a:srgbClr val="969696"/>
        </a:lt2>
        <a:accent1>
          <a:srgbClr val="E6E6E6"/>
        </a:accent1>
        <a:accent2>
          <a:srgbClr val="8DC6FF"/>
        </a:accent2>
        <a:accent3>
          <a:srgbClr val="ECFAF7"/>
        </a:accent3>
        <a:accent4>
          <a:srgbClr val="000000"/>
        </a:accent4>
        <a:accent5>
          <a:srgbClr val="F0F0F0"/>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Custom Design 14">
        <a:dk1>
          <a:srgbClr val="000000"/>
        </a:dk1>
        <a:lt1>
          <a:srgbClr val="FFFFFF"/>
        </a:lt1>
        <a:dk2>
          <a:srgbClr val="000000"/>
        </a:dk2>
        <a:lt2>
          <a:srgbClr val="808080"/>
        </a:lt2>
        <a:accent1>
          <a:srgbClr val="B4DCFF"/>
        </a:accent1>
        <a:accent2>
          <a:srgbClr val="CCCCFF"/>
        </a:accent2>
        <a:accent3>
          <a:srgbClr val="FFFFFF"/>
        </a:accent3>
        <a:accent4>
          <a:srgbClr val="000000"/>
        </a:accent4>
        <a:accent5>
          <a:srgbClr val="D6EB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Custom Design 15">
        <a:dk1>
          <a:srgbClr val="000000"/>
        </a:dk1>
        <a:lt1>
          <a:srgbClr val="FFFFD9"/>
        </a:lt1>
        <a:dk2>
          <a:srgbClr val="000000"/>
        </a:dk2>
        <a:lt2>
          <a:srgbClr val="777777"/>
        </a:lt2>
        <a:accent1>
          <a:srgbClr val="EBEECA"/>
        </a:accent1>
        <a:accent2>
          <a:srgbClr val="DBFF75"/>
        </a:accent2>
        <a:accent3>
          <a:srgbClr val="FFFFE9"/>
        </a:accent3>
        <a:accent4>
          <a:srgbClr val="000000"/>
        </a:accent4>
        <a:accent5>
          <a:srgbClr val="F3F5E1"/>
        </a:accent5>
        <a:accent6>
          <a:srgbClr val="C6E769"/>
        </a:accent6>
        <a:hlink>
          <a:srgbClr val="8FA418"/>
        </a:hlink>
        <a:folHlink>
          <a:srgbClr val="FF7500"/>
        </a:folHlink>
      </a:clrScheme>
      <a:clrMap bg1="lt1" tx1="dk1" bg2="lt2" tx2="dk2" accent1="accent1" accent2="accent2" accent3="accent3" accent4="accent4" accent5="accent5" accent6="accent6" hlink="hlink" folHlink="folHlink"/>
    </a:extraClrScheme>
    <a:extraClrScheme>
      <a:clrScheme name="1_Custom Design 16">
        <a:dk1>
          <a:srgbClr val="58572B"/>
        </a:dk1>
        <a:lt1>
          <a:srgbClr val="008080"/>
        </a:lt1>
        <a:dk2>
          <a:srgbClr val="FFFF99"/>
        </a:dk2>
        <a:lt2>
          <a:srgbClr val="005A58"/>
        </a:lt2>
        <a:accent1>
          <a:srgbClr val="CCCC99"/>
        </a:accent1>
        <a:accent2>
          <a:srgbClr val="FFFFCC"/>
        </a:accent2>
        <a:accent3>
          <a:srgbClr val="AAC0C0"/>
        </a:accent3>
        <a:accent4>
          <a:srgbClr val="4A4923"/>
        </a:accent4>
        <a:accent5>
          <a:srgbClr val="E2E2CA"/>
        </a:accent5>
        <a:accent6>
          <a:srgbClr val="E7E7B9"/>
        </a:accent6>
        <a:hlink>
          <a:srgbClr val="990000"/>
        </a:hlink>
        <a:folHlink>
          <a:srgbClr val="66330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Blue strands design template</Template>
  <TotalTime>156</TotalTime>
  <Words>910</Words>
  <Application>Microsoft Office PowerPoint</Application>
  <PresentationFormat>Widescreen</PresentationFormat>
  <Paragraphs>99</Paragraphs>
  <Slides>20</Slides>
  <Notes>0</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20</vt:i4>
      </vt:variant>
    </vt:vector>
  </HeadingPairs>
  <TitlesOfParts>
    <vt:vector size="27" baseType="lpstr">
      <vt:lpstr>Arial</vt:lpstr>
      <vt:lpstr>Arial Black</vt:lpstr>
      <vt:lpstr>Century Gothic</vt:lpstr>
      <vt:lpstr>Wingdings 3</vt:lpstr>
      <vt:lpstr>Blue strands design template</vt:lpstr>
      <vt:lpstr>1_Custom Design</vt:lpstr>
      <vt:lpstr>Wisp</vt:lpstr>
      <vt:lpstr>Evidence Blackstones 27.4</vt:lpstr>
      <vt:lpstr>Principles of Criminal Liability</vt:lpstr>
      <vt:lpstr>Actus reus</vt:lpstr>
      <vt:lpstr>Mens rea</vt:lpstr>
      <vt:lpstr>What is ‘Evidence’  Intelligence</vt:lpstr>
      <vt:lpstr>Information</vt:lpstr>
      <vt:lpstr>Evidence</vt:lpstr>
      <vt:lpstr>Forms of Evidence</vt:lpstr>
      <vt:lpstr>Oral Evidence</vt:lpstr>
      <vt:lpstr>Real Evidence</vt:lpstr>
      <vt:lpstr>Documentary Evidence</vt:lpstr>
      <vt:lpstr>Hearsay Evidence</vt:lpstr>
      <vt:lpstr>Hearsay Evidence</vt:lpstr>
      <vt:lpstr>Criminal Justice Act 2003</vt:lpstr>
      <vt:lpstr>Bad Character Evidence</vt:lpstr>
      <vt:lpstr>Watch the clip – make relevant notes as if you were the officer</vt:lpstr>
      <vt:lpstr>Giving Evidence at Court</vt:lpstr>
      <vt:lpstr>Burden of Proof</vt:lpstr>
      <vt:lpstr>What is ‘reasonable beyond doubt’</vt:lpstr>
      <vt:lpstr>Questions?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Blackstones 27.4</dc:title>
  <dc:creator>Wynne Jones (Business &amp; Management)</dc:creator>
  <cp:lastModifiedBy>Wynne Jones (Business &amp; Management)</cp:lastModifiedBy>
  <cp:revision>10</cp:revision>
  <dcterms:created xsi:type="dcterms:W3CDTF">2015-11-06T09:07:20Z</dcterms:created>
  <dcterms:modified xsi:type="dcterms:W3CDTF">2017-10-13T10:45:15Z</dcterms:modified>
</cp:coreProperties>
</file>