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6" r:id="rId3"/>
    <p:sldId id="267" r:id="rId4"/>
    <p:sldId id="269" r:id="rId5"/>
    <p:sldId id="268" r:id="rId6"/>
    <p:sldId id="270"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74" d="100"/>
          <a:sy n="74" d="100"/>
        </p:scale>
        <p:origin x="29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913201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99134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362330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48774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692963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91033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16833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16408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92887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02886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6368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09/02/2018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9577852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Advanced Greek Prose</a:t>
            </a:r>
            <a:br>
              <a:rPr lang="en-GB" dirty="0" smtClean="0">
                <a:solidFill>
                  <a:schemeClr val="bg1"/>
                </a:solidFill>
              </a:rPr>
            </a:br>
            <a:r>
              <a:rPr lang="en-GB" dirty="0" err="1" smtClean="0">
                <a:solidFill>
                  <a:schemeClr val="bg1"/>
                </a:solidFill>
              </a:rPr>
              <a:t>Xenophon</a:t>
            </a:r>
            <a:r>
              <a:rPr lang="en-GB" dirty="0" smtClean="0">
                <a:solidFill>
                  <a:schemeClr val="bg1"/>
                </a:solidFill>
              </a:rPr>
              <a:t> </a:t>
            </a:r>
            <a:r>
              <a:rPr lang="en-GB" i="1" dirty="0" smtClean="0">
                <a:solidFill>
                  <a:schemeClr val="bg1"/>
                </a:solidFill>
              </a:rPr>
              <a:t>Anabasis</a:t>
            </a:r>
            <a:endParaRPr lang="en-GB" i="1"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sz="3600" b="1" dirty="0" smtClean="0">
                <a:solidFill>
                  <a:schemeClr val="bg1"/>
                </a:solidFill>
              </a:rPr>
              <a:t>CLGK7033</a:t>
            </a:r>
          </a:p>
        </p:txBody>
      </p:sp>
      <p:sp>
        <p:nvSpPr>
          <p:cNvPr id="4" name="Subtitle 2"/>
          <p:cNvSpPr txBox="1">
            <a:spLocks/>
          </p:cNvSpPr>
          <p:nvPr/>
        </p:nvSpPr>
        <p:spPr>
          <a:xfrm>
            <a:off x="1331640" y="3429000"/>
            <a:ext cx="6400800" cy="1392560"/>
          </a:xfrm>
          <a:prstGeom prst="rect">
            <a:avLst/>
          </a:prstGeom>
        </p:spPr>
        <p:txBody>
          <a:bodyPr vert="horz">
            <a:normAutofit/>
          </a:bodyPr>
          <a:lstStyle/>
          <a:p>
            <a:pPr algn="ctr">
              <a:spcBef>
                <a:spcPct val="20000"/>
              </a:spcBef>
              <a:buClr>
                <a:prstClr val="white">
                  <a:shade val="95000"/>
                </a:prstClr>
              </a:buClr>
              <a:buSzPct val="65000"/>
              <a:defRPr/>
            </a:pPr>
            <a:r>
              <a:rPr lang="en-GB" sz="2800" b="1" dirty="0" err="1" smtClean="0">
                <a:solidFill>
                  <a:prstClr val="black"/>
                </a:solidFill>
              </a:rPr>
              <a:t>Xenophon's</a:t>
            </a:r>
            <a:r>
              <a:rPr lang="en-GB" sz="2800" b="1" dirty="0" smtClean="0">
                <a:solidFill>
                  <a:prstClr val="black"/>
                </a:solidFill>
              </a:rPr>
              <a:t> Life: An Overview</a:t>
            </a:r>
            <a:endParaRPr lang="en-GB" sz="2800" b="1"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39290951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Xenophon’s</a:t>
            </a:r>
            <a:r>
              <a:rPr lang="en-GB" dirty="0" smtClean="0">
                <a:solidFill>
                  <a:schemeClr val="bg1"/>
                </a:solidFill>
              </a:rPr>
              <a:t> Background</a:t>
            </a:r>
            <a:endParaRPr lang="en-GB" dirty="0">
              <a:solidFill>
                <a:schemeClr val="bg1"/>
              </a:solidFill>
            </a:endParaRPr>
          </a:p>
        </p:txBody>
      </p:sp>
      <p:sp>
        <p:nvSpPr>
          <p:cNvPr id="4" name="Content Placeholder 3"/>
          <p:cNvSpPr>
            <a:spLocks noGrp="1"/>
          </p:cNvSpPr>
          <p:nvPr>
            <p:ph sz="half" idx="1"/>
          </p:nvPr>
        </p:nvSpPr>
        <p:spPr>
          <a:xfrm>
            <a:off x="1" y="1490133"/>
            <a:ext cx="3970866" cy="5367867"/>
          </a:xfrm>
        </p:spPr>
        <p:txBody>
          <a:bodyPr>
            <a:normAutofit lnSpcReduction="10000"/>
          </a:bodyPr>
          <a:lstStyle/>
          <a:p>
            <a:r>
              <a:rPr lang="en-GB" dirty="0" smtClean="0">
                <a:solidFill>
                  <a:schemeClr val="bg1"/>
                </a:solidFill>
              </a:rPr>
              <a:t>Limited details about </a:t>
            </a:r>
            <a:r>
              <a:rPr lang="en-GB" dirty="0" err="1" smtClean="0">
                <a:solidFill>
                  <a:schemeClr val="bg1"/>
                </a:solidFill>
              </a:rPr>
              <a:t>Xenophon’s</a:t>
            </a:r>
            <a:r>
              <a:rPr lang="en-GB" dirty="0" smtClean="0">
                <a:solidFill>
                  <a:schemeClr val="bg1"/>
                </a:solidFill>
              </a:rPr>
              <a:t> life – derive from his own writings and the comments of others.</a:t>
            </a:r>
          </a:p>
          <a:p>
            <a:endParaRPr lang="en-GB" sz="500" dirty="0" smtClean="0">
              <a:solidFill>
                <a:schemeClr val="bg1"/>
              </a:solidFill>
            </a:endParaRPr>
          </a:p>
          <a:p>
            <a:r>
              <a:rPr lang="en-GB" dirty="0" smtClean="0">
                <a:solidFill>
                  <a:schemeClr val="bg1"/>
                </a:solidFill>
              </a:rPr>
              <a:t>Born around the start of the Peloponnesian War; a member of the </a:t>
            </a:r>
            <a:r>
              <a:rPr lang="en-GB" dirty="0" err="1" smtClean="0">
                <a:solidFill>
                  <a:schemeClr val="bg1"/>
                </a:solidFill>
              </a:rPr>
              <a:t>Hippeis</a:t>
            </a:r>
            <a:r>
              <a:rPr lang="en-GB" dirty="0" smtClean="0">
                <a:solidFill>
                  <a:schemeClr val="bg1"/>
                </a:solidFill>
              </a:rPr>
              <a:t> “class”. </a:t>
            </a:r>
          </a:p>
          <a:p>
            <a:endParaRPr lang="en-GB" sz="500" dirty="0" smtClean="0">
              <a:solidFill>
                <a:schemeClr val="bg1"/>
              </a:solidFill>
            </a:endParaRPr>
          </a:p>
          <a:p>
            <a:r>
              <a:rPr lang="en-GB" dirty="0" smtClean="0">
                <a:solidFill>
                  <a:schemeClr val="bg1"/>
                </a:solidFill>
              </a:rPr>
              <a:t>He may have served with the Athenian cavalry in Ionia c.410 BC (</a:t>
            </a:r>
            <a:r>
              <a:rPr lang="en-GB" b="1" i="1" dirty="0" err="1" smtClean="0">
                <a:solidFill>
                  <a:schemeClr val="bg1"/>
                </a:solidFill>
              </a:rPr>
              <a:t>Hellenica</a:t>
            </a:r>
            <a:r>
              <a:rPr lang="en-GB" b="1" dirty="0" smtClean="0">
                <a:solidFill>
                  <a:schemeClr val="bg1"/>
                </a:solidFill>
              </a:rPr>
              <a:t> 1.2.1</a:t>
            </a:r>
            <a:r>
              <a:rPr lang="en-GB" dirty="0" smtClean="0">
                <a:solidFill>
                  <a:schemeClr val="bg1"/>
                </a:solidFill>
              </a:rPr>
              <a:t>ff)?</a:t>
            </a:r>
            <a:endParaRPr lang="en-GB" dirty="0">
              <a:solidFill>
                <a:schemeClr val="bg1"/>
              </a:solidFill>
            </a:endParaRPr>
          </a:p>
        </p:txBody>
      </p:sp>
      <p:sp>
        <p:nvSpPr>
          <p:cNvPr id="5" name="Content Placeholder 4"/>
          <p:cNvSpPr>
            <a:spLocks noGrp="1"/>
          </p:cNvSpPr>
          <p:nvPr>
            <p:ph sz="half" idx="2"/>
          </p:nvPr>
        </p:nvSpPr>
        <p:spPr>
          <a:xfrm>
            <a:off x="4013199" y="1515533"/>
            <a:ext cx="5020733" cy="5342467"/>
          </a:xfrm>
        </p:spPr>
        <p:txBody>
          <a:bodyPr>
            <a:normAutofit lnSpcReduction="10000"/>
          </a:bodyPr>
          <a:lstStyle/>
          <a:p>
            <a:pPr marL="0"/>
            <a:r>
              <a:rPr lang="en-GB" dirty="0" err="1" smtClean="0">
                <a:solidFill>
                  <a:schemeClr val="bg1"/>
                </a:solidFill>
              </a:rPr>
              <a:t>Xenophon</a:t>
            </a:r>
            <a:r>
              <a:rPr lang="en-GB" dirty="0" smtClean="0">
                <a:solidFill>
                  <a:schemeClr val="bg1"/>
                </a:solidFill>
              </a:rPr>
              <a:t> a supporter of the Thirty Tyrants.</a:t>
            </a:r>
          </a:p>
          <a:p>
            <a:pPr marL="0"/>
            <a:endParaRPr lang="en-GB" sz="500" dirty="0" smtClean="0">
              <a:solidFill>
                <a:schemeClr val="bg1"/>
              </a:solidFill>
            </a:endParaRPr>
          </a:p>
          <a:p>
            <a:pPr marL="0">
              <a:buNone/>
            </a:pPr>
            <a:r>
              <a:rPr lang="en-GB" dirty="0" smtClean="0">
                <a:solidFill>
                  <a:schemeClr val="bg1"/>
                </a:solidFill>
              </a:rPr>
              <a:t>“[399 BC] </a:t>
            </a:r>
            <a:r>
              <a:rPr lang="en-GB" dirty="0" err="1" smtClean="0">
                <a:solidFill>
                  <a:schemeClr val="bg1"/>
                </a:solidFill>
              </a:rPr>
              <a:t>Thibron</a:t>
            </a:r>
            <a:r>
              <a:rPr lang="en-GB" dirty="0" smtClean="0">
                <a:solidFill>
                  <a:schemeClr val="bg1"/>
                </a:solidFill>
              </a:rPr>
              <a:t> also asked from the Athenians three hundred cavalrymen, saying that he would provide pay for them himself. And the Athenians sent some of those who had served as cavalrymen in the time of the Thirty, thinking it would be a gain to the democracy if they should live in foreign lands and perish there.” (</a:t>
            </a:r>
            <a:r>
              <a:rPr lang="en-GB" b="1" i="1" dirty="0" err="1" smtClean="0">
                <a:solidFill>
                  <a:schemeClr val="bg1"/>
                </a:solidFill>
              </a:rPr>
              <a:t>Hellenica</a:t>
            </a:r>
            <a:r>
              <a:rPr lang="en-GB" b="1" dirty="0" smtClean="0">
                <a:solidFill>
                  <a:schemeClr val="bg1"/>
                </a:solidFill>
              </a:rPr>
              <a:t> 3.1.4</a:t>
            </a:r>
            <a:r>
              <a:rPr lang="en-GB" dirty="0" smtClean="0">
                <a:solidFill>
                  <a:schemeClr val="bg1"/>
                </a:solidFill>
              </a:rPr>
              <a:t>).</a:t>
            </a:r>
            <a:endParaRPr lang="en-GB"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solidFill>
                  <a:schemeClr val="bg1"/>
                </a:solidFill>
              </a:rPr>
              <a:t>Xenophon</a:t>
            </a:r>
            <a:r>
              <a:rPr lang="en-GB" dirty="0" smtClean="0">
                <a:solidFill>
                  <a:schemeClr val="bg1"/>
                </a:solidFill>
              </a:rPr>
              <a:t> and the “10,000”</a:t>
            </a:r>
            <a:endParaRPr lang="en-GB" dirty="0">
              <a:solidFill>
                <a:schemeClr val="bg1"/>
              </a:solidFill>
            </a:endParaRPr>
          </a:p>
        </p:txBody>
      </p:sp>
      <p:sp>
        <p:nvSpPr>
          <p:cNvPr id="4" name="Content Placeholder 3"/>
          <p:cNvSpPr>
            <a:spLocks noGrp="1"/>
          </p:cNvSpPr>
          <p:nvPr>
            <p:ph sz="half" idx="1"/>
          </p:nvPr>
        </p:nvSpPr>
        <p:spPr>
          <a:xfrm>
            <a:off x="-1" y="1642533"/>
            <a:ext cx="4614333" cy="5215467"/>
          </a:xfrm>
        </p:spPr>
        <p:txBody>
          <a:bodyPr>
            <a:normAutofit fontScale="92500" lnSpcReduction="20000"/>
          </a:bodyPr>
          <a:lstStyle/>
          <a:p>
            <a:r>
              <a:rPr lang="en-GB" dirty="0" smtClean="0">
                <a:solidFill>
                  <a:schemeClr val="bg1"/>
                </a:solidFill>
              </a:rPr>
              <a:t>Invited by </a:t>
            </a:r>
            <a:r>
              <a:rPr lang="en-GB" dirty="0" err="1" smtClean="0">
                <a:solidFill>
                  <a:schemeClr val="bg1"/>
                </a:solidFill>
              </a:rPr>
              <a:t>Proxenus</a:t>
            </a:r>
            <a:r>
              <a:rPr lang="en-GB" dirty="0" smtClean="0">
                <a:solidFill>
                  <a:schemeClr val="bg1"/>
                </a:solidFill>
              </a:rPr>
              <a:t> the </a:t>
            </a:r>
            <a:r>
              <a:rPr lang="en-GB" dirty="0" err="1" smtClean="0">
                <a:solidFill>
                  <a:schemeClr val="bg1"/>
                </a:solidFill>
              </a:rPr>
              <a:t>Boeotian</a:t>
            </a:r>
            <a:r>
              <a:rPr lang="en-GB" dirty="0" smtClean="0">
                <a:solidFill>
                  <a:schemeClr val="bg1"/>
                </a:solidFill>
              </a:rPr>
              <a:t> to join the army of Cyrus.</a:t>
            </a:r>
          </a:p>
          <a:p>
            <a:endParaRPr lang="en-GB" sz="500" dirty="0" smtClean="0">
              <a:solidFill>
                <a:schemeClr val="bg1"/>
              </a:solidFill>
            </a:endParaRPr>
          </a:p>
          <a:p>
            <a:r>
              <a:rPr lang="en-GB" dirty="0" smtClean="0">
                <a:solidFill>
                  <a:schemeClr val="bg1"/>
                </a:solidFill>
              </a:rPr>
              <a:t>Events of the Anabasis stretch from 401 BC, when </a:t>
            </a:r>
            <a:r>
              <a:rPr lang="en-GB" dirty="0" err="1" smtClean="0">
                <a:solidFill>
                  <a:schemeClr val="bg1"/>
                </a:solidFill>
              </a:rPr>
              <a:t>Xenophon</a:t>
            </a:r>
            <a:r>
              <a:rPr lang="en-GB" dirty="0" smtClean="0">
                <a:solidFill>
                  <a:schemeClr val="bg1"/>
                </a:solidFill>
              </a:rPr>
              <a:t> joins Cyrus’ forces at Sardis, until 399 BC, when he joined the Spartan forces in Ionia (led by </a:t>
            </a:r>
            <a:r>
              <a:rPr lang="en-GB" dirty="0" err="1" smtClean="0">
                <a:solidFill>
                  <a:schemeClr val="bg1"/>
                </a:solidFill>
              </a:rPr>
              <a:t>Thibron</a:t>
            </a:r>
            <a:r>
              <a:rPr lang="en-GB" dirty="0" smtClean="0">
                <a:solidFill>
                  <a:schemeClr val="bg1"/>
                </a:solidFill>
              </a:rPr>
              <a:t>).</a:t>
            </a:r>
          </a:p>
          <a:p>
            <a:endParaRPr lang="en-GB" sz="500" dirty="0" smtClean="0">
              <a:solidFill>
                <a:schemeClr val="bg1"/>
              </a:solidFill>
            </a:endParaRPr>
          </a:p>
          <a:p>
            <a:r>
              <a:rPr lang="en-GB" dirty="0" smtClean="0">
                <a:solidFill>
                  <a:schemeClr val="bg1"/>
                </a:solidFill>
              </a:rPr>
              <a:t>Most of the Greeks who signed up for service with Cyrus did not become aware, until later, of his intentions.</a:t>
            </a:r>
            <a:endParaRPr lang="en-GB" dirty="0">
              <a:solidFill>
                <a:schemeClr val="bg1"/>
              </a:solidFill>
            </a:endParaRPr>
          </a:p>
        </p:txBody>
      </p:sp>
      <p:sp>
        <p:nvSpPr>
          <p:cNvPr id="5" name="Content Placeholder 4"/>
          <p:cNvSpPr>
            <a:spLocks noGrp="1"/>
          </p:cNvSpPr>
          <p:nvPr>
            <p:ph sz="half" idx="2"/>
          </p:nvPr>
        </p:nvSpPr>
        <p:spPr>
          <a:xfrm>
            <a:off x="4639733" y="1600200"/>
            <a:ext cx="4360334" cy="5257800"/>
          </a:xfrm>
        </p:spPr>
        <p:txBody>
          <a:bodyPr>
            <a:normAutofit fontScale="92500" lnSpcReduction="20000"/>
          </a:bodyPr>
          <a:lstStyle/>
          <a:p>
            <a:pPr marL="0">
              <a:buNone/>
            </a:pPr>
            <a:r>
              <a:rPr lang="en-GB" dirty="0" smtClean="0">
                <a:solidFill>
                  <a:schemeClr val="bg1"/>
                </a:solidFill>
              </a:rPr>
              <a:t>“At this time Cyrus, who was commander of the satrapies on the sea, had been planning for a long while to lead an army against his brother </a:t>
            </a:r>
            <a:r>
              <a:rPr lang="en-GB" dirty="0" err="1" smtClean="0">
                <a:solidFill>
                  <a:schemeClr val="bg1"/>
                </a:solidFill>
              </a:rPr>
              <a:t>Artaxerxes</a:t>
            </a:r>
            <a:r>
              <a:rPr lang="en-GB" dirty="0" smtClean="0">
                <a:solidFill>
                  <a:schemeClr val="bg1"/>
                </a:solidFill>
              </a:rPr>
              <a:t>… When an adequate force of mercenaries had been collected for him and all preparations for the campaign had been completed, he did not reveal the truth to the troops, but kept asserting that he was leading the army to </a:t>
            </a:r>
            <a:r>
              <a:rPr lang="en-GB" dirty="0" err="1" smtClean="0">
                <a:solidFill>
                  <a:schemeClr val="bg1"/>
                </a:solidFill>
              </a:rPr>
              <a:t>Cilicia</a:t>
            </a:r>
            <a:r>
              <a:rPr lang="en-GB" dirty="0" smtClean="0">
                <a:solidFill>
                  <a:schemeClr val="bg1"/>
                </a:solidFill>
              </a:rPr>
              <a:t> against the despots who were in rebellion against the King.” </a:t>
            </a:r>
            <a:r>
              <a:rPr lang="en-GB" b="1" dirty="0" err="1" smtClean="0">
                <a:solidFill>
                  <a:schemeClr val="bg1"/>
                </a:solidFill>
              </a:rPr>
              <a:t>Diodorus</a:t>
            </a:r>
            <a:r>
              <a:rPr lang="en-GB" b="1" dirty="0" smtClean="0">
                <a:solidFill>
                  <a:schemeClr val="bg1"/>
                </a:solidFill>
              </a:rPr>
              <a:t> </a:t>
            </a:r>
            <a:r>
              <a:rPr lang="en-GB" b="1" dirty="0" err="1" smtClean="0">
                <a:solidFill>
                  <a:schemeClr val="bg1"/>
                </a:solidFill>
              </a:rPr>
              <a:t>Siculus</a:t>
            </a:r>
            <a:r>
              <a:rPr lang="en-GB" b="1" dirty="0" smtClean="0">
                <a:solidFill>
                  <a:schemeClr val="bg1"/>
                </a:solidFill>
              </a:rPr>
              <a:t> 14.19.2-3</a:t>
            </a:r>
            <a:r>
              <a:rPr lang="en-GB" dirty="0" smtClean="0">
                <a:solidFill>
                  <a:schemeClr val="bg1"/>
                </a:solidFill>
              </a:rPr>
              <a:t>.</a:t>
            </a:r>
            <a:endParaRPr lang="en-GB"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59099"/>
          </a:xfrm>
        </p:spPr>
        <p:txBody>
          <a:bodyPr/>
          <a:lstStyle/>
          <a:p>
            <a:r>
              <a:rPr lang="en-GB" dirty="0" smtClean="0">
                <a:solidFill>
                  <a:schemeClr val="bg1"/>
                </a:solidFill>
              </a:rPr>
              <a:t>The Route of the “10,000”</a:t>
            </a:r>
            <a:endParaRPr lang="en-GB" dirty="0">
              <a:solidFill>
                <a:schemeClr val="bg1"/>
              </a:solidFill>
            </a:endParaRPr>
          </a:p>
        </p:txBody>
      </p:sp>
      <p:sp>
        <p:nvSpPr>
          <p:cNvPr id="3" name="Content Placeholder 2"/>
          <p:cNvSpPr>
            <a:spLocks noGrp="1"/>
          </p:cNvSpPr>
          <p:nvPr>
            <p:ph idx="1"/>
          </p:nvPr>
        </p:nvSpPr>
        <p:spPr>
          <a:xfrm>
            <a:off x="0" y="1159100"/>
            <a:ext cx="9143999" cy="2871988"/>
          </a:xfrm>
        </p:spPr>
        <p:txBody>
          <a:bodyPr/>
          <a:lstStyle/>
          <a:p>
            <a:r>
              <a:rPr lang="en-GB" dirty="0" smtClean="0">
                <a:solidFill>
                  <a:schemeClr val="bg1"/>
                </a:solidFill>
              </a:rPr>
              <a:t>“Outbound” - through southern Asia Minor, Syria, down Mesopotamia towards Babylon.</a:t>
            </a:r>
          </a:p>
          <a:p>
            <a:r>
              <a:rPr lang="en-GB" dirty="0" smtClean="0">
                <a:solidFill>
                  <a:schemeClr val="bg1"/>
                </a:solidFill>
              </a:rPr>
              <a:t>“Return” – along the Tigris (or branches</a:t>
            </a:r>
            <a:r>
              <a:rPr lang="en-GB" dirty="0">
                <a:solidFill>
                  <a:schemeClr val="bg1"/>
                </a:solidFill>
              </a:rPr>
              <a:t>), through </a:t>
            </a:r>
            <a:r>
              <a:rPr lang="en-GB" dirty="0" err="1">
                <a:solidFill>
                  <a:schemeClr val="bg1"/>
                </a:solidFill>
              </a:rPr>
              <a:t>Carduchian</a:t>
            </a:r>
            <a:r>
              <a:rPr lang="en-GB" dirty="0">
                <a:solidFill>
                  <a:schemeClr val="bg1"/>
                </a:solidFill>
              </a:rPr>
              <a:t> </a:t>
            </a:r>
            <a:r>
              <a:rPr lang="en-GB" dirty="0" smtClean="0">
                <a:solidFill>
                  <a:schemeClr val="bg1"/>
                </a:solidFill>
              </a:rPr>
              <a:t>territory, Armenia, along the northern coast of Asia Minor, Byzantium, Thrace and back to the western coast of Asia Minor. </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3827618" y="4031088"/>
            <a:ext cx="5153755" cy="2673036"/>
          </a:xfrm>
          <a:prstGeom prst="rect">
            <a:avLst/>
          </a:prstGeom>
        </p:spPr>
      </p:pic>
      <p:pic>
        <p:nvPicPr>
          <p:cNvPr id="5" name="Picture 4"/>
          <p:cNvPicPr>
            <a:picLocks noChangeAspect="1"/>
          </p:cNvPicPr>
          <p:nvPr/>
        </p:nvPicPr>
        <p:blipFill>
          <a:blip r:embed="rId3"/>
          <a:stretch>
            <a:fillRect/>
          </a:stretch>
        </p:blipFill>
        <p:spPr>
          <a:xfrm>
            <a:off x="160984" y="4031088"/>
            <a:ext cx="3580702" cy="267303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Xenophon’s</a:t>
            </a:r>
            <a:r>
              <a:rPr lang="en-GB" dirty="0" smtClean="0">
                <a:solidFill>
                  <a:schemeClr val="bg1"/>
                </a:solidFill>
              </a:rPr>
              <a:t> Later Life</a:t>
            </a:r>
            <a:endParaRPr lang="en-GB" dirty="0">
              <a:solidFill>
                <a:schemeClr val="bg1"/>
              </a:solidFill>
            </a:endParaRPr>
          </a:p>
        </p:txBody>
      </p:sp>
      <p:sp>
        <p:nvSpPr>
          <p:cNvPr id="4" name="Content Placeholder 3"/>
          <p:cNvSpPr>
            <a:spLocks noGrp="1"/>
          </p:cNvSpPr>
          <p:nvPr>
            <p:ph sz="half" idx="1"/>
          </p:nvPr>
        </p:nvSpPr>
        <p:spPr>
          <a:xfrm>
            <a:off x="1" y="1508919"/>
            <a:ext cx="4378816" cy="5257800"/>
          </a:xfrm>
        </p:spPr>
        <p:txBody>
          <a:bodyPr>
            <a:normAutofit fontScale="92500" lnSpcReduction="10000"/>
          </a:bodyPr>
          <a:lstStyle/>
          <a:p>
            <a:r>
              <a:rPr lang="en-GB" dirty="0" smtClean="0">
                <a:solidFill>
                  <a:schemeClr val="bg1"/>
                </a:solidFill>
              </a:rPr>
              <a:t>Becomes an associate and friend of </a:t>
            </a:r>
            <a:r>
              <a:rPr lang="en-GB" dirty="0" err="1" smtClean="0">
                <a:solidFill>
                  <a:schemeClr val="bg1"/>
                </a:solidFill>
              </a:rPr>
              <a:t>Agesilaus</a:t>
            </a:r>
            <a:r>
              <a:rPr lang="en-GB" dirty="0" smtClean="0">
                <a:solidFill>
                  <a:schemeClr val="bg1"/>
                </a:solidFill>
              </a:rPr>
              <a:t> (from 396 BC).</a:t>
            </a:r>
          </a:p>
          <a:p>
            <a:endParaRPr lang="en-GB" sz="500" dirty="0" smtClean="0">
              <a:solidFill>
                <a:schemeClr val="bg1"/>
              </a:solidFill>
            </a:endParaRPr>
          </a:p>
          <a:p>
            <a:r>
              <a:rPr lang="en-GB" dirty="0" smtClean="0">
                <a:solidFill>
                  <a:schemeClr val="bg1"/>
                </a:solidFill>
              </a:rPr>
              <a:t>Engaged in various campaigns until the “King’s Peace” (386 BC).</a:t>
            </a:r>
          </a:p>
          <a:p>
            <a:pPr>
              <a:buNone/>
            </a:pPr>
            <a:endParaRPr lang="en-GB" sz="500" dirty="0" smtClean="0">
              <a:solidFill>
                <a:schemeClr val="bg1"/>
              </a:solidFill>
            </a:endParaRPr>
          </a:p>
          <a:p>
            <a:r>
              <a:rPr lang="en-GB" dirty="0" smtClean="0">
                <a:solidFill>
                  <a:schemeClr val="bg1"/>
                </a:solidFill>
              </a:rPr>
              <a:t>Given an estate at </a:t>
            </a:r>
            <a:r>
              <a:rPr lang="en-GB" dirty="0" err="1" smtClean="0">
                <a:solidFill>
                  <a:schemeClr val="bg1"/>
                </a:solidFill>
              </a:rPr>
              <a:t>Scillus</a:t>
            </a:r>
            <a:r>
              <a:rPr lang="en-GB" dirty="0" smtClean="0">
                <a:solidFill>
                  <a:schemeClr val="bg1"/>
                </a:solidFill>
              </a:rPr>
              <a:t> (south of Olympia).</a:t>
            </a:r>
          </a:p>
          <a:p>
            <a:endParaRPr lang="en-GB" sz="500" dirty="0" smtClean="0">
              <a:solidFill>
                <a:schemeClr val="bg1"/>
              </a:solidFill>
            </a:endParaRPr>
          </a:p>
          <a:p>
            <a:r>
              <a:rPr lang="en-GB" dirty="0" smtClean="0">
                <a:solidFill>
                  <a:schemeClr val="bg1"/>
                </a:solidFill>
              </a:rPr>
              <a:t>Engaged in hunting, festivals, writing.</a:t>
            </a:r>
          </a:p>
          <a:p>
            <a:endParaRPr lang="en-GB" sz="500" dirty="0" smtClean="0">
              <a:solidFill>
                <a:schemeClr val="bg1"/>
              </a:solidFill>
            </a:endParaRPr>
          </a:p>
          <a:p>
            <a:r>
              <a:rPr lang="en-GB" dirty="0" smtClean="0">
                <a:solidFill>
                  <a:schemeClr val="bg1"/>
                </a:solidFill>
              </a:rPr>
              <a:t>After battle of </a:t>
            </a:r>
            <a:r>
              <a:rPr lang="en-GB" dirty="0" err="1" smtClean="0">
                <a:solidFill>
                  <a:schemeClr val="bg1"/>
                </a:solidFill>
              </a:rPr>
              <a:t>Leuctra</a:t>
            </a:r>
            <a:r>
              <a:rPr lang="en-GB" dirty="0" smtClean="0">
                <a:solidFill>
                  <a:schemeClr val="bg1"/>
                </a:solidFill>
              </a:rPr>
              <a:t> moves to Corinth (371 BC).</a:t>
            </a:r>
          </a:p>
          <a:p>
            <a:endParaRPr lang="en-GB" sz="500" dirty="0" smtClean="0">
              <a:solidFill>
                <a:schemeClr val="bg1"/>
              </a:solidFill>
            </a:endParaRPr>
          </a:p>
          <a:p>
            <a:r>
              <a:rPr lang="en-GB" dirty="0" smtClean="0">
                <a:solidFill>
                  <a:schemeClr val="bg1"/>
                </a:solidFill>
              </a:rPr>
              <a:t>Dies c.355 BC.</a:t>
            </a:r>
            <a:endParaRPr lang="en-GB" dirty="0">
              <a:solidFill>
                <a:schemeClr val="bg1"/>
              </a:solidFill>
            </a:endParaRPr>
          </a:p>
        </p:txBody>
      </p:sp>
      <p:sp>
        <p:nvSpPr>
          <p:cNvPr id="5" name="Content Placeholder 4"/>
          <p:cNvSpPr>
            <a:spLocks noGrp="1"/>
          </p:cNvSpPr>
          <p:nvPr>
            <p:ph sz="half" idx="2"/>
          </p:nvPr>
        </p:nvSpPr>
        <p:spPr>
          <a:xfrm>
            <a:off x="4198513" y="1508919"/>
            <a:ext cx="4945488" cy="5349081"/>
          </a:xfrm>
        </p:spPr>
        <p:txBody>
          <a:bodyPr>
            <a:noAutofit/>
          </a:bodyPr>
          <a:lstStyle/>
          <a:p>
            <a:pPr marL="137160" indent="0">
              <a:buNone/>
            </a:pPr>
            <a:r>
              <a:rPr lang="en-GB" sz="2500" dirty="0" smtClean="0">
                <a:solidFill>
                  <a:schemeClr val="bg1"/>
                </a:solidFill>
              </a:rPr>
              <a:t>“In </a:t>
            </a:r>
            <a:r>
              <a:rPr lang="en-GB" sz="2500" dirty="0">
                <a:solidFill>
                  <a:schemeClr val="bg1"/>
                </a:solidFill>
              </a:rPr>
              <a:t>the time of Xenophon's exile1 and while he was living at </a:t>
            </a:r>
            <a:r>
              <a:rPr lang="en-GB" sz="2500" dirty="0" err="1">
                <a:solidFill>
                  <a:schemeClr val="bg1"/>
                </a:solidFill>
              </a:rPr>
              <a:t>Scillus</a:t>
            </a:r>
            <a:r>
              <a:rPr lang="en-GB" sz="2500" dirty="0">
                <a:solidFill>
                  <a:schemeClr val="bg1"/>
                </a:solidFill>
              </a:rPr>
              <a:t>, near Olympia, where he had been established as a colonist by the Lacedaemonians, </a:t>
            </a:r>
            <a:r>
              <a:rPr lang="en-GB" sz="2500" dirty="0" err="1">
                <a:solidFill>
                  <a:schemeClr val="bg1"/>
                </a:solidFill>
              </a:rPr>
              <a:t>Megabyzus</a:t>
            </a:r>
            <a:r>
              <a:rPr lang="en-GB" sz="2500" dirty="0">
                <a:solidFill>
                  <a:schemeClr val="bg1"/>
                </a:solidFill>
              </a:rPr>
              <a:t> came to Olympia to attend the games and returned to him his deposit. Upon receiving it Xenophon bought a plot of ground for the goddess in a place which Apollo's oracle appointed</a:t>
            </a:r>
            <a:r>
              <a:rPr lang="en-GB" sz="2500" dirty="0" smtClean="0">
                <a:solidFill>
                  <a:schemeClr val="bg1"/>
                </a:solidFill>
              </a:rPr>
              <a:t>.” – </a:t>
            </a:r>
            <a:r>
              <a:rPr lang="en-GB" sz="2500" b="1" dirty="0" smtClean="0">
                <a:solidFill>
                  <a:schemeClr val="bg1"/>
                </a:solidFill>
              </a:rPr>
              <a:t>Xenophon </a:t>
            </a:r>
            <a:r>
              <a:rPr lang="en-GB" sz="2500" b="1" i="1" dirty="0" smtClean="0">
                <a:solidFill>
                  <a:schemeClr val="bg1"/>
                </a:solidFill>
              </a:rPr>
              <a:t>Anabasis </a:t>
            </a:r>
            <a:r>
              <a:rPr lang="en-GB" sz="2500" b="1" dirty="0" smtClean="0">
                <a:solidFill>
                  <a:schemeClr val="bg1"/>
                </a:solidFill>
              </a:rPr>
              <a:t>5.3.7</a:t>
            </a:r>
            <a:r>
              <a:rPr lang="en-GB" sz="2500" dirty="0" smtClean="0">
                <a:solidFill>
                  <a:schemeClr val="bg1"/>
                </a:solidFill>
              </a:rPr>
              <a:t>.</a:t>
            </a:r>
            <a:endParaRPr lang="en-GB" sz="2500"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Xenophon’s</a:t>
            </a:r>
            <a:r>
              <a:rPr lang="en-GB" dirty="0" smtClean="0">
                <a:solidFill>
                  <a:schemeClr val="bg1"/>
                </a:solidFill>
              </a:rPr>
              <a:t> Literary Works</a:t>
            </a:r>
            <a:endParaRPr lang="en-GB" dirty="0">
              <a:solidFill>
                <a:schemeClr val="bg1"/>
              </a:solidFill>
            </a:endParaRPr>
          </a:p>
        </p:txBody>
      </p:sp>
      <p:sp>
        <p:nvSpPr>
          <p:cNvPr id="4" name="Text Placeholder 3"/>
          <p:cNvSpPr>
            <a:spLocks noGrp="1"/>
          </p:cNvSpPr>
          <p:nvPr>
            <p:ph type="body" idx="1"/>
          </p:nvPr>
        </p:nvSpPr>
        <p:spPr/>
        <p:txBody>
          <a:bodyPr>
            <a:normAutofit lnSpcReduction="10000"/>
          </a:bodyPr>
          <a:lstStyle/>
          <a:p>
            <a:r>
              <a:rPr lang="en-GB" b="1" dirty="0" smtClean="0">
                <a:solidFill>
                  <a:schemeClr val="bg1"/>
                </a:solidFill>
              </a:rPr>
              <a:t>Historical / Biographical </a:t>
            </a:r>
            <a:endParaRPr lang="en-GB" b="1" dirty="0">
              <a:solidFill>
                <a:schemeClr val="bg1"/>
              </a:solidFill>
            </a:endParaRPr>
          </a:p>
        </p:txBody>
      </p:sp>
      <p:sp>
        <p:nvSpPr>
          <p:cNvPr id="6" name="Text Placeholder 5"/>
          <p:cNvSpPr>
            <a:spLocks noGrp="1"/>
          </p:cNvSpPr>
          <p:nvPr>
            <p:ph type="body" sz="half" idx="3"/>
          </p:nvPr>
        </p:nvSpPr>
        <p:spPr/>
        <p:txBody>
          <a:bodyPr>
            <a:normAutofit lnSpcReduction="10000"/>
          </a:bodyPr>
          <a:lstStyle/>
          <a:p>
            <a:r>
              <a:rPr lang="en-GB" b="1" dirty="0" smtClean="0">
                <a:solidFill>
                  <a:schemeClr val="bg1"/>
                </a:solidFill>
              </a:rPr>
              <a:t>Philosophical / Political</a:t>
            </a:r>
            <a:endParaRPr lang="en-GB" b="1" dirty="0">
              <a:solidFill>
                <a:schemeClr val="bg1"/>
              </a:solidFill>
            </a:endParaRPr>
          </a:p>
        </p:txBody>
      </p:sp>
      <p:sp>
        <p:nvSpPr>
          <p:cNvPr id="5" name="Content Placeholder 4"/>
          <p:cNvSpPr>
            <a:spLocks noGrp="1"/>
          </p:cNvSpPr>
          <p:nvPr>
            <p:ph sz="quarter" idx="2"/>
          </p:nvPr>
        </p:nvSpPr>
        <p:spPr>
          <a:xfrm>
            <a:off x="211667" y="2362200"/>
            <a:ext cx="4285721" cy="1845733"/>
          </a:xfrm>
        </p:spPr>
        <p:txBody>
          <a:bodyPr/>
          <a:lstStyle/>
          <a:p>
            <a:r>
              <a:rPr lang="en-GB" i="1" dirty="0" err="1" smtClean="0">
                <a:solidFill>
                  <a:schemeClr val="bg1"/>
                </a:solidFill>
              </a:rPr>
              <a:t>Hellenica</a:t>
            </a:r>
            <a:endParaRPr lang="en-GB" i="1" dirty="0" smtClean="0">
              <a:solidFill>
                <a:schemeClr val="bg1"/>
              </a:solidFill>
            </a:endParaRPr>
          </a:p>
          <a:p>
            <a:endParaRPr lang="en-GB" sz="500" i="1" dirty="0" smtClean="0">
              <a:solidFill>
                <a:schemeClr val="bg1"/>
              </a:solidFill>
            </a:endParaRPr>
          </a:p>
          <a:p>
            <a:r>
              <a:rPr lang="en-GB" i="1" dirty="0" err="1" smtClean="0">
                <a:solidFill>
                  <a:schemeClr val="bg1"/>
                </a:solidFill>
              </a:rPr>
              <a:t>Agesilaus</a:t>
            </a:r>
            <a:endParaRPr lang="en-GB" i="1" dirty="0" smtClean="0">
              <a:solidFill>
                <a:schemeClr val="bg1"/>
              </a:solidFill>
            </a:endParaRPr>
          </a:p>
          <a:p>
            <a:endParaRPr lang="en-GB" sz="500" i="1" dirty="0" smtClean="0">
              <a:solidFill>
                <a:schemeClr val="bg1"/>
              </a:solidFill>
            </a:endParaRPr>
          </a:p>
          <a:p>
            <a:r>
              <a:rPr lang="en-GB" i="1" dirty="0" smtClean="0">
                <a:solidFill>
                  <a:schemeClr val="bg1"/>
                </a:solidFill>
              </a:rPr>
              <a:t>Anabasis</a:t>
            </a:r>
            <a:endParaRPr lang="en-GB" i="1" dirty="0">
              <a:solidFill>
                <a:schemeClr val="bg1"/>
              </a:solidFill>
            </a:endParaRPr>
          </a:p>
        </p:txBody>
      </p:sp>
      <p:sp>
        <p:nvSpPr>
          <p:cNvPr id="7" name="Content Placeholder 6"/>
          <p:cNvSpPr>
            <a:spLocks noGrp="1"/>
          </p:cNvSpPr>
          <p:nvPr>
            <p:ph sz="quarter" idx="4"/>
          </p:nvPr>
        </p:nvSpPr>
        <p:spPr>
          <a:xfrm>
            <a:off x="4538133" y="2362200"/>
            <a:ext cx="4605867" cy="4495800"/>
          </a:xfrm>
        </p:spPr>
        <p:txBody>
          <a:bodyPr>
            <a:normAutofit lnSpcReduction="10000"/>
          </a:bodyPr>
          <a:lstStyle/>
          <a:p>
            <a:r>
              <a:rPr lang="en-GB" i="1" dirty="0" smtClean="0">
                <a:solidFill>
                  <a:schemeClr val="bg1"/>
                </a:solidFill>
              </a:rPr>
              <a:t>Education of Cyrus</a:t>
            </a:r>
          </a:p>
          <a:p>
            <a:endParaRPr lang="en-GB" sz="500" dirty="0" smtClean="0"/>
          </a:p>
          <a:p>
            <a:r>
              <a:rPr lang="en-GB" i="1" dirty="0" smtClean="0">
                <a:solidFill>
                  <a:schemeClr val="bg1"/>
                </a:solidFill>
              </a:rPr>
              <a:t>Constitution of the Spartans</a:t>
            </a:r>
          </a:p>
          <a:p>
            <a:endParaRPr lang="en-GB" sz="500" i="1" dirty="0" smtClean="0">
              <a:solidFill>
                <a:schemeClr val="bg1"/>
              </a:solidFill>
            </a:endParaRPr>
          </a:p>
          <a:p>
            <a:r>
              <a:rPr lang="en-GB" i="1" dirty="0" smtClean="0">
                <a:solidFill>
                  <a:schemeClr val="bg1"/>
                </a:solidFill>
              </a:rPr>
              <a:t>Constitution of the Athenians</a:t>
            </a:r>
            <a:r>
              <a:rPr lang="en-GB" dirty="0" smtClean="0">
                <a:solidFill>
                  <a:schemeClr val="bg1"/>
                </a:solidFill>
              </a:rPr>
              <a:t>? [</a:t>
            </a:r>
            <a:r>
              <a:rPr lang="en-GB" dirty="0" err="1" smtClean="0">
                <a:solidFill>
                  <a:schemeClr val="bg1"/>
                </a:solidFill>
              </a:rPr>
              <a:t>Xenophon’s</a:t>
            </a:r>
            <a:r>
              <a:rPr lang="en-GB" dirty="0" smtClean="0">
                <a:solidFill>
                  <a:schemeClr val="bg1"/>
                </a:solidFill>
              </a:rPr>
              <a:t> authorship of this work is now largely doubted, attributed to the Old Oligarch].</a:t>
            </a:r>
          </a:p>
          <a:p>
            <a:endParaRPr lang="en-GB" sz="500" dirty="0" smtClean="0">
              <a:solidFill>
                <a:schemeClr val="bg1"/>
              </a:solidFill>
            </a:endParaRPr>
          </a:p>
          <a:p>
            <a:r>
              <a:rPr lang="en-GB" i="1" dirty="0" err="1" smtClean="0">
                <a:solidFill>
                  <a:schemeClr val="bg1"/>
                </a:solidFill>
              </a:rPr>
              <a:t>Heiro</a:t>
            </a:r>
            <a:r>
              <a:rPr lang="en-GB" dirty="0" smtClean="0">
                <a:solidFill>
                  <a:schemeClr val="bg1"/>
                </a:solidFill>
              </a:rPr>
              <a:t> </a:t>
            </a:r>
          </a:p>
          <a:p>
            <a:endParaRPr lang="en-GB" sz="500" i="1" dirty="0" smtClean="0">
              <a:solidFill>
                <a:schemeClr val="bg1"/>
              </a:solidFill>
            </a:endParaRPr>
          </a:p>
          <a:p>
            <a:r>
              <a:rPr lang="en-GB" dirty="0" smtClean="0">
                <a:solidFill>
                  <a:schemeClr val="bg1"/>
                </a:solidFill>
              </a:rPr>
              <a:t>Socratic works: </a:t>
            </a:r>
            <a:r>
              <a:rPr lang="en-GB" i="1" dirty="0" smtClean="0">
                <a:solidFill>
                  <a:schemeClr val="bg1"/>
                </a:solidFill>
              </a:rPr>
              <a:t>Apology</a:t>
            </a:r>
            <a:r>
              <a:rPr lang="en-GB" dirty="0" smtClean="0">
                <a:solidFill>
                  <a:schemeClr val="bg1"/>
                </a:solidFill>
              </a:rPr>
              <a:t>; </a:t>
            </a:r>
            <a:r>
              <a:rPr lang="en-GB" i="1" dirty="0" smtClean="0">
                <a:solidFill>
                  <a:schemeClr val="bg1"/>
                </a:solidFill>
              </a:rPr>
              <a:t>Memorabilia</a:t>
            </a:r>
            <a:r>
              <a:rPr lang="en-GB" dirty="0" smtClean="0">
                <a:solidFill>
                  <a:schemeClr val="bg1"/>
                </a:solidFill>
              </a:rPr>
              <a:t>; </a:t>
            </a:r>
            <a:r>
              <a:rPr lang="en-GB" i="1" dirty="0" err="1" smtClean="0">
                <a:solidFill>
                  <a:schemeClr val="bg1"/>
                </a:solidFill>
              </a:rPr>
              <a:t>Oeconomicus</a:t>
            </a:r>
            <a:r>
              <a:rPr lang="en-GB" dirty="0" smtClean="0">
                <a:solidFill>
                  <a:schemeClr val="bg1"/>
                </a:solidFill>
              </a:rPr>
              <a:t>; </a:t>
            </a:r>
            <a:r>
              <a:rPr lang="en-GB" i="1" dirty="0" err="1" smtClean="0">
                <a:solidFill>
                  <a:schemeClr val="bg1"/>
                </a:solidFill>
              </a:rPr>
              <a:t>Sympoium</a:t>
            </a:r>
            <a:r>
              <a:rPr lang="en-GB" dirty="0" smtClean="0">
                <a:solidFill>
                  <a:schemeClr val="bg1"/>
                </a:solidFill>
              </a:rPr>
              <a:t>.</a:t>
            </a:r>
            <a:endParaRPr lang="en-GB" dirty="0">
              <a:solidFill>
                <a:schemeClr val="bg1"/>
              </a:solidFill>
            </a:endParaRPr>
          </a:p>
        </p:txBody>
      </p:sp>
      <p:sp>
        <p:nvSpPr>
          <p:cNvPr id="8" name="Text Placeholder 3"/>
          <p:cNvSpPr txBox="1">
            <a:spLocks/>
          </p:cNvSpPr>
          <p:nvPr/>
        </p:nvSpPr>
        <p:spPr>
          <a:xfrm>
            <a:off x="279400" y="3905778"/>
            <a:ext cx="4040188" cy="750887"/>
          </a:xfrm>
          <a:prstGeom prst="rect">
            <a:avLst/>
          </a:prstGeom>
        </p:spPr>
        <p:txBody>
          <a:bodyPr vert="horz" anchor="ctr">
            <a:normAutofit/>
          </a:bodyPr>
          <a:lstStyle/>
          <a:p>
            <a:pPr marL="0" marR="0" lvl="0" indent="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lang="en-GB" sz="2400" b="1" cap="all" dirty="0" smtClean="0">
                <a:solidFill>
                  <a:schemeClr val="bg1"/>
                </a:solidFill>
              </a:rPr>
              <a:t>Minor Works</a:t>
            </a:r>
            <a:r>
              <a:rPr kumimoji="0" lang="en-GB" sz="2400" b="1" i="0" u="none" strike="noStrike" kern="1200" cap="all" spc="0" normalizeH="0" baseline="0" noProof="0" dirty="0" smtClean="0">
                <a:ln>
                  <a:noFill/>
                </a:ln>
                <a:solidFill>
                  <a:schemeClr val="bg1"/>
                </a:solidFill>
                <a:effectLst/>
                <a:uLnTx/>
                <a:uFillTx/>
                <a:latin typeface="+mn-lt"/>
                <a:ea typeface="+mn-ea"/>
                <a:cs typeface="+mn-cs"/>
              </a:rPr>
              <a:t> </a:t>
            </a:r>
            <a:endParaRPr kumimoji="0" lang="en-GB" sz="2400" b="1" i="0" u="none" strike="noStrike" kern="1200" cap="all" spc="0" normalizeH="0" baseline="0" noProof="0" dirty="0">
              <a:ln>
                <a:noFill/>
              </a:ln>
              <a:solidFill>
                <a:schemeClr val="bg1"/>
              </a:solidFill>
              <a:effectLst/>
              <a:uLnTx/>
              <a:uFillTx/>
              <a:latin typeface="+mn-lt"/>
              <a:ea typeface="+mn-ea"/>
              <a:cs typeface="+mn-cs"/>
            </a:endParaRPr>
          </a:p>
        </p:txBody>
      </p:sp>
      <p:sp>
        <p:nvSpPr>
          <p:cNvPr id="9" name="Content Placeholder 4"/>
          <p:cNvSpPr txBox="1">
            <a:spLocks/>
          </p:cNvSpPr>
          <p:nvPr/>
        </p:nvSpPr>
        <p:spPr>
          <a:xfrm>
            <a:off x="262467" y="4665134"/>
            <a:ext cx="4201055" cy="1981200"/>
          </a:xfrm>
          <a:prstGeom prst="rect">
            <a:avLst/>
          </a:prstGeom>
        </p:spPr>
        <p:txBody>
          <a:bodyPr vert="horz">
            <a:normAutofit lnSpcReduction="10000"/>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lang="en-GB" sz="2400" i="1" dirty="0" smtClean="0">
                <a:solidFill>
                  <a:schemeClr val="bg1"/>
                </a:solidFill>
              </a:rPr>
              <a:t>On Horsemanship</a:t>
            </a:r>
            <a:endParaRPr kumimoji="0" lang="en-GB" sz="2400" b="0" i="1" u="none" strike="noStrike" kern="1200" cap="none" spc="0" normalizeH="0" baseline="0" noProof="0" dirty="0" smtClean="0">
              <a:ln>
                <a:noFill/>
              </a:ln>
              <a:solidFill>
                <a:schemeClr val="bg1"/>
              </a:solidFill>
              <a:effectLst/>
              <a:uLnTx/>
              <a:uFillTx/>
              <a:latin typeface="+mn-lt"/>
              <a:ea typeface="+mn-ea"/>
              <a:cs typeface="+mn-cs"/>
            </a:endParaRP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endParaRPr kumimoji="0" lang="en-GB" sz="500" b="0" i="1" u="none" strike="noStrike" kern="1200" cap="none" spc="0" normalizeH="0" baseline="0" noProof="0" dirty="0" smtClean="0">
              <a:ln>
                <a:noFill/>
              </a:ln>
              <a:solidFill>
                <a:schemeClr val="bg1"/>
              </a:solidFill>
              <a:effectLst/>
              <a:uLnTx/>
              <a:uFillTx/>
              <a:latin typeface="+mn-lt"/>
              <a:ea typeface="+mn-ea"/>
              <a:cs typeface="+mn-cs"/>
            </a:endParaRP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lang="en-GB" sz="2400" i="1" dirty="0" err="1" smtClean="0">
                <a:solidFill>
                  <a:schemeClr val="bg1"/>
                </a:solidFill>
              </a:rPr>
              <a:t>Hipparchikos</a:t>
            </a:r>
            <a:endParaRPr kumimoji="0" lang="en-GB" sz="2400" b="0" i="1" u="none" strike="noStrike" kern="1200" cap="none" spc="0" normalizeH="0" baseline="0" noProof="0" dirty="0" smtClean="0">
              <a:ln>
                <a:noFill/>
              </a:ln>
              <a:solidFill>
                <a:schemeClr val="bg1"/>
              </a:solidFill>
              <a:effectLst/>
              <a:uLnTx/>
              <a:uFillTx/>
              <a:latin typeface="+mn-lt"/>
              <a:ea typeface="+mn-ea"/>
              <a:cs typeface="+mn-cs"/>
            </a:endParaRP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endParaRPr kumimoji="0" lang="en-GB" sz="500" b="0" i="1" u="none" strike="noStrike" kern="1200" cap="none" spc="0" normalizeH="0" baseline="0" noProof="0" dirty="0" smtClean="0">
              <a:ln>
                <a:noFill/>
              </a:ln>
              <a:solidFill>
                <a:schemeClr val="bg1"/>
              </a:solidFill>
              <a:effectLst/>
              <a:uLnTx/>
              <a:uFillTx/>
              <a:latin typeface="+mn-lt"/>
              <a:ea typeface="+mn-ea"/>
              <a:cs typeface="+mn-cs"/>
            </a:endParaRP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lang="en-GB" sz="2400" i="1" dirty="0" smtClean="0">
                <a:solidFill>
                  <a:schemeClr val="bg1"/>
                </a:solidFill>
              </a:rPr>
              <a:t>Hunting with Dogs</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endParaRPr kumimoji="0" lang="en-GB" sz="500" b="0" i="1" u="none" strike="noStrike" kern="1200" cap="none" spc="0" normalizeH="0" baseline="0" noProof="0" dirty="0" smtClean="0">
              <a:ln>
                <a:noFill/>
              </a:ln>
              <a:solidFill>
                <a:schemeClr val="bg1"/>
              </a:solidFill>
              <a:effectLst/>
              <a:uLnTx/>
              <a:uFillTx/>
              <a:latin typeface="+mn-lt"/>
              <a:ea typeface="+mn-ea"/>
              <a:cs typeface="+mn-cs"/>
            </a:endParaRP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lang="en-GB" sz="2400" i="1" dirty="0" smtClean="0">
                <a:solidFill>
                  <a:schemeClr val="bg1"/>
                </a:solidFill>
              </a:rPr>
              <a:t>Ways and Means</a:t>
            </a:r>
            <a:endParaRPr kumimoji="0" lang="en-GB" sz="2400" b="0" i="1" u="none" strike="noStrike" kern="1200" cap="none" spc="0" normalizeH="0" baseline="0" noProof="0" dirty="0">
              <a:ln>
                <a:noFill/>
              </a:ln>
              <a:solidFill>
                <a:schemeClr val="bg1"/>
              </a:solidFill>
              <a:effectLst/>
              <a:uLnTx/>
              <a:uFillTx/>
              <a:latin typeface="+mn-lt"/>
              <a:ea typeface="+mn-ea"/>
              <a:cs typeface="+mn-cs"/>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497</TotalTime>
  <Words>486</Words>
  <Application>Microsoft Office PowerPoint</Application>
  <PresentationFormat>On-screen Show (4:3)</PresentationFormat>
  <Paragraphs>61</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Book Antiqua</vt:lpstr>
      <vt:lpstr>Lucida Sans</vt:lpstr>
      <vt:lpstr>Wingdings</vt:lpstr>
      <vt:lpstr>Wingdings 2</vt:lpstr>
      <vt:lpstr>Wingdings 3</vt:lpstr>
      <vt:lpstr>Apex</vt:lpstr>
      <vt:lpstr>Advanced Greek Prose Xenophon Anabasis</vt:lpstr>
      <vt:lpstr>Xenophon’s Background</vt:lpstr>
      <vt:lpstr>Xenophon and the “10,000”</vt:lpstr>
      <vt:lpstr>The Route of the “10,000”</vt:lpstr>
      <vt:lpstr>Xenophon’s Later Life</vt:lpstr>
      <vt:lpstr>Xenophon’s Literary Works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Greek Prose Herodotus Book II</dc:title>
  <dc:creator>Matthew Cobb</dc:creator>
  <cp:lastModifiedBy>Matthew Cobb</cp:lastModifiedBy>
  <cp:revision>95</cp:revision>
  <dcterms:created xsi:type="dcterms:W3CDTF">2017-01-30T10:03:15Z</dcterms:created>
  <dcterms:modified xsi:type="dcterms:W3CDTF">2018-02-09T16:17:41Z</dcterms:modified>
</cp:coreProperties>
</file>