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68"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488" autoAdjust="0"/>
  </p:normalViewPr>
  <p:slideViewPr>
    <p:cSldViewPr>
      <p:cViewPr>
        <p:scale>
          <a:sx n="61" d="100"/>
          <a:sy n="61" d="100"/>
        </p:scale>
        <p:origin x="-162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326DB9-5C91-46C3-B0E4-E2CB7CFE70AE}" type="datetimeFigureOut">
              <a:rPr lang="en-IN" smtClean="0"/>
              <a:t>18-11-2024</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124484-ABE2-4259-801F-D36FBA5CFCA0}" type="slidenum">
              <a:rPr lang="en-IN" smtClean="0"/>
              <a:t>‹#›</a:t>
            </a:fld>
            <a:endParaRPr lang="en-IN"/>
          </a:p>
        </p:txBody>
      </p:sp>
    </p:spTree>
    <p:extLst>
      <p:ext uri="{BB962C8B-B14F-4D97-AF65-F5344CB8AC3E}">
        <p14:creationId xmlns:p14="http://schemas.microsoft.com/office/powerpoint/2010/main" val="2064208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TechInnovate Culture is shared values that guide behaviour. For the company TechInnovate, culture encourages creativity and teamwork. A major challenge it faced regarding its existing cultures was having high performance, building retention, and improving employee satisfaction with growth.</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3</a:t>
            </a:fld>
            <a:endParaRPr lang="en-IN"/>
          </a:p>
        </p:txBody>
      </p:sp>
    </p:spTree>
    <p:extLst>
      <p:ext uri="{BB962C8B-B14F-4D97-AF65-F5344CB8AC3E}">
        <p14:creationId xmlns:p14="http://schemas.microsoft.com/office/powerpoint/2010/main" val="2424275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Far from being an abstract concept, a company's culture is what provides the foundation for engagement within the workplace as well as the overall success of an organisation </a:t>
            </a:r>
            <a:r>
              <a:rPr lang="en-IN" sz="1200" kern="1200" dirty="0" smtClean="0">
                <a:solidFill>
                  <a:schemeClr val="tx1"/>
                </a:solidFill>
                <a:effectLst/>
                <a:latin typeface="+mn-lt"/>
                <a:ea typeface="+mn-ea"/>
                <a:cs typeface="+mn-cs"/>
              </a:rPr>
              <a:t>(</a:t>
            </a:r>
            <a:r>
              <a:rPr lang="en-IN" sz="1200" kern="1200" dirty="0" err="1" smtClean="0">
                <a:solidFill>
                  <a:schemeClr val="tx1"/>
                </a:solidFill>
                <a:effectLst/>
                <a:latin typeface="+mn-lt"/>
                <a:ea typeface="+mn-ea"/>
                <a:cs typeface="+mn-cs"/>
              </a:rPr>
              <a:t>Obeng</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2024. p.8728)</a:t>
            </a:r>
            <a:r>
              <a:rPr lang="en-GB" sz="1200" kern="1200" dirty="0" smtClean="0">
                <a:solidFill>
                  <a:schemeClr val="tx1"/>
                </a:solidFill>
                <a:effectLst/>
                <a:latin typeface="+mn-lt"/>
                <a:ea typeface="+mn-ea"/>
                <a:cs typeface="+mn-cs"/>
              </a:rPr>
              <a:t>. At TechInnovate, growth has transformed the close-knit, collaborative start-up culture. If not proactively managed, this may result in the company losing its identity, potentially acting as a limiter on future performance and innovation growth.</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4</a:t>
            </a:fld>
            <a:endParaRPr lang="en-IN"/>
          </a:p>
        </p:txBody>
      </p:sp>
    </p:spTree>
    <p:extLst>
      <p:ext uri="{BB962C8B-B14F-4D97-AF65-F5344CB8AC3E}">
        <p14:creationId xmlns:p14="http://schemas.microsoft.com/office/powerpoint/2010/main" val="3443986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early culture at TechInnovate bestowed upon it the opportunities of creativity and teamwork. However, rapid growth subsequently diluted this early culture and bred discontentment and conflict within the Organisation </a:t>
            </a:r>
            <a:r>
              <a:rPr lang="en-IN" sz="1200" kern="1200" dirty="0" smtClean="0">
                <a:solidFill>
                  <a:schemeClr val="tx1"/>
                </a:solidFill>
                <a:effectLst/>
                <a:latin typeface="+mn-lt"/>
                <a:ea typeface="+mn-ea"/>
                <a:cs typeface="+mn-cs"/>
              </a:rPr>
              <a:t>(</a:t>
            </a:r>
            <a:r>
              <a:rPr lang="en-IN" sz="1200" kern="1200" dirty="0" err="1" smtClean="0">
                <a:solidFill>
                  <a:schemeClr val="tx1"/>
                </a:solidFill>
                <a:effectLst/>
                <a:latin typeface="+mn-lt"/>
                <a:ea typeface="+mn-ea"/>
                <a:cs typeface="+mn-cs"/>
              </a:rPr>
              <a:t>Chavan</a:t>
            </a:r>
            <a:r>
              <a:rPr lang="en-IN" sz="1200" kern="1200" dirty="0" smtClean="0">
                <a:solidFill>
                  <a:schemeClr val="tx1"/>
                </a:solidFill>
                <a:effectLst/>
                <a:latin typeface="+mn-lt"/>
                <a:ea typeface="+mn-ea"/>
                <a:cs typeface="+mn-cs"/>
              </a:rPr>
              <a:t> 2024.)</a:t>
            </a:r>
            <a:r>
              <a:rPr lang="en-GB" sz="1200" kern="1200" dirty="0" smtClean="0">
                <a:solidFill>
                  <a:schemeClr val="tx1"/>
                </a:solidFill>
                <a:effectLst/>
                <a:latin typeface="+mn-lt"/>
                <a:ea typeface="+mn-ea"/>
                <a:cs typeface="+mn-cs"/>
              </a:rPr>
              <a:t>. Therefore, the necessity of conscious cultural management is to maintain strengths while deterring weaknesses.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5</a:t>
            </a:fld>
            <a:endParaRPr lang="en-IN"/>
          </a:p>
        </p:txBody>
      </p:sp>
    </p:spTree>
    <p:extLst>
      <p:ext uri="{BB962C8B-B14F-4D97-AF65-F5344CB8AC3E}">
        <p14:creationId xmlns:p14="http://schemas.microsoft.com/office/powerpoint/2010/main" val="4016472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Schein's model is an all-inclusive conceptual framework for understanding culture. The three divisions include visual artefacts, stated values, and core beliefs. Thus, it would provide a much more defined methodology for analysing and realigning TechInnovate changing culture.</a:t>
            </a:r>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positive culture will directly translate to better performance, higher retention, and a stronger reputation </a:t>
            </a:r>
            <a:r>
              <a:rPr lang="en-IN" sz="1200" kern="1200" dirty="0" smtClean="0">
                <a:solidFill>
                  <a:schemeClr val="tx1"/>
                </a:solidFill>
                <a:effectLst/>
                <a:latin typeface="+mn-lt"/>
                <a:ea typeface="+mn-ea"/>
                <a:cs typeface="+mn-cs"/>
              </a:rPr>
              <a:t>(</a:t>
            </a:r>
            <a:r>
              <a:rPr lang="en-IN" sz="1200" kern="1200" dirty="0" err="1" smtClean="0">
                <a:solidFill>
                  <a:schemeClr val="tx1"/>
                </a:solidFill>
                <a:effectLst/>
                <a:latin typeface="+mn-lt"/>
                <a:ea typeface="+mn-ea"/>
                <a:cs typeface="+mn-cs"/>
              </a:rPr>
              <a:t>Zumente</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Bistrova</a:t>
            </a:r>
            <a:r>
              <a:rPr lang="en-IN" sz="1200" kern="1200" dirty="0" smtClean="0">
                <a:solidFill>
                  <a:schemeClr val="tx1"/>
                </a:solidFill>
                <a:effectLst/>
                <a:latin typeface="+mn-lt"/>
                <a:ea typeface="+mn-ea"/>
                <a:cs typeface="+mn-cs"/>
              </a:rPr>
              <a:t> 2021. p.127)</a:t>
            </a:r>
            <a:r>
              <a:rPr lang="en-GB" sz="1200" kern="1200" dirty="0" smtClean="0">
                <a:solidFill>
                  <a:schemeClr val="tx1"/>
                </a:solidFill>
                <a:effectLst/>
                <a:latin typeface="+mn-lt"/>
                <a:ea typeface="+mn-ea"/>
                <a:cs typeface="+mn-cs"/>
              </a:rPr>
              <a:t>. Therefore, for TechInnovate, creating an innovative and inclusive culture will show its lasting success within the AI market.</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6</a:t>
            </a:fld>
            <a:endParaRPr lang="en-IN"/>
          </a:p>
        </p:txBody>
      </p:sp>
    </p:spTree>
    <p:extLst>
      <p:ext uri="{BB962C8B-B14F-4D97-AF65-F5344CB8AC3E}">
        <p14:creationId xmlns:p14="http://schemas.microsoft.com/office/powerpoint/2010/main" val="111572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strengths of TechInnovate in collaboration as well as in technical innovations also penetrate through the artefacts and values; however, some basic assumptions and informal systems require adjustments that call for attention to be preserved within the innovative identity as it adapts to rapid growth and industry demands.</a:t>
            </a:r>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One of the comprehensive frameworks for understanding and managing Organisational culture is Schein's model, which identifies three layers: visible artefacts such as policies and behaviours, espoused values like mission statements, and underlying assumptions that form the core of the culture </a:t>
            </a:r>
            <a:r>
              <a:rPr lang="en-IN" sz="1200" kern="1200" dirty="0" smtClean="0">
                <a:solidFill>
                  <a:schemeClr val="tx1"/>
                </a:solidFill>
                <a:effectLst/>
                <a:latin typeface="+mn-lt"/>
                <a:ea typeface="+mn-ea"/>
                <a:cs typeface="+mn-cs"/>
              </a:rPr>
              <a:t>(</a:t>
            </a:r>
            <a:r>
              <a:rPr lang="en-IN" sz="1200" kern="1200" dirty="0" err="1" smtClean="0">
                <a:solidFill>
                  <a:schemeClr val="tx1"/>
                </a:solidFill>
                <a:effectLst/>
                <a:latin typeface="+mn-lt"/>
                <a:ea typeface="+mn-ea"/>
                <a:cs typeface="+mn-cs"/>
              </a:rPr>
              <a:t>Saeed</a:t>
            </a:r>
            <a:r>
              <a:rPr lang="en-IN" sz="1200" kern="1200" dirty="0" smtClean="0">
                <a:solidFill>
                  <a:schemeClr val="tx1"/>
                </a:solidFill>
                <a:effectLst/>
                <a:latin typeface="+mn-lt"/>
                <a:ea typeface="+mn-ea"/>
                <a:cs typeface="+mn-cs"/>
              </a:rPr>
              <a:t> 2023. p.13)</a:t>
            </a:r>
            <a:r>
              <a:rPr lang="en-GB" sz="1200" kern="1200" dirty="0" smtClean="0">
                <a:solidFill>
                  <a:schemeClr val="tx1"/>
                </a:solidFill>
                <a:effectLst/>
                <a:latin typeface="+mn-lt"/>
                <a:ea typeface="+mn-ea"/>
                <a:cs typeface="+mn-cs"/>
              </a:rPr>
              <a:t>.</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7</a:t>
            </a:fld>
            <a:endParaRPr lang="en-IN"/>
          </a:p>
        </p:txBody>
      </p:sp>
    </p:spTree>
    <p:extLst>
      <p:ext uri="{BB962C8B-B14F-4D97-AF65-F5344CB8AC3E}">
        <p14:creationId xmlns:p14="http://schemas.microsoft.com/office/powerpoint/2010/main" val="3812519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Applying Schein's model to TechInnovate demonstrated a solid foundation of innovation and teamwork. However, misaligned artefacts include the lack of formal processes, and the emerging assumptions are scepticism over new hires, which have to be realigned.</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8</a:t>
            </a:fld>
            <a:endParaRPr lang="en-IN"/>
          </a:p>
        </p:txBody>
      </p:sp>
    </p:spTree>
    <p:extLst>
      <p:ext uri="{BB962C8B-B14F-4D97-AF65-F5344CB8AC3E}">
        <p14:creationId xmlns:p14="http://schemas.microsoft.com/office/powerpoint/2010/main" val="3547693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Managers are upholders of culture. At TechInnovate, their role is that of technical leaders but also how to help foster collaboration, solve conflicts, and embody values so the emerging culture keeps in step with the innovative vision and mission of the company.</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Managers are the linchpins of culture. The provision of the right tools and training of appropriate managers is crucial to having a culture of growth and innovation at TechInnovate.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9</a:t>
            </a:fld>
            <a:endParaRPr lang="en-IN"/>
          </a:p>
        </p:txBody>
      </p:sp>
    </p:spTree>
    <p:extLst>
      <p:ext uri="{BB962C8B-B14F-4D97-AF65-F5344CB8AC3E}">
        <p14:creationId xmlns:p14="http://schemas.microsoft.com/office/powerpoint/2010/main" val="3188597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Managers influence the culture through communication, positive feedback, and teamwork </a:t>
            </a:r>
            <a:r>
              <a:rPr lang="en-IN" sz="1200" kern="1200" dirty="0" smtClean="0">
                <a:solidFill>
                  <a:schemeClr val="tx1"/>
                </a:solidFill>
                <a:effectLst/>
                <a:latin typeface="+mn-lt"/>
                <a:ea typeface="+mn-ea"/>
                <a:cs typeface="+mn-cs"/>
              </a:rPr>
              <a:t>(</a:t>
            </a:r>
            <a:r>
              <a:rPr lang="en-IN" sz="1200" kern="1200" dirty="0" err="1" smtClean="0">
                <a:solidFill>
                  <a:schemeClr val="tx1"/>
                </a:solidFill>
                <a:effectLst/>
                <a:latin typeface="+mn-lt"/>
                <a:ea typeface="+mn-ea"/>
                <a:cs typeface="+mn-cs"/>
              </a:rPr>
              <a:t>Mercader</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2021. p.522)</a:t>
            </a:r>
            <a:r>
              <a:rPr lang="en-GB" sz="1200" kern="1200" dirty="0" smtClean="0">
                <a:solidFill>
                  <a:schemeClr val="tx1"/>
                </a:solidFill>
                <a:effectLst/>
                <a:latin typeface="+mn-lt"/>
                <a:ea typeface="+mn-ea"/>
                <a:cs typeface="+mn-cs"/>
              </a:rPr>
              <a:t>. Embodying and exemplifying values in creating a working environment, employees are supposed to be looked after and empowered to serve the purpose the company wants for them.</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Manager's actions and behaviour may shape the culture of the Organisation. Leading by the values set forth by a company inspires those he leads to be more consistent, coherent, and influential.</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10</a:t>
            </a:fld>
            <a:endParaRPr lang="en-IN"/>
          </a:p>
        </p:txBody>
      </p:sp>
    </p:spTree>
    <p:extLst>
      <p:ext uri="{BB962C8B-B14F-4D97-AF65-F5344CB8AC3E}">
        <p14:creationId xmlns:p14="http://schemas.microsoft.com/office/powerpoint/2010/main" val="408910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Diversity breeds innovation. TechInnovate can do much to improve its culture by targeting its diversity gaps through inclusive hiring and bias training, making employees feel truly respected, valued, and enabled in meaningful contributions to company success.</a:t>
            </a:r>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One of the most important drivers of innovation is diversity and inclusion, and in that way, TechInnovate can really harden its culture with the active practice of these values and make every employee feel valued and empowered to contribute </a:t>
            </a:r>
            <a:r>
              <a:rPr lang="en-IN" sz="1200" kern="1200" dirty="0" smtClean="0">
                <a:solidFill>
                  <a:schemeClr val="tx1"/>
                </a:solidFill>
                <a:effectLst/>
                <a:latin typeface="+mn-lt"/>
                <a:ea typeface="+mn-ea"/>
                <a:cs typeface="+mn-cs"/>
              </a:rPr>
              <a:t>(Robertson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2023. p.101866)</a:t>
            </a:r>
            <a:r>
              <a:rPr lang="en-GB" sz="1200" kern="1200" dirty="0" smtClean="0">
                <a:solidFill>
                  <a:schemeClr val="tx1"/>
                </a:solidFill>
                <a:effectLst/>
                <a:latin typeface="+mn-lt"/>
                <a:ea typeface="+mn-ea"/>
                <a:cs typeface="+mn-cs"/>
              </a:rPr>
              <a:t>.</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11</a:t>
            </a:fld>
            <a:endParaRPr lang="en-IN"/>
          </a:p>
        </p:txBody>
      </p:sp>
    </p:spTree>
    <p:extLst>
      <p:ext uri="{BB962C8B-B14F-4D97-AF65-F5344CB8AC3E}">
        <p14:creationId xmlns:p14="http://schemas.microsoft.com/office/powerpoint/2010/main" val="12826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Metrics used will include engagement surveys and value-based rewards, and those will be constructed to bring the efforts together in a way that is united for ensuring the fulfilment of TechInnovate mission.</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Aligning culture with strategic objectives would mean that every employee in the company knows how their role plays in Organisational success. Then, metrics like engagement surveys can be used for measuring progression and guiding adjustments.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12</a:t>
            </a:fld>
            <a:endParaRPr lang="en-IN"/>
          </a:p>
        </p:txBody>
      </p:sp>
    </p:spTree>
    <p:extLst>
      <p:ext uri="{BB962C8B-B14F-4D97-AF65-F5344CB8AC3E}">
        <p14:creationId xmlns:p14="http://schemas.microsoft.com/office/powerpoint/2010/main" val="2690438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Training managers early and rolling broader initiatives out gradually ensures that the implementation is smooth and sustained cultural improvements are made at TechInnovate.</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 phased approach is simply one of a step-by-step progression toward a stronger culture. First, there are audits to determine the gaps, and then training and activities are on-going in planting the values into everyday action.</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13</a:t>
            </a:fld>
            <a:endParaRPr lang="en-IN"/>
          </a:p>
        </p:txBody>
      </p:sp>
    </p:spTree>
    <p:extLst>
      <p:ext uri="{BB962C8B-B14F-4D97-AF65-F5344CB8AC3E}">
        <p14:creationId xmlns:p14="http://schemas.microsoft.com/office/powerpoint/2010/main" val="17899071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Effective management of culture will result in higher employee satisfaction and productivity, innovation, and reputation building for TechInnovate </a:t>
            </a:r>
            <a:r>
              <a:rPr lang="en-IN" sz="1200" kern="1200" dirty="0" smtClean="0">
                <a:solidFill>
                  <a:schemeClr val="tx1"/>
                </a:solidFill>
                <a:effectLst/>
                <a:latin typeface="+mn-lt"/>
                <a:ea typeface="+mn-ea"/>
                <a:cs typeface="+mn-cs"/>
              </a:rPr>
              <a:t>(</a:t>
            </a:r>
            <a:r>
              <a:rPr lang="en-IN" sz="1200" kern="1200" dirty="0" err="1" smtClean="0">
                <a:solidFill>
                  <a:schemeClr val="tx1"/>
                </a:solidFill>
                <a:effectLst/>
                <a:latin typeface="+mn-lt"/>
                <a:ea typeface="+mn-ea"/>
                <a:cs typeface="+mn-cs"/>
              </a:rPr>
              <a:t>Gebrekidan</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2023. p.100506)</a:t>
            </a:r>
            <a:r>
              <a:rPr lang="en-GB" sz="1200" kern="1200" dirty="0" smtClean="0">
                <a:solidFill>
                  <a:schemeClr val="tx1"/>
                </a:solidFill>
                <a:effectLst/>
                <a:latin typeface="+mn-lt"/>
                <a:ea typeface="+mn-ea"/>
                <a:cs typeface="+mn-cs"/>
              </a:rPr>
              <a:t>. All the results enable the firm to exploit long-term growth goals in performance for high competition within the AI market.</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Proactive management of culture will therefore probably offer some real benefits in terms of engagement, performance, and reputation, thereby establishing a sustainable competitive advantage for TechInnovate.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14</a:t>
            </a:fld>
            <a:endParaRPr lang="en-IN"/>
          </a:p>
        </p:txBody>
      </p:sp>
    </p:spTree>
    <p:extLst>
      <p:ext uri="{BB962C8B-B14F-4D97-AF65-F5344CB8AC3E}">
        <p14:creationId xmlns:p14="http://schemas.microsoft.com/office/powerpoint/2010/main" val="4255048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Management training will equip the managers to lead cultural change effectively. Open communication and rewarding employees who demonstrate the right culture will lead to a positive and performance-oriented work environment, in line with the strategy of TechInnovate.</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Training of the manager, better communication, and rewarding aligned behaviours will support and strengthen the desired culture of TechInnovate, which would ultimately lead to better employee satisfaction and business success.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15</a:t>
            </a:fld>
            <a:endParaRPr lang="en-IN"/>
          </a:p>
        </p:txBody>
      </p:sp>
    </p:spTree>
    <p:extLst>
      <p:ext uri="{BB962C8B-B14F-4D97-AF65-F5344CB8AC3E}">
        <p14:creationId xmlns:p14="http://schemas.microsoft.com/office/powerpoint/2010/main" val="413227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conclusion, company culture is fundamental to the success of TechInnovate. With this focus on cultural management and well-equipped managers able to effectively lead, the company will realize its growth objectives, preserving the innovative spirit. Let's commit to building a culture that supports every one of our employees and drives lasting success.</a:t>
            </a:r>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Company culture sets the mould for every aspect of business success. Management in TechInnovate, being keen on cultural management and putting managers in a position where they lead by example, will sustain growth, inspire innovation, and consolidate the competitive advantage of this company in the market.</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124484-ABE2-4259-801F-D36FBA5CFCA0}" type="slidenum">
              <a:rPr lang="en-IN" smtClean="0"/>
              <a:t>16</a:t>
            </a:fld>
            <a:endParaRPr lang="en-IN"/>
          </a:p>
        </p:txBody>
      </p:sp>
    </p:spTree>
    <p:extLst>
      <p:ext uri="{BB962C8B-B14F-4D97-AF65-F5344CB8AC3E}">
        <p14:creationId xmlns:p14="http://schemas.microsoft.com/office/powerpoint/2010/main" val="3119143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A5DC574-F55B-49E0-8D13-C2430E29EEF3}" type="datetimeFigureOut">
              <a:rPr lang="en-IN" smtClean="0"/>
              <a:t>18-11-2024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E840CD5-0434-4C55-A571-4F3229EB68D3}" type="slidenum">
              <a:rPr lang="en-IN" smtClean="0"/>
              <a:t>‹#›</a:t>
            </a:fld>
            <a:endParaRPr lang="en-IN"/>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A5DC574-F55B-49E0-8D13-C2430E29EEF3}" type="datetimeFigureOut">
              <a:rPr lang="en-IN" smtClean="0"/>
              <a:t>18-11-2024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E840CD5-0434-4C55-A571-4F3229EB68D3}" type="slidenum">
              <a:rPr lang="en-IN" smtClean="0"/>
              <a:t>‹#›</a:t>
            </a:fld>
            <a:endParaRPr lang="en-IN"/>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5DC574-F55B-49E0-8D13-C2430E29EEF3}" type="datetimeFigureOut">
              <a:rPr lang="en-IN" smtClean="0"/>
              <a:t>18-11-2024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E840CD5-0434-4C55-A571-4F3229EB68D3}" type="slidenum">
              <a:rPr lang="en-IN" smtClean="0"/>
              <a:t>‹#›</a:t>
            </a:fld>
            <a:endParaRPr lang="en-IN"/>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A5DC574-F55B-49E0-8D13-C2430E29EEF3}" type="datetimeFigureOut">
              <a:rPr lang="en-IN" smtClean="0"/>
              <a:t>18-11-2024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E840CD5-0434-4C55-A571-4F3229EB68D3}" type="slidenum">
              <a:rPr lang="en-IN" smtClean="0"/>
              <a:t>‹#›</a:t>
            </a:fld>
            <a:endParaRPr lang="en-IN"/>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A5DC574-F55B-49E0-8D13-C2430E29EEF3}" type="datetimeFigureOut">
              <a:rPr lang="en-IN" smtClean="0"/>
              <a:t>18-11-2024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E840CD5-0434-4C55-A571-4F3229EB68D3}" type="slidenum">
              <a:rPr lang="en-IN" smtClean="0"/>
              <a:t>‹#›</a:t>
            </a:fld>
            <a:endParaRPr lang="en-IN"/>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A5DC574-F55B-49E0-8D13-C2430E29EEF3}" type="datetimeFigureOut">
              <a:rPr lang="en-IN" smtClean="0"/>
              <a:t>18-11-2024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E840CD5-0434-4C55-A571-4F3229EB68D3}" type="slidenum">
              <a:rPr lang="en-IN" smtClean="0"/>
              <a:t>‹#›</a:t>
            </a:fld>
            <a:endParaRPr lang="en-IN"/>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5DC574-F55B-49E0-8D13-C2430E29EEF3}" type="datetimeFigureOut">
              <a:rPr lang="en-IN" smtClean="0"/>
              <a:t>18-11-2024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E840CD5-0434-4C55-A571-4F3229EB68D3}" type="slidenum">
              <a:rPr lang="en-IN" smtClean="0"/>
              <a:t>‹#›</a:t>
            </a:fld>
            <a:endParaRPr lang="en-IN"/>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5DC574-F55B-49E0-8D13-C2430E29EEF3}" type="datetimeFigureOut">
              <a:rPr lang="en-IN" smtClean="0"/>
              <a:t>18-11-2024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E840CD5-0434-4C55-A571-4F3229EB68D3}" type="slidenum">
              <a:rPr lang="en-IN" smtClean="0"/>
              <a:t>‹#›</a:t>
            </a:fld>
            <a:endParaRPr lang="en-IN"/>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5DC574-F55B-49E0-8D13-C2430E29EEF3}" type="datetimeFigureOut">
              <a:rPr lang="en-IN" smtClean="0"/>
              <a:t>18-11-2024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E840CD5-0434-4C55-A571-4F3229EB68D3}" type="slidenum">
              <a:rPr lang="en-IN" smtClean="0"/>
              <a:t>‹#›</a:t>
            </a:fld>
            <a:endParaRPr lang="en-IN"/>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5DC574-F55B-49E0-8D13-C2430E29EEF3}" type="datetimeFigureOut">
              <a:rPr lang="en-IN" smtClean="0"/>
              <a:t>18-11-2024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E840CD5-0434-4C55-A571-4F3229EB68D3}" type="slidenum">
              <a:rPr lang="en-IN" smtClean="0"/>
              <a:t>‹#›</a:t>
            </a:fld>
            <a:endParaRPr lang="en-IN"/>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5DC574-F55B-49E0-8D13-C2430E29EEF3}" type="datetimeFigureOut">
              <a:rPr lang="en-IN" smtClean="0"/>
              <a:t>18-11-2024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E840CD5-0434-4C55-A571-4F3229EB68D3}" type="slidenum">
              <a:rPr lang="en-IN" smtClean="0"/>
              <a:t>‹#›</a:t>
            </a:fld>
            <a:endParaRPr lang="en-IN"/>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3A5DC574-F55B-49E0-8D13-C2430E29EEF3}" type="datetimeFigureOut">
              <a:rPr lang="en-IN" smtClean="0"/>
              <a:t>18-11-2024</a:t>
            </a:fld>
            <a:endParaRPr lang="en-IN"/>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IN"/>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5E840CD5-0434-4C55-A571-4F3229EB68D3}"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3390/foods13132132" TargetMode="External"/><Relationship Id="rId13" Type="http://schemas.openxmlformats.org/officeDocument/2006/relationships/hyperlink" Target="https://doi.org/10.1016/j.ibusrev.2021.101866" TargetMode="External"/><Relationship Id="rId18" Type="http://schemas.openxmlformats.org/officeDocument/2006/relationships/hyperlink" Target="https://doi.org/10.3390/joitmc7020127" TargetMode="External"/><Relationship Id="rId3" Type="http://schemas.openxmlformats.org/officeDocument/2006/relationships/hyperlink" Target="https://books.google.com/books?hl=en&amp;lr=&amp;id=y4cuEQAAQBAJ&amp;oi=fnd&amp;pg=PT7&amp;dq=rapid+growth+subsequently+diluted+this+early+culture+and+bred+discontentment+and+conflict+within+the+Organisation&amp;ots=7aoixmS_j_&amp;sig=WGJF21p5o2KlzfwLO-a-h563ehM" TargetMode="External"/><Relationship Id="rId7" Type="http://schemas.openxmlformats.org/officeDocument/2006/relationships/hyperlink" Target="https://doi.org/10.3390/su13179608" TargetMode="External"/><Relationship Id="rId12" Type="http://schemas.openxmlformats.org/officeDocument/2006/relationships/hyperlink" Target="https://doi.org/10.3390/su16208728" TargetMode="External"/><Relationship Id="rId17" Type="http://schemas.openxmlformats.org/officeDocument/2006/relationships/hyperlink" Target="https://www.elgaronline.com/edcollchap/edcoll/9781788976251/9781788976251.00008.xml" TargetMode="External"/><Relationship Id="rId2" Type="http://schemas.openxmlformats.org/officeDocument/2006/relationships/hyperlink" Target="https://www.emerald.com/insight/content/doi/10.1108/EJIM-01-2020-0008/full/html" TargetMode="External"/><Relationship Id="rId16" Type="http://schemas.openxmlformats.org/officeDocument/2006/relationships/hyperlink" Target="https://researchrepository.ul.ie/articles/thesis/Application_of_innovation_strategies_to_the_development_of_health_information_systems/19834273/1" TargetMode="External"/><Relationship Id="rId1" Type="http://schemas.openxmlformats.org/officeDocument/2006/relationships/slideLayout" Target="../slideLayouts/slideLayout2.xml"/><Relationship Id="rId6" Type="http://schemas.openxmlformats.org/officeDocument/2006/relationships/hyperlink" Target="https://doi.org/10.3390/su151310283" TargetMode="External"/><Relationship Id="rId11" Type="http://schemas.openxmlformats.org/officeDocument/2006/relationships/hyperlink" Target="https://doi.org/10.3390/jrfm14110522" TargetMode="External"/><Relationship Id="rId5" Type="http://schemas.openxmlformats.org/officeDocument/2006/relationships/hyperlink" Target="https://doi.org/10.1016/j.ssaho.2023.100506" TargetMode="External"/><Relationship Id="rId15" Type="http://schemas.openxmlformats.org/officeDocument/2006/relationships/hyperlink" Target="https://doi.org/10.1016/j.clet.2022.100488" TargetMode="External"/><Relationship Id="rId10" Type="http://schemas.openxmlformats.org/officeDocument/2006/relationships/hyperlink" Target="https://doi.org/10.4236/jss.2024.129021" TargetMode="External"/><Relationship Id="rId4" Type="http://schemas.openxmlformats.org/officeDocument/2006/relationships/hyperlink" Target="http://dspace.unive.it/handle/10579/19849" TargetMode="External"/><Relationship Id="rId9" Type="http://schemas.openxmlformats.org/officeDocument/2006/relationships/hyperlink" Target="https://doi.org/10.1002/sd.2773" TargetMode="External"/><Relationship Id="rId14" Type="http://schemas.openxmlformats.org/officeDocument/2006/relationships/hyperlink" Target="https://jabarreview.com/index.php/Journal/article/view/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03648" y="4797152"/>
            <a:ext cx="5637010" cy="882119"/>
          </a:xfrm>
        </p:spPr>
        <p:txBody>
          <a:bodyPr/>
          <a:lstStyle/>
          <a:p>
            <a:r>
              <a:rPr lang="en-US" i="1" dirty="0" smtClean="0"/>
              <a:t>Student Name:</a:t>
            </a:r>
          </a:p>
          <a:p>
            <a:r>
              <a:rPr lang="en-US" i="1" dirty="0" smtClean="0"/>
              <a:t>Student id: </a:t>
            </a:r>
            <a:endParaRPr lang="en-IN" i="1" dirty="0"/>
          </a:p>
        </p:txBody>
      </p:sp>
      <p:sp>
        <p:nvSpPr>
          <p:cNvPr id="2" name="Title 1"/>
          <p:cNvSpPr>
            <a:spLocks noGrp="1"/>
          </p:cNvSpPr>
          <p:nvPr>
            <p:ph type="ctrTitle"/>
          </p:nvPr>
        </p:nvSpPr>
        <p:spPr>
          <a:xfrm>
            <a:off x="755576" y="908720"/>
            <a:ext cx="7175351" cy="1793167"/>
          </a:xfrm>
        </p:spPr>
        <p:txBody>
          <a:bodyPr/>
          <a:lstStyle/>
          <a:p>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912063855"/>
              </p:ext>
            </p:extLst>
          </p:nvPr>
        </p:nvGraphicFramePr>
        <p:xfrm>
          <a:off x="1193165" y="998379"/>
          <a:ext cx="6300470" cy="3314700"/>
        </p:xfrm>
        <a:graphic>
          <a:graphicData uri="http://schemas.openxmlformats.org/drawingml/2006/table">
            <a:tbl>
              <a:tblPr firstRow="1" firstCol="1" lastRow="1" lastCol="1" bandRow="1" bandCol="1">
                <a:tableStyleId>{5C22544A-7EE6-4342-B048-85BDC9FD1C3A}</a:tableStyleId>
              </a:tblPr>
              <a:tblGrid>
                <a:gridCol w="1329055"/>
                <a:gridCol w="2091055"/>
                <a:gridCol w="1439545"/>
                <a:gridCol w="1440815"/>
              </a:tblGrid>
              <a:tr h="261620">
                <a:tc>
                  <a:txBody>
                    <a:bodyPr/>
                    <a:lstStyle/>
                    <a:p>
                      <a:pPr marL="53975">
                        <a:spcBef>
                          <a:spcPts val="300"/>
                        </a:spcBef>
                        <a:spcAft>
                          <a:spcPts val="0"/>
                        </a:spcAft>
                      </a:pPr>
                      <a:r>
                        <a:rPr lang="en-US" sz="1400">
                          <a:effectLst/>
                        </a:rPr>
                        <a:t>Programme:</a:t>
                      </a:r>
                      <a:endParaRPr lang="en-IN" sz="1400">
                        <a:effectLst/>
                        <a:latin typeface="Arial"/>
                        <a:ea typeface="Arial"/>
                        <a:cs typeface="Times New Roman"/>
                      </a:endParaRPr>
                    </a:p>
                  </a:txBody>
                  <a:tcPr marL="0" marR="0" marT="0" marB="0"/>
                </a:tc>
                <a:tc gridSpan="3">
                  <a:txBody>
                    <a:bodyPr/>
                    <a:lstStyle/>
                    <a:p>
                      <a:pPr marL="53975">
                        <a:spcBef>
                          <a:spcPts val="300"/>
                        </a:spcBef>
                        <a:spcAft>
                          <a:spcPts val="0"/>
                        </a:spcAft>
                      </a:pPr>
                      <a:r>
                        <a:rPr lang="en-US" sz="1400">
                          <a:effectLst/>
                        </a:rPr>
                        <a:t>BA</a:t>
                      </a:r>
                      <a:r>
                        <a:rPr lang="en-US" sz="1400" spc="-65">
                          <a:effectLst/>
                        </a:rPr>
                        <a:t> </a:t>
                      </a:r>
                      <a:r>
                        <a:rPr lang="en-US" sz="1400">
                          <a:effectLst/>
                        </a:rPr>
                        <a:t>(Hons) Leadership and Management</a:t>
                      </a:r>
                      <a:endParaRPr lang="en-IN" sz="1400">
                        <a:effectLst/>
                        <a:latin typeface="Arial"/>
                        <a:ea typeface="Arial"/>
                        <a:cs typeface="Times New Roman"/>
                      </a:endParaRPr>
                    </a:p>
                  </a:txBody>
                  <a:tcPr marL="0" marR="0" marT="0" marB="0"/>
                </a:tc>
                <a:tc hMerge="1">
                  <a:txBody>
                    <a:bodyPr/>
                    <a:lstStyle/>
                    <a:p>
                      <a:endParaRPr lang="en-IN"/>
                    </a:p>
                  </a:txBody>
                  <a:tcPr/>
                </a:tc>
                <a:tc hMerge="1">
                  <a:txBody>
                    <a:bodyPr/>
                    <a:lstStyle/>
                    <a:p>
                      <a:endParaRPr lang="en-IN"/>
                    </a:p>
                  </a:txBody>
                  <a:tcPr/>
                </a:tc>
              </a:tr>
              <a:tr h="261620">
                <a:tc>
                  <a:txBody>
                    <a:bodyPr/>
                    <a:lstStyle/>
                    <a:p>
                      <a:pPr marL="53975">
                        <a:spcBef>
                          <a:spcPts val="300"/>
                        </a:spcBef>
                        <a:spcAft>
                          <a:spcPts val="0"/>
                        </a:spcAft>
                      </a:pPr>
                      <a:r>
                        <a:rPr lang="en-US" sz="1400">
                          <a:effectLst/>
                        </a:rPr>
                        <a:t>Module:</a:t>
                      </a:r>
                      <a:endParaRPr lang="en-IN" sz="1400">
                        <a:effectLst/>
                        <a:latin typeface="Arial"/>
                        <a:ea typeface="Arial"/>
                        <a:cs typeface="Times New Roman"/>
                      </a:endParaRPr>
                    </a:p>
                  </a:txBody>
                  <a:tcPr marL="0" marR="0" marT="0" marB="0"/>
                </a:tc>
                <a:tc gridSpan="3">
                  <a:txBody>
                    <a:bodyPr/>
                    <a:lstStyle/>
                    <a:p>
                      <a:pPr marL="53975">
                        <a:spcBef>
                          <a:spcPts val="300"/>
                        </a:spcBef>
                        <a:spcAft>
                          <a:spcPts val="0"/>
                        </a:spcAft>
                      </a:pPr>
                      <a:r>
                        <a:rPr lang="en-US" sz="1400">
                          <a:effectLst/>
                        </a:rPr>
                        <a:t>People Management</a:t>
                      </a:r>
                      <a:endParaRPr lang="en-IN" sz="1400">
                        <a:effectLst/>
                        <a:latin typeface="Arial"/>
                        <a:ea typeface="Arial"/>
                        <a:cs typeface="Times New Roman"/>
                      </a:endParaRPr>
                    </a:p>
                  </a:txBody>
                  <a:tcPr marL="0" marR="0" marT="0" marB="0"/>
                </a:tc>
                <a:tc hMerge="1">
                  <a:txBody>
                    <a:bodyPr/>
                    <a:lstStyle/>
                    <a:p>
                      <a:endParaRPr lang="en-IN"/>
                    </a:p>
                  </a:txBody>
                  <a:tcPr/>
                </a:tc>
                <a:tc hMerge="1">
                  <a:txBody>
                    <a:bodyPr/>
                    <a:lstStyle/>
                    <a:p>
                      <a:endParaRPr lang="en-IN"/>
                    </a:p>
                  </a:txBody>
                  <a:tcPr/>
                </a:tc>
              </a:tr>
              <a:tr h="643255">
                <a:tc>
                  <a:txBody>
                    <a:bodyPr/>
                    <a:lstStyle/>
                    <a:p>
                      <a:pPr marL="53975">
                        <a:spcBef>
                          <a:spcPts val="300"/>
                        </a:spcBef>
                        <a:spcAft>
                          <a:spcPts val="0"/>
                        </a:spcAft>
                      </a:pPr>
                      <a:r>
                        <a:rPr lang="en-US" sz="1400">
                          <a:effectLst/>
                        </a:rPr>
                        <a:t>Module</a:t>
                      </a:r>
                      <a:r>
                        <a:rPr lang="en-US" sz="1400" spc="-5">
                          <a:effectLst/>
                        </a:rPr>
                        <a:t> </a:t>
                      </a:r>
                      <a:r>
                        <a:rPr lang="en-US" sz="1400">
                          <a:effectLst/>
                        </a:rPr>
                        <a:t>code:</a:t>
                      </a:r>
                      <a:endParaRPr lang="en-IN" sz="1400">
                        <a:effectLst/>
                        <a:latin typeface="Arial"/>
                        <a:ea typeface="Arial"/>
                        <a:cs typeface="Times New Roman"/>
                      </a:endParaRPr>
                    </a:p>
                  </a:txBody>
                  <a:tcPr marL="0" marR="0" marT="0" marB="0"/>
                </a:tc>
                <a:tc>
                  <a:txBody>
                    <a:bodyPr/>
                    <a:lstStyle/>
                    <a:p>
                      <a:pPr marL="53975">
                        <a:spcBef>
                          <a:spcPts val="300"/>
                        </a:spcBef>
                        <a:spcAft>
                          <a:spcPts val="0"/>
                        </a:spcAft>
                      </a:pPr>
                      <a:r>
                        <a:rPr lang="en-US" sz="1400" dirty="0">
                          <a:effectLst/>
                        </a:rPr>
                        <a:t>BMSW5010</a:t>
                      </a:r>
                      <a:endParaRPr lang="en-IN" sz="1400" dirty="0">
                        <a:effectLst/>
                        <a:latin typeface="Arial"/>
                        <a:ea typeface="Arial"/>
                        <a:cs typeface="Times New Roman"/>
                      </a:endParaRPr>
                    </a:p>
                  </a:txBody>
                  <a:tcPr marL="0" marR="0" marT="0" marB="0"/>
                </a:tc>
                <a:tc>
                  <a:txBody>
                    <a:bodyPr/>
                    <a:lstStyle/>
                    <a:p>
                      <a:pPr marL="53340" marR="23495" algn="just">
                        <a:lnSpc>
                          <a:spcPct val="95000"/>
                        </a:lnSpc>
                        <a:spcBef>
                          <a:spcPts val="350"/>
                        </a:spcBef>
                        <a:spcAft>
                          <a:spcPts val="0"/>
                        </a:spcAft>
                      </a:pPr>
                      <a:r>
                        <a:rPr lang="en-US" sz="1400" spc="140">
                          <a:effectLst/>
                        </a:rPr>
                        <a:t>Contribution</a:t>
                      </a:r>
                      <a:r>
                        <a:rPr lang="en-US" sz="1400" spc="145">
                          <a:effectLst/>
                        </a:rPr>
                        <a:t> </a:t>
                      </a:r>
                      <a:r>
                        <a:rPr lang="en-US" sz="1400" spc="75">
                          <a:effectLst/>
                        </a:rPr>
                        <a:t>to</a:t>
                      </a:r>
                      <a:r>
                        <a:rPr lang="en-US" sz="1400" spc="-295">
                          <a:effectLst/>
                        </a:rPr>
                        <a:t> </a:t>
                      </a:r>
                      <a:r>
                        <a:rPr lang="en-US" sz="1400" spc="150">
                          <a:effectLst/>
                        </a:rPr>
                        <a:t>Overall</a:t>
                      </a:r>
                      <a:r>
                        <a:rPr lang="en-US" sz="1400" spc="155">
                          <a:effectLst/>
                        </a:rPr>
                        <a:t> </a:t>
                      </a:r>
                      <a:r>
                        <a:rPr lang="en-US" sz="1400" spc="145">
                          <a:effectLst/>
                        </a:rPr>
                        <a:t>Module</a:t>
                      </a:r>
                      <a:r>
                        <a:rPr lang="en-US" sz="1400" spc="-295">
                          <a:effectLst/>
                        </a:rPr>
                        <a:t> </a:t>
                      </a:r>
                      <a:r>
                        <a:rPr lang="en-US" sz="1400">
                          <a:effectLst/>
                        </a:rPr>
                        <a:t>Assessment</a:t>
                      </a:r>
                      <a:r>
                        <a:rPr lang="en-US" sz="1400" spc="-5">
                          <a:effectLst/>
                        </a:rPr>
                        <a:t> </a:t>
                      </a:r>
                      <a:r>
                        <a:rPr lang="en-US" sz="1400">
                          <a:effectLst/>
                        </a:rPr>
                        <a:t>(%):</a:t>
                      </a:r>
                      <a:endParaRPr lang="en-IN" sz="1400">
                        <a:effectLst/>
                        <a:latin typeface="Arial"/>
                        <a:ea typeface="Arial"/>
                        <a:cs typeface="Times New Roman"/>
                      </a:endParaRPr>
                    </a:p>
                  </a:txBody>
                  <a:tcPr marL="0" marR="0" marT="0" marB="0"/>
                </a:tc>
                <a:tc>
                  <a:txBody>
                    <a:bodyPr/>
                    <a:lstStyle/>
                    <a:p>
                      <a:pPr marL="53340" marR="45720">
                        <a:lnSpc>
                          <a:spcPct val="95000"/>
                        </a:lnSpc>
                        <a:spcBef>
                          <a:spcPts val="350"/>
                        </a:spcBef>
                        <a:spcAft>
                          <a:spcPts val="0"/>
                        </a:spcAft>
                        <a:tabLst>
                          <a:tab pos="908050" algn="l"/>
                        </a:tabLst>
                      </a:pPr>
                      <a:r>
                        <a:rPr lang="en-US" sz="1400">
                          <a:effectLst/>
                        </a:rPr>
                        <a:t>E</a:t>
                      </a:r>
                      <a:r>
                        <a:rPr lang="en-US" sz="1400" spc="10">
                          <a:effectLst/>
                        </a:rPr>
                        <a:t> </a:t>
                      </a:r>
                      <a:r>
                        <a:rPr lang="en-US" sz="1400">
                          <a:effectLst/>
                        </a:rPr>
                        <a:t>s</a:t>
                      </a:r>
                      <a:r>
                        <a:rPr lang="en-US" sz="1400" spc="10">
                          <a:effectLst/>
                        </a:rPr>
                        <a:t> </a:t>
                      </a:r>
                      <a:r>
                        <a:rPr lang="en-US" sz="1400">
                          <a:effectLst/>
                        </a:rPr>
                        <a:t>s</a:t>
                      </a:r>
                      <a:r>
                        <a:rPr lang="en-US" sz="1400" spc="10">
                          <a:effectLst/>
                        </a:rPr>
                        <a:t> </a:t>
                      </a:r>
                      <a:r>
                        <a:rPr lang="en-US" sz="1400">
                          <a:effectLst/>
                        </a:rPr>
                        <a:t>a</a:t>
                      </a:r>
                      <a:r>
                        <a:rPr lang="en-US" sz="1400" spc="10">
                          <a:effectLst/>
                        </a:rPr>
                        <a:t> </a:t>
                      </a:r>
                      <a:r>
                        <a:rPr lang="en-US" sz="1400">
                          <a:effectLst/>
                        </a:rPr>
                        <a:t>y	1 0 0 %</a:t>
                      </a:r>
                      <a:r>
                        <a:rPr lang="en-US" sz="1400" spc="-295">
                          <a:effectLst/>
                        </a:rPr>
                        <a:t> </a:t>
                      </a:r>
                      <a:r>
                        <a:rPr lang="en-US" sz="1400">
                          <a:effectLst/>
                        </a:rPr>
                        <a:t>Presentation</a:t>
                      </a:r>
                      <a:endParaRPr lang="en-IN" sz="1400">
                        <a:effectLst/>
                        <a:latin typeface="Arial"/>
                        <a:ea typeface="Arial"/>
                        <a:cs typeface="Times New Roman"/>
                      </a:endParaRPr>
                    </a:p>
                  </a:txBody>
                  <a:tcPr marL="0" marR="0" marT="0" marB="0"/>
                </a:tc>
              </a:tr>
              <a:tr h="261620">
                <a:tc>
                  <a:txBody>
                    <a:bodyPr/>
                    <a:lstStyle/>
                    <a:p>
                      <a:pPr marL="53975">
                        <a:spcBef>
                          <a:spcPts val="300"/>
                        </a:spcBef>
                        <a:spcAft>
                          <a:spcPts val="0"/>
                        </a:spcAft>
                      </a:pPr>
                      <a:r>
                        <a:rPr lang="en-US" sz="1400">
                          <a:effectLst/>
                        </a:rPr>
                        <a:t>Lecturer:</a:t>
                      </a:r>
                      <a:endParaRPr lang="en-IN" sz="1400">
                        <a:effectLst/>
                        <a:latin typeface="Arial"/>
                        <a:ea typeface="Arial"/>
                        <a:cs typeface="Times New Roman"/>
                      </a:endParaRPr>
                    </a:p>
                  </a:txBody>
                  <a:tcPr marL="0" marR="0" marT="0" marB="0"/>
                </a:tc>
                <a:tc>
                  <a:txBody>
                    <a:bodyPr/>
                    <a:lstStyle/>
                    <a:p>
                      <a:pPr marL="53975">
                        <a:spcBef>
                          <a:spcPts val="300"/>
                        </a:spcBef>
                        <a:spcAft>
                          <a:spcPts val="0"/>
                        </a:spcAft>
                      </a:pPr>
                      <a:r>
                        <a:rPr lang="en-US" sz="1400">
                          <a:effectLst/>
                        </a:rPr>
                        <a:t>Rebecca Francis-Davies</a:t>
                      </a:r>
                      <a:endParaRPr lang="en-IN" sz="1400">
                        <a:effectLst/>
                        <a:latin typeface="Arial"/>
                        <a:ea typeface="Arial"/>
                        <a:cs typeface="Times New Roman"/>
                      </a:endParaRPr>
                    </a:p>
                  </a:txBody>
                  <a:tcPr marL="0" marR="0" marT="0" marB="0"/>
                </a:tc>
                <a:tc>
                  <a:txBody>
                    <a:bodyPr/>
                    <a:lstStyle/>
                    <a:p>
                      <a:pPr marL="53340">
                        <a:spcBef>
                          <a:spcPts val="300"/>
                        </a:spcBef>
                        <a:spcAft>
                          <a:spcPts val="0"/>
                        </a:spcAft>
                      </a:pPr>
                      <a:r>
                        <a:rPr lang="en-US" sz="1400">
                          <a:effectLst/>
                        </a:rPr>
                        <a:t>Internal</a:t>
                      </a:r>
                      <a:r>
                        <a:rPr lang="en-US" sz="1400" spc="-40">
                          <a:effectLst/>
                        </a:rPr>
                        <a:t> </a:t>
                      </a:r>
                      <a:r>
                        <a:rPr lang="en-US" sz="1400">
                          <a:effectLst/>
                        </a:rPr>
                        <a:t>Verifier:</a:t>
                      </a:r>
                      <a:endParaRPr lang="en-IN" sz="1400">
                        <a:effectLst/>
                        <a:latin typeface="Arial"/>
                        <a:ea typeface="Arial"/>
                        <a:cs typeface="Times New Roman"/>
                      </a:endParaRPr>
                    </a:p>
                  </a:txBody>
                  <a:tcPr marL="0" marR="0" marT="0" marB="0"/>
                </a:tc>
                <a:tc>
                  <a:txBody>
                    <a:bodyPr/>
                    <a:lstStyle/>
                    <a:p>
                      <a:pPr marL="53340">
                        <a:spcBef>
                          <a:spcPts val="300"/>
                        </a:spcBef>
                        <a:spcAft>
                          <a:spcPts val="0"/>
                        </a:spcAft>
                      </a:pPr>
                      <a:r>
                        <a:rPr lang="en-US" sz="1400">
                          <a:effectLst/>
                        </a:rPr>
                        <a:t>Gwyneth Jones</a:t>
                      </a:r>
                      <a:endParaRPr lang="en-IN" sz="1400">
                        <a:effectLst/>
                        <a:latin typeface="Arial"/>
                        <a:ea typeface="Arial"/>
                        <a:cs typeface="Times New Roman"/>
                      </a:endParaRPr>
                    </a:p>
                  </a:txBody>
                  <a:tcPr marL="0" marR="0" marT="0" marB="0"/>
                </a:tc>
              </a:tr>
              <a:tr h="871220">
                <a:tc>
                  <a:txBody>
                    <a:bodyPr/>
                    <a:lstStyle/>
                    <a:p>
                      <a:pPr marL="53975">
                        <a:spcBef>
                          <a:spcPts val="300"/>
                        </a:spcBef>
                        <a:spcAft>
                          <a:spcPts val="0"/>
                        </a:spcAft>
                      </a:pPr>
                      <a:r>
                        <a:rPr lang="en-US" sz="1400">
                          <a:effectLst/>
                        </a:rPr>
                        <a:t>Assignment</a:t>
                      </a:r>
                      <a:r>
                        <a:rPr lang="en-US" sz="1400" spc="-20">
                          <a:effectLst/>
                        </a:rPr>
                        <a:t> </a:t>
                      </a:r>
                      <a:r>
                        <a:rPr lang="en-US" sz="1400">
                          <a:effectLst/>
                        </a:rPr>
                        <a:t>Title:</a:t>
                      </a:r>
                      <a:endParaRPr lang="en-IN" sz="1400">
                        <a:effectLst/>
                        <a:latin typeface="Arial"/>
                        <a:ea typeface="Arial"/>
                        <a:cs typeface="Times New Roman"/>
                      </a:endParaRPr>
                    </a:p>
                  </a:txBody>
                  <a:tcPr marL="0" marR="0" marT="0" marB="0"/>
                </a:tc>
                <a:tc>
                  <a:txBody>
                    <a:bodyPr/>
                    <a:lstStyle/>
                    <a:p>
                      <a:pPr marL="53975">
                        <a:spcBef>
                          <a:spcPts val="300"/>
                        </a:spcBef>
                        <a:spcAft>
                          <a:spcPts val="0"/>
                        </a:spcAft>
                      </a:pPr>
                      <a:r>
                        <a:rPr lang="en-US" sz="1400">
                          <a:effectLst/>
                        </a:rPr>
                        <a:t>People Management</a:t>
                      </a:r>
                      <a:endParaRPr lang="en-IN" sz="1400">
                        <a:effectLst/>
                        <a:latin typeface="Arial"/>
                        <a:ea typeface="Arial"/>
                        <a:cs typeface="Times New Roman"/>
                      </a:endParaRPr>
                    </a:p>
                  </a:txBody>
                  <a:tcPr marL="0" marR="0" marT="0" marB="0"/>
                </a:tc>
                <a:tc>
                  <a:txBody>
                    <a:bodyPr/>
                    <a:lstStyle/>
                    <a:p>
                      <a:pPr marL="53340">
                        <a:lnSpc>
                          <a:spcPct val="95000"/>
                        </a:lnSpc>
                        <a:spcBef>
                          <a:spcPts val="350"/>
                        </a:spcBef>
                        <a:spcAft>
                          <a:spcPts val="0"/>
                        </a:spcAft>
                      </a:pPr>
                      <a:r>
                        <a:rPr lang="en-US" sz="1400" spc="35">
                          <a:effectLst/>
                        </a:rPr>
                        <a:t>Wo</a:t>
                      </a:r>
                      <a:r>
                        <a:rPr lang="en-US" sz="1400" spc="-155">
                          <a:effectLst/>
                        </a:rPr>
                        <a:t> </a:t>
                      </a:r>
                      <a:r>
                        <a:rPr lang="en-US" sz="1400">
                          <a:effectLst/>
                        </a:rPr>
                        <a:t>r</a:t>
                      </a:r>
                      <a:r>
                        <a:rPr lang="en-US" sz="1400" spc="-155">
                          <a:effectLst/>
                        </a:rPr>
                        <a:t> </a:t>
                      </a:r>
                      <a:r>
                        <a:rPr lang="en-US" sz="1400">
                          <a:effectLst/>
                        </a:rPr>
                        <a:t>d</a:t>
                      </a:r>
                      <a:r>
                        <a:rPr lang="en-US" sz="1400" spc="15">
                          <a:effectLst/>
                        </a:rPr>
                        <a:t> </a:t>
                      </a:r>
                      <a:r>
                        <a:rPr lang="en-US" sz="1400">
                          <a:effectLst/>
                        </a:rPr>
                        <a:t>c</a:t>
                      </a:r>
                      <a:r>
                        <a:rPr lang="en-US" sz="1400" spc="-155">
                          <a:effectLst/>
                        </a:rPr>
                        <a:t> </a:t>
                      </a:r>
                      <a:r>
                        <a:rPr lang="en-US" sz="1400">
                          <a:effectLst/>
                        </a:rPr>
                        <a:t>o</a:t>
                      </a:r>
                      <a:r>
                        <a:rPr lang="en-US" sz="1400" spc="-155">
                          <a:effectLst/>
                        </a:rPr>
                        <a:t> </a:t>
                      </a:r>
                      <a:r>
                        <a:rPr lang="en-US" sz="1400">
                          <a:effectLst/>
                        </a:rPr>
                        <a:t>u</a:t>
                      </a:r>
                      <a:r>
                        <a:rPr lang="en-US" sz="1400" spc="-155">
                          <a:effectLst/>
                        </a:rPr>
                        <a:t> </a:t>
                      </a:r>
                      <a:r>
                        <a:rPr lang="en-US" sz="1400">
                          <a:effectLst/>
                        </a:rPr>
                        <a:t>n</a:t>
                      </a:r>
                      <a:r>
                        <a:rPr lang="en-US" sz="1400" spc="-155">
                          <a:effectLst/>
                        </a:rPr>
                        <a:t> </a:t>
                      </a:r>
                      <a:r>
                        <a:rPr lang="en-US" sz="1400">
                          <a:effectLst/>
                        </a:rPr>
                        <a:t>t</a:t>
                      </a:r>
                      <a:r>
                        <a:rPr lang="en-US" sz="1400" spc="15">
                          <a:effectLst/>
                        </a:rPr>
                        <a:t> </a:t>
                      </a:r>
                      <a:r>
                        <a:rPr lang="en-US" sz="1400">
                          <a:effectLst/>
                        </a:rPr>
                        <a:t>(</a:t>
                      </a:r>
                      <a:r>
                        <a:rPr lang="en-US" sz="1400" spc="-155">
                          <a:effectLst/>
                        </a:rPr>
                        <a:t> </a:t>
                      </a:r>
                      <a:r>
                        <a:rPr lang="en-US" sz="1400">
                          <a:effectLst/>
                        </a:rPr>
                        <a:t>o</a:t>
                      </a:r>
                      <a:r>
                        <a:rPr lang="en-US" sz="1400" spc="-155">
                          <a:effectLst/>
                        </a:rPr>
                        <a:t> </a:t>
                      </a:r>
                      <a:r>
                        <a:rPr lang="en-US" sz="1400">
                          <a:effectLst/>
                        </a:rPr>
                        <a:t>r</a:t>
                      </a:r>
                      <a:r>
                        <a:rPr lang="en-US" sz="1400" spc="-295">
                          <a:effectLst/>
                        </a:rPr>
                        <a:t> </a:t>
                      </a:r>
                      <a:r>
                        <a:rPr lang="en-US" sz="1400">
                          <a:effectLst/>
                        </a:rPr>
                        <a:t>equivalent):</a:t>
                      </a:r>
                      <a:endParaRPr lang="en-IN" sz="1400">
                        <a:effectLst/>
                        <a:latin typeface="Arial"/>
                        <a:ea typeface="Arial"/>
                        <a:cs typeface="Times New Roman"/>
                      </a:endParaRPr>
                    </a:p>
                  </a:txBody>
                  <a:tcPr marL="0" marR="0" marT="0" marB="0"/>
                </a:tc>
                <a:tc>
                  <a:txBody>
                    <a:bodyPr/>
                    <a:lstStyle/>
                    <a:p>
                      <a:pPr marL="53340">
                        <a:spcBef>
                          <a:spcPts val="300"/>
                        </a:spcBef>
                        <a:spcAft>
                          <a:spcPts val="0"/>
                        </a:spcAft>
                      </a:pPr>
                      <a:r>
                        <a:rPr lang="en-US" sz="1400">
                          <a:effectLst/>
                        </a:rPr>
                        <a:t>Report</a:t>
                      </a:r>
                      <a:r>
                        <a:rPr lang="en-US" sz="1400" spc="-5">
                          <a:effectLst/>
                        </a:rPr>
                        <a:t> </a:t>
                      </a:r>
                      <a:r>
                        <a:rPr lang="en-US" sz="1400">
                          <a:effectLst/>
                        </a:rPr>
                        <a:t>2000 words</a:t>
                      </a:r>
                      <a:endParaRPr lang="en-IN" sz="1400">
                        <a:effectLst/>
                      </a:endParaRPr>
                    </a:p>
                    <a:p>
                      <a:pPr marL="53340" marR="45720">
                        <a:lnSpc>
                          <a:spcPct val="95000"/>
                        </a:lnSpc>
                        <a:spcBef>
                          <a:spcPts val="585"/>
                        </a:spcBef>
                        <a:spcAft>
                          <a:spcPts val="0"/>
                        </a:spcAft>
                      </a:pPr>
                      <a:r>
                        <a:rPr lang="en-US" sz="1400" spc="160">
                          <a:effectLst/>
                        </a:rPr>
                        <a:t>Presentation</a:t>
                      </a:r>
                      <a:r>
                        <a:rPr lang="en-US" sz="1400" spc="180">
                          <a:effectLst/>
                        </a:rPr>
                        <a:t> </a:t>
                      </a:r>
                      <a:r>
                        <a:rPr lang="en-US" sz="1400" spc="85">
                          <a:effectLst/>
                        </a:rPr>
                        <a:t>15</a:t>
                      </a:r>
                      <a:r>
                        <a:rPr lang="en-US" sz="1400" spc="-295">
                          <a:effectLst/>
                        </a:rPr>
                        <a:t> </a:t>
                      </a:r>
                      <a:r>
                        <a:rPr lang="en-US" sz="1400">
                          <a:effectLst/>
                        </a:rPr>
                        <a:t>minutes each</a:t>
                      </a:r>
                      <a:endParaRPr lang="en-IN" sz="1400">
                        <a:effectLst/>
                        <a:latin typeface="Arial"/>
                        <a:ea typeface="Arial"/>
                        <a:cs typeface="Times New Roman"/>
                      </a:endParaRPr>
                    </a:p>
                  </a:txBody>
                  <a:tcPr marL="0" marR="0" marT="0" marB="0"/>
                </a:tc>
              </a:tr>
              <a:tr h="642620">
                <a:tc>
                  <a:txBody>
                    <a:bodyPr/>
                    <a:lstStyle/>
                    <a:p>
                      <a:pPr marL="53975">
                        <a:lnSpc>
                          <a:spcPct val="95000"/>
                        </a:lnSpc>
                        <a:spcBef>
                          <a:spcPts val="350"/>
                        </a:spcBef>
                        <a:spcAft>
                          <a:spcPts val="0"/>
                        </a:spcAft>
                      </a:pPr>
                      <a:r>
                        <a:rPr lang="en-US" sz="1400" spc="70">
                          <a:effectLst/>
                        </a:rPr>
                        <a:t>S</a:t>
                      </a:r>
                      <a:r>
                        <a:rPr lang="en-US" sz="1400">
                          <a:effectLst/>
                        </a:rPr>
                        <a:t> </a:t>
                      </a:r>
                      <a:r>
                        <a:rPr lang="en-US" sz="1400" spc="70">
                          <a:effectLst/>
                        </a:rPr>
                        <a:t>u</a:t>
                      </a:r>
                      <a:r>
                        <a:rPr lang="en-US" sz="1400">
                          <a:effectLst/>
                        </a:rPr>
                        <a:t> </a:t>
                      </a:r>
                      <a:r>
                        <a:rPr lang="en-US" sz="1400" spc="70">
                          <a:effectLst/>
                        </a:rPr>
                        <a:t>b</a:t>
                      </a:r>
                      <a:r>
                        <a:rPr lang="en-US" sz="1400">
                          <a:effectLst/>
                        </a:rPr>
                        <a:t> </a:t>
                      </a:r>
                      <a:r>
                        <a:rPr lang="en-US" sz="1400" spc="70">
                          <a:effectLst/>
                        </a:rPr>
                        <a:t>m</a:t>
                      </a:r>
                      <a:r>
                        <a:rPr lang="en-US" sz="1400">
                          <a:effectLst/>
                        </a:rPr>
                        <a:t> </a:t>
                      </a:r>
                      <a:r>
                        <a:rPr lang="en-US" sz="1400" spc="70">
                          <a:effectLst/>
                        </a:rPr>
                        <a:t>i</a:t>
                      </a:r>
                      <a:r>
                        <a:rPr lang="en-US" sz="1400">
                          <a:effectLst/>
                        </a:rPr>
                        <a:t> </a:t>
                      </a:r>
                      <a:r>
                        <a:rPr lang="en-US" sz="1400" spc="70">
                          <a:effectLst/>
                        </a:rPr>
                        <a:t>s</a:t>
                      </a:r>
                      <a:r>
                        <a:rPr lang="en-US" sz="1400">
                          <a:effectLst/>
                        </a:rPr>
                        <a:t> </a:t>
                      </a:r>
                      <a:r>
                        <a:rPr lang="en-US" sz="1400" spc="70">
                          <a:effectLst/>
                        </a:rPr>
                        <a:t>s</a:t>
                      </a:r>
                      <a:r>
                        <a:rPr lang="en-US" sz="1400">
                          <a:effectLst/>
                        </a:rPr>
                        <a:t> </a:t>
                      </a:r>
                      <a:r>
                        <a:rPr lang="en-US" sz="1400" spc="70">
                          <a:effectLst/>
                        </a:rPr>
                        <a:t>i</a:t>
                      </a:r>
                      <a:r>
                        <a:rPr lang="en-US" sz="1400">
                          <a:effectLst/>
                        </a:rPr>
                        <a:t> </a:t>
                      </a:r>
                      <a:r>
                        <a:rPr lang="en-US" sz="1400" spc="70">
                          <a:effectLst/>
                        </a:rPr>
                        <a:t>o</a:t>
                      </a:r>
                      <a:r>
                        <a:rPr lang="en-US" sz="1400">
                          <a:effectLst/>
                        </a:rPr>
                        <a:t> n</a:t>
                      </a:r>
                      <a:r>
                        <a:rPr lang="en-US" sz="1400" spc="5">
                          <a:effectLst/>
                        </a:rPr>
                        <a:t> </a:t>
                      </a:r>
                      <a:r>
                        <a:rPr lang="en-US" sz="1400">
                          <a:effectLst/>
                        </a:rPr>
                        <a:t>deadline:</a:t>
                      </a:r>
                      <a:endParaRPr lang="en-IN" sz="1400">
                        <a:effectLst/>
                        <a:latin typeface="Arial"/>
                        <a:ea typeface="Arial"/>
                        <a:cs typeface="Times New Roman"/>
                      </a:endParaRPr>
                    </a:p>
                  </a:txBody>
                  <a:tcPr marL="0" marR="0" marT="0" marB="0"/>
                </a:tc>
                <a:tc>
                  <a:txBody>
                    <a:bodyPr/>
                    <a:lstStyle/>
                    <a:p>
                      <a:pPr marL="53975">
                        <a:lnSpc>
                          <a:spcPct val="95000"/>
                        </a:lnSpc>
                        <a:spcBef>
                          <a:spcPts val="350"/>
                        </a:spcBef>
                        <a:spcAft>
                          <a:spcPts val="0"/>
                        </a:spcAft>
                      </a:pPr>
                      <a:r>
                        <a:rPr lang="en-US" sz="1400">
                          <a:effectLst/>
                        </a:rPr>
                        <a:t>13th</a:t>
                      </a:r>
                      <a:r>
                        <a:rPr lang="en-US" sz="1400" spc="5">
                          <a:effectLst/>
                        </a:rPr>
                        <a:t> </a:t>
                      </a:r>
                      <a:r>
                        <a:rPr lang="en-US" sz="1400">
                          <a:effectLst/>
                        </a:rPr>
                        <a:t>December</a:t>
                      </a:r>
                      <a:r>
                        <a:rPr lang="en-US" sz="1400" spc="5">
                          <a:effectLst/>
                        </a:rPr>
                        <a:t> </a:t>
                      </a:r>
                      <a:r>
                        <a:rPr lang="en-US" sz="1400">
                          <a:effectLst/>
                        </a:rPr>
                        <a:t>2024</a:t>
                      </a:r>
                      <a:r>
                        <a:rPr lang="en-US" sz="1400" spc="5">
                          <a:effectLst/>
                        </a:rPr>
                        <a:t> </a:t>
                      </a:r>
                      <a:r>
                        <a:rPr lang="en-US" sz="1400">
                          <a:effectLst/>
                        </a:rPr>
                        <a:t>3pm</a:t>
                      </a:r>
                      <a:r>
                        <a:rPr lang="en-US" sz="1400" spc="5">
                          <a:effectLst/>
                        </a:rPr>
                        <a:t> </a:t>
                      </a:r>
                      <a:r>
                        <a:rPr lang="en-US" sz="1400">
                          <a:effectLst/>
                        </a:rPr>
                        <a:t>for</a:t>
                      </a:r>
                      <a:r>
                        <a:rPr lang="en-US" sz="1400" spc="-295">
                          <a:effectLst/>
                        </a:rPr>
                        <a:t> </a:t>
                      </a:r>
                      <a:r>
                        <a:rPr lang="en-US" sz="1400">
                          <a:effectLst/>
                        </a:rPr>
                        <a:t>both tasks</a:t>
                      </a:r>
                      <a:endParaRPr lang="en-IN" sz="1400">
                        <a:effectLst/>
                        <a:latin typeface="Arial"/>
                        <a:ea typeface="Arial"/>
                        <a:cs typeface="Times New Roman"/>
                      </a:endParaRPr>
                    </a:p>
                  </a:txBody>
                  <a:tcPr marL="0" marR="0" marT="0" marB="0"/>
                </a:tc>
                <a:tc>
                  <a:txBody>
                    <a:bodyPr/>
                    <a:lstStyle/>
                    <a:p>
                      <a:pPr marL="53340" marR="41910" algn="just">
                        <a:lnSpc>
                          <a:spcPct val="95000"/>
                        </a:lnSpc>
                        <a:spcBef>
                          <a:spcPts val="350"/>
                        </a:spcBef>
                        <a:spcAft>
                          <a:spcPts val="0"/>
                        </a:spcAft>
                      </a:pPr>
                      <a:r>
                        <a:rPr lang="en-US" sz="1400">
                          <a:effectLst/>
                        </a:rPr>
                        <a:t>R</a:t>
                      </a:r>
                      <a:r>
                        <a:rPr lang="en-US" sz="1400" spc="-115">
                          <a:effectLst/>
                        </a:rPr>
                        <a:t> </a:t>
                      </a:r>
                      <a:r>
                        <a:rPr lang="en-US" sz="1400">
                          <a:effectLst/>
                        </a:rPr>
                        <a:t>e</a:t>
                      </a:r>
                      <a:r>
                        <a:rPr lang="en-US" sz="1400" spc="-115">
                          <a:effectLst/>
                        </a:rPr>
                        <a:t> </a:t>
                      </a:r>
                      <a:r>
                        <a:rPr lang="en-US" sz="1400">
                          <a:effectLst/>
                        </a:rPr>
                        <a:t>t</a:t>
                      </a:r>
                      <a:r>
                        <a:rPr lang="en-US" sz="1400" spc="-115">
                          <a:effectLst/>
                        </a:rPr>
                        <a:t> </a:t>
                      </a:r>
                      <a:r>
                        <a:rPr lang="en-US" sz="1400">
                          <a:effectLst/>
                        </a:rPr>
                        <a:t>u</a:t>
                      </a:r>
                      <a:r>
                        <a:rPr lang="en-US" sz="1400" spc="-115">
                          <a:effectLst/>
                        </a:rPr>
                        <a:t> </a:t>
                      </a:r>
                      <a:r>
                        <a:rPr lang="en-US" sz="1400">
                          <a:effectLst/>
                        </a:rPr>
                        <a:t>r</a:t>
                      </a:r>
                      <a:r>
                        <a:rPr lang="en-US" sz="1400" spc="-115">
                          <a:effectLst/>
                        </a:rPr>
                        <a:t> </a:t>
                      </a:r>
                      <a:r>
                        <a:rPr lang="en-US" sz="1400">
                          <a:effectLst/>
                        </a:rPr>
                        <a:t>n</a:t>
                      </a:r>
                      <a:r>
                        <a:rPr lang="en-US" sz="1400" spc="40">
                          <a:effectLst/>
                        </a:rPr>
                        <a:t> </a:t>
                      </a:r>
                      <a:r>
                        <a:rPr lang="en-US" sz="1400">
                          <a:effectLst/>
                        </a:rPr>
                        <a:t>d</a:t>
                      </a:r>
                      <a:r>
                        <a:rPr lang="en-US" sz="1400" spc="-115">
                          <a:effectLst/>
                        </a:rPr>
                        <a:t> </a:t>
                      </a:r>
                      <a:r>
                        <a:rPr lang="en-US" sz="1400">
                          <a:effectLst/>
                        </a:rPr>
                        <a:t>a</a:t>
                      </a:r>
                      <a:r>
                        <a:rPr lang="en-US" sz="1400" spc="-115">
                          <a:effectLst/>
                        </a:rPr>
                        <a:t> </a:t>
                      </a:r>
                      <a:r>
                        <a:rPr lang="en-US" sz="1400">
                          <a:effectLst/>
                        </a:rPr>
                        <a:t>t</a:t>
                      </a:r>
                      <a:r>
                        <a:rPr lang="en-US" sz="1400" spc="-115">
                          <a:effectLst/>
                        </a:rPr>
                        <a:t> </a:t>
                      </a:r>
                      <a:r>
                        <a:rPr lang="en-US" sz="1400">
                          <a:effectLst/>
                        </a:rPr>
                        <a:t>e</a:t>
                      </a:r>
                      <a:r>
                        <a:rPr lang="en-US" sz="1400" spc="40">
                          <a:effectLst/>
                        </a:rPr>
                        <a:t> </a:t>
                      </a:r>
                      <a:r>
                        <a:rPr lang="en-US" sz="1400">
                          <a:effectLst/>
                        </a:rPr>
                        <a:t>o</a:t>
                      </a:r>
                      <a:r>
                        <a:rPr lang="en-US" sz="1400" spc="-115">
                          <a:effectLst/>
                        </a:rPr>
                        <a:t> </a:t>
                      </a:r>
                      <a:r>
                        <a:rPr lang="en-US" sz="1400">
                          <a:effectLst/>
                        </a:rPr>
                        <a:t>f</a:t>
                      </a:r>
                      <a:r>
                        <a:rPr lang="en-US" sz="1400" spc="-295">
                          <a:effectLst/>
                        </a:rPr>
                        <a:t> </a:t>
                      </a:r>
                      <a:r>
                        <a:rPr lang="en-US" sz="1400">
                          <a:effectLst/>
                        </a:rPr>
                        <a:t>provisional  </a:t>
                      </a:r>
                      <a:r>
                        <a:rPr lang="en-US" sz="1400" spc="5">
                          <a:effectLst/>
                        </a:rPr>
                        <a:t> </a:t>
                      </a:r>
                      <a:r>
                        <a:rPr lang="en-US" sz="1400">
                          <a:effectLst/>
                        </a:rPr>
                        <a:t>marks</a:t>
                      </a:r>
                      <a:r>
                        <a:rPr lang="en-US" sz="1400" spc="-295">
                          <a:effectLst/>
                        </a:rPr>
                        <a:t> </a:t>
                      </a:r>
                      <a:r>
                        <a:rPr lang="en-US" sz="1400">
                          <a:effectLst/>
                        </a:rPr>
                        <a:t>&amp; written</a:t>
                      </a:r>
                      <a:r>
                        <a:rPr lang="en-US" sz="1400" spc="-5">
                          <a:effectLst/>
                        </a:rPr>
                        <a:t> </a:t>
                      </a:r>
                      <a:r>
                        <a:rPr lang="en-US" sz="1400">
                          <a:effectLst/>
                        </a:rPr>
                        <a:t>feedback:</a:t>
                      </a:r>
                      <a:endParaRPr lang="en-IN" sz="1400">
                        <a:effectLst/>
                        <a:latin typeface="Arial"/>
                        <a:ea typeface="Arial"/>
                        <a:cs typeface="Times New Roman"/>
                      </a:endParaRPr>
                    </a:p>
                  </a:txBody>
                  <a:tcPr marL="0" marR="0" marT="0" marB="0"/>
                </a:tc>
                <a:tc>
                  <a:txBody>
                    <a:bodyPr/>
                    <a:lstStyle/>
                    <a:p>
                      <a:pPr marL="53340">
                        <a:spcBef>
                          <a:spcPts val="300"/>
                        </a:spcBef>
                        <a:spcAft>
                          <a:spcPts val="0"/>
                        </a:spcAft>
                      </a:pPr>
                      <a:r>
                        <a:rPr lang="en-US" sz="1400" dirty="0">
                          <a:effectLst/>
                        </a:rPr>
                        <a:t>31st</a:t>
                      </a:r>
                      <a:r>
                        <a:rPr lang="en-US" sz="1400" spc="50" dirty="0">
                          <a:effectLst/>
                        </a:rPr>
                        <a:t> </a:t>
                      </a:r>
                      <a:r>
                        <a:rPr lang="en-US" sz="1400" dirty="0">
                          <a:effectLst/>
                        </a:rPr>
                        <a:t>January</a:t>
                      </a:r>
                      <a:r>
                        <a:rPr lang="en-US" sz="1400" spc="50" dirty="0">
                          <a:effectLst/>
                        </a:rPr>
                        <a:t> </a:t>
                      </a:r>
                      <a:r>
                        <a:rPr lang="en-US" sz="1400" dirty="0">
                          <a:effectLst/>
                        </a:rPr>
                        <a:t>2025</a:t>
                      </a:r>
                      <a:endParaRPr lang="en-IN" sz="1400" dirty="0">
                        <a:effectLst/>
                        <a:latin typeface="Arial"/>
                        <a:ea typeface="Arial"/>
                        <a:cs typeface="Times New Roman"/>
                      </a:endParaRPr>
                    </a:p>
                  </a:txBody>
                  <a:tcPr marL="0" marR="0" marT="0" marB="0"/>
                </a:tc>
              </a:tr>
            </a:tbl>
          </a:graphicData>
        </a:graphic>
      </p:graphicFrame>
    </p:spTree>
    <p:extLst>
      <p:ext uri="{BB962C8B-B14F-4D97-AF65-F5344CB8AC3E}">
        <p14:creationId xmlns:p14="http://schemas.microsoft.com/office/powerpoint/2010/main" val="2749687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8" y="188640"/>
            <a:ext cx="3488175" cy="792088"/>
          </a:xfrm>
        </p:spPr>
        <p:txBody>
          <a:bodyPr/>
          <a:lstStyle/>
          <a:p>
            <a:r>
              <a:rPr lang="en-US" sz="2800" dirty="0" smtClean="0"/>
              <a:t>Table of Content</a:t>
            </a:r>
            <a:endParaRPr lang="en-IN" sz="2800"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3799444554"/>
              </p:ext>
            </p:extLst>
          </p:nvPr>
        </p:nvGraphicFramePr>
        <p:xfrm>
          <a:off x="1043608" y="980728"/>
          <a:ext cx="6400800" cy="5562600"/>
        </p:xfrm>
        <a:graphic>
          <a:graphicData uri="http://schemas.openxmlformats.org/drawingml/2006/table">
            <a:tbl>
              <a:tblPr firstRow="1" bandRow="1">
                <a:tableStyleId>{073A0DAA-6AF3-43AB-8588-CEC1D06C72B9}</a:tableStyleId>
              </a:tblPr>
              <a:tblGrid>
                <a:gridCol w="6400800"/>
              </a:tblGrid>
              <a:tr h="370840">
                <a:tc>
                  <a:txBody>
                    <a:bodyPr/>
                    <a:lstStyle/>
                    <a:p>
                      <a:r>
                        <a:rPr lang="en-US" dirty="0" smtClean="0"/>
                        <a:t>Introduction</a:t>
                      </a:r>
                      <a:endParaRPr lang="en-IN" dirty="0"/>
                    </a:p>
                  </a:txBody>
                  <a:tcPr/>
                </a:tc>
              </a:tr>
              <a:tr h="370840">
                <a:tc>
                  <a:txBody>
                    <a:bodyPr/>
                    <a:lstStyle/>
                    <a:p>
                      <a:r>
                        <a:rPr lang="en-US" sz="1800" dirty="0" smtClean="0">
                          <a:latin typeface="+mn-lt"/>
                        </a:rPr>
                        <a:t>Culture at TechInnovate</a:t>
                      </a:r>
                      <a:endParaRPr lang="en-IN" dirty="0"/>
                    </a:p>
                  </a:txBody>
                  <a:tcPr/>
                </a:tc>
              </a:tr>
              <a:tr h="370840">
                <a:tc>
                  <a:txBody>
                    <a:bodyPr/>
                    <a:lstStyle/>
                    <a:p>
                      <a:r>
                        <a:rPr lang="en-US" sz="1800" dirty="0" smtClean="0"/>
                        <a:t>Culture</a:t>
                      </a:r>
                      <a:endParaRPr lang="en-IN" dirty="0"/>
                    </a:p>
                  </a:txBody>
                  <a:tcPr/>
                </a:tc>
              </a:tr>
              <a:tr h="370840">
                <a:tc>
                  <a:txBody>
                    <a:bodyPr/>
                    <a:lstStyle/>
                    <a:p>
                      <a:r>
                        <a:rPr lang="en-US" sz="1800" dirty="0" smtClean="0">
                          <a:latin typeface="+mn-lt"/>
                        </a:rPr>
                        <a:t>Model of Culture</a:t>
                      </a:r>
                      <a:endParaRPr lang="en-IN" dirty="0"/>
                    </a:p>
                  </a:txBody>
                  <a:tcPr/>
                </a:tc>
              </a:tr>
              <a:tr h="370840">
                <a:tc>
                  <a:txBody>
                    <a:bodyPr/>
                    <a:lstStyle/>
                    <a:p>
                      <a:r>
                        <a:rPr lang="en-GB" sz="1800" dirty="0" smtClean="0">
                          <a:effectLst/>
                          <a:latin typeface="+mn-lt"/>
                        </a:rPr>
                        <a:t>Application of Schein's Model</a:t>
                      </a:r>
                      <a:endParaRPr lang="en-IN" dirty="0"/>
                    </a:p>
                  </a:txBody>
                  <a:tcPr/>
                </a:tc>
              </a:tr>
              <a:tr h="370840">
                <a:tc>
                  <a:txBody>
                    <a:bodyPr/>
                    <a:lstStyle/>
                    <a:p>
                      <a:r>
                        <a:rPr lang="en-GB" sz="1800" dirty="0" smtClean="0">
                          <a:effectLst/>
                        </a:rPr>
                        <a:t>Cultural Misalignment Challenges</a:t>
                      </a:r>
                      <a:endParaRPr lang="en-IN" dirty="0"/>
                    </a:p>
                  </a:txBody>
                  <a:tcPr/>
                </a:tc>
              </a:tr>
              <a:tr h="370840">
                <a:tc>
                  <a:txBody>
                    <a:bodyPr/>
                    <a:lstStyle/>
                    <a:p>
                      <a:r>
                        <a:rPr lang="en-GB" sz="1800" dirty="0" smtClean="0">
                          <a:effectLst/>
                          <a:latin typeface="+mn-lt"/>
                        </a:rPr>
                        <a:t>Managers Role in Developing Culture</a:t>
                      </a:r>
                      <a:endParaRPr lang="en-IN" dirty="0"/>
                    </a:p>
                  </a:txBody>
                  <a:tcPr/>
                </a:tc>
              </a:tr>
              <a:tr h="370840">
                <a:tc>
                  <a:txBody>
                    <a:bodyPr/>
                    <a:lstStyle/>
                    <a:p>
                      <a:r>
                        <a:rPr lang="en-GB" sz="1800" dirty="0" smtClean="0">
                          <a:effectLst/>
                        </a:rPr>
                        <a:t>Strategies for Leaders to Influence Culture</a:t>
                      </a:r>
                      <a:endParaRPr lang="en-IN" dirty="0"/>
                    </a:p>
                  </a:txBody>
                  <a:tcPr/>
                </a:tc>
              </a:tr>
              <a:tr h="370840">
                <a:tc>
                  <a:txBody>
                    <a:bodyPr/>
                    <a:lstStyle/>
                    <a:p>
                      <a:r>
                        <a:rPr lang="en-GB" sz="1800" dirty="0" smtClean="0">
                          <a:effectLst/>
                        </a:rPr>
                        <a:t>Inclusive Culture</a:t>
                      </a:r>
                      <a:endParaRPr lang="en-IN" dirty="0"/>
                    </a:p>
                  </a:txBody>
                  <a:tcPr/>
                </a:tc>
              </a:tr>
              <a:tr h="370840">
                <a:tc>
                  <a:txBody>
                    <a:bodyPr/>
                    <a:lstStyle/>
                    <a:p>
                      <a:r>
                        <a:rPr lang="en-GB" sz="1800" dirty="0" smtClean="0">
                          <a:effectLst/>
                        </a:rPr>
                        <a:t>Structure the Culture </a:t>
                      </a:r>
                      <a:endParaRPr lang="en-IN" dirty="0"/>
                    </a:p>
                  </a:txBody>
                  <a:tcPr/>
                </a:tc>
              </a:tr>
              <a:tr h="370840">
                <a:tc>
                  <a:txBody>
                    <a:bodyPr/>
                    <a:lstStyle/>
                    <a:p>
                      <a:r>
                        <a:rPr lang="en-GB" sz="1800" dirty="0" smtClean="0">
                          <a:effectLst/>
                          <a:latin typeface="+mn-lt"/>
                        </a:rPr>
                        <a:t>Implementation Plan</a:t>
                      </a:r>
                      <a:endParaRPr lang="en-IN" dirty="0"/>
                    </a:p>
                  </a:txBody>
                  <a:tcPr/>
                </a:tc>
              </a:tr>
              <a:tr h="370840">
                <a:tc>
                  <a:txBody>
                    <a:bodyPr/>
                    <a:lstStyle/>
                    <a:p>
                      <a:r>
                        <a:rPr lang="en-GB" sz="1800" dirty="0" smtClean="0">
                          <a:effectLst/>
                          <a:latin typeface="+mn-lt"/>
                        </a:rPr>
                        <a:t>Expected Outcomes</a:t>
                      </a:r>
                      <a:endParaRPr lang="en-IN" dirty="0"/>
                    </a:p>
                  </a:txBody>
                  <a:tcPr/>
                </a:tc>
              </a:tr>
              <a:tr h="370840">
                <a:tc>
                  <a:txBody>
                    <a:bodyPr/>
                    <a:lstStyle/>
                    <a:p>
                      <a:r>
                        <a:rPr lang="en-GB" sz="1800" dirty="0" smtClean="0">
                          <a:effectLst/>
                        </a:rPr>
                        <a:t>Recommendations</a:t>
                      </a:r>
                      <a:endParaRPr lang="en-IN" dirty="0"/>
                    </a:p>
                  </a:txBody>
                  <a:tcPr/>
                </a:tc>
              </a:tr>
              <a:tr h="370840">
                <a:tc>
                  <a:txBody>
                    <a:bodyPr/>
                    <a:lstStyle/>
                    <a:p>
                      <a:r>
                        <a:rPr lang="en-GB" sz="1800" dirty="0" smtClean="0">
                          <a:effectLst/>
                          <a:latin typeface="+mn-lt"/>
                        </a:rPr>
                        <a:t>Conclusion</a:t>
                      </a:r>
                      <a:endParaRPr lang="en-IN" dirty="0"/>
                    </a:p>
                  </a:txBody>
                  <a:tcPr/>
                </a:tc>
              </a:tr>
              <a:tr h="370840">
                <a:tc>
                  <a:txBody>
                    <a:bodyPr/>
                    <a:lstStyle/>
                    <a:p>
                      <a:r>
                        <a:rPr lang="en-US" sz="1800" dirty="0" smtClean="0"/>
                        <a:t>Reference</a:t>
                      </a:r>
                      <a:endParaRPr lang="en-IN" dirty="0"/>
                    </a:p>
                  </a:txBody>
                  <a:tcPr/>
                </a:tc>
              </a:tr>
            </a:tbl>
          </a:graphicData>
        </a:graphic>
      </p:graphicFrame>
    </p:spTree>
    <p:extLst>
      <p:ext uri="{BB962C8B-B14F-4D97-AF65-F5344CB8AC3E}">
        <p14:creationId xmlns:p14="http://schemas.microsoft.com/office/powerpoint/2010/main" val="1907741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2304257" cy="792088"/>
          </a:xfrm>
        </p:spPr>
        <p:txBody>
          <a:bodyPr/>
          <a:lstStyle/>
          <a:p>
            <a:pPr marL="0" indent="0">
              <a:buNone/>
            </a:pPr>
            <a:r>
              <a:rPr lang="en-US" sz="2400" dirty="0" smtClean="0"/>
              <a:t>Introduction</a:t>
            </a:r>
            <a:endParaRPr lang="en-IN" sz="2400" dirty="0"/>
          </a:p>
        </p:txBody>
      </p:sp>
      <p:sp>
        <p:nvSpPr>
          <p:cNvPr id="3" name="Content Placeholder 2"/>
          <p:cNvSpPr>
            <a:spLocks noGrp="1"/>
          </p:cNvSpPr>
          <p:nvPr>
            <p:ph sz="quarter" idx="13"/>
          </p:nvPr>
        </p:nvSpPr>
        <p:spPr>
          <a:xfrm>
            <a:off x="251520" y="836712"/>
            <a:ext cx="7848872" cy="1872208"/>
          </a:xfrm>
        </p:spPr>
        <p:txBody>
          <a:bodyPr/>
          <a:lstStyle/>
          <a:p>
            <a:pPr algn="just"/>
            <a:r>
              <a:rPr lang="en-GB" dirty="0"/>
              <a:t>TechInnovate Growing Culture in the Wake of their Expanding Growth</a:t>
            </a:r>
            <a:r>
              <a:rPr lang="en-GB" dirty="0" smtClean="0"/>
              <a:t>.</a:t>
            </a:r>
          </a:p>
          <a:p>
            <a:pPr algn="just"/>
            <a:r>
              <a:rPr lang="en-GB" dirty="0"/>
              <a:t>For the company TechInnovate, culture encourages creativity and </a:t>
            </a:r>
            <a:r>
              <a:rPr lang="en-GB" dirty="0" smtClean="0"/>
              <a:t>teamwork</a:t>
            </a:r>
            <a:r>
              <a:rPr lang="en-IN" dirty="0"/>
              <a:t> (Lin and Lou 2024. p.352</a:t>
            </a:r>
            <a:r>
              <a:rPr lang="en-IN" dirty="0" smtClean="0"/>
              <a:t>)</a:t>
            </a:r>
            <a:r>
              <a:rPr lang="en-GB" dirty="0" smtClean="0"/>
              <a:t>.</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2852936"/>
            <a:ext cx="7704856" cy="3360552"/>
          </a:xfrm>
          <a:prstGeom prst="rect">
            <a:avLst/>
          </a:prstGeom>
        </p:spPr>
      </p:pic>
    </p:spTree>
    <p:extLst>
      <p:ext uri="{BB962C8B-B14F-4D97-AF65-F5344CB8AC3E}">
        <p14:creationId xmlns:p14="http://schemas.microsoft.com/office/powerpoint/2010/main" val="3308106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476672"/>
            <a:ext cx="4032449" cy="792088"/>
          </a:xfrm>
        </p:spPr>
        <p:txBody>
          <a:bodyPr/>
          <a:lstStyle/>
          <a:p>
            <a:pPr marL="0" indent="0">
              <a:buNone/>
            </a:pPr>
            <a:r>
              <a:rPr lang="en-US" sz="2400" dirty="0" smtClean="0">
                <a:latin typeface="+mn-lt"/>
              </a:rPr>
              <a:t>Culture at TechInnovate</a:t>
            </a:r>
            <a:endParaRPr lang="en-IN" sz="2400" dirty="0">
              <a:latin typeface="+mn-lt"/>
            </a:endParaRPr>
          </a:p>
        </p:txBody>
      </p:sp>
      <p:sp>
        <p:nvSpPr>
          <p:cNvPr id="3" name="Content Placeholder 2"/>
          <p:cNvSpPr>
            <a:spLocks noGrp="1"/>
          </p:cNvSpPr>
          <p:nvPr>
            <p:ph sz="quarter" idx="13"/>
          </p:nvPr>
        </p:nvSpPr>
        <p:spPr>
          <a:xfrm>
            <a:off x="179512" y="1196752"/>
            <a:ext cx="8136904" cy="2232248"/>
          </a:xfrm>
        </p:spPr>
        <p:txBody>
          <a:bodyPr/>
          <a:lstStyle/>
          <a:p>
            <a:pPr algn="just"/>
            <a:r>
              <a:rPr lang="en-GB" dirty="0"/>
              <a:t>Key strengths: Innovative, collaborative, and technically driven philosophy.</a:t>
            </a:r>
            <a:endParaRPr lang="en-IN" dirty="0"/>
          </a:p>
          <a:p>
            <a:pPr algn="just"/>
            <a:r>
              <a:rPr lang="en-GB" dirty="0"/>
              <a:t>Q</a:t>
            </a:r>
            <a:r>
              <a:rPr lang="en-GB" dirty="0" smtClean="0"/>
              <a:t>uick </a:t>
            </a:r>
            <a:r>
              <a:rPr lang="en-GB" dirty="0"/>
              <a:t>expansion recently </a:t>
            </a:r>
            <a:r>
              <a:rPr lang="en-GB" dirty="0" smtClean="0"/>
              <a:t>destroyed </a:t>
            </a:r>
            <a:r>
              <a:rPr lang="en-GB" dirty="0"/>
              <a:t>these strengths, causing challenges like a diluted culture, conflicts at the workplace, and poor </a:t>
            </a:r>
            <a:r>
              <a:rPr lang="en-GB" dirty="0" smtClean="0"/>
              <a:t>diversity</a:t>
            </a:r>
            <a:r>
              <a:rPr lang="en-IN" dirty="0"/>
              <a:t> (Islam and Islam 2024. p.2132</a:t>
            </a:r>
            <a:r>
              <a:rPr lang="en-IN" dirty="0" smtClean="0"/>
              <a:t>.)</a:t>
            </a:r>
            <a:r>
              <a:rPr lang="en-GB" dirty="0" smtClean="0"/>
              <a:t>. </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624" y="3429000"/>
            <a:ext cx="6373114" cy="2711359"/>
          </a:xfrm>
          <a:prstGeom prst="rect">
            <a:avLst/>
          </a:prstGeom>
        </p:spPr>
      </p:pic>
    </p:spTree>
    <p:extLst>
      <p:ext uri="{BB962C8B-B14F-4D97-AF65-F5344CB8AC3E}">
        <p14:creationId xmlns:p14="http://schemas.microsoft.com/office/powerpoint/2010/main" val="3458239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1759983" cy="792088"/>
          </a:xfrm>
        </p:spPr>
        <p:txBody>
          <a:bodyPr/>
          <a:lstStyle/>
          <a:p>
            <a:r>
              <a:rPr lang="en-US" sz="2400" dirty="0" smtClean="0"/>
              <a:t>Culture</a:t>
            </a:r>
            <a:endParaRPr lang="en-IN" sz="2400" dirty="0"/>
          </a:p>
        </p:txBody>
      </p:sp>
      <p:sp>
        <p:nvSpPr>
          <p:cNvPr id="3" name="Content Placeholder 2"/>
          <p:cNvSpPr>
            <a:spLocks noGrp="1"/>
          </p:cNvSpPr>
          <p:nvPr>
            <p:ph sz="quarter" idx="13"/>
          </p:nvPr>
        </p:nvSpPr>
        <p:spPr>
          <a:xfrm>
            <a:off x="323528" y="1052736"/>
            <a:ext cx="6400800" cy="3474720"/>
          </a:xfrm>
        </p:spPr>
        <p:txBody>
          <a:bodyPr/>
          <a:lstStyle/>
          <a:p>
            <a:r>
              <a:rPr lang="en-GB" dirty="0"/>
              <a:t>Culture and its effects on productivity, innovation, and </a:t>
            </a:r>
            <a:r>
              <a:rPr lang="en-GB" dirty="0" smtClean="0"/>
              <a:t>engagement</a:t>
            </a:r>
            <a:r>
              <a:rPr lang="en-IN" dirty="0"/>
              <a:t> (</a:t>
            </a:r>
            <a:r>
              <a:rPr lang="en-IN" dirty="0" err="1"/>
              <a:t>Afsar</a:t>
            </a:r>
            <a:r>
              <a:rPr lang="en-IN" dirty="0"/>
              <a:t> </a:t>
            </a:r>
            <a:r>
              <a:rPr lang="en-IN" i="1" dirty="0"/>
              <a:t>et al.,</a:t>
            </a:r>
            <a:r>
              <a:rPr lang="en-IN" dirty="0"/>
              <a:t> 2021. p.1082</a:t>
            </a:r>
            <a:r>
              <a:rPr lang="en-IN" dirty="0" smtClean="0"/>
              <a:t>)</a:t>
            </a:r>
            <a:r>
              <a:rPr lang="en-GB" dirty="0" smtClean="0"/>
              <a:t>.</a:t>
            </a:r>
            <a:r>
              <a:rPr lang="en-IN" dirty="0" smtClean="0"/>
              <a:t> </a:t>
            </a:r>
            <a:r>
              <a:rPr lang="en-GB" dirty="0" smtClean="0"/>
              <a:t>it </a:t>
            </a:r>
            <a:r>
              <a:rPr lang="en-GB" dirty="0"/>
              <a:t>influences retention and the </a:t>
            </a:r>
            <a:r>
              <a:rPr lang="en-GB" dirty="0" smtClean="0"/>
              <a:t>Organisational </a:t>
            </a:r>
            <a:r>
              <a:rPr lang="en-GB" dirty="0"/>
              <a:t>reputation.</a:t>
            </a:r>
            <a:endParaRPr lang="en-IN" dirty="0"/>
          </a:p>
          <a:p>
            <a:r>
              <a:rPr lang="en-GB" dirty="0" smtClean="0"/>
              <a:t>A good </a:t>
            </a:r>
            <a:r>
              <a:rPr lang="en-GB" dirty="0"/>
              <a:t>culture ensures people are engaged and there is better innovation and output.</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3212976"/>
            <a:ext cx="5821440" cy="2880320"/>
          </a:xfrm>
          <a:prstGeom prst="rect">
            <a:avLst/>
          </a:prstGeom>
        </p:spPr>
      </p:pic>
    </p:spTree>
    <p:extLst>
      <p:ext uri="{BB962C8B-B14F-4D97-AF65-F5344CB8AC3E}">
        <p14:creationId xmlns:p14="http://schemas.microsoft.com/office/powerpoint/2010/main" val="532130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2912111" cy="792088"/>
          </a:xfrm>
        </p:spPr>
        <p:txBody>
          <a:bodyPr/>
          <a:lstStyle/>
          <a:p>
            <a:r>
              <a:rPr lang="en-US" sz="2400" dirty="0" smtClean="0">
                <a:latin typeface="+mn-lt"/>
              </a:rPr>
              <a:t>Model of Culture</a:t>
            </a:r>
            <a:endParaRPr lang="en-IN" sz="2400" dirty="0">
              <a:latin typeface="+mn-lt"/>
            </a:endParaRPr>
          </a:p>
        </p:txBody>
      </p:sp>
      <p:sp>
        <p:nvSpPr>
          <p:cNvPr id="3" name="Content Placeholder 2"/>
          <p:cNvSpPr>
            <a:spLocks noGrp="1"/>
          </p:cNvSpPr>
          <p:nvPr>
            <p:ph sz="quarter" idx="13"/>
          </p:nvPr>
        </p:nvSpPr>
        <p:spPr>
          <a:xfrm>
            <a:off x="251520" y="980728"/>
            <a:ext cx="6400800" cy="3474720"/>
          </a:xfrm>
        </p:spPr>
        <p:txBody>
          <a:bodyPr/>
          <a:lstStyle/>
          <a:p>
            <a:r>
              <a:rPr lang="en-GB" dirty="0"/>
              <a:t>Schein's Organisational Culture Model: Artifacts, espoused values, and basic </a:t>
            </a:r>
            <a:r>
              <a:rPr lang="en-GB" dirty="0" smtClean="0"/>
              <a:t>assumptions</a:t>
            </a:r>
            <a:r>
              <a:rPr lang="en-IN" dirty="0"/>
              <a:t> (Williams 2022. p.5</a:t>
            </a:r>
            <a:r>
              <a:rPr lang="en-IN" dirty="0" smtClean="0"/>
              <a:t>)</a:t>
            </a:r>
            <a:r>
              <a:rPr lang="en-GB" dirty="0" smtClean="0"/>
              <a:t>.</a:t>
            </a:r>
            <a:endParaRPr lang="en-IN" dirty="0"/>
          </a:p>
          <a:p>
            <a:r>
              <a:rPr lang="en-GB" dirty="0"/>
              <a:t>it would provide a much more defined methodology for analysing and realigning </a:t>
            </a:r>
            <a:r>
              <a:rPr lang="en-GB" dirty="0" smtClean="0"/>
              <a:t>TechInnovate </a:t>
            </a:r>
            <a:r>
              <a:rPr lang="en-GB" dirty="0"/>
              <a:t>changing culture.</a:t>
            </a:r>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1087" y="2996952"/>
            <a:ext cx="6620799" cy="3227186"/>
          </a:xfrm>
          <a:prstGeom prst="rect">
            <a:avLst/>
          </a:prstGeom>
        </p:spPr>
      </p:pic>
    </p:spTree>
    <p:extLst>
      <p:ext uri="{BB962C8B-B14F-4D97-AF65-F5344CB8AC3E}">
        <p14:creationId xmlns:p14="http://schemas.microsoft.com/office/powerpoint/2010/main" val="816070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4464495" cy="720080"/>
          </a:xfrm>
        </p:spPr>
        <p:txBody>
          <a:bodyPr/>
          <a:lstStyle/>
          <a:p>
            <a:r>
              <a:rPr lang="en-GB" sz="2400" dirty="0">
                <a:effectLst/>
                <a:latin typeface="+mn-lt"/>
              </a:rPr>
              <a:t>Application of Schein's Model</a:t>
            </a:r>
            <a:r>
              <a:rPr lang="en-IN" dirty="0">
                <a:effectLst/>
              </a:rPr>
              <a:t/>
            </a:r>
            <a:br>
              <a:rPr lang="en-IN" dirty="0">
                <a:effectLst/>
              </a:rPr>
            </a:br>
            <a:endParaRPr lang="en-IN" dirty="0"/>
          </a:p>
        </p:txBody>
      </p:sp>
      <p:sp>
        <p:nvSpPr>
          <p:cNvPr id="3" name="Content Placeholder 2"/>
          <p:cNvSpPr>
            <a:spLocks noGrp="1"/>
          </p:cNvSpPr>
          <p:nvPr>
            <p:ph sz="quarter" idx="13"/>
          </p:nvPr>
        </p:nvSpPr>
        <p:spPr>
          <a:xfrm>
            <a:off x="179512" y="980728"/>
            <a:ext cx="6400800" cy="3474720"/>
          </a:xfrm>
        </p:spPr>
        <p:txBody>
          <a:bodyPr/>
          <a:lstStyle/>
          <a:p>
            <a:r>
              <a:rPr lang="en-GB" dirty="0"/>
              <a:t>Innovation, collaboration, and customer-centricity are </a:t>
            </a:r>
            <a:r>
              <a:rPr lang="en-GB" dirty="0" smtClean="0"/>
              <a:t>valued</a:t>
            </a:r>
            <a:r>
              <a:rPr lang="en-IN" dirty="0"/>
              <a:t> (Di </a:t>
            </a:r>
            <a:r>
              <a:rPr lang="en-IN" dirty="0" err="1"/>
              <a:t>Ruscio</a:t>
            </a:r>
            <a:r>
              <a:rPr lang="en-IN" dirty="0"/>
              <a:t> 2021</a:t>
            </a:r>
            <a:r>
              <a:rPr lang="en-IN" dirty="0" smtClean="0"/>
              <a:t>.)</a:t>
            </a:r>
            <a:r>
              <a:rPr lang="en-GB" dirty="0" smtClean="0"/>
              <a:t>.</a:t>
            </a:r>
            <a:r>
              <a:rPr lang="en-IN" dirty="0" smtClean="0"/>
              <a:t> </a:t>
            </a:r>
            <a:r>
              <a:rPr lang="en-GB" dirty="0" smtClean="0"/>
              <a:t>Assumptions </a:t>
            </a:r>
            <a:r>
              <a:rPr lang="en-GB" dirty="0"/>
              <a:t>Excellence and problem-solving </a:t>
            </a:r>
            <a:r>
              <a:rPr lang="en-GB" dirty="0" smtClean="0"/>
              <a:t>philosophy.</a:t>
            </a:r>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640" y="2348880"/>
            <a:ext cx="5688632" cy="2902601"/>
          </a:xfrm>
          <a:prstGeom prst="rect">
            <a:avLst/>
          </a:prstGeom>
        </p:spPr>
      </p:pic>
    </p:spTree>
    <p:extLst>
      <p:ext uri="{BB962C8B-B14F-4D97-AF65-F5344CB8AC3E}">
        <p14:creationId xmlns:p14="http://schemas.microsoft.com/office/powerpoint/2010/main" val="4091462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6672"/>
            <a:ext cx="5504399" cy="864096"/>
          </a:xfrm>
        </p:spPr>
        <p:txBody>
          <a:bodyPr/>
          <a:lstStyle/>
          <a:p>
            <a:r>
              <a:rPr lang="en-GB" sz="2400" dirty="0">
                <a:effectLst/>
              </a:rPr>
              <a:t>Cultural Misalignment Challenges</a:t>
            </a:r>
            <a:endParaRPr lang="en-IN" sz="2400" dirty="0"/>
          </a:p>
        </p:txBody>
      </p:sp>
      <p:sp>
        <p:nvSpPr>
          <p:cNvPr id="3" name="Content Placeholder 2"/>
          <p:cNvSpPr>
            <a:spLocks noGrp="1"/>
          </p:cNvSpPr>
          <p:nvPr>
            <p:ph sz="quarter" idx="13"/>
          </p:nvPr>
        </p:nvSpPr>
        <p:spPr>
          <a:xfrm>
            <a:off x="179512" y="1268760"/>
            <a:ext cx="6400800" cy="3474720"/>
          </a:xfrm>
        </p:spPr>
        <p:txBody>
          <a:bodyPr/>
          <a:lstStyle/>
          <a:p>
            <a:r>
              <a:rPr lang="en-GB" dirty="0"/>
              <a:t>Cultural misalignment disrupts employee satisfaction and </a:t>
            </a:r>
            <a:r>
              <a:rPr lang="en-GB" dirty="0" smtClean="0"/>
              <a:t>productivity</a:t>
            </a:r>
            <a:r>
              <a:rPr lang="en-IN" dirty="0"/>
              <a:t> (</a:t>
            </a:r>
            <a:r>
              <a:rPr lang="en-IN" dirty="0" err="1"/>
              <a:t>Gumasing</a:t>
            </a:r>
            <a:r>
              <a:rPr lang="en-IN" dirty="0"/>
              <a:t> and </a:t>
            </a:r>
            <a:r>
              <a:rPr lang="en-IN" dirty="0" err="1"/>
              <a:t>Ilo</a:t>
            </a:r>
            <a:r>
              <a:rPr lang="en-IN" dirty="0"/>
              <a:t> 2023. p.10283</a:t>
            </a:r>
            <a:r>
              <a:rPr lang="en-IN" dirty="0" smtClean="0"/>
              <a:t>)</a:t>
            </a:r>
            <a:r>
              <a:rPr lang="en-GB" dirty="0" smtClean="0"/>
              <a:t>. </a:t>
            </a:r>
            <a:r>
              <a:rPr lang="en-GB" dirty="0"/>
              <a:t>For TechInnovate, these impact the firm's innovativeness and retention of </a:t>
            </a:r>
            <a:r>
              <a:rPr lang="en-GB" dirty="0" smtClean="0"/>
              <a:t>employees. </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829" y="2993046"/>
            <a:ext cx="6901547" cy="2664296"/>
          </a:xfrm>
          <a:prstGeom prst="rect">
            <a:avLst/>
          </a:prstGeom>
        </p:spPr>
      </p:pic>
    </p:spTree>
    <p:extLst>
      <p:ext uri="{BB962C8B-B14F-4D97-AF65-F5344CB8AC3E}">
        <p14:creationId xmlns:p14="http://schemas.microsoft.com/office/powerpoint/2010/main" val="3188026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5504399" cy="792088"/>
          </a:xfrm>
        </p:spPr>
        <p:txBody>
          <a:bodyPr/>
          <a:lstStyle/>
          <a:p>
            <a:pPr marL="0" indent="0">
              <a:buNone/>
            </a:pPr>
            <a:r>
              <a:rPr lang="en-GB" sz="2400" dirty="0">
                <a:effectLst/>
                <a:latin typeface="+mn-lt"/>
              </a:rPr>
              <a:t>Managers Role in Developing Culture</a:t>
            </a:r>
            <a:r>
              <a:rPr lang="en-IN" dirty="0">
                <a:effectLst/>
              </a:rPr>
              <a:t/>
            </a:r>
            <a:br>
              <a:rPr lang="en-IN" dirty="0">
                <a:effectLst/>
              </a:rPr>
            </a:br>
            <a:endParaRPr lang="en-IN" dirty="0"/>
          </a:p>
        </p:txBody>
      </p:sp>
      <p:sp>
        <p:nvSpPr>
          <p:cNvPr id="3" name="Content Placeholder 2"/>
          <p:cNvSpPr>
            <a:spLocks noGrp="1"/>
          </p:cNvSpPr>
          <p:nvPr>
            <p:ph sz="quarter" idx="13"/>
          </p:nvPr>
        </p:nvSpPr>
        <p:spPr>
          <a:xfrm>
            <a:off x="251520" y="980728"/>
            <a:ext cx="6400800" cy="3474720"/>
          </a:xfrm>
        </p:spPr>
        <p:txBody>
          <a:bodyPr/>
          <a:lstStyle/>
          <a:p>
            <a:r>
              <a:rPr lang="en-GB" dirty="0"/>
              <a:t>Management encourages the right kind of employee behaviour and reinforces </a:t>
            </a:r>
            <a:r>
              <a:rPr lang="en-GB" dirty="0" smtClean="0"/>
              <a:t>values</a:t>
            </a:r>
            <a:r>
              <a:rPr lang="en-IN" dirty="0"/>
              <a:t> (</a:t>
            </a:r>
            <a:r>
              <a:rPr lang="en-IN" dirty="0" err="1"/>
              <a:t>Haque</a:t>
            </a:r>
            <a:r>
              <a:rPr lang="en-IN" dirty="0"/>
              <a:t> and </a:t>
            </a:r>
            <a:r>
              <a:rPr lang="en-IN" dirty="0" err="1"/>
              <a:t>Yamoah</a:t>
            </a:r>
            <a:r>
              <a:rPr lang="en-IN" dirty="0"/>
              <a:t> 2021. p.9608</a:t>
            </a:r>
            <a:r>
              <a:rPr lang="en-IN" dirty="0" smtClean="0"/>
              <a:t>)</a:t>
            </a:r>
            <a:r>
              <a:rPr lang="en-GB" dirty="0" smtClean="0"/>
              <a:t>.</a:t>
            </a:r>
            <a:endParaRPr lang="en-IN" dirty="0"/>
          </a:p>
          <a:p>
            <a:r>
              <a:rPr lang="en-GB" dirty="0"/>
              <a:t>Responsible for the collaboration, providing feedback, and solving conflicts.</a:t>
            </a:r>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2924944"/>
            <a:ext cx="7092280" cy="3240360"/>
          </a:xfrm>
          <a:prstGeom prst="rect">
            <a:avLst/>
          </a:prstGeom>
        </p:spPr>
      </p:pic>
    </p:spTree>
    <p:extLst>
      <p:ext uri="{BB962C8B-B14F-4D97-AF65-F5344CB8AC3E}">
        <p14:creationId xmlns:p14="http://schemas.microsoft.com/office/powerpoint/2010/main" val="1333559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04664"/>
            <a:ext cx="5720423" cy="792088"/>
          </a:xfrm>
        </p:spPr>
        <p:txBody>
          <a:bodyPr/>
          <a:lstStyle/>
          <a:p>
            <a:pPr marL="0" indent="0">
              <a:buNone/>
            </a:pPr>
            <a:r>
              <a:rPr lang="en-GB" sz="2000" dirty="0">
                <a:effectLst/>
              </a:rPr>
              <a:t>Strategies for Leaders to Influence Culture</a:t>
            </a:r>
            <a:r>
              <a:rPr lang="en-IN" sz="2000" dirty="0">
                <a:effectLst/>
              </a:rPr>
              <a:t/>
            </a:r>
            <a:br>
              <a:rPr lang="en-IN" sz="2000" dirty="0">
                <a:effectLst/>
              </a:rPr>
            </a:br>
            <a:endParaRPr lang="en-IN" sz="2000" dirty="0"/>
          </a:p>
        </p:txBody>
      </p:sp>
      <p:sp>
        <p:nvSpPr>
          <p:cNvPr id="3" name="Content Placeholder 2"/>
          <p:cNvSpPr>
            <a:spLocks noGrp="1"/>
          </p:cNvSpPr>
          <p:nvPr>
            <p:ph sz="quarter" idx="13"/>
          </p:nvPr>
        </p:nvSpPr>
        <p:spPr>
          <a:xfrm>
            <a:off x="179512" y="1052736"/>
            <a:ext cx="6400800" cy="3474720"/>
          </a:xfrm>
        </p:spPr>
        <p:txBody>
          <a:bodyPr/>
          <a:lstStyle/>
          <a:p>
            <a:r>
              <a:rPr lang="en-GB" dirty="0"/>
              <a:t>Communicate core values.</a:t>
            </a:r>
            <a:endParaRPr lang="en-IN" dirty="0"/>
          </a:p>
          <a:p>
            <a:r>
              <a:rPr lang="en-GB" dirty="0"/>
              <a:t>Be action-oriented in your feedback.</a:t>
            </a:r>
            <a:endParaRPr lang="en-IN" dirty="0"/>
          </a:p>
          <a:p>
            <a:r>
              <a:rPr lang="en-GB" dirty="0"/>
              <a:t>Foster inclusivity and adaptability.</a:t>
            </a:r>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2636912"/>
            <a:ext cx="6984776" cy="3528392"/>
          </a:xfrm>
          <a:prstGeom prst="rect">
            <a:avLst/>
          </a:prstGeom>
        </p:spPr>
      </p:pic>
    </p:spTree>
    <p:extLst>
      <p:ext uri="{BB962C8B-B14F-4D97-AF65-F5344CB8AC3E}">
        <p14:creationId xmlns:p14="http://schemas.microsoft.com/office/powerpoint/2010/main" val="1960546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5" y="260648"/>
            <a:ext cx="3094313" cy="720080"/>
          </a:xfrm>
        </p:spPr>
        <p:txBody>
          <a:bodyPr/>
          <a:lstStyle/>
          <a:p>
            <a:r>
              <a:rPr lang="en-GB" sz="2400" dirty="0">
                <a:effectLst/>
              </a:rPr>
              <a:t>Inclusive Culture</a:t>
            </a:r>
            <a:endParaRPr lang="en-IN" sz="2400" dirty="0"/>
          </a:p>
        </p:txBody>
      </p:sp>
      <p:sp>
        <p:nvSpPr>
          <p:cNvPr id="3" name="Content Placeholder 2"/>
          <p:cNvSpPr>
            <a:spLocks noGrp="1"/>
          </p:cNvSpPr>
          <p:nvPr>
            <p:ph sz="quarter" idx="13"/>
          </p:nvPr>
        </p:nvSpPr>
        <p:spPr>
          <a:xfrm>
            <a:off x="107504" y="908720"/>
            <a:ext cx="7704856" cy="1584176"/>
          </a:xfrm>
        </p:spPr>
        <p:txBody>
          <a:bodyPr/>
          <a:lstStyle/>
          <a:p>
            <a:r>
              <a:rPr lang="en-GB" dirty="0"/>
              <a:t>Encourage collaboration and equal opportunities.</a:t>
            </a:r>
            <a:endParaRPr lang="en-IN" dirty="0"/>
          </a:p>
          <a:p>
            <a:r>
              <a:rPr lang="en-GB" dirty="0"/>
              <a:t>TechInnovate can do much to improve its culture by targeting its diversity gaps through inclusive </a:t>
            </a:r>
            <a:r>
              <a:rPr lang="en-GB" dirty="0" smtClean="0"/>
              <a:t>hiring</a:t>
            </a:r>
            <a:r>
              <a:rPr lang="en-IN" dirty="0"/>
              <a:t> (Travers 2020</a:t>
            </a:r>
            <a:r>
              <a:rPr lang="en-IN" dirty="0" smtClean="0"/>
              <a:t>.)</a:t>
            </a:r>
            <a:r>
              <a:rPr lang="en-GB" dirty="0" smtClean="0"/>
              <a:t>. </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2348880"/>
            <a:ext cx="7344816" cy="3350186"/>
          </a:xfrm>
          <a:prstGeom prst="rect">
            <a:avLst/>
          </a:prstGeom>
        </p:spPr>
      </p:pic>
    </p:spTree>
    <p:extLst>
      <p:ext uri="{BB962C8B-B14F-4D97-AF65-F5344CB8AC3E}">
        <p14:creationId xmlns:p14="http://schemas.microsoft.com/office/powerpoint/2010/main" val="2247789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3776207" cy="792088"/>
          </a:xfrm>
        </p:spPr>
        <p:txBody>
          <a:bodyPr/>
          <a:lstStyle/>
          <a:p>
            <a:r>
              <a:rPr lang="en-GB" sz="2400" dirty="0">
                <a:effectLst/>
              </a:rPr>
              <a:t>Structure the Culture </a:t>
            </a:r>
            <a:r>
              <a:rPr lang="en-IN" dirty="0">
                <a:effectLst/>
              </a:rPr>
              <a:t/>
            </a:r>
            <a:br>
              <a:rPr lang="en-IN" dirty="0">
                <a:effectLst/>
              </a:rPr>
            </a:br>
            <a:endParaRPr lang="en-IN" dirty="0"/>
          </a:p>
        </p:txBody>
      </p:sp>
      <p:sp>
        <p:nvSpPr>
          <p:cNvPr id="3" name="Content Placeholder 2"/>
          <p:cNvSpPr>
            <a:spLocks noGrp="1"/>
          </p:cNvSpPr>
          <p:nvPr>
            <p:ph sz="quarter" idx="13"/>
          </p:nvPr>
        </p:nvSpPr>
        <p:spPr>
          <a:xfrm>
            <a:off x="323528" y="980728"/>
            <a:ext cx="6400800" cy="3474720"/>
          </a:xfrm>
        </p:spPr>
        <p:txBody>
          <a:bodyPr/>
          <a:lstStyle/>
          <a:p>
            <a:r>
              <a:rPr lang="en-GB" dirty="0"/>
              <a:t>Align rewards, measure cultural metrics, and connect the values of the culture with the strategic objectives.</a:t>
            </a:r>
            <a:endParaRPr lang="en-IN" dirty="0"/>
          </a:p>
          <a:p>
            <a:r>
              <a:rPr lang="en-GB" dirty="0"/>
              <a:t>Aligning culture with strategic objectives ensures the employees understand how they will impact </a:t>
            </a:r>
            <a:r>
              <a:rPr lang="en-GB" dirty="0" smtClean="0"/>
              <a:t>success</a:t>
            </a:r>
            <a:r>
              <a:rPr lang="en-IN" dirty="0"/>
              <a:t> (</a:t>
            </a:r>
            <a:r>
              <a:rPr lang="en-IN" dirty="0" err="1"/>
              <a:t>Kulkov</a:t>
            </a:r>
            <a:r>
              <a:rPr lang="en-IN" dirty="0"/>
              <a:t> </a:t>
            </a:r>
            <a:r>
              <a:rPr lang="en-IN" i="1" dirty="0"/>
              <a:t>et al.,</a:t>
            </a:r>
            <a:r>
              <a:rPr lang="en-IN" dirty="0"/>
              <a:t> 2024. p.2253</a:t>
            </a:r>
            <a:r>
              <a:rPr lang="en-IN" dirty="0" smtClean="0"/>
              <a:t>)</a:t>
            </a:r>
            <a:r>
              <a:rPr lang="en-GB" dirty="0" smtClean="0"/>
              <a:t>. </a:t>
            </a:r>
            <a:endParaRPr lang="en-IN" dirty="0">
              <a:solidFill>
                <a:schemeClr val="tx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3688" y="2780928"/>
            <a:ext cx="6925642" cy="3639058"/>
          </a:xfrm>
          <a:prstGeom prst="rect">
            <a:avLst/>
          </a:prstGeom>
        </p:spPr>
      </p:pic>
    </p:spTree>
    <p:extLst>
      <p:ext uri="{BB962C8B-B14F-4D97-AF65-F5344CB8AC3E}">
        <p14:creationId xmlns:p14="http://schemas.microsoft.com/office/powerpoint/2010/main" val="353133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04664"/>
            <a:ext cx="3560183" cy="720080"/>
          </a:xfrm>
        </p:spPr>
        <p:txBody>
          <a:bodyPr/>
          <a:lstStyle/>
          <a:p>
            <a:r>
              <a:rPr lang="en-GB" sz="2400" dirty="0">
                <a:effectLst/>
                <a:latin typeface="+mn-lt"/>
              </a:rPr>
              <a:t>Implementation Plan</a:t>
            </a:r>
            <a:endParaRPr lang="en-IN" sz="2400" dirty="0">
              <a:effectLst/>
              <a:latin typeface="+mn-lt"/>
            </a:endParaRPr>
          </a:p>
        </p:txBody>
      </p:sp>
      <p:sp>
        <p:nvSpPr>
          <p:cNvPr id="3" name="Content Placeholder 2"/>
          <p:cNvSpPr>
            <a:spLocks noGrp="1"/>
          </p:cNvSpPr>
          <p:nvPr>
            <p:ph sz="quarter" idx="13"/>
          </p:nvPr>
        </p:nvSpPr>
        <p:spPr>
          <a:xfrm>
            <a:off x="323528" y="1124744"/>
            <a:ext cx="6400800" cy="3474720"/>
          </a:xfrm>
        </p:spPr>
        <p:txBody>
          <a:bodyPr/>
          <a:lstStyle/>
          <a:p>
            <a:r>
              <a:rPr lang="en-GB" dirty="0"/>
              <a:t>Audit identifies gaps while phased cultural programs can solve the challenge step by </a:t>
            </a:r>
            <a:r>
              <a:rPr lang="en-GB" dirty="0" smtClean="0"/>
              <a:t>step</a:t>
            </a:r>
            <a:r>
              <a:rPr lang="en-IN" dirty="0"/>
              <a:t> (</a:t>
            </a:r>
            <a:r>
              <a:rPr lang="en-IN" dirty="0" err="1"/>
              <a:t>Shahriar</a:t>
            </a:r>
            <a:r>
              <a:rPr lang="en-IN" dirty="0"/>
              <a:t> </a:t>
            </a:r>
            <a:r>
              <a:rPr lang="en-IN" i="1" dirty="0"/>
              <a:t>et al.,</a:t>
            </a:r>
            <a:r>
              <a:rPr lang="en-IN" dirty="0"/>
              <a:t> 2022. p.100488</a:t>
            </a:r>
            <a:r>
              <a:rPr lang="en-IN" dirty="0" smtClean="0"/>
              <a:t>)</a:t>
            </a:r>
            <a:r>
              <a:rPr lang="en-GB" dirty="0" smtClean="0"/>
              <a:t>. </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980728"/>
            <a:ext cx="1936707" cy="5616624"/>
          </a:xfrm>
          <a:prstGeom prst="rect">
            <a:avLst/>
          </a:prstGeom>
        </p:spPr>
      </p:pic>
    </p:spTree>
    <p:extLst>
      <p:ext uri="{BB962C8B-B14F-4D97-AF65-F5344CB8AC3E}">
        <p14:creationId xmlns:p14="http://schemas.microsoft.com/office/powerpoint/2010/main" val="3120017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3416167" cy="720080"/>
          </a:xfrm>
        </p:spPr>
        <p:txBody>
          <a:bodyPr/>
          <a:lstStyle/>
          <a:p>
            <a:r>
              <a:rPr lang="en-GB" sz="2400" dirty="0">
                <a:effectLst/>
                <a:latin typeface="+mn-lt"/>
              </a:rPr>
              <a:t>Expected Outcomes</a:t>
            </a:r>
            <a:endParaRPr lang="en-IN" sz="2400" dirty="0">
              <a:effectLst/>
              <a:latin typeface="+mn-lt"/>
            </a:endParaRPr>
          </a:p>
        </p:txBody>
      </p:sp>
      <p:sp>
        <p:nvSpPr>
          <p:cNvPr id="3" name="Content Placeholder 2"/>
          <p:cNvSpPr>
            <a:spLocks noGrp="1"/>
          </p:cNvSpPr>
          <p:nvPr>
            <p:ph sz="quarter" idx="13"/>
          </p:nvPr>
        </p:nvSpPr>
        <p:spPr>
          <a:xfrm>
            <a:off x="251520" y="1124744"/>
            <a:ext cx="6400800" cy="3474720"/>
          </a:xfrm>
        </p:spPr>
        <p:txBody>
          <a:bodyPr/>
          <a:lstStyle/>
          <a:p>
            <a:r>
              <a:rPr lang="en-GB" dirty="0"/>
              <a:t>Increased engagement and retention.</a:t>
            </a:r>
            <a:endParaRPr lang="en-IN" dirty="0"/>
          </a:p>
          <a:p>
            <a:r>
              <a:rPr lang="en-GB" dirty="0"/>
              <a:t>Increased innovation with a stronger reputation.</a:t>
            </a:r>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672" y="2276872"/>
            <a:ext cx="5472608" cy="3562847"/>
          </a:xfrm>
          <a:prstGeom prst="rect">
            <a:avLst/>
          </a:prstGeom>
        </p:spPr>
      </p:pic>
    </p:spTree>
    <p:extLst>
      <p:ext uri="{BB962C8B-B14F-4D97-AF65-F5344CB8AC3E}">
        <p14:creationId xmlns:p14="http://schemas.microsoft.com/office/powerpoint/2010/main" val="3488110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3344159" cy="720080"/>
          </a:xfrm>
        </p:spPr>
        <p:txBody>
          <a:bodyPr/>
          <a:lstStyle/>
          <a:p>
            <a:pPr marL="0" indent="0">
              <a:buNone/>
            </a:pPr>
            <a:r>
              <a:rPr lang="en-GB" sz="2400" dirty="0">
                <a:effectLst/>
              </a:rPr>
              <a:t>Recommendations</a:t>
            </a:r>
            <a:endParaRPr lang="en-IN" sz="2400" dirty="0"/>
          </a:p>
        </p:txBody>
      </p:sp>
      <p:sp>
        <p:nvSpPr>
          <p:cNvPr id="3" name="Content Placeholder 2"/>
          <p:cNvSpPr>
            <a:spLocks noGrp="1"/>
          </p:cNvSpPr>
          <p:nvPr>
            <p:ph sz="quarter" idx="13"/>
          </p:nvPr>
        </p:nvSpPr>
        <p:spPr>
          <a:xfrm>
            <a:off x="251520" y="1052736"/>
            <a:ext cx="6400800" cy="3474720"/>
          </a:xfrm>
        </p:spPr>
        <p:txBody>
          <a:bodyPr/>
          <a:lstStyle/>
          <a:p>
            <a:r>
              <a:rPr lang="en-GB" dirty="0"/>
              <a:t>Leadership training with better communication</a:t>
            </a:r>
            <a:endParaRPr lang="en-IN" dirty="0"/>
          </a:p>
          <a:p>
            <a:r>
              <a:rPr lang="en-GB" dirty="0"/>
              <a:t>Recognize behaviour that demonstrates the desired culture.</a:t>
            </a:r>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600" y="2492896"/>
            <a:ext cx="6768752" cy="1929645"/>
          </a:xfrm>
          <a:prstGeom prst="rect">
            <a:avLst/>
          </a:prstGeom>
        </p:spPr>
      </p:pic>
    </p:spTree>
    <p:extLst>
      <p:ext uri="{BB962C8B-B14F-4D97-AF65-F5344CB8AC3E}">
        <p14:creationId xmlns:p14="http://schemas.microsoft.com/office/powerpoint/2010/main" val="3624237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76672"/>
            <a:ext cx="2120023" cy="720080"/>
          </a:xfrm>
        </p:spPr>
        <p:txBody>
          <a:bodyPr/>
          <a:lstStyle/>
          <a:p>
            <a:r>
              <a:rPr lang="en-GB" sz="2400" dirty="0">
                <a:effectLst/>
                <a:latin typeface="+mn-lt"/>
              </a:rPr>
              <a:t>Conclusion</a:t>
            </a:r>
            <a:r>
              <a:rPr lang="en-IN" dirty="0">
                <a:effectLst/>
              </a:rPr>
              <a:t/>
            </a:r>
            <a:br>
              <a:rPr lang="en-IN" dirty="0">
                <a:effectLst/>
              </a:rPr>
            </a:br>
            <a:endParaRPr lang="en-IN" dirty="0"/>
          </a:p>
        </p:txBody>
      </p:sp>
      <p:sp>
        <p:nvSpPr>
          <p:cNvPr id="3" name="Content Placeholder 2"/>
          <p:cNvSpPr>
            <a:spLocks noGrp="1"/>
          </p:cNvSpPr>
          <p:nvPr>
            <p:ph sz="quarter" idx="13"/>
          </p:nvPr>
        </p:nvSpPr>
        <p:spPr>
          <a:xfrm>
            <a:off x="323528" y="1196752"/>
            <a:ext cx="6400800" cy="3474720"/>
          </a:xfrm>
        </p:spPr>
        <p:txBody>
          <a:bodyPr/>
          <a:lstStyle/>
          <a:p>
            <a:r>
              <a:rPr lang="en-GB" dirty="0"/>
              <a:t>Culture is at the centre of engagement, innovation, and retention.</a:t>
            </a:r>
            <a:endParaRPr lang="en-IN" dirty="0"/>
          </a:p>
          <a:p>
            <a:r>
              <a:rPr lang="en-GB" dirty="0"/>
              <a:t>Managers have to align culture with strategic objectives.</a:t>
            </a:r>
            <a:endParaRPr lang="en-IN" dirty="0"/>
          </a:p>
          <a:p>
            <a:pPr marL="45720" indent="0">
              <a:buNone/>
            </a:pP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624" y="2996952"/>
            <a:ext cx="6552728" cy="2880320"/>
          </a:xfrm>
          <a:prstGeom prst="rect">
            <a:avLst/>
          </a:prstGeom>
        </p:spPr>
      </p:pic>
    </p:spTree>
    <p:extLst>
      <p:ext uri="{BB962C8B-B14F-4D97-AF65-F5344CB8AC3E}">
        <p14:creationId xmlns:p14="http://schemas.microsoft.com/office/powerpoint/2010/main" val="826121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1" y="260648"/>
            <a:ext cx="2336047" cy="792088"/>
          </a:xfrm>
        </p:spPr>
        <p:txBody>
          <a:bodyPr/>
          <a:lstStyle/>
          <a:p>
            <a:r>
              <a:rPr lang="en-US" sz="2400" dirty="0" smtClean="0"/>
              <a:t>Reference</a:t>
            </a:r>
            <a:endParaRPr lang="en-IN" sz="2400" dirty="0"/>
          </a:p>
        </p:txBody>
      </p:sp>
      <p:sp>
        <p:nvSpPr>
          <p:cNvPr id="3" name="Content Placeholder 2"/>
          <p:cNvSpPr>
            <a:spLocks noGrp="1"/>
          </p:cNvSpPr>
          <p:nvPr>
            <p:ph sz="quarter" idx="13"/>
          </p:nvPr>
        </p:nvSpPr>
        <p:spPr>
          <a:xfrm>
            <a:off x="395536" y="836712"/>
            <a:ext cx="6400800" cy="3474720"/>
          </a:xfrm>
        </p:spPr>
        <p:txBody>
          <a:bodyPr>
            <a:normAutofit fontScale="25000" lnSpcReduction="20000"/>
          </a:bodyPr>
          <a:lstStyle/>
          <a:p>
            <a:r>
              <a:rPr lang="en-IN" sz="3200" dirty="0" err="1"/>
              <a:t>Afsar</a:t>
            </a:r>
            <a:r>
              <a:rPr lang="en-IN" sz="3200" dirty="0"/>
              <a:t>, B., Al-</a:t>
            </a:r>
            <a:r>
              <a:rPr lang="en-IN" sz="3200" dirty="0" err="1"/>
              <a:t>Ghazali</a:t>
            </a:r>
            <a:r>
              <a:rPr lang="en-IN" sz="3200" dirty="0"/>
              <a:t>, B.M., </a:t>
            </a:r>
            <a:r>
              <a:rPr lang="en-IN" sz="3200" dirty="0" err="1"/>
              <a:t>Cheema</a:t>
            </a:r>
            <a:r>
              <a:rPr lang="en-IN" sz="3200" dirty="0"/>
              <a:t>, S. and </a:t>
            </a:r>
            <a:r>
              <a:rPr lang="en-IN" sz="3200" dirty="0" err="1"/>
              <a:t>Javed</a:t>
            </a:r>
            <a:r>
              <a:rPr lang="en-IN" sz="3200" dirty="0"/>
              <a:t>, F (2021) ‘Cultural intelligence and innovative work </a:t>
            </a:r>
            <a:r>
              <a:rPr lang="en-IN" sz="3200" dirty="0" err="1"/>
              <a:t>behavior</a:t>
            </a:r>
            <a:r>
              <a:rPr lang="en-IN" sz="3200" dirty="0"/>
              <a:t>: the role of work engagement and interpersonal trust’. </a:t>
            </a:r>
            <a:r>
              <a:rPr lang="en-IN" sz="3200" i="1" dirty="0"/>
              <a:t>European Journal of Innovation Management</a:t>
            </a:r>
            <a:r>
              <a:rPr lang="en-IN" sz="3200" dirty="0"/>
              <a:t>, </a:t>
            </a:r>
            <a:r>
              <a:rPr lang="en-IN" sz="3200" i="1" dirty="0"/>
              <a:t>24</a:t>
            </a:r>
            <a:r>
              <a:rPr lang="en-IN" sz="3200" dirty="0"/>
              <a:t>(4), pp.1082-1109. Online Available on: </a:t>
            </a:r>
            <a:r>
              <a:rPr lang="en-IN" sz="3200" u="sng" dirty="0">
                <a:hlinkClick r:id="rId2"/>
              </a:rPr>
              <a:t>https://www.emerald.com/insight/content/doi/10.1108/EJIM-01-2020-0008/full/html</a:t>
            </a:r>
            <a:r>
              <a:rPr lang="en-IN" sz="3200" dirty="0"/>
              <a:t> . Last accessed on 12</a:t>
            </a:r>
            <a:r>
              <a:rPr lang="en-IN" sz="3200" baseline="30000" dirty="0"/>
              <a:t>th</a:t>
            </a:r>
            <a:r>
              <a:rPr lang="en-IN" sz="3200" dirty="0"/>
              <a:t> Nov. 2024. </a:t>
            </a:r>
          </a:p>
          <a:p>
            <a:r>
              <a:rPr lang="en-IN" sz="3200" dirty="0" err="1"/>
              <a:t>Chavan</a:t>
            </a:r>
            <a:r>
              <a:rPr lang="en-IN" sz="3200" dirty="0"/>
              <a:t>, S (2024) ‘</a:t>
            </a:r>
            <a:r>
              <a:rPr lang="en-IN" sz="3200" i="1" dirty="0"/>
              <a:t>Culture, Identity &amp; Change: The Evolution of Indian Society</a:t>
            </a:r>
            <a:r>
              <a:rPr lang="en-IN" sz="3200" dirty="0"/>
              <a:t>. </a:t>
            </a:r>
            <a:r>
              <a:rPr lang="en-IN" sz="3200" dirty="0" err="1"/>
              <a:t>Sandeep</a:t>
            </a:r>
            <a:r>
              <a:rPr lang="en-IN" sz="3200" dirty="0"/>
              <a:t> </a:t>
            </a:r>
            <a:r>
              <a:rPr lang="en-IN" sz="3200" dirty="0" err="1"/>
              <a:t>Chavan</a:t>
            </a:r>
            <a:r>
              <a:rPr lang="en-IN" sz="3200" dirty="0"/>
              <a:t>. Online Available on: </a:t>
            </a:r>
            <a:r>
              <a:rPr lang="en-IN" sz="3200" u="sng" dirty="0">
                <a:hlinkClick r:id="rId3"/>
              </a:rPr>
              <a:t>https://books.google.com/books?hl=en&amp;lr=&amp;id=y4cuEQAAQBAJ&amp;oi=fnd&amp;pg=PT7&amp;dq=rapid+growth+subsequently+diluted+this+early+culture+and+bred+discontentment+and+conflict+within+the+Organisation&amp;ots=7aoixmS_j_&amp;sig=WGJF21p5o2KlzfwLO-a-h563ehM</a:t>
            </a:r>
            <a:r>
              <a:rPr lang="en-IN" sz="3200" dirty="0"/>
              <a:t> . Last accessed on 12</a:t>
            </a:r>
            <a:r>
              <a:rPr lang="en-IN" sz="3200" baseline="30000" dirty="0"/>
              <a:t>th</a:t>
            </a:r>
            <a:r>
              <a:rPr lang="en-IN" sz="3200" dirty="0"/>
              <a:t> Nov. 2024. </a:t>
            </a:r>
          </a:p>
          <a:p>
            <a:r>
              <a:rPr lang="en-IN" sz="3200" dirty="0"/>
              <a:t>Di </a:t>
            </a:r>
            <a:r>
              <a:rPr lang="en-IN" sz="3200" dirty="0" err="1"/>
              <a:t>Ruscio</a:t>
            </a:r>
            <a:r>
              <a:rPr lang="en-IN" sz="3200" dirty="0"/>
              <a:t>, S (2021) ‘Customer Centricity as synonym of future competitiveness: implications in the management of customer satisfaction-</a:t>
            </a:r>
            <a:r>
              <a:rPr lang="en-IN" sz="3200" dirty="0" err="1"/>
              <a:t>Esprinet</a:t>
            </a:r>
            <a:r>
              <a:rPr lang="en-IN" sz="3200" dirty="0"/>
              <a:t> Case Study’. Online Available on: </a:t>
            </a:r>
            <a:r>
              <a:rPr lang="en-IN" sz="3200" u="sng" dirty="0">
                <a:hlinkClick r:id="rId4"/>
              </a:rPr>
              <a:t>http://dspace.unive.it/handle/10579/19849</a:t>
            </a:r>
            <a:r>
              <a:rPr lang="en-IN" sz="3200" dirty="0"/>
              <a:t> . Last accessed on 12</a:t>
            </a:r>
            <a:r>
              <a:rPr lang="en-IN" sz="3200" baseline="30000" dirty="0"/>
              <a:t>th</a:t>
            </a:r>
            <a:r>
              <a:rPr lang="en-IN" sz="3200" dirty="0"/>
              <a:t> Nov. 2024. </a:t>
            </a:r>
          </a:p>
          <a:p>
            <a:r>
              <a:rPr lang="en-IN" sz="3200" dirty="0" err="1"/>
              <a:t>Gebrekidan</a:t>
            </a:r>
            <a:r>
              <a:rPr lang="en-IN" sz="3200" dirty="0"/>
              <a:t>, T.H., </a:t>
            </a:r>
            <a:r>
              <a:rPr lang="en-IN" sz="3200" dirty="0" err="1"/>
              <a:t>Chebo</a:t>
            </a:r>
            <a:r>
              <a:rPr lang="en-IN" sz="3200" dirty="0"/>
              <a:t>, A.K., </a:t>
            </a:r>
            <a:r>
              <a:rPr lang="en-IN" sz="3200" dirty="0" err="1"/>
              <a:t>Wubetie</a:t>
            </a:r>
            <a:r>
              <a:rPr lang="en-IN" sz="3200" dirty="0"/>
              <a:t>, Y.F. and </a:t>
            </a:r>
            <a:r>
              <a:rPr lang="en-IN" sz="3200" dirty="0" err="1"/>
              <a:t>Dhliwayo</a:t>
            </a:r>
            <a:r>
              <a:rPr lang="en-IN" sz="3200" dirty="0"/>
              <a:t>, S (2023) ‘Linking technology entrepreneurship to a business model towards the growth of ventures: Lessons from Ethiopian small manufacturing ventures.’ </a:t>
            </a:r>
            <a:r>
              <a:rPr lang="en-IN" sz="3200" i="1" dirty="0"/>
              <a:t>Social Sciences &amp; Humanities Open</a:t>
            </a:r>
            <a:r>
              <a:rPr lang="en-IN" sz="3200" dirty="0"/>
              <a:t>, </a:t>
            </a:r>
            <a:r>
              <a:rPr lang="en-IN" sz="3200" i="1" dirty="0"/>
              <a:t>8</a:t>
            </a:r>
            <a:r>
              <a:rPr lang="en-IN" sz="3200" dirty="0"/>
              <a:t>(1), p.100506. Online Available on: </a:t>
            </a:r>
            <a:r>
              <a:rPr lang="en-IN" sz="3200" u="sng" dirty="0">
                <a:hlinkClick r:id="rId5"/>
              </a:rPr>
              <a:t>https://doi.org/10.1016/j.ssaho.2023.100506</a:t>
            </a:r>
            <a:r>
              <a:rPr lang="en-IN" sz="3200" dirty="0"/>
              <a:t> . Last accessed on 12</a:t>
            </a:r>
            <a:r>
              <a:rPr lang="en-IN" sz="3200" baseline="30000" dirty="0"/>
              <a:t>th</a:t>
            </a:r>
            <a:r>
              <a:rPr lang="en-IN" sz="3200" dirty="0"/>
              <a:t> Nov. 2024. </a:t>
            </a:r>
          </a:p>
          <a:p>
            <a:r>
              <a:rPr lang="en-IN" sz="3200" dirty="0" err="1"/>
              <a:t>Gumasing</a:t>
            </a:r>
            <a:r>
              <a:rPr lang="en-IN" sz="3200" dirty="0"/>
              <a:t>, M.J.J. and </a:t>
            </a:r>
            <a:r>
              <a:rPr lang="en-IN" sz="3200" dirty="0" err="1"/>
              <a:t>Ilo</a:t>
            </a:r>
            <a:r>
              <a:rPr lang="en-IN" sz="3200" dirty="0"/>
              <a:t>, C.K.K (2023) ‘The impact of job satisfaction on creating a sustainable workplace: an empirical analysis of organizational commitment and lifestyle </a:t>
            </a:r>
            <a:r>
              <a:rPr lang="en-IN" sz="3200" dirty="0" err="1"/>
              <a:t>behavior</a:t>
            </a:r>
            <a:r>
              <a:rPr lang="en-IN" sz="3200" dirty="0"/>
              <a:t>’. </a:t>
            </a:r>
            <a:r>
              <a:rPr lang="en-IN" sz="3200" i="1" dirty="0"/>
              <a:t>Sustainability</a:t>
            </a:r>
            <a:r>
              <a:rPr lang="en-IN" sz="3200" dirty="0"/>
              <a:t>, </a:t>
            </a:r>
            <a:r>
              <a:rPr lang="en-IN" sz="3200" i="1" dirty="0"/>
              <a:t>15</a:t>
            </a:r>
            <a:r>
              <a:rPr lang="en-IN" sz="3200" dirty="0"/>
              <a:t>(13), p.10283. Online Available on: </a:t>
            </a:r>
            <a:r>
              <a:rPr lang="en-IN" sz="3200" u="sng" dirty="0">
                <a:hlinkClick r:id="rId6"/>
              </a:rPr>
              <a:t>https://doi.org/10.3390/su151310283</a:t>
            </a:r>
            <a:r>
              <a:rPr lang="en-IN" sz="3200" dirty="0"/>
              <a:t> . Last accessed on 12</a:t>
            </a:r>
            <a:r>
              <a:rPr lang="en-IN" sz="3200" baseline="30000" dirty="0"/>
              <a:t>th</a:t>
            </a:r>
            <a:r>
              <a:rPr lang="en-IN" sz="3200" dirty="0"/>
              <a:t> Nov. 2024. </a:t>
            </a:r>
          </a:p>
          <a:p>
            <a:r>
              <a:rPr lang="en-IN" sz="3200" dirty="0" err="1"/>
              <a:t>Haque</a:t>
            </a:r>
            <a:r>
              <a:rPr lang="en-IN" sz="3200" dirty="0"/>
              <a:t>, A.U. and </a:t>
            </a:r>
            <a:r>
              <a:rPr lang="en-IN" sz="3200" dirty="0" err="1"/>
              <a:t>Yamoah</a:t>
            </a:r>
            <a:r>
              <a:rPr lang="en-IN" sz="3200" dirty="0"/>
              <a:t>, F.A (2021) ‘The role of ethical leadership in managing occupational stress to promote innovative work behaviour: A cross-cultural management perspective’. </a:t>
            </a:r>
            <a:r>
              <a:rPr lang="en-IN" sz="3200" i="1" dirty="0"/>
              <a:t>Sustainability</a:t>
            </a:r>
            <a:r>
              <a:rPr lang="en-IN" sz="3200" dirty="0"/>
              <a:t>, </a:t>
            </a:r>
            <a:r>
              <a:rPr lang="en-IN" sz="3200" i="1" dirty="0"/>
              <a:t>13</a:t>
            </a:r>
            <a:r>
              <a:rPr lang="en-IN" sz="3200" dirty="0"/>
              <a:t>(17), p.9608. Online Available on: </a:t>
            </a:r>
            <a:r>
              <a:rPr lang="en-IN" sz="3200" u="sng" dirty="0">
                <a:hlinkClick r:id="rId7"/>
              </a:rPr>
              <a:t>https://doi.org/10.3390/su13179608</a:t>
            </a:r>
            <a:r>
              <a:rPr lang="en-IN" sz="3200" dirty="0"/>
              <a:t> . Last accessed on 12</a:t>
            </a:r>
            <a:r>
              <a:rPr lang="en-IN" sz="3200" baseline="30000" dirty="0"/>
              <a:t>th</a:t>
            </a:r>
            <a:r>
              <a:rPr lang="en-IN" sz="3200" dirty="0"/>
              <a:t> Nov. 2024. </a:t>
            </a:r>
          </a:p>
          <a:p>
            <a:r>
              <a:rPr lang="en-IN" sz="3200" dirty="0"/>
              <a:t>Islam, M.A. and Islam, S (2024) ‘Sourdough bread quality: Facts and Factors’. </a:t>
            </a:r>
            <a:r>
              <a:rPr lang="en-IN" sz="3200" i="1" dirty="0"/>
              <a:t>Foods</a:t>
            </a:r>
            <a:r>
              <a:rPr lang="en-IN" sz="3200" dirty="0"/>
              <a:t>, </a:t>
            </a:r>
            <a:r>
              <a:rPr lang="en-IN" sz="3200" i="1" dirty="0"/>
              <a:t>13</a:t>
            </a:r>
            <a:r>
              <a:rPr lang="en-IN" sz="3200" dirty="0"/>
              <a:t>(13), p.2132. Online Available on: </a:t>
            </a:r>
            <a:r>
              <a:rPr lang="en-IN" sz="3200" u="sng" dirty="0">
                <a:hlinkClick r:id="rId8"/>
              </a:rPr>
              <a:t>https://doi.org/10.3390/foods13132132</a:t>
            </a:r>
            <a:r>
              <a:rPr lang="en-IN" sz="3200" dirty="0"/>
              <a:t> . Last accessed on 12</a:t>
            </a:r>
            <a:r>
              <a:rPr lang="en-IN" sz="3200" baseline="30000" dirty="0"/>
              <a:t>th</a:t>
            </a:r>
            <a:r>
              <a:rPr lang="en-IN" sz="3200" dirty="0"/>
              <a:t> Nov. 2024. </a:t>
            </a:r>
          </a:p>
          <a:p>
            <a:r>
              <a:rPr lang="en-IN" sz="3200" dirty="0" err="1"/>
              <a:t>Kulkov</a:t>
            </a:r>
            <a:r>
              <a:rPr lang="en-IN" sz="3200" dirty="0"/>
              <a:t>, I., </a:t>
            </a:r>
            <a:r>
              <a:rPr lang="en-IN" sz="3200" dirty="0" err="1"/>
              <a:t>Kulkova</a:t>
            </a:r>
            <a:r>
              <a:rPr lang="en-IN" sz="3200" dirty="0"/>
              <a:t>, J., </a:t>
            </a:r>
            <a:r>
              <a:rPr lang="en-IN" sz="3200" dirty="0" err="1"/>
              <a:t>Rohrbeck</a:t>
            </a:r>
            <a:r>
              <a:rPr lang="en-IN" sz="3200" dirty="0"/>
              <a:t>, R., </a:t>
            </a:r>
            <a:r>
              <a:rPr lang="en-IN" sz="3200" dirty="0" err="1"/>
              <a:t>Menvielle</a:t>
            </a:r>
            <a:r>
              <a:rPr lang="en-IN" sz="3200" dirty="0"/>
              <a:t>, L., </a:t>
            </a:r>
            <a:r>
              <a:rPr lang="en-IN" sz="3200" dirty="0" err="1"/>
              <a:t>Kaartemo</a:t>
            </a:r>
            <a:r>
              <a:rPr lang="en-IN" sz="3200" dirty="0"/>
              <a:t>, V. and </a:t>
            </a:r>
            <a:r>
              <a:rPr lang="en-IN" sz="3200" dirty="0" err="1"/>
              <a:t>Makkonen</a:t>
            </a:r>
            <a:r>
              <a:rPr lang="en-IN" sz="3200" dirty="0"/>
              <a:t>, H (2024) ‘Artificial intelligence‐driven sustainable development: Examining organizational, technical, and processing approaches to achieving global goals’. </a:t>
            </a:r>
            <a:r>
              <a:rPr lang="en-IN" sz="3200" i="1" dirty="0"/>
              <a:t>Sustainable Development</a:t>
            </a:r>
            <a:r>
              <a:rPr lang="en-IN" sz="3200" dirty="0"/>
              <a:t>, </a:t>
            </a:r>
            <a:r>
              <a:rPr lang="en-IN" sz="3200" i="1" dirty="0"/>
              <a:t>32</a:t>
            </a:r>
            <a:r>
              <a:rPr lang="en-IN" sz="3200" dirty="0"/>
              <a:t>(3), pp.2253-2267. Online Available on: </a:t>
            </a:r>
            <a:r>
              <a:rPr lang="en-IN" sz="3200" u="sng" dirty="0">
                <a:hlinkClick r:id="rId9"/>
              </a:rPr>
              <a:t>https://doi.org/10.1002/sd.2773</a:t>
            </a:r>
            <a:r>
              <a:rPr lang="en-IN" sz="3200" dirty="0"/>
              <a:t> . Last accessed on 12</a:t>
            </a:r>
            <a:r>
              <a:rPr lang="en-IN" sz="3200" baseline="30000" dirty="0"/>
              <a:t>th</a:t>
            </a:r>
            <a:r>
              <a:rPr lang="en-IN" sz="3200" dirty="0"/>
              <a:t> Nov. 2024. </a:t>
            </a:r>
          </a:p>
          <a:p>
            <a:r>
              <a:rPr lang="en-IN" sz="3200" dirty="0"/>
              <a:t>Lin, H. and Lou, L (2024) ‘A Study on Cross-Cultural Business Communication Based on </a:t>
            </a:r>
            <a:r>
              <a:rPr lang="en-IN" sz="3200" dirty="0" err="1"/>
              <a:t>Hofstede’s</a:t>
            </a:r>
            <a:r>
              <a:rPr lang="en-IN" sz="3200" dirty="0"/>
              <a:t> Cultural Dimensions Theory’. </a:t>
            </a:r>
            <a:r>
              <a:rPr lang="en-IN" sz="3200" i="1" dirty="0"/>
              <a:t>Open Journal of Social Sciences</a:t>
            </a:r>
            <a:r>
              <a:rPr lang="en-IN" sz="3200" dirty="0"/>
              <a:t>, </a:t>
            </a:r>
            <a:r>
              <a:rPr lang="en-IN" sz="3200" i="1" dirty="0"/>
              <a:t>12</a:t>
            </a:r>
            <a:r>
              <a:rPr lang="en-IN" sz="3200" dirty="0"/>
              <a:t>(9), pp.352-368. Online Available on: </a:t>
            </a:r>
            <a:r>
              <a:rPr lang="en-IN" sz="3200" u="sng" dirty="0">
                <a:hlinkClick r:id="rId10"/>
              </a:rPr>
              <a:t>https://doi.org/10.4236/jss.2024.129021</a:t>
            </a:r>
            <a:r>
              <a:rPr lang="en-IN" sz="3200" dirty="0"/>
              <a:t> . Last accessed on 12</a:t>
            </a:r>
            <a:r>
              <a:rPr lang="en-IN" sz="3200" baseline="30000" dirty="0"/>
              <a:t>th</a:t>
            </a:r>
            <a:r>
              <a:rPr lang="en-IN" sz="3200" dirty="0"/>
              <a:t> Nov. 2024. </a:t>
            </a:r>
          </a:p>
          <a:p>
            <a:r>
              <a:rPr lang="en-IN" sz="3200" dirty="0" err="1"/>
              <a:t>Mercader</a:t>
            </a:r>
            <a:r>
              <a:rPr lang="en-IN" sz="3200" dirty="0"/>
              <a:t>, V., </a:t>
            </a:r>
            <a:r>
              <a:rPr lang="en-IN" sz="3200" dirty="0" err="1"/>
              <a:t>Galván</a:t>
            </a:r>
            <a:r>
              <a:rPr lang="en-IN" sz="3200" dirty="0"/>
              <a:t>-Vela, E., </a:t>
            </a:r>
            <a:r>
              <a:rPr lang="en-IN" sz="3200" dirty="0" err="1"/>
              <a:t>Ravina</a:t>
            </a:r>
            <a:r>
              <a:rPr lang="en-IN" sz="3200" dirty="0"/>
              <a:t>-Ripoll, R. and </a:t>
            </a:r>
            <a:r>
              <a:rPr lang="en-IN" sz="3200" dirty="0" err="1"/>
              <a:t>Popescu</a:t>
            </a:r>
            <a:r>
              <a:rPr lang="en-IN" sz="3200" dirty="0"/>
              <a:t>, C.R.G (2021) ‘A focus on ethical value under the vision of leadership, teamwork, effective communication and productivity’. </a:t>
            </a:r>
            <a:r>
              <a:rPr lang="en-IN" sz="3200" i="1" dirty="0"/>
              <a:t>Journal of Risk and Financial Management</a:t>
            </a:r>
            <a:r>
              <a:rPr lang="en-IN" sz="3200" dirty="0"/>
              <a:t>, </a:t>
            </a:r>
            <a:r>
              <a:rPr lang="en-IN" sz="3200" i="1" dirty="0"/>
              <a:t>14</a:t>
            </a:r>
            <a:r>
              <a:rPr lang="en-IN" sz="3200" dirty="0"/>
              <a:t>(11), p.522. Online Available on: </a:t>
            </a:r>
            <a:r>
              <a:rPr lang="en-IN" sz="3200" u="sng" dirty="0">
                <a:hlinkClick r:id="rId11"/>
              </a:rPr>
              <a:t>https://doi.org/10.3390/jrfm14110522</a:t>
            </a:r>
            <a:r>
              <a:rPr lang="en-IN" sz="3200" dirty="0"/>
              <a:t> . Last accessed on 12</a:t>
            </a:r>
            <a:r>
              <a:rPr lang="en-IN" sz="3200" baseline="30000" dirty="0"/>
              <a:t>th</a:t>
            </a:r>
            <a:r>
              <a:rPr lang="en-IN" sz="3200" dirty="0"/>
              <a:t> Nov. 2024. </a:t>
            </a:r>
          </a:p>
          <a:p>
            <a:r>
              <a:rPr lang="en-IN" sz="3200" dirty="0" err="1"/>
              <a:t>Obeng</a:t>
            </a:r>
            <a:r>
              <a:rPr lang="en-IN" sz="3200" dirty="0"/>
              <a:t>, H.A., </a:t>
            </a:r>
            <a:r>
              <a:rPr lang="en-IN" sz="3200" dirty="0" err="1"/>
              <a:t>Arhinful</a:t>
            </a:r>
            <a:r>
              <a:rPr lang="en-IN" sz="3200" dirty="0"/>
              <a:t>, R., </a:t>
            </a:r>
            <a:r>
              <a:rPr lang="en-IN" sz="3200" dirty="0" err="1"/>
              <a:t>Mensah</a:t>
            </a:r>
            <a:r>
              <a:rPr lang="en-IN" sz="3200" dirty="0"/>
              <a:t>, L. and </a:t>
            </a:r>
            <a:r>
              <a:rPr lang="en-IN" sz="3200" dirty="0" err="1"/>
              <a:t>Owusu-Sarfo</a:t>
            </a:r>
            <a:r>
              <a:rPr lang="en-IN" sz="3200" dirty="0"/>
              <a:t>, J.S (2024) ‘Assessing the Influence of the Knowledge Management Cycle on Job Satisfaction and Organizational Culture Considering the Interplay of Employee Engagement’. </a:t>
            </a:r>
            <a:r>
              <a:rPr lang="en-IN" sz="3200" i="1" dirty="0"/>
              <a:t>Sustainability</a:t>
            </a:r>
            <a:r>
              <a:rPr lang="en-IN" sz="3200" dirty="0"/>
              <a:t>, </a:t>
            </a:r>
            <a:r>
              <a:rPr lang="en-IN" sz="3200" i="1" dirty="0"/>
              <a:t>16</a:t>
            </a:r>
            <a:r>
              <a:rPr lang="en-IN" sz="3200" dirty="0"/>
              <a:t>(20), p.8728. Online Available on: </a:t>
            </a:r>
            <a:r>
              <a:rPr lang="en-IN" sz="3200" u="sng" dirty="0">
                <a:hlinkClick r:id="rId12"/>
              </a:rPr>
              <a:t>https://doi.org/10.3390/su16208728</a:t>
            </a:r>
            <a:r>
              <a:rPr lang="en-IN" sz="3200" dirty="0"/>
              <a:t> . Last accessed on 12</a:t>
            </a:r>
            <a:r>
              <a:rPr lang="en-IN" sz="3200" baseline="30000" dirty="0"/>
              <a:t>th</a:t>
            </a:r>
            <a:r>
              <a:rPr lang="en-IN" sz="3200" dirty="0"/>
              <a:t> Nov. 2024. </a:t>
            </a:r>
          </a:p>
          <a:p>
            <a:r>
              <a:rPr lang="en-IN" sz="3200" dirty="0"/>
              <a:t>Robertson, J., </a:t>
            </a:r>
            <a:r>
              <a:rPr lang="en-IN" sz="3200" dirty="0" err="1"/>
              <a:t>Caruana</a:t>
            </a:r>
            <a:r>
              <a:rPr lang="en-IN" sz="3200" dirty="0"/>
              <a:t>, A. and Ferreira, C (2023) ‘Innovation performance: The effect of knowledge-based dynamic capabilities in cross-country innovation ecosystems’. </a:t>
            </a:r>
            <a:r>
              <a:rPr lang="en-IN" sz="3200" i="1" dirty="0"/>
              <a:t>International Business Review</a:t>
            </a:r>
            <a:r>
              <a:rPr lang="en-IN" sz="3200" dirty="0"/>
              <a:t>, </a:t>
            </a:r>
            <a:r>
              <a:rPr lang="en-IN" sz="3200" i="1" dirty="0"/>
              <a:t>32</a:t>
            </a:r>
            <a:r>
              <a:rPr lang="en-IN" sz="3200" dirty="0"/>
              <a:t>(2), p.101866. Online Available on: </a:t>
            </a:r>
            <a:r>
              <a:rPr lang="en-IN" sz="3200" u="sng" dirty="0">
                <a:hlinkClick r:id="rId13"/>
              </a:rPr>
              <a:t>https://doi.org/10.1016/j.ibusrev.2021.101866</a:t>
            </a:r>
            <a:r>
              <a:rPr lang="en-IN" sz="3200" dirty="0"/>
              <a:t> . Last accessed on 12</a:t>
            </a:r>
            <a:r>
              <a:rPr lang="en-IN" sz="3200" baseline="30000" dirty="0"/>
              <a:t>th</a:t>
            </a:r>
            <a:r>
              <a:rPr lang="en-IN" sz="3200" dirty="0"/>
              <a:t> Nov. 2024. </a:t>
            </a:r>
          </a:p>
          <a:p>
            <a:r>
              <a:rPr lang="en-IN" sz="3200" dirty="0" err="1"/>
              <a:t>Saeed</a:t>
            </a:r>
            <a:r>
              <a:rPr lang="en-IN" sz="3200" dirty="0"/>
              <a:t>, T (2023) ‘Organizational Culture: Impact on Performance and Innovation’. </a:t>
            </a:r>
            <a:r>
              <a:rPr lang="en-IN" sz="3200" i="1" dirty="0"/>
              <a:t>Journal of Accounting &amp; Business Archive Review</a:t>
            </a:r>
            <a:r>
              <a:rPr lang="en-IN" sz="3200" dirty="0"/>
              <a:t>, </a:t>
            </a:r>
            <a:r>
              <a:rPr lang="en-IN" sz="3200" i="1" dirty="0"/>
              <a:t>1</a:t>
            </a:r>
            <a:r>
              <a:rPr lang="en-IN" sz="3200" dirty="0"/>
              <a:t>(2), pp.13-24. Online Available on: </a:t>
            </a:r>
            <a:r>
              <a:rPr lang="en-IN" sz="3200" u="sng" dirty="0">
                <a:hlinkClick r:id="rId14"/>
              </a:rPr>
              <a:t>https://jabarreview.com/index.php/Journal/article/view/28</a:t>
            </a:r>
            <a:r>
              <a:rPr lang="en-IN" sz="3200" dirty="0"/>
              <a:t> . Last accessed on 12</a:t>
            </a:r>
            <a:r>
              <a:rPr lang="en-IN" sz="3200" baseline="30000" dirty="0"/>
              <a:t>th</a:t>
            </a:r>
            <a:r>
              <a:rPr lang="en-IN" sz="3200" dirty="0"/>
              <a:t> Nov. 2024. </a:t>
            </a:r>
          </a:p>
          <a:p>
            <a:r>
              <a:rPr lang="en-IN" sz="3200" dirty="0" err="1"/>
              <a:t>Shahriar</a:t>
            </a:r>
            <a:r>
              <a:rPr lang="en-IN" sz="3200" dirty="0"/>
              <a:t>, M.M., </a:t>
            </a:r>
            <a:r>
              <a:rPr lang="en-IN" sz="3200" dirty="0" err="1"/>
              <a:t>Parvez</a:t>
            </a:r>
            <a:r>
              <a:rPr lang="en-IN" sz="3200" dirty="0"/>
              <a:t>, M.S., Islam, M.A. and </a:t>
            </a:r>
            <a:r>
              <a:rPr lang="en-IN" sz="3200" dirty="0" err="1"/>
              <a:t>Talapatra</a:t>
            </a:r>
            <a:r>
              <a:rPr lang="en-IN" sz="3200" dirty="0"/>
              <a:t>, S (2022) ‘Implementation of 5S in a plastic bag manufacturing industry: A case study’. </a:t>
            </a:r>
            <a:r>
              <a:rPr lang="en-IN" sz="3200" i="1" dirty="0"/>
              <a:t>Cleaner Engineering and Technology</a:t>
            </a:r>
            <a:r>
              <a:rPr lang="en-IN" sz="3200" dirty="0"/>
              <a:t>, </a:t>
            </a:r>
            <a:r>
              <a:rPr lang="en-IN" sz="3200" i="1" dirty="0"/>
              <a:t>8</a:t>
            </a:r>
            <a:r>
              <a:rPr lang="en-IN" sz="3200" dirty="0"/>
              <a:t>, p.100488. Online Available on: </a:t>
            </a:r>
            <a:r>
              <a:rPr lang="en-IN" sz="3200" u="sng" dirty="0">
                <a:hlinkClick r:id="rId15"/>
              </a:rPr>
              <a:t>https://doi.org/10.1016/j.clet.2022.100488</a:t>
            </a:r>
            <a:r>
              <a:rPr lang="en-IN" sz="3200" dirty="0"/>
              <a:t> . Last accessed on 12</a:t>
            </a:r>
            <a:r>
              <a:rPr lang="en-IN" sz="3200" baseline="30000" dirty="0"/>
              <a:t>th</a:t>
            </a:r>
            <a:r>
              <a:rPr lang="en-IN" sz="3200" dirty="0"/>
              <a:t> Nov. 2024. </a:t>
            </a:r>
          </a:p>
          <a:p>
            <a:r>
              <a:rPr lang="en-IN" sz="3200" dirty="0"/>
              <a:t>Travers, M (2020) </a:t>
            </a:r>
            <a:r>
              <a:rPr lang="en-IN" sz="3200" i="1" dirty="0"/>
              <a:t>Application of innovation strategies to the development of health information systems</a:t>
            </a:r>
            <a:r>
              <a:rPr lang="en-IN" sz="3200" dirty="0"/>
              <a:t> (Doctoral dissertation, University of Limerick). Online Available on: </a:t>
            </a:r>
            <a:r>
              <a:rPr lang="en-IN" sz="3200" u="sng" dirty="0">
                <a:hlinkClick r:id="rId16"/>
              </a:rPr>
              <a:t>https://researchrepository.ul.ie/articles/thesis/Application_of_innovation_strategies_to_the_development_of_health_information_systems/19834273/1</a:t>
            </a:r>
            <a:r>
              <a:rPr lang="en-IN" sz="3200" dirty="0"/>
              <a:t> . Last accessed on 12</a:t>
            </a:r>
            <a:r>
              <a:rPr lang="en-IN" sz="3200" baseline="30000" dirty="0"/>
              <a:t>th</a:t>
            </a:r>
            <a:r>
              <a:rPr lang="en-IN" sz="3200" dirty="0"/>
              <a:t> Nov. 2024. </a:t>
            </a:r>
          </a:p>
          <a:p>
            <a:r>
              <a:rPr lang="en-IN" sz="3200" dirty="0"/>
              <a:t>Williams, P (2022) ‘Organisational culture: definitions, distinctions and functions’. In </a:t>
            </a:r>
            <a:r>
              <a:rPr lang="en-IN" sz="3200" i="1" dirty="0"/>
              <a:t>Handbook of research methods for organisational culture</a:t>
            </a:r>
            <a:r>
              <a:rPr lang="en-IN" sz="3200" dirty="0"/>
              <a:t> (pp. 5-22). Edward Elgar Publishing. Online Available on: </a:t>
            </a:r>
            <a:r>
              <a:rPr lang="en-IN" sz="3200" u="sng" dirty="0">
                <a:hlinkClick r:id="rId17"/>
              </a:rPr>
              <a:t>https://www.elgaronline.com/edcollchap/edcoll/9781788976251/9781788976251.00008.xml</a:t>
            </a:r>
            <a:r>
              <a:rPr lang="en-IN" sz="3200" dirty="0"/>
              <a:t> . Last accessed on 12</a:t>
            </a:r>
            <a:r>
              <a:rPr lang="en-IN" sz="3200" baseline="30000" dirty="0"/>
              <a:t>th</a:t>
            </a:r>
            <a:r>
              <a:rPr lang="en-IN" sz="3200" dirty="0"/>
              <a:t> Nov. 2024. </a:t>
            </a:r>
          </a:p>
          <a:p>
            <a:r>
              <a:rPr lang="en-IN" sz="3200" dirty="0" err="1"/>
              <a:t>Zumente</a:t>
            </a:r>
            <a:r>
              <a:rPr lang="en-IN" sz="3200" dirty="0"/>
              <a:t>, I. and </a:t>
            </a:r>
            <a:r>
              <a:rPr lang="en-IN" sz="3200" dirty="0" err="1"/>
              <a:t>Bistrova</a:t>
            </a:r>
            <a:r>
              <a:rPr lang="en-IN" sz="3200" dirty="0"/>
              <a:t>, J (2021) ‘ESG importance for long-term shareholder value creation: Literature vs. practice’. </a:t>
            </a:r>
            <a:r>
              <a:rPr lang="en-IN" sz="3200" i="1" dirty="0"/>
              <a:t>Journal of Open Innovation: Technology, Market, and Complexity</a:t>
            </a:r>
            <a:r>
              <a:rPr lang="en-IN" sz="3200" dirty="0"/>
              <a:t>, </a:t>
            </a:r>
            <a:r>
              <a:rPr lang="en-IN" sz="3200" i="1" dirty="0"/>
              <a:t>7</a:t>
            </a:r>
            <a:r>
              <a:rPr lang="en-IN" sz="3200" dirty="0"/>
              <a:t>(2), p.127.Online Available on: </a:t>
            </a:r>
            <a:r>
              <a:rPr lang="en-IN" sz="3200" u="sng" dirty="0">
                <a:hlinkClick r:id="rId18"/>
              </a:rPr>
              <a:t>https://doi.org/10.3390/joitmc7020127</a:t>
            </a:r>
            <a:r>
              <a:rPr lang="en-IN" sz="3200" dirty="0"/>
              <a:t> . Last accessed on 12</a:t>
            </a:r>
            <a:r>
              <a:rPr lang="en-IN" sz="3200" baseline="30000" dirty="0"/>
              <a:t>th</a:t>
            </a:r>
            <a:r>
              <a:rPr lang="en-IN" sz="3200" dirty="0"/>
              <a:t> Nov. 2024. </a:t>
            </a:r>
          </a:p>
          <a:p>
            <a:endParaRPr lang="en-IN" dirty="0"/>
          </a:p>
        </p:txBody>
      </p:sp>
    </p:spTree>
    <p:extLst>
      <p:ext uri="{BB962C8B-B14F-4D97-AF65-F5344CB8AC3E}">
        <p14:creationId xmlns:p14="http://schemas.microsoft.com/office/powerpoint/2010/main" val="3065372485"/>
      </p:ext>
    </p:extLst>
  </p:cSld>
  <p:clrMapOvr>
    <a:masterClrMapping/>
  </p:clrMapOvr>
</p:sld>
</file>

<file path=ppt/theme/theme1.xml><?xml version="1.0" encoding="utf-8"?>
<a:theme xmlns:a="http://schemas.openxmlformats.org/drawingml/2006/main" name="Slipstream">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1384</TotalTime>
  <Words>1693</Words>
  <Application>Microsoft Office PowerPoint</Application>
  <PresentationFormat>On-screen Show (4:3)</PresentationFormat>
  <Paragraphs>135</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Slipstream</vt:lpstr>
      <vt:lpstr>PowerPoint Presentation</vt:lpstr>
      <vt:lpstr>Table of Content</vt:lpstr>
      <vt:lpstr>Introduction</vt:lpstr>
      <vt:lpstr>Culture at TechInnovate</vt:lpstr>
      <vt:lpstr>Culture</vt:lpstr>
      <vt:lpstr>Model of Culture</vt:lpstr>
      <vt:lpstr>Application of Schein's Model </vt:lpstr>
      <vt:lpstr>Cultural Misalignment Challenges</vt:lpstr>
      <vt:lpstr>Managers Role in Developing Culture </vt:lpstr>
      <vt:lpstr>Strategies for Leaders to Influence Culture </vt:lpstr>
      <vt:lpstr>Inclusive Culture</vt:lpstr>
      <vt:lpstr>Structure the Culture  </vt:lpstr>
      <vt:lpstr>Implementation Plan</vt:lpstr>
      <vt:lpstr>Expected Outcomes</vt:lpstr>
      <vt:lpstr>Recommendations</vt:lpstr>
      <vt:lpstr>Conclusion </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admin</cp:lastModifiedBy>
  <cp:revision>13</cp:revision>
  <dcterms:created xsi:type="dcterms:W3CDTF">2024-11-15T09:37:43Z</dcterms:created>
  <dcterms:modified xsi:type="dcterms:W3CDTF">2024-11-18T09:52:11Z</dcterms:modified>
</cp:coreProperties>
</file>