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9" r:id="rId12"/>
    <p:sldId id="268" r:id="rId13"/>
    <p:sldId id="266" r:id="rId14"/>
    <p:sldId id="267" r:id="rId15"/>
    <p:sldId id="270" r:id="rId16"/>
  </p:sldIdLst>
  <p:sldSz cx="14630400" cy="10972800"/>
  <p:notesSz cx="10972800" cy="14630400"/>
  <p:embeddedFontLst>
    <p:embeddedFont>
      <p:font typeface="Marcellus" panose="020E0602050203020307" pitchFamily="34" charset="0"/>
      <p:regular r:id="rId18"/>
    </p:embeddedFont>
    <p:embeddedFont>
      <p:font typeface="Montserrat" pitchFamily="2" charset="77"/>
      <p:regular r:id="rId19"/>
      <p:bold r:id="rId20"/>
      <p:italic r:id="rId21"/>
      <p:boldItalic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027890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200"/>
              </a:spcBef>
              <a:spcAft>
                <a:spcPts val="1200"/>
              </a:spcAft>
            </a:pPr>
            <a:r>
              <a:rPr lang="en-US" sz="1800" b="1">
                <a:solidFill>
                  <a:srgbClr val="4472C4"/>
                </a:solidFill>
                <a:effectLst/>
                <a:latin typeface="Times New Roman" panose="02020603050405020304" pitchFamily="18" charset="0"/>
                <a:ea typeface="Times New Roman" panose="02020603050405020304" pitchFamily="18" charset="0"/>
                <a:cs typeface="Times New Roman" panose="02020603050405020304" pitchFamily="18" charset="0"/>
              </a:rPr>
              <a:t>Introduction </a:t>
            </a:r>
          </a:p>
          <a:p>
            <a:pPr marL="0" marR="0" algn="just">
              <a:lnSpc>
                <a:spcPct val="150000"/>
              </a:lnSpc>
              <a:spcBef>
                <a:spcPts val="1200"/>
              </a:spcBef>
              <a:spcAft>
                <a:spcPts val="1200"/>
              </a:spcAft>
            </a:pPr>
            <a:r>
              <a:rPr lang="en-US" sz="1800">
                <a:effectLst/>
                <a:latin typeface="Times New Roman" panose="02020603050405020304" pitchFamily="18" charset="0"/>
                <a:ea typeface="Calibri" panose="020F0502020204030204" pitchFamily="34" charset="0"/>
                <a:cs typeface="Times New Roman" panose="02020603050405020304" pitchFamily="18" charset="0"/>
              </a:rPr>
              <a:t>Nurses are a crucial part of the health and social care industry, and are responsible for providing patient care and supporting health care systems. They collaborate with patients, physicians, and family members to provide treatment, care and support to patients. They monitor patients, provide medication and support their recovery journey. They not only care for their patients' bodies, but also offer comfort and support in times of uncertainty. As the demand for medical services grows globally, the importance of nurses is increasing. This talk will explore the role of a nurse, including the three key skills of communication, empathy and clinical competence, and how to enhance these skills.</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200"/>
              </a:spcBef>
              <a:spcAft>
                <a:spcPts val="1200"/>
              </a:spcAft>
            </a:pPr>
            <a:r>
              <a:rPr lang="en-US" sz="1800" b="1">
                <a:solidFill>
                  <a:srgbClr val="4472C4"/>
                </a:solidFill>
                <a:effectLst/>
                <a:latin typeface="Times New Roman" panose="02020603050405020304" pitchFamily="18" charset="0"/>
                <a:ea typeface="Times New Roman" panose="02020603050405020304" pitchFamily="18" charset="0"/>
                <a:cs typeface="Times New Roman" panose="02020603050405020304" pitchFamily="18" charset="0"/>
              </a:rPr>
              <a:t>My Motivation for Becoming a Nurse</a:t>
            </a:r>
          </a:p>
          <a:p>
            <a:pPr marL="0" marR="0" algn="just">
              <a:lnSpc>
                <a:spcPct val="150000"/>
              </a:lnSpc>
              <a:spcBef>
                <a:spcPts val="1200"/>
              </a:spcBef>
              <a:spcAft>
                <a:spcPts val="1200"/>
              </a:spcAft>
            </a:pPr>
            <a:r>
              <a:rPr lang="en-US" sz="1800">
                <a:effectLst/>
                <a:latin typeface="Times New Roman" panose="02020603050405020304" pitchFamily="18" charset="0"/>
                <a:ea typeface="Calibri" panose="020F0502020204030204" pitchFamily="34" charset="0"/>
                <a:cs typeface="Times New Roman" panose="02020603050405020304" pitchFamily="18" charset="0"/>
              </a:rPr>
              <a:t>I chose to become a nurse as it is a job that offers a combination of knowledge, care and skills to improve the lives of others (</a:t>
            </a:r>
            <a:r>
              <a:rPr lang="en-US" sz="1800" err="1">
                <a:effectLst/>
                <a:latin typeface="Times New Roman" panose="02020603050405020304" pitchFamily="18" charset="0"/>
                <a:ea typeface="Calibri" panose="020F0502020204030204" pitchFamily="34" charset="0"/>
                <a:cs typeface="Times New Roman" panose="02020603050405020304" pitchFamily="18" charset="0"/>
              </a:rPr>
              <a:t>Juniarta</a:t>
            </a:r>
            <a:r>
              <a:rPr lang="en-US" sz="1800">
                <a:effectLst/>
                <a:latin typeface="Times New Roman" panose="02020603050405020304" pitchFamily="18" charset="0"/>
                <a:ea typeface="Calibri" panose="020F0502020204030204" pitchFamily="34" charset="0"/>
                <a:cs typeface="Times New Roman" panose="02020603050405020304" pitchFamily="18" charset="0"/>
              </a:rPr>
              <a:t> and </a:t>
            </a:r>
            <a:r>
              <a:rPr lang="en-US" sz="1800" err="1">
                <a:effectLst/>
                <a:latin typeface="Times New Roman" panose="02020603050405020304" pitchFamily="18" charset="0"/>
                <a:ea typeface="Calibri" panose="020F0502020204030204" pitchFamily="34" charset="0"/>
                <a:cs typeface="Times New Roman" panose="02020603050405020304" pitchFamily="18" charset="0"/>
              </a:rPr>
              <a:t>Sitanggang</a:t>
            </a:r>
            <a:r>
              <a:rPr lang="en-US" sz="1800">
                <a:effectLst/>
                <a:latin typeface="Times New Roman" panose="02020603050405020304" pitchFamily="18" charset="0"/>
                <a:ea typeface="Calibri" panose="020F0502020204030204" pitchFamily="34" charset="0"/>
                <a:cs typeface="Times New Roman" panose="02020603050405020304" pitchFamily="18" charset="0"/>
              </a:rPr>
              <a:t>, 2024). It is a respected profession and provides the chance to make a difference in people's lives at a time of need. It is also rewarding to help others and make a difference in people's lives. Furthermore, the career is in high demand globally and with many different pathways and </a:t>
            </a:r>
            <a:r>
              <a:rPr lang="en-US" sz="1800" err="1">
                <a:effectLst/>
                <a:latin typeface="Times New Roman" panose="02020603050405020304" pitchFamily="18" charset="0"/>
                <a:ea typeface="Calibri" panose="020F0502020204030204" pitchFamily="34" charset="0"/>
                <a:cs typeface="Times New Roman" panose="02020603050405020304" pitchFamily="18" charset="0"/>
              </a:rPr>
              <a:t>specialisations</a:t>
            </a:r>
            <a:r>
              <a:rPr lang="en-US" sz="1800">
                <a:effectLst/>
                <a:latin typeface="Times New Roman" panose="02020603050405020304" pitchFamily="18" charset="0"/>
                <a:ea typeface="Calibri" panose="020F0502020204030204" pitchFamily="34" charset="0"/>
                <a:cs typeface="Times New Roman" panose="02020603050405020304" pitchFamily="18" charset="0"/>
              </a:rPr>
              <a:t> (Fang et al., 2022). My own interests in health and helping others also played a part in my choice of career, as I felt this was a role that suited my values and ambitions.</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200"/>
              </a:spcBef>
              <a:spcAft>
                <a:spcPts val="1200"/>
              </a:spcAft>
            </a:pPr>
            <a:r>
              <a:rPr lang="en-US" sz="1800" b="1">
                <a:solidFill>
                  <a:srgbClr val="4472C4"/>
                </a:solidFill>
                <a:effectLst/>
                <a:latin typeface="Times New Roman" panose="02020603050405020304" pitchFamily="18" charset="0"/>
                <a:ea typeface="Times New Roman" panose="02020603050405020304" pitchFamily="18" charset="0"/>
                <a:cs typeface="Times New Roman" panose="02020603050405020304" pitchFamily="18" charset="0"/>
              </a:rPr>
              <a:t>Role of a Nurse</a:t>
            </a:r>
          </a:p>
          <a:p>
            <a:pPr marL="0" marR="0" algn="just">
              <a:lnSpc>
                <a:spcPct val="150000"/>
              </a:lnSpc>
              <a:spcBef>
                <a:spcPts val="1200"/>
              </a:spcBef>
              <a:spcAft>
                <a:spcPts val="1200"/>
              </a:spcAft>
            </a:pPr>
            <a:r>
              <a:rPr lang="en-US" sz="1800">
                <a:effectLst/>
                <a:latin typeface="Times New Roman" panose="02020603050405020304" pitchFamily="18" charset="0"/>
                <a:ea typeface="Calibri" panose="020F0502020204030204" pitchFamily="34" charset="0"/>
                <a:cs typeface="Times New Roman" panose="02020603050405020304" pitchFamily="18" charset="0"/>
              </a:rPr>
              <a:t>Nurses have a broad scope of work that is crucial for the health and well-being of their patients. Nurses deliver patient care by assessing physical symptoms, taking vitals and making sure treatment regimens are adhered to. Nurses administer medications and help doctors with medical procedures. Nurses also provide support to patients and their families to help them deal with the emotional aspects of illness (Ibrahim et al., 2024). For instance, a nurse in a hospital ward may care for a patient following surgery, checking and recording their vital signs, and informing the doctor of any problems. This illustrates nurses' role as an intermediary between patients and the health system.</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200"/>
              </a:spcBef>
              <a:spcAft>
                <a:spcPts val="1200"/>
              </a:spcAft>
            </a:pPr>
            <a:r>
              <a:rPr lang="en-US" sz="1800" b="1">
                <a:solidFill>
                  <a:srgbClr val="4472C4"/>
                </a:solidFill>
                <a:effectLst/>
                <a:latin typeface="Times New Roman" panose="02020603050405020304" pitchFamily="18" charset="0"/>
                <a:ea typeface="Times New Roman" panose="02020603050405020304" pitchFamily="18" charset="0"/>
                <a:cs typeface="Times New Roman" panose="02020603050405020304" pitchFamily="18" charset="0"/>
              </a:rPr>
              <a:t>Communication Skills </a:t>
            </a:r>
          </a:p>
          <a:p>
            <a:pPr marL="0" marR="0" algn="just">
              <a:lnSpc>
                <a:spcPct val="150000"/>
              </a:lnSpc>
              <a:spcBef>
                <a:spcPts val="1200"/>
              </a:spcBef>
              <a:spcAft>
                <a:spcPts val="1200"/>
              </a:spcAft>
            </a:pPr>
            <a:r>
              <a:rPr lang="en-US" sz="1800">
                <a:effectLst/>
                <a:latin typeface="Times New Roman" panose="02020603050405020304" pitchFamily="18" charset="0"/>
                <a:ea typeface="Calibri" panose="020F0502020204030204" pitchFamily="34" charset="0"/>
                <a:cs typeface="Times New Roman" panose="02020603050405020304" pitchFamily="18" charset="0"/>
              </a:rPr>
              <a:t>Clear communication is one of the key skills for nurses because it focuses on the transfer of information between nurses and patients, and with other health professionals. Nurses need to effectively communicate instructions, listen to the patient's concerns, and convey details to physicians. Effective communication helps to avoid confusion and </a:t>
            </a:r>
            <a:r>
              <a:rPr lang="en-US" sz="1800" err="1">
                <a:effectLst/>
                <a:latin typeface="Times New Roman" panose="02020603050405020304" pitchFamily="18" charset="0"/>
                <a:ea typeface="Calibri" panose="020F0502020204030204" pitchFamily="34" charset="0"/>
                <a:cs typeface="Times New Roman" panose="02020603050405020304" pitchFamily="18" charset="0"/>
              </a:rPr>
              <a:t>minimise</a:t>
            </a:r>
            <a:r>
              <a:rPr lang="en-US" sz="1800">
                <a:effectLst/>
                <a:latin typeface="Times New Roman" panose="02020603050405020304" pitchFamily="18" charset="0"/>
                <a:ea typeface="Calibri" panose="020F0502020204030204" pitchFamily="34" charset="0"/>
                <a:cs typeface="Times New Roman" panose="02020603050405020304" pitchFamily="18" charset="0"/>
              </a:rPr>
              <a:t> errors. It also helps to establish rapport and comfort, as patients feel more at ease when they understand what is happening and are able to communicate their concerns. For example, when a nurse explains how to take medication to an older patient in a clear and easy-to-understand way, it will help the patient to take the medication as prescribed (Rothrock, 2022). This can lead to confusion and affect patient outcomes in the absence of good communication.</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200"/>
              </a:spcBef>
              <a:spcAft>
                <a:spcPts val="1200"/>
              </a:spcAft>
            </a:pPr>
            <a:r>
              <a:rPr lang="en-US" sz="1800" b="1">
                <a:solidFill>
                  <a:srgbClr val="4472C4"/>
                </a:solidFill>
                <a:effectLst/>
                <a:latin typeface="Times New Roman" panose="02020603050405020304" pitchFamily="18" charset="0"/>
                <a:ea typeface="Times New Roman" panose="02020603050405020304" pitchFamily="18" charset="0"/>
                <a:cs typeface="Times New Roman" panose="02020603050405020304" pitchFamily="18" charset="0"/>
              </a:rPr>
              <a:t>How to Improve Communication Skills </a:t>
            </a:r>
          </a:p>
          <a:p>
            <a:pPr marL="0" marR="0" algn="just">
              <a:lnSpc>
                <a:spcPct val="150000"/>
              </a:lnSpc>
              <a:spcBef>
                <a:spcPts val="1200"/>
              </a:spcBef>
              <a:spcAft>
                <a:spcPts val="1200"/>
              </a:spcAft>
            </a:pPr>
            <a:r>
              <a:rPr lang="en-US" sz="1800">
                <a:effectLst/>
                <a:latin typeface="Times New Roman" panose="02020603050405020304" pitchFamily="18" charset="0"/>
                <a:ea typeface="Calibri" panose="020F0502020204030204" pitchFamily="34" charset="0"/>
                <a:cs typeface="Times New Roman" panose="02020603050405020304" pitchFamily="18" charset="0"/>
              </a:rPr>
              <a:t>To enhance communication, practice and personal reflection are essential. This can be achieved through active listening, during which the nurse listens attentively to the patient, not interrupting and taking note of verbal and non-verbal cues. This aids in better understanding patient needs. Another approach is to engage in simulation exercises, where nurses role-playing clinical scenarios (Anderson et al., 2025). This enables them to rehearse challenging conversations and improve their skills. It's also beneficial for nurses to seek feedback from colleagues and mentors, as this can help pinpoint weakness and improve communication skills. For instance, following a role-play with a patient, a mentor can help a nurse to clarify their message and adjust their tone. These approaches all improve a nurse's communication skills.</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200"/>
              </a:spcBef>
              <a:spcAft>
                <a:spcPts val="1200"/>
              </a:spcAft>
            </a:pPr>
            <a:r>
              <a:rPr lang="en-US" sz="1800" b="1">
                <a:solidFill>
                  <a:srgbClr val="4472C4"/>
                </a:solidFill>
                <a:effectLst/>
                <a:latin typeface="Times New Roman" panose="02020603050405020304" pitchFamily="18" charset="0"/>
                <a:ea typeface="Times New Roman" panose="02020603050405020304" pitchFamily="18" charset="0"/>
                <a:cs typeface="Times New Roman" panose="02020603050405020304" pitchFamily="18" charset="0"/>
              </a:rPr>
              <a:t>Empathy </a:t>
            </a:r>
          </a:p>
          <a:p>
            <a:r>
              <a:rPr lang="en-US" sz="1800">
                <a:effectLst/>
                <a:latin typeface="Times New Roman" panose="02020603050405020304" pitchFamily="18" charset="0"/>
                <a:ea typeface="Calibri" panose="020F0502020204030204" pitchFamily="34" charset="0"/>
              </a:rPr>
              <a:t>Empathy is the capacity to share feelings with another person, and is a key nursing skill. Fear, anxiety and discomfort are common feelings for patients, and empathy helps alleviate these feelings. Empathy from nurses makes patients feel supported and understood, enhancing their experience and satisfaction with nursing care (Ellis, 2022). When nurses show empathy, this also builds rapport and trust with patients, allowing them to better care for patients. For instance, a nurse </a:t>
            </a:r>
            <a:r>
              <a:rPr lang="en-US" sz="1800" err="1">
                <a:effectLst/>
                <a:latin typeface="Times New Roman" panose="02020603050405020304" pitchFamily="18" charset="0"/>
                <a:ea typeface="Calibri" panose="020F0502020204030204" pitchFamily="34" charset="0"/>
              </a:rPr>
              <a:t>empathising</a:t>
            </a:r>
            <a:r>
              <a:rPr lang="en-US" sz="1800">
                <a:effectLst/>
                <a:latin typeface="Times New Roman" panose="02020603050405020304" pitchFamily="18" charset="0"/>
                <a:ea typeface="Calibri" panose="020F0502020204030204" pitchFamily="34" charset="0"/>
              </a:rPr>
              <a:t> with a patient who is worried about an upcoming surgery can help alleviate their anxiety and allow them to relax. The lack of empathy can lead to impersonal care, which can have a negative impact on patient's emotions. So, empathy is crucial for emotional wellbeing and providing comprehensive care</a:t>
            </a:r>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200"/>
              </a:spcBef>
              <a:spcAft>
                <a:spcPts val="1200"/>
              </a:spcAft>
            </a:pPr>
            <a:r>
              <a:rPr lang="en-US" sz="1800" b="1">
                <a:solidFill>
                  <a:srgbClr val="4472C4"/>
                </a:solidFill>
                <a:effectLst/>
                <a:latin typeface="Times New Roman" panose="02020603050405020304" pitchFamily="18" charset="0"/>
                <a:ea typeface="Times New Roman" panose="02020603050405020304" pitchFamily="18" charset="0"/>
                <a:cs typeface="Times New Roman" panose="02020603050405020304" pitchFamily="18" charset="0"/>
              </a:rPr>
              <a:t>How to Improve Empathy </a:t>
            </a:r>
          </a:p>
          <a:p>
            <a:pPr marL="0" marR="0" algn="just">
              <a:lnSpc>
                <a:spcPct val="150000"/>
              </a:lnSpc>
              <a:spcBef>
                <a:spcPts val="1200"/>
              </a:spcBef>
              <a:spcAft>
                <a:spcPts val="1200"/>
              </a:spcAft>
            </a:pPr>
            <a:r>
              <a:rPr lang="en-US" sz="1800">
                <a:effectLst/>
                <a:latin typeface="Times New Roman" panose="02020603050405020304" pitchFamily="18" charset="0"/>
                <a:ea typeface="Calibri" panose="020F0502020204030204" pitchFamily="34" charset="0"/>
                <a:cs typeface="Times New Roman" panose="02020603050405020304" pitchFamily="18" charset="0"/>
              </a:rPr>
              <a:t>Strategies that can be used to develop empathy through creating understanding and awareness are numerous. Reflecting on experiences, like, is the reflection on past experiences with patients and the way nurses reacted to them. This assists them to work on subsequent reactions. The second approach is training on patient-</a:t>
            </a:r>
            <a:r>
              <a:rPr lang="en-US" sz="1800" err="1">
                <a:effectLst/>
                <a:latin typeface="Times New Roman" panose="02020603050405020304" pitchFamily="18" charset="0"/>
                <a:ea typeface="Calibri" panose="020F0502020204030204" pitchFamily="34" charset="0"/>
                <a:cs typeface="Times New Roman" panose="02020603050405020304" pitchFamily="18" charset="0"/>
              </a:rPr>
              <a:t>centred</a:t>
            </a:r>
            <a:r>
              <a:rPr lang="en-US" sz="1800">
                <a:effectLst/>
                <a:latin typeface="Times New Roman" panose="02020603050405020304" pitchFamily="18" charset="0"/>
                <a:ea typeface="Calibri" panose="020F0502020204030204" pitchFamily="34" charset="0"/>
                <a:cs typeface="Times New Roman" panose="02020603050405020304" pitchFamily="18" charset="0"/>
              </a:rPr>
              <a:t> care, which focuses on the needs of patients, respecting and dignifying patients. The exposure to a variety of patients also enables nurses to value other cultures and perspectives (Hui et al., 2023). To illustrate, nurses can be made more culturally competent by being exposed to patients belonging to diverse communities. These strategies assist nurses to comprehend the thoughts of the patients, enabling them to offer quality patient care.</a:t>
            </a:r>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200"/>
              </a:spcBef>
              <a:spcAft>
                <a:spcPts val="1200"/>
              </a:spcAft>
            </a:pPr>
            <a:r>
              <a:rPr lang="en-US" sz="1800" b="1">
                <a:solidFill>
                  <a:srgbClr val="4472C4"/>
                </a:solidFill>
                <a:effectLst/>
                <a:latin typeface="Times New Roman" panose="02020603050405020304" pitchFamily="18" charset="0"/>
                <a:ea typeface="Times New Roman" panose="02020603050405020304" pitchFamily="18" charset="0"/>
                <a:cs typeface="Times New Roman" panose="02020603050405020304" pitchFamily="18" charset="0"/>
              </a:rPr>
              <a:t>Clinical Competence </a:t>
            </a:r>
          </a:p>
          <a:p>
            <a:pPr marL="0" marR="0" algn="just">
              <a:lnSpc>
                <a:spcPct val="150000"/>
              </a:lnSpc>
              <a:spcBef>
                <a:spcPts val="1200"/>
              </a:spcBef>
              <a:spcAft>
                <a:spcPts val="1200"/>
              </a:spcAft>
            </a:pPr>
            <a:r>
              <a:rPr lang="en-US" sz="1800">
                <a:effectLst/>
                <a:latin typeface="Times New Roman" panose="02020603050405020304" pitchFamily="18" charset="0"/>
                <a:ea typeface="Calibri" panose="020F0502020204030204" pitchFamily="34" charset="0"/>
                <a:cs typeface="Times New Roman" panose="02020603050405020304" pitchFamily="18" charset="0"/>
              </a:rPr>
              <a:t>The competence that the nurse illustrated in clinical settings is the ability to safely and correctly perform medical tasks and use their knowledge and expertise. It plays a vital role in ensuring patient safety and delivering quality care. Nurses are expected to be proficient in such activities as injections, blood pressure and management of emergency cases. Clinical competence reduces the chances of errors and improves patient care. As an example, a nurse who understands how to compute and administer drug dosage will make sure that the patient is properly cured without any side effects. Clinical competence also gives nurses confidence and can be able to handle tough situations (Jarvis, 2023). Poor quality of care may be caused by lack of competence and therefore nurses must be competent.</a:t>
            </a:r>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200"/>
              </a:spcBef>
              <a:spcAft>
                <a:spcPts val="1200"/>
              </a:spcAft>
            </a:pPr>
            <a:r>
              <a:rPr lang="en-US" sz="1800" b="1">
                <a:solidFill>
                  <a:srgbClr val="4472C4"/>
                </a:solidFill>
                <a:effectLst/>
                <a:latin typeface="Times New Roman" panose="02020603050405020304" pitchFamily="18" charset="0"/>
                <a:ea typeface="Times New Roman" panose="02020603050405020304" pitchFamily="18" charset="0"/>
                <a:cs typeface="Times New Roman" panose="02020603050405020304" pitchFamily="18" charset="0"/>
              </a:rPr>
              <a:t>How to build Clinical Competence </a:t>
            </a:r>
          </a:p>
          <a:p>
            <a:pPr marL="0" marR="0" algn="just">
              <a:lnSpc>
                <a:spcPct val="150000"/>
              </a:lnSpc>
              <a:spcBef>
                <a:spcPts val="1200"/>
              </a:spcBef>
              <a:spcAft>
                <a:spcPts val="1200"/>
              </a:spcAft>
            </a:pPr>
            <a:r>
              <a:rPr lang="en-US" sz="1800">
                <a:effectLst/>
                <a:latin typeface="Times New Roman" panose="02020603050405020304" pitchFamily="18" charset="0"/>
                <a:ea typeface="Calibri" panose="020F0502020204030204" pitchFamily="34" charset="0"/>
                <a:cs typeface="Times New Roman" panose="02020603050405020304" pitchFamily="18" charset="0"/>
              </a:rPr>
              <a:t>Clinical competence is gained through ongoing learning and experience. This includes continuous professional learning, in which nurses participate in workshops, seminars and courses to stay up-to-date. Practical experience in clinical practice is another method, where nurses participate in clinical practice to enhance their clinical skills (</a:t>
            </a:r>
            <a:r>
              <a:rPr lang="en-US" sz="1800" err="1">
                <a:effectLst/>
                <a:latin typeface="Times New Roman" panose="02020603050405020304" pitchFamily="18" charset="0"/>
                <a:ea typeface="Calibri" panose="020F0502020204030204" pitchFamily="34" charset="0"/>
                <a:cs typeface="Times New Roman" panose="02020603050405020304" pitchFamily="18" charset="0"/>
              </a:rPr>
              <a:t>Egert</a:t>
            </a:r>
            <a:r>
              <a:rPr lang="en-US" sz="1800">
                <a:effectLst/>
                <a:latin typeface="Times New Roman" panose="02020603050405020304" pitchFamily="18" charset="0"/>
                <a:ea typeface="Calibri" panose="020F0502020204030204" pitchFamily="34" charset="0"/>
                <a:cs typeface="Times New Roman" panose="02020603050405020304" pitchFamily="18" charset="0"/>
              </a:rPr>
              <a:t> et al., 2023). And the use of simulation labs and technology can allow nurses to practice procedures in a safe environment without compromising patient safety. For instance, performing emergency procedures in a simulation lab can enhance nurses' response times and precision. This ensures nurses are skilled and confident in their practice, which is critical for quality patient care.</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200"/>
              </a:spcBef>
              <a:spcAft>
                <a:spcPts val="1200"/>
              </a:spcAft>
            </a:pPr>
            <a:r>
              <a:rPr lang="en-US" sz="1800" b="1">
                <a:solidFill>
                  <a:srgbClr val="4472C4"/>
                </a:solidFill>
                <a:effectLst/>
                <a:latin typeface="Times New Roman" panose="02020603050405020304" pitchFamily="18" charset="0"/>
                <a:ea typeface="Times New Roman" panose="02020603050405020304" pitchFamily="18" charset="0"/>
                <a:cs typeface="Times New Roman" panose="02020603050405020304" pitchFamily="18" charset="0"/>
              </a:rPr>
              <a:t>Beginning My Research</a:t>
            </a:r>
          </a:p>
          <a:p>
            <a:pPr marL="0" marR="0" algn="just">
              <a:lnSpc>
                <a:spcPct val="150000"/>
              </a:lnSpc>
              <a:spcBef>
                <a:spcPts val="1200"/>
              </a:spcBef>
              <a:spcAft>
                <a:spcPts val="1200"/>
              </a:spcAft>
            </a:pPr>
            <a:r>
              <a:rPr lang="en-US" sz="1800">
                <a:effectLst/>
                <a:latin typeface="Times New Roman" panose="02020603050405020304" pitchFamily="18" charset="0"/>
                <a:ea typeface="Calibri" panose="020F0502020204030204" pitchFamily="34" charset="0"/>
                <a:cs typeface="Times New Roman" panose="02020603050405020304" pitchFamily="18" charset="0"/>
              </a:rPr>
              <a:t>I started my research by consulting academic databases such as Google Scholar, textbooks and websites. My keywords were "nursing skills", "empathy in healthcare" and "nursing clinical competence". This allowed me to locate relevant sources to my topic. I chose to use credible and up-to-date sources for my research. This allowed me to understand more about the profession of nursing and the skills needed for this job (Wilkinson et al., 2024).</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22635441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200"/>
              </a:spcBef>
              <a:spcAft>
                <a:spcPts val="1200"/>
              </a:spcAft>
            </a:pPr>
            <a:r>
              <a:rPr lang="en-US" sz="1800" b="1">
                <a:solidFill>
                  <a:srgbClr val="4472C4"/>
                </a:solidFill>
                <a:effectLst/>
                <a:latin typeface="Times New Roman" panose="02020603050405020304" pitchFamily="18" charset="0"/>
                <a:ea typeface="Times New Roman" panose="02020603050405020304" pitchFamily="18" charset="0"/>
                <a:cs typeface="Times New Roman" panose="02020603050405020304" pitchFamily="18" charset="0"/>
              </a:rPr>
              <a:t>CRAAP Test</a:t>
            </a:r>
          </a:p>
          <a:p>
            <a:pPr marL="0" marR="0" algn="just">
              <a:lnSpc>
                <a:spcPct val="150000"/>
              </a:lnSpc>
              <a:spcBef>
                <a:spcPts val="1200"/>
              </a:spcBef>
              <a:spcAft>
                <a:spcPts val="800"/>
              </a:spcAft>
            </a:pPr>
            <a:r>
              <a:rPr lang="en-US"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Source: Perry, A.G., Potter, P.A., Ostendorf, W.R. and </a:t>
            </a:r>
            <a:r>
              <a:rPr lang="en-US" sz="180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Laplante</a:t>
            </a:r>
            <a:r>
              <a:rPr lang="en-US"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N., 2024. </a:t>
            </a:r>
            <a:r>
              <a:rPr lang="en-US" sz="1800" i="1">
                <a:effectLst/>
                <a:latin typeface="Times New Roman" panose="02020603050405020304" pitchFamily="18" charset="0"/>
                <a:ea typeface="Calibri" panose="020F0502020204030204" pitchFamily="34" charset="0"/>
                <a:cs typeface="Times New Roman" panose="02020603050405020304" pitchFamily="18" charset="0"/>
              </a:rPr>
              <a:t>Clinical nursing skills and Techniques-E-Book: clinical nursing skills and Techniques-E-Book</a:t>
            </a:r>
            <a:r>
              <a:rPr lang="en-US" sz="1800">
                <a:effectLst/>
                <a:latin typeface="Times New Roman" panose="02020603050405020304" pitchFamily="18" charset="0"/>
                <a:ea typeface="Calibri" panose="020F0502020204030204" pitchFamily="34" charset="0"/>
                <a:cs typeface="Times New Roman" panose="02020603050405020304" pitchFamily="18" charset="0"/>
              </a:rPr>
              <a:t>. Elsevier Health Sciences.</a:t>
            </a:r>
          </a:p>
          <a:p>
            <a:pPr marL="0" marR="0" algn="just">
              <a:lnSpc>
                <a:spcPct val="150000"/>
              </a:lnSpc>
              <a:spcBef>
                <a:spcPts val="1200"/>
              </a:spcBef>
              <a:spcAft>
                <a:spcPts val="800"/>
              </a:spcAft>
            </a:pPr>
            <a:r>
              <a:rPr lang="en-US" sz="1800" b="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Currency:</a:t>
            </a:r>
            <a:r>
              <a:rPr lang="en-US"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The 2024 edition is very current, and the source reflects current nursing clinical practice and standards.</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1200"/>
              </a:spcBef>
              <a:spcAft>
                <a:spcPts val="800"/>
              </a:spcAft>
            </a:pPr>
            <a:r>
              <a:rPr lang="en-US" sz="1800" b="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Relevance:</a:t>
            </a:r>
            <a:r>
              <a:rPr lang="en-US"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It's appropriate for nursing education and clinical skill development, and is relevant to health and social care.</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1200"/>
              </a:spcBef>
              <a:spcAft>
                <a:spcPts val="800"/>
              </a:spcAft>
            </a:pPr>
            <a:r>
              <a:rPr lang="en-US" sz="1800" b="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Authorship</a:t>
            </a:r>
            <a:r>
              <a:rPr lang="en-US"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The authors, Perry, Potter, Ostendorf and </a:t>
            </a:r>
            <a:r>
              <a:rPr lang="en-US" sz="180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Laplante</a:t>
            </a:r>
            <a:r>
              <a:rPr lang="en-US"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are respected nursing educators and Elsevier is a credible academic publisher for healthcare </a:t>
            </a:r>
            <a:r>
              <a:rPr lang="en-US" sz="1800">
                <a:effectLst/>
                <a:latin typeface="Times New Roman" panose="02020603050405020304" pitchFamily="18" charset="0"/>
                <a:ea typeface="Calibri" panose="020F0502020204030204" pitchFamily="34" charset="0"/>
                <a:cs typeface="Times New Roman" panose="02020603050405020304" pitchFamily="18" charset="0"/>
              </a:rPr>
              <a:t>(Perry et al., 2024)</a:t>
            </a:r>
            <a:r>
              <a:rPr lang="en-US"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1200"/>
              </a:spcBef>
              <a:spcAft>
                <a:spcPts val="800"/>
              </a:spcAft>
            </a:pPr>
            <a:r>
              <a:rPr lang="en-US" sz="1800" b="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Accuracy:</a:t>
            </a:r>
            <a:r>
              <a:rPr lang="en-US"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The material is evidence-based, peer-reviewed, and it is used in nursing education, making it accurate.</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1200"/>
              </a:spcBef>
              <a:spcAft>
                <a:spcPts val="800"/>
              </a:spcAft>
            </a:pPr>
            <a:r>
              <a:rPr lang="en-US" sz="1800" b="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Purpose:</a:t>
            </a:r>
            <a:r>
              <a:rPr lang="en-US"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It is designed to teach and enhance clinical skills for nursing students and practitioners, with no obvious bias or financial motives other than education.</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1491612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200"/>
              </a:spcBef>
              <a:spcAft>
                <a:spcPts val="1200"/>
              </a:spcAft>
            </a:pPr>
            <a:r>
              <a:rPr lang="en-US" sz="1800" b="1">
                <a:solidFill>
                  <a:srgbClr val="4472C4"/>
                </a:solidFill>
                <a:effectLst/>
                <a:latin typeface="Times New Roman" panose="02020603050405020304" pitchFamily="18" charset="0"/>
                <a:ea typeface="Times New Roman" panose="02020603050405020304" pitchFamily="18" charset="0"/>
                <a:cs typeface="Times New Roman" panose="02020603050405020304" pitchFamily="18" charset="0"/>
              </a:rPr>
              <a:t>Research Difficulties</a:t>
            </a:r>
          </a:p>
          <a:p>
            <a:pPr marL="0" marR="0" algn="just">
              <a:lnSpc>
                <a:spcPct val="150000"/>
              </a:lnSpc>
              <a:spcBef>
                <a:spcPts val="1200"/>
              </a:spcBef>
              <a:spcAft>
                <a:spcPts val="1200"/>
              </a:spcAft>
            </a:pPr>
            <a:r>
              <a:rPr lang="en-US" sz="1800">
                <a:effectLst/>
                <a:latin typeface="Times New Roman" panose="02020603050405020304" pitchFamily="18" charset="0"/>
                <a:ea typeface="Calibri" panose="020F0502020204030204" pitchFamily="34" charset="0"/>
                <a:cs typeface="Times New Roman" panose="02020603050405020304" pitchFamily="18" charset="0"/>
              </a:rPr>
              <a:t>I encountered some obstacles during my process of research. A key issue was sourcing reliable information, as there is an abundance of information on the internet, some of which is not accurate (Boltz and </a:t>
            </a:r>
            <a:r>
              <a:rPr lang="en-US" sz="1800" err="1">
                <a:effectLst/>
                <a:latin typeface="Times New Roman" panose="02020603050405020304" pitchFamily="18" charset="0"/>
                <a:ea typeface="Calibri" panose="020F0502020204030204" pitchFamily="34" charset="0"/>
                <a:cs typeface="Times New Roman" panose="02020603050405020304" pitchFamily="18" charset="0"/>
              </a:rPr>
              <a:t>Capezuti</a:t>
            </a:r>
            <a:r>
              <a:rPr lang="en-US" sz="1800">
                <a:effectLst/>
                <a:latin typeface="Times New Roman" panose="02020603050405020304" pitchFamily="18" charset="0"/>
                <a:ea typeface="Calibri" panose="020F0502020204030204" pitchFamily="34" charset="0"/>
                <a:cs typeface="Times New Roman" panose="02020603050405020304" pitchFamily="18" charset="0"/>
              </a:rPr>
              <a:t>, 2024). I also struggled with some of the medical words and took time to look up and explain these. I also found some journals were not accessible, which limited the resources available to me. This demanded source selection and additional research time to maintain research integrity.</a:t>
            </a:r>
          </a:p>
          <a:p>
            <a:pPr marL="0" marR="0" algn="just">
              <a:lnSpc>
                <a:spcPct val="150000"/>
              </a:lnSpc>
              <a:spcBef>
                <a:spcPts val="200"/>
              </a:spcBef>
              <a:spcAft>
                <a:spcPts val="1200"/>
              </a:spcAft>
            </a:pPr>
            <a:r>
              <a:rPr lang="en-US" sz="1800" b="1">
                <a:solidFill>
                  <a:srgbClr val="4472C4"/>
                </a:solidFill>
                <a:effectLst/>
                <a:latin typeface="Times New Roman" panose="02020603050405020304" pitchFamily="18" charset="0"/>
                <a:ea typeface="Times New Roman" panose="02020603050405020304" pitchFamily="18" charset="0"/>
                <a:cs typeface="Times New Roman" panose="02020603050405020304" pitchFamily="18" charset="0"/>
              </a:rPr>
              <a:t>My Research Moving Forward</a:t>
            </a:r>
          </a:p>
          <a:p>
            <a:pPr marL="0" marR="0" algn="just">
              <a:lnSpc>
                <a:spcPct val="150000"/>
              </a:lnSpc>
              <a:spcBef>
                <a:spcPts val="1200"/>
              </a:spcBef>
              <a:spcAft>
                <a:spcPts val="1200"/>
              </a:spcAft>
            </a:pPr>
            <a:r>
              <a:rPr lang="en-US" sz="1800">
                <a:effectLst/>
                <a:latin typeface="Times New Roman" panose="02020603050405020304" pitchFamily="18" charset="0"/>
                <a:ea typeface="Calibri" panose="020F0502020204030204" pitchFamily="34" charset="0"/>
                <a:cs typeface="Times New Roman" panose="02020603050405020304" pitchFamily="18" charset="0"/>
              </a:rPr>
              <a:t>I will continue to search for academic sources to improve my knowledge of the subject. I will </a:t>
            </a:r>
            <a:r>
              <a:rPr lang="en-US" sz="1800" err="1">
                <a:effectLst/>
                <a:latin typeface="Times New Roman" panose="02020603050405020304" pitchFamily="18" charset="0"/>
                <a:ea typeface="Calibri" panose="020F0502020204030204" pitchFamily="34" charset="0"/>
                <a:cs typeface="Times New Roman" panose="02020603050405020304" pitchFamily="18" charset="0"/>
              </a:rPr>
              <a:t>organise</a:t>
            </a:r>
            <a:r>
              <a:rPr lang="en-US" sz="1800">
                <a:effectLst/>
                <a:latin typeface="Times New Roman" panose="02020603050405020304" pitchFamily="18" charset="0"/>
                <a:ea typeface="Calibri" panose="020F0502020204030204" pitchFamily="34" charset="0"/>
                <a:cs typeface="Times New Roman" panose="02020603050405020304" pitchFamily="18" charset="0"/>
              </a:rPr>
              <a:t> my ideas and identify the key points to include in my report. This will assist me in </a:t>
            </a:r>
            <a:r>
              <a:rPr lang="en-US" sz="1800" err="1">
                <a:effectLst/>
                <a:latin typeface="Times New Roman" panose="02020603050405020304" pitchFamily="18" charset="0"/>
                <a:ea typeface="Calibri" panose="020F0502020204030204" pitchFamily="34" charset="0"/>
                <a:cs typeface="Times New Roman" panose="02020603050405020304" pitchFamily="18" charset="0"/>
              </a:rPr>
              <a:t>organising</a:t>
            </a:r>
            <a:r>
              <a:rPr lang="en-US" sz="1800">
                <a:effectLst/>
                <a:latin typeface="Times New Roman" panose="02020603050405020304" pitchFamily="18" charset="0"/>
                <a:ea typeface="Calibri" panose="020F0502020204030204" pitchFamily="34" charset="0"/>
                <a:cs typeface="Times New Roman" panose="02020603050405020304" pitchFamily="18" charset="0"/>
              </a:rPr>
              <a:t> and communicating my ideas. I will also enhance my knowledge of nursing concepts through further reading (</a:t>
            </a:r>
            <a:r>
              <a:rPr lang="en-US" sz="1800" err="1">
                <a:effectLst/>
                <a:latin typeface="Times New Roman" panose="02020603050405020304" pitchFamily="18" charset="0"/>
                <a:ea typeface="Calibri" panose="020F0502020204030204" pitchFamily="34" charset="0"/>
                <a:cs typeface="Times New Roman" panose="02020603050405020304" pitchFamily="18" charset="0"/>
              </a:rPr>
              <a:t>Isidori</a:t>
            </a:r>
            <a:r>
              <a:rPr lang="en-US" sz="1800">
                <a:effectLst/>
                <a:latin typeface="Times New Roman" panose="02020603050405020304" pitchFamily="18" charset="0"/>
                <a:ea typeface="Calibri" panose="020F0502020204030204" pitchFamily="34" charset="0"/>
                <a:cs typeface="Times New Roman" panose="02020603050405020304" pitchFamily="18" charset="0"/>
              </a:rPr>
              <a:t> et al., 2022). Lastly, I will start working on my Task 3 report, making sure it is </a:t>
            </a:r>
            <a:r>
              <a:rPr lang="en-US" sz="1800" err="1">
                <a:effectLst/>
                <a:latin typeface="Times New Roman" panose="02020603050405020304" pitchFamily="18" charset="0"/>
                <a:ea typeface="Calibri" panose="020F0502020204030204" pitchFamily="34" charset="0"/>
                <a:cs typeface="Times New Roman" panose="02020603050405020304" pitchFamily="18" charset="0"/>
              </a:rPr>
              <a:t>organised</a:t>
            </a:r>
            <a:r>
              <a:rPr lang="en-US" sz="1800">
                <a:effectLst/>
                <a:latin typeface="Times New Roman" panose="02020603050405020304" pitchFamily="18" charset="0"/>
                <a:ea typeface="Calibri" panose="020F0502020204030204" pitchFamily="34" charset="0"/>
                <a:cs typeface="Times New Roman" panose="02020603050405020304" pitchFamily="18" charset="0"/>
              </a:rPr>
              <a:t>, comprehensive and well-referenced.</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200"/>
              </a:spcBef>
              <a:spcAft>
                <a:spcPts val="1200"/>
              </a:spcAft>
            </a:pPr>
            <a:r>
              <a:rPr lang="en-US" sz="1800" b="1">
                <a:solidFill>
                  <a:srgbClr val="4472C4"/>
                </a:solidFill>
                <a:effectLst/>
                <a:latin typeface="Times New Roman" panose="02020603050405020304" pitchFamily="18" charset="0"/>
                <a:ea typeface="Times New Roman" panose="02020603050405020304" pitchFamily="18" charset="0"/>
                <a:cs typeface="Times New Roman" panose="02020603050405020304" pitchFamily="18" charset="0"/>
              </a:rPr>
              <a:t>Conclusion </a:t>
            </a:r>
          </a:p>
          <a:p>
            <a:pPr marL="0" marR="0" algn="just">
              <a:lnSpc>
                <a:spcPct val="150000"/>
              </a:lnSpc>
              <a:spcBef>
                <a:spcPts val="1200"/>
              </a:spcBef>
              <a:spcAft>
                <a:spcPts val="1200"/>
              </a:spcAft>
            </a:pPr>
            <a:r>
              <a:rPr lang="en-US" sz="1800">
                <a:effectLst/>
                <a:latin typeface="Times New Roman" panose="02020603050405020304" pitchFamily="18" charset="0"/>
                <a:ea typeface="Calibri" panose="020F0502020204030204" pitchFamily="34" charset="0"/>
                <a:cs typeface="Times New Roman" panose="02020603050405020304" pitchFamily="18" charset="0"/>
              </a:rPr>
              <a:t>In conclusion, a nurse has an important role in the health and social care industry since a nurse offers medical and emotional care to patients. Skills such as communication, empathy and competence are the attributes that define the performance of a nurse. These are necessary to uphold patient safety, build rapport and offer quality care. Nurses may acquire these skills and enhance their practice using such strategies as training, reflection and ongoing learning. Although some challenges were experienced when carrying out the research process, it also underscored the role of nursing. Nursing is a rewarding career that can do a lot to take care of patients and health systems.</a:t>
            </a:r>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95513" y="1828800"/>
            <a:ext cx="6581775" cy="4937125"/>
          </a:xfrm>
          <a:prstGeom prst="rect">
            <a:avLst/>
          </a:prstGeom>
          <a:noFill/>
          <a:ln w="12700">
            <a:solidFill>
              <a:prstClr val="black"/>
            </a:solidFill>
          </a:ln>
        </p:spPr>
      </p:sp>
      <p:sp>
        <p:nvSpPr>
          <p:cNvPr id="3" name="Notes Placeholder 2"/>
          <p:cNvSpPr>
            <a:spLocks noGrp="1"/>
          </p:cNvSpPr>
          <p:nvPr>
            <p:ph type="body" idx="1"/>
          </p:nvPr>
        </p:nvSpPr>
        <p:spPr>
          <a:xfrm>
            <a:off x="1096963" y="7040563"/>
            <a:ext cx="8778875" cy="5761037"/>
          </a:xfrm>
          <a:prstGeom prst="rect">
            <a:avLst/>
          </a:prstGeom>
        </p:spPr>
        <p:txBody>
          <a:bodyPr/>
          <a:lstStyle/>
          <a:p>
            <a:pPr marL="0" marR="0" algn="just">
              <a:lnSpc>
                <a:spcPct val="150000"/>
              </a:lnSpc>
              <a:spcBef>
                <a:spcPts val="1200"/>
              </a:spcBef>
              <a:spcAft>
                <a:spcPts val="1200"/>
              </a:spcAft>
            </a:pPr>
            <a:r>
              <a:rPr lang="en-US" sz="1800" b="1" kern="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p>
          <a:p>
            <a:pPr marL="0" marR="0" algn="just">
              <a:lnSpc>
                <a:spcPct val="107000"/>
              </a:lnSpc>
              <a:spcBef>
                <a:spcPts val="0"/>
              </a:spcBef>
              <a:spcAft>
                <a:spcPts val="800"/>
              </a:spcAft>
            </a:pPr>
            <a:r>
              <a:rPr lang="en-US" sz="18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Anderson, J.K., Downing, L., Heitman, S., </a:t>
            </a:r>
            <a:r>
              <a:rPr lang="en-US" sz="18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Heiser</a:t>
            </a:r>
            <a:r>
              <a:rPr lang="en-US" sz="18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V.R. and Rauch, L.J., 2025. Textbook selection in nursing education: An updated perspective. </a:t>
            </a:r>
            <a:r>
              <a:rPr lang="en-US" sz="1800" i="1">
                <a:effectLst/>
                <a:latin typeface="Times New Roman" panose="02020603050405020304" pitchFamily="18" charset="0"/>
                <a:ea typeface="Calibri" panose="020F0502020204030204" pitchFamily="34" charset="0"/>
                <a:cs typeface="Times New Roman" panose="02020603050405020304" pitchFamily="18" charset="0"/>
              </a:rPr>
              <a:t>Nurse Educator</a:t>
            </a:r>
            <a:r>
              <a:rPr lang="en-US" sz="180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a:effectLst/>
                <a:latin typeface="Times New Roman" panose="02020603050405020304" pitchFamily="18" charset="0"/>
                <a:ea typeface="Calibri" panose="020F0502020204030204" pitchFamily="34" charset="0"/>
                <a:cs typeface="Times New Roman" panose="02020603050405020304" pitchFamily="18" charset="0"/>
              </a:rPr>
              <a:t>50</a:t>
            </a:r>
            <a:r>
              <a:rPr lang="en-US" sz="1800">
                <a:effectLst/>
                <a:latin typeface="Times New Roman" panose="02020603050405020304" pitchFamily="18" charset="0"/>
                <a:ea typeface="Calibri" panose="020F0502020204030204" pitchFamily="34" charset="0"/>
                <a:cs typeface="Times New Roman" panose="02020603050405020304" pitchFamily="18" charset="0"/>
              </a:rPr>
              <a:t>(3), pp.E140-E145.</a:t>
            </a:r>
          </a:p>
          <a:p>
            <a:pPr marL="0" marR="0" algn="just">
              <a:lnSpc>
                <a:spcPct val="107000"/>
              </a:lnSpc>
              <a:spcBef>
                <a:spcPts val="0"/>
              </a:spcBef>
              <a:spcAft>
                <a:spcPts val="800"/>
              </a:spcAft>
            </a:pPr>
            <a:r>
              <a:rPr lang="en-US" sz="18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Boltz, M.P., </a:t>
            </a:r>
            <a:r>
              <a:rPr lang="en-US" sz="18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Capezuti</a:t>
            </a:r>
            <a:r>
              <a:rPr lang="en-US" sz="18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E. and Fulmer, T.T. eds., 2024. </a:t>
            </a:r>
            <a:r>
              <a:rPr lang="en-US" sz="1800" i="1">
                <a:effectLst/>
                <a:latin typeface="Times New Roman" panose="02020603050405020304" pitchFamily="18" charset="0"/>
                <a:ea typeface="Calibri" panose="020F0502020204030204" pitchFamily="34" charset="0"/>
                <a:cs typeface="Times New Roman" panose="02020603050405020304" pitchFamily="18" charset="0"/>
              </a:rPr>
              <a:t>Evidence-based geriatric nursing protocols for best practice</a:t>
            </a:r>
            <a:r>
              <a:rPr lang="en-US" sz="1800">
                <a:effectLst/>
                <a:latin typeface="Times New Roman" panose="02020603050405020304" pitchFamily="18" charset="0"/>
                <a:ea typeface="Calibri" panose="020F0502020204030204" pitchFamily="34" charset="0"/>
                <a:cs typeface="Times New Roman" panose="02020603050405020304" pitchFamily="18" charset="0"/>
              </a:rPr>
              <a:t>. Springer Publishing Company.</a:t>
            </a:r>
          </a:p>
          <a:p>
            <a:pPr marL="0" marR="0" algn="just">
              <a:lnSpc>
                <a:spcPct val="107000"/>
              </a:lnSpc>
              <a:spcBef>
                <a:spcPts val="0"/>
              </a:spcBef>
              <a:spcAft>
                <a:spcPts val="800"/>
              </a:spcAft>
            </a:pPr>
            <a:r>
              <a:rPr lang="en-US" sz="18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Egert</a:t>
            </a:r>
            <a:r>
              <a:rPr lang="en-US" sz="18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 Lee, K. and Gill, M., 2023. Nursing fundamentals. </a:t>
            </a:r>
            <a:r>
              <a:rPr lang="en-US" sz="1800" i="1">
                <a:effectLst/>
                <a:latin typeface="Times New Roman" panose="02020603050405020304" pitchFamily="18" charset="0"/>
                <a:ea typeface="Calibri" panose="020F0502020204030204" pitchFamily="34" charset="0"/>
                <a:cs typeface="Times New Roman" panose="02020603050405020304" pitchFamily="18" charset="0"/>
              </a:rPr>
              <a:t>Fundamentals of Nursing Pharmacology-Mohawk College Edition</a:t>
            </a:r>
            <a:r>
              <a:rPr lang="en-US" sz="1800">
                <a:effectLst/>
                <a:latin typeface="Times New Roman" panose="02020603050405020304" pitchFamily="18" charset="0"/>
                <a:ea typeface="Calibri" panose="020F0502020204030204" pitchFamily="34" charset="0"/>
                <a:cs typeface="Times New Roman" panose="02020603050405020304" pitchFamily="18" charset="0"/>
              </a:rPr>
              <a:t>.</a:t>
            </a:r>
          </a:p>
          <a:p>
            <a:pPr marL="0" marR="0" algn="just">
              <a:lnSpc>
                <a:spcPct val="107000"/>
              </a:lnSpc>
              <a:spcBef>
                <a:spcPts val="0"/>
              </a:spcBef>
              <a:spcAft>
                <a:spcPts val="800"/>
              </a:spcAft>
            </a:pPr>
            <a:r>
              <a:rPr lang="en-US" sz="18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Ellis, P., 2022. Evidence-based practice in nursing.</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Fang, Y.Y., Lin, Y.Y. and Lu, L.T., 2022. Competition to promote teaching and improving nursing skill using the team game tournament method with learning from competition.</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Harding, M.M., </a:t>
            </a:r>
            <a:r>
              <a:rPr lang="en-US" sz="18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Kwong</a:t>
            </a:r>
            <a:r>
              <a:rPr lang="en-US" sz="18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J., Hagler, D. and </a:t>
            </a:r>
            <a:r>
              <a:rPr lang="en-US" sz="18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Reinisch</a:t>
            </a:r>
            <a:r>
              <a:rPr lang="en-US" sz="18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C., 2023. </a:t>
            </a:r>
            <a:r>
              <a:rPr lang="en-US" sz="1800" i="1">
                <a:effectLst/>
                <a:latin typeface="Times New Roman" panose="02020603050405020304" pitchFamily="18" charset="0"/>
                <a:ea typeface="Calibri" panose="020F0502020204030204" pitchFamily="34" charset="0"/>
                <a:cs typeface="Times New Roman" panose="02020603050405020304" pitchFamily="18" charset="0"/>
              </a:rPr>
              <a:t>Lewis's Medical-Surgical Nursing</a:t>
            </a:r>
            <a:r>
              <a:rPr lang="en-US" sz="1800">
                <a:effectLst/>
                <a:latin typeface="Times New Roman" panose="02020603050405020304" pitchFamily="18" charset="0"/>
                <a:ea typeface="Calibri" panose="020F0502020204030204" pitchFamily="34" charset="0"/>
                <a:cs typeface="Times New Roman" panose="02020603050405020304" pitchFamily="18" charset="0"/>
              </a:rPr>
              <a:t>. Elsevier.</a:t>
            </a:r>
          </a:p>
          <a:p>
            <a:pPr marL="0" marR="0" algn="just">
              <a:lnSpc>
                <a:spcPct val="107000"/>
              </a:lnSpc>
              <a:spcBef>
                <a:spcPts val="0"/>
              </a:spcBef>
              <a:spcAft>
                <a:spcPts val="800"/>
              </a:spcAft>
            </a:pPr>
            <a:r>
              <a:rPr lang="en-US" sz="18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Hui, T., </a:t>
            </a:r>
            <a:r>
              <a:rPr lang="en-US" sz="18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Zakeri</a:t>
            </a:r>
            <a:r>
              <a:rPr lang="en-US" sz="18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M.A., </a:t>
            </a:r>
            <a:r>
              <a:rPr lang="en-US" sz="18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Soltanmoradi</a:t>
            </a:r>
            <a:r>
              <a:rPr lang="en-US" sz="18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Y., Rahimi, N., </a:t>
            </a:r>
            <a:r>
              <a:rPr lang="en-US" sz="18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Hossini</a:t>
            </a:r>
            <a:r>
              <a:rPr lang="en-US" sz="18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Rafsanjanipoor</a:t>
            </a:r>
            <a:r>
              <a:rPr lang="en-US" sz="18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S.M., </a:t>
            </a:r>
            <a:r>
              <a:rPr lang="en-US" sz="18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Nouroozi</a:t>
            </a:r>
            <a:r>
              <a:rPr lang="en-US" sz="18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 and </a:t>
            </a:r>
            <a:r>
              <a:rPr lang="en-US" sz="18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Dehghan</a:t>
            </a:r>
            <a:r>
              <a:rPr lang="en-US" sz="18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 2023. Nurses’ clinical competency and its correlates: before and during the COVID-19 outbreak. </a:t>
            </a:r>
            <a:r>
              <a:rPr lang="en-US" sz="1800" i="1">
                <a:effectLst/>
                <a:latin typeface="Times New Roman" panose="02020603050405020304" pitchFamily="18" charset="0"/>
                <a:ea typeface="Calibri" panose="020F0502020204030204" pitchFamily="34" charset="0"/>
                <a:cs typeface="Times New Roman" panose="02020603050405020304" pitchFamily="18" charset="0"/>
              </a:rPr>
              <a:t>BMC nursing</a:t>
            </a:r>
            <a:r>
              <a:rPr lang="en-US" sz="180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a:effectLst/>
                <a:latin typeface="Times New Roman" panose="02020603050405020304" pitchFamily="18" charset="0"/>
                <a:ea typeface="Calibri" panose="020F0502020204030204" pitchFamily="34" charset="0"/>
                <a:cs typeface="Times New Roman" panose="02020603050405020304" pitchFamily="18" charset="0"/>
              </a:rPr>
              <a:t>22</a:t>
            </a:r>
            <a:r>
              <a:rPr lang="en-US" sz="1800">
                <a:effectLst/>
                <a:latin typeface="Times New Roman" panose="02020603050405020304" pitchFamily="18" charset="0"/>
                <a:ea typeface="Calibri" panose="020F0502020204030204" pitchFamily="34" charset="0"/>
                <a:cs typeface="Times New Roman" panose="02020603050405020304" pitchFamily="18" charset="0"/>
              </a:rPr>
              <a:t>(1), p.156.</a:t>
            </a:r>
          </a:p>
          <a:p>
            <a:pPr marL="0" marR="0" algn="just">
              <a:lnSpc>
                <a:spcPct val="107000"/>
              </a:lnSpc>
              <a:spcBef>
                <a:spcPts val="0"/>
              </a:spcBef>
              <a:spcAft>
                <a:spcPts val="800"/>
              </a:spcAft>
            </a:pPr>
            <a:r>
              <a:rPr lang="en-US" sz="18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Ibrahim, R.M., Ahmed, M.M. and Younis, N.M., 2024. Nursing Students' Information Toward Distraction Techniques for Children Undergoing Procedures. </a:t>
            </a:r>
            <a:r>
              <a:rPr lang="en-US" sz="1800" i="1">
                <a:effectLst/>
                <a:latin typeface="Times New Roman" panose="02020603050405020304" pitchFamily="18" charset="0"/>
                <a:ea typeface="Calibri" panose="020F0502020204030204" pitchFamily="34" charset="0"/>
                <a:cs typeface="Times New Roman" panose="02020603050405020304" pitchFamily="18" charset="0"/>
              </a:rPr>
              <a:t>Journal of Current Medical Research and Opinion</a:t>
            </a:r>
            <a:r>
              <a:rPr lang="en-US" sz="180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a:effectLst/>
                <a:latin typeface="Times New Roman" panose="02020603050405020304" pitchFamily="18" charset="0"/>
                <a:ea typeface="Calibri" panose="020F0502020204030204" pitchFamily="34" charset="0"/>
                <a:cs typeface="Times New Roman" panose="02020603050405020304" pitchFamily="18" charset="0"/>
              </a:rPr>
              <a:t>7</a:t>
            </a:r>
            <a:r>
              <a:rPr lang="en-US" sz="1800">
                <a:effectLst/>
                <a:latin typeface="Times New Roman" panose="02020603050405020304" pitchFamily="18" charset="0"/>
                <a:ea typeface="Calibri" panose="020F0502020204030204" pitchFamily="34" charset="0"/>
                <a:cs typeface="Times New Roman" panose="02020603050405020304" pitchFamily="18" charset="0"/>
              </a:rPr>
              <a:t>(05), pp.2597-605.</a:t>
            </a:r>
          </a:p>
          <a:p>
            <a:pPr marL="0" marR="0" algn="just">
              <a:lnSpc>
                <a:spcPct val="107000"/>
              </a:lnSpc>
              <a:spcBef>
                <a:spcPts val="0"/>
              </a:spcBef>
              <a:spcAft>
                <a:spcPts val="800"/>
              </a:spcAft>
            </a:pPr>
            <a:r>
              <a:rPr lang="en-US" sz="18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Isidori</a:t>
            </a:r>
            <a:r>
              <a:rPr lang="en-US" sz="18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V., </a:t>
            </a:r>
            <a:r>
              <a:rPr lang="en-US" sz="18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Diamanti</a:t>
            </a:r>
            <a:r>
              <a:rPr lang="en-US" sz="18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F., </a:t>
            </a:r>
            <a:r>
              <a:rPr lang="en-US" sz="18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Gios</a:t>
            </a:r>
            <a:r>
              <a:rPr lang="en-US" sz="18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L., Malfatti, G., Perini, F., </a:t>
            </a:r>
            <a:r>
              <a:rPr lang="en-US" sz="18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Nicolini</a:t>
            </a:r>
            <a:r>
              <a:rPr lang="en-US" sz="18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 </a:t>
            </a:r>
            <a:r>
              <a:rPr lang="en-US" sz="18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Longhini</a:t>
            </a:r>
            <a:r>
              <a:rPr lang="en-US" sz="18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J., Forti, S., </a:t>
            </a:r>
            <a:r>
              <a:rPr lang="en-US" sz="18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Fraschini</a:t>
            </a:r>
            <a:r>
              <a:rPr lang="en-US" sz="18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F., Bizzarri, G. and </a:t>
            </a:r>
            <a:r>
              <a:rPr lang="en-US" sz="18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Brancorsini</a:t>
            </a:r>
            <a:r>
              <a:rPr lang="en-US" sz="18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S., 2022. Digital technologies and the role of health care professionals: scoping review exploring nurses’ skills in the digital era and in the light of the COVID-19 pandemic. </a:t>
            </a:r>
            <a:r>
              <a:rPr lang="en-US" sz="1800" i="1">
                <a:effectLst/>
                <a:latin typeface="Times New Roman" panose="02020603050405020304" pitchFamily="18" charset="0"/>
                <a:ea typeface="Calibri" panose="020F0502020204030204" pitchFamily="34" charset="0"/>
                <a:cs typeface="Times New Roman" panose="02020603050405020304" pitchFamily="18" charset="0"/>
              </a:rPr>
              <a:t>JMIR nursing</a:t>
            </a:r>
            <a:r>
              <a:rPr lang="en-US" sz="180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a:effectLst/>
                <a:latin typeface="Times New Roman" panose="02020603050405020304" pitchFamily="18" charset="0"/>
                <a:ea typeface="Calibri" panose="020F0502020204030204" pitchFamily="34" charset="0"/>
                <a:cs typeface="Times New Roman" panose="02020603050405020304" pitchFamily="18" charset="0"/>
              </a:rPr>
              <a:t>5</a:t>
            </a:r>
            <a:r>
              <a:rPr lang="en-US" sz="1800">
                <a:effectLst/>
                <a:latin typeface="Times New Roman" panose="02020603050405020304" pitchFamily="18" charset="0"/>
                <a:ea typeface="Calibri" panose="020F0502020204030204" pitchFamily="34" charset="0"/>
                <a:cs typeface="Times New Roman" panose="02020603050405020304" pitchFamily="18" charset="0"/>
              </a:rPr>
              <a:t>(1), p.e37631.</a:t>
            </a:r>
          </a:p>
          <a:p>
            <a:pPr marL="0" marR="0" algn="just">
              <a:lnSpc>
                <a:spcPct val="107000"/>
              </a:lnSpc>
              <a:spcBef>
                <a:spcPts val="0"/>
              </a:spcBef>
              <a:spcAft>
                <a:spcPts val="800"/>
              </a:spcAft>
            </a:pPr>
            <a:r>
              <a:rPr lang="en-US" sz="18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Jarvis, C., 2023. </a:t>
            </a:r>
            <a:r>
              <a:rPr lang="en-US" sz="1800" i="1">
                <a:effectLst/>
                <a:latin typeface="Times New Roman" panose="02020603050405020304" pitchFamily="18" charset="0"/>
                <a:ea typeface="Calibri" panose="020F0502020204030204" pitchFamily="34" charset="0"/>
                <a:cs typeface="Times New Roman" panose="02020603050405020304" pitchFamily="18" charset="0"/>
              </a:rPr>
              <a:t>Physical examination and health assessment-Canadian e-book: Physical examination and health assessment-Canadian e-book</a:t>
            </a:r>
            <a:r>
              <a:rPr lang="en-US" sz="1800">
                <a:effectLst/>
                <a:latin typeface="Times New Roman" panose="02020603050405020304" pitchFamily="18" charset="0"/>
                <a:ea typeface="Calibri" panose="020F0502020204030204" pitchFamily="34" charset="0"/>
                <a:cs typeface="Times New Roman" panose="02020603050405020304" pitchFamily="18" charset="0"/>
              </a:rPr>
              <a:t>. Elsevier Health Sciences.</a:t>
            </a:r>
          </a:p>
          <a:p>
            <a:pPr marL="0" marR="0" algn="just">
              <a:lnSpc>
                <a:spcPct val="107000"/>
              </a:lnSpc>
              <a:spcBef>
                <a:spcPts val="0"/>
              </a:spcBef>
              <a:spcAft>
                <a:spcPts val="800"/>
              </a:spcAft>
            </a:pPr>
            <a:r>
              <a:rPr lang="en-US" sz="18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Juniarta</a:t>
            </a:r>
            <a:r>
              <a:rPr lang="en-US" sz="18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Eka, N.G.A. and </a:t>
            </a:r>
            <a:r>
              <a:rPr lang="en-US" sz="18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Ferawati</a:t>
            </a:r>
            <a:r>
              <a:rPr lang="en-US" sz="18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Sitanggang</a:t>
            </a:r>
            <a:r>
              <a:rPr lang="en-US" sz="18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Y., 2024. Empathy in nursing students: a scoping review. </a:t>
            </a:r>
            <a:r>
              <a:rPr lang="en-US" sz="1800" i="1">
                <a:effectLst/>
                <a:latin typeface="Times New Roman" panose="02020603050405020304" pitchFamily="18" charset="0"/>
                <a:ea typeface="Calibri" panose="020F0502020204030204" pitchFamily="34" charset="0"/>
                <a:cs typeface="Times New Roman" panose="02020603050405020304" pitchFamily="18" charset="0"/>
              </a:rPr>
              <a:t>Journal of Holistic Nursing</a:t>
            </a:r>
            <a:r>
              <a:rPr lang="en-US" sz="180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a:effectLst/>
                <a:latin typeface="Times New Roman" panose="02020603050405020304" pitchFamily="18" charset="0"/>
                <a:ea typeface="Calibri" panose="020F0502020204030204" pitchFamily="34" charset="0"/>
                <a:cs typeface="Times New Roman" panose="02020603050405020304" pitchFamily="18" charset="0"/>
              </a:rPr>
              <a:t>42</a:t>
            </a:r>
            <a:r>
              <a:rPr lang="en-US" sz="1800">
                <a:effectLst/>
                <a:latin typeface="Times New Roman" panose="02020603050405020304" pitchFamily="18" charset="0"/>
                <a:ea typeface="Calibri" panose="020F0502020204030204" pitchFamily="34" charset="0"/>
                <a:cs typeface="Times New Roman" panose="02020603050405020304" pitchFamily="18" charset="0"/>
              </a:rPr>
              <a:t>(2_suppl), pp.S59-S86.</a:t>
            </a:r>
          </a:p>
          <a:p>
            <a:pPr marL="0" marR="0" algn="just">
              <a:lnSpc>
                <a:spcPct val="107000"/>
              </a:lnSpc>
              <a:spcBef>
                <a:spcPts val="0"/>
              </a:spcBef>
              <a:spcAft>
                <a:spcPts val="800"/>
              </a:spcAft>
            </a:pPr>
            <a:r>
              <a:rPr lang="en-US" sz="18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Perry, A.G., Potter, P.A., Ostendorf, W.R. and </a:t>
            </a:r>
            <a:r>
              <a:rPr lang="en-US" sz="18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Laplante</a:t>
            </a:r>
            <a:r>
              <a:rPr lang="en-US" sz="18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N., 2024. </a:t>
            </a:r>
            <a:r>
              <a:rPr lang="en-US" sz="1800" i="1">
                <a:effectLst/>
                <a:latin typeface="Times New Roman" panose="02020603050405020304" pitchFamily="18" charset="0"/>
                <a:ea typeface="Calibri" panose="020F0502020204030204" pitchFamily="34" charset="0"/>
                <a:cs typeface="Times New Roman" panose="02020603050405020304" pitchFamily="18" charset="0"/>
              </a:rPr>
              <a:t>Clinical nursing skills and Techniques-E-Book: clinical nursing skills and Techniques-E-Book</a:t>
            </a:r>
            <a:r>
              <a:rPr lang="en-US" sz="1800">
                <a:effectLst/>
                <a:latin typeface="Times New Roman" panose="02020603050405020304" pitchFamily="18" charset="0"/>
                <a:ea typeface="Calibri" panose="020F0502020204030204" pitchFamily="34" charset="0"/>
                <a:cs typeface="Times New Roman" panose="02020603050405020304" pitchFamily="18" charset="0"/>
              </a:rPr>
              <a:t>. Elsevier Health Sciences.</a:t>
            </a:r>
          </a:p>
          <a:p>
            <a:pPr marL="0" marR="0" algn="just">
              <a:lnSpc>
                <a:spcPct val="107000"/>
              </a:lnSpc>
              <a:spcBef>
                <a:spcPts val="0"/>
              </a:spcBef>
              <a:spcAft>
                <a:spcPts val="800"/>
              </a:spcAft>
            </a:pPr>
            <a:r>
              <a:rPr lang="en-US" sz="18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Rothrock, J.C., 2022. </a:t>
            </a:r>
            <a:r>
              <a:rPr lang="en-US" sz="1800" i="1">
                <a:effectLst/>
                <a:latin typeface="Times New Roman" panose="02020603050405020304" pitchFamily="18" charset="0"/>
                <a:ea typeface="Calibri" panose="020F0502020204030204" pitchFamily="34" charset="0"/>
                <a:cs typeface="Times New Roman" panose="02020603050405020304" pitchFamily="18" charset="0"/>
              </a:rPr>
              <a:t>Alexander's care of the patient in surgery-E-Book</a:t>
            </a:r>
            <a:r>
              <a:rPr lang="en-US" sz="1800">
                <a:effectLst/>
                <a:latin typeface="Times New Roman" panose="02020603050405020304" pitchFamily="18" charset="0"/>
                <a:ea typeface="Calibri" panose="020F0502020204030204" pitchFamily="34" charset="0"/>
                <a:cs typeface="Times New Roman" panose="02020603050405020304" pitchFamily="18" charset="0"/>
              </a:rPr>
              <a:t>. Elsevier Health Sciences.</a:t>
            </a:r>
          </a:p>
          <a:p>
            <a:pPr marL="0" marR="0" algn="just">
              <a:lnSpc>
                <a:spcPct val="107000"/>
              </a:lnSpc>
              <a:spcBef>
                <a:spcPts val="0"/>
              </a:spcBef>
              <a:spcAft>
                <a:spcPts val="800"/>
              </a:spcAft>
            </a:pPr>
            <a:r>
              <a:rPr lang="en-US" sz="18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Suprapto</a:t>
            </a:r>
            <a:r>
              <a:rPr lang="en-US" sz="18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S., Lalla, N.N., </a:t>
            </a:r>
            <a:r>
              <a:rPr lang="en-US" sz="18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Mulat</a:t>
            </a:r>
            <a:r>
              <a:rPr lang="en-US" sz="18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T.C. and Arda, D., 2023. Human resource development and job satisfaction among nurses. </a:t>
            </a:r>
            <a:r>
              <a:rPr lang="en-US" sz="1800" i="1">
                <a:effectLst/>
                <a:latin typeface="Times New Roman" panose="02020603050405020304" pitchFamily="18" charset="0"/>
                <a:ea typeface="Calibri" panose="020F0502020204030204" pitchFamily="34" charset="0"/>
                <a:cs typeface="Times New Roman" panose="02020603050405020304" pitchFamily="18" charset="0"/>
              </a:rPr>
              <a:t>International Journal of Public Health Science (IJPHS)</a:t>
            </a:r>
            <a:r>
              <a:rPr lang="en-US" sz="180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a:effectLst/>
                <a:latin typeface="Times New Roman" panose="02020603050405020304" pitchFamily="18" charset="0"/>
                <a:ea typeface="Calibri" panose="020F0502020204030204" pitchFamily="34" charset="0"/>
                <a:cs typeface="Times New Roman" panose="02020603050405020304" pitchFamily="18" charset="0"/>
              </a:rPr>
              <a:t>12</a:t>
            </a:r>
            <a:r>
              <a:rPr lang="en-US" sz="1800">
                <a:effectLst/>
                <a:latin typeface="Times New Roman" panose="02020603050405020304" pitchFamily="18" charset="0"/>
                <a:ea typeface="Calibri" panose="020F0502020204030204" pitchFamily="34" charset="0"/>
                <a:cs typeface="Times New Roman" panose="02020603050405020304" pitchFamily="18" charset="0"/>
              </a:rPr>
              <a:t>(3), p.1056.</a:t>
            </a:r>
          </a:p>
          <a:p>
            <a:pPr marL="0" marR="0" algn="just">
              <a:lnSpc>
                <a:spcPct val="107000"/>
              </a:lnSpc>
              <a:spcBef>
                <a:spcPts val="0"/>
              </a:spcBef>
              <a:spcAft>
                <a:spcPts val="800"/>
              </a:spcAft>
            </a:pPr>
            <a:r>
              <a:rPr lang="en-US" sz="18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Wilkinson, I.B., Raine, T., Wiles, K., </a:t>
            </a:r>
            <a:r>
              <a:rPr lang="en-US" sz="18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Hateley</a:t>
            </a:r>
            <a:r>
              <a:rPr lang="en-US" sz="18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P., Kelly, D. and </a:t>
            </a:r>
            <a:r>
              <a:rPr lang="en-US" sz="18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McGurgan</a:t>
            </a:r>
            <a:r>
              <a:rPr lang="en-US" sz="18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I., 2024. </a:t>
            </a:r>
            <a:r>
              <a:rPr lang="en-US" sz="1800" i="1">
                <a:effectLst/>
                <a:latin typeface="Times New Roman" panose="02020603050405020304" pitchFamily="18" charset="0"/>
                <a:ea typeface="Calibri" panose="020F0502020204030204" pitchFamily="34" charset="0"/>
                <a:cs typeface="Times New Roman" panose="02020603050405020304" pitchFamily="18" charset="0"/>
              </a:rPr>
              <a:t>Oxford handbook of clinical medicine</a:t>
            </a:r>
            <a:r>
              <a:rPr lang="en-US" sz="1800">
                <a:effectLst/>
                <a:latin typeface="Times New Roman" panose="02020603050405020304" pitchFamily="18" charset="0"/>
                <a:ea typeface="Calibri" panose="020F0502020204030204" pitchFamily="34" charset="0"/>
                <a:cs typeface="Times New Roman" panose="02020603050405020304" pitchFamily="18" charset="0"/>
              </a:rPr>
              <a:t>. Oxford university press.</a:t>
            </a:r>
          </a:p>
          <a:p>
            <a:endParaRPr lang="en-US"/>
          </a:p>
        </p:txBody>
      </p:sp>
    </p:spTree>
    <p:extLst>
      <p:ext uri="{BB962C8B-B14F-4D97-AF65-F5344CB8AC3E}">
        <p14:creationId xmlns:p14="http://schemas.microsoft.com/office/powerpoint/2010/main" val="7132118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10972800"/>
          </a:xfrm>
          <a:prstGeom prst="rect">
            <a:avLst/>
          </a:prstGeom>
          <a:solidFill>
            <a:srgbClr val="DEC8AB"/>
          </a:solidFill>
          <a:ln/>
        </p:spPr>
      </p:sp>
      <p:sp>
        <p:nvSpPr>
          <p:cNvPr id="3" name="Shape 1"/>
          <p:cNvSpPr/>
          <p:nvPr/>
        </p:nvSpPr>
        <p:spPr>
          <a:xfrm>
            <a:off x="0" y="0"/>
            <a:ext cx="14630400" cy="10972800"/>
          </a:xfrm>
          <a:prstGeom prst="rect">
            <a:avLst/>
          </a:prstGeom>
          <a:solidFill>
            <a:srgbClr val="FFFFF4">
              <a:alpha val="95000"/>
            </a:srgbClr>
          </a:solidFill>
          <a:ln/>
        </p:spPr>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10972800"/>
          </a:xfrm>
          <a:prstGeom prst="rect">
            <a:avLst/>
          </a:prstGeom>
          <a:solidFill>
            <a:srgbClr val="DEC8AB"/>
          </a:solidFill>
          <a:ln/>
        </p:spPr>
      </p:sp>
      <p:sp>
        <p:nvSpPr>
          <p:cNvPr id="3" name="Shape 1"/>
          <p:cNvSpPr/>
          <p:nvPr/>
        </p:nvSpPr>
        <p:spPr>
          <a:xfrm>
            <a:off x="0" y="0"/>
            <a:ext cx="14630400" cy="10972800"/>
          </a:xfrm>
          <a:prstGeom prst="rect">
            <a:avLst/>
          </a:prstGeom>
          <a:solidFill>
            <a:srgbClr val="FFFFF4">
              <a:alpha val="95000"/>
            </a:srgbClr>
          </a:solid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10972800"/>
          </a:xfrm>
          <a:prstGeom prst="rect">
            <a:avLst/>
          </a:prstGeom>
          <a:solidFill>
            <a:srgbClr val="DEC8AB"/>
          </a:solidFill>
          <a:ln/>
        </p:spPr>
      </p:sp>
      <p:sp>
        <p:nvSpPr>
          <p:cNvPr id="3" name="Shape 1"/>
          <p:cNvSpPr/>
          <p:nvPr/>
        </p:nvSpPr>
        <p:spPr>
          <a:xfrm>
            <a:off x="0" y="0"/>
            <a:ext cx="14630400" cy="10972800"/>
          </a:xfrm>
          <a:prstGeom prst="rect">
            <a:avLst/>
          </a:prstGeom>
          <a:solidFill>
            <a:srgbClr val="FFFFF4">
              <a:alpha val="95000"/>
            </a:srgbClr>
          </a:solid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10972800"/>
          </a:xfrm>
          <a:prstGeom prst="rect">
            <a:avLst/>
          </a:prstGeom>
          <a:solidFill>
            <a:srgbClr val="DEC8AB"/>
          </a:solidFill>
          <a:ln/>
        </p:spPr>
      </p:sp>
      <p:sp>
        <p:nvSpPr>
          <p:cNvPr id="3" name="Shape 1"/>
          <p:cNvSpPr/>
          <p:nvPr/>
        </p:nvSpPr>
        <p:spPr>
          <a:xfrm>
            <a:off x="0" y="0"/>
            <a:ext cx="14630400" cy="10972800"/>
          </a:xfrm>
          <a:prstGeom prst="rect">
            <a:avLst/>
          </a:prstGeom>
          <a:solidFill>
            <a:srgbClr val="FFFFF4">
              <a:alpha val="95000"/>
            </a:srgbClr>
          </a:solidFill>
          <a:ln/>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10972800"/>
          </a:xfrm>
          <a:prstGeom prst="rect">
            <a:avLst/>
          </a:prstGeom>
          <a:solidFill>
            <a:srgbClr val="DEC8AB"/>
          </a:solidFill>
          <a:ln/>
        </p:spPr>
      </p:sp>
      <p:sp>
        <p:nvSpPr>
          <p:cNvPr id="3" name="Shape 1"/>
          <p:cNvSpPr/>
          <p:nvPr/>
        </p:nvSpPr>
        <p:spPr>
          <a:xfrm>
            <a:off x="0" y="0"/>
            <a:ext cx="14630400" cy="10972800"/>
          </a:xfrm>
          <a:prstGeom prst="rect">
            <a:avLst/>
          </a:prstGeom>
          <a:solidFill>
            <a:srgbClr val="FFFFF4">
              <a:alpha val="95000"/>
            </a:srgbClr>
          </a:solidFill>
          <a:ln/>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10972800"/>
          </a:xfrm>
          <a:prstGeom prst="rect">
            <a:avLst/>
          </a:prstGeom>
          <a:solidFill>
            <a:srgbClr val="DEC8AB"/>
          </a:solidFill>
          <a:ln/>
        </p:spPr>
      </p:sp>
      <p:sp>
        <p:nvSpPr>
          <p:cNvPr id="3" name="Shape 1"/>
          <p:cNvSpPr/>
          <p:nvPr/>
        </p:nvSpPr>
        <p:spPr>
          <a:xfrm>
            <a:off x="0" y="0"/>
            <a:ext cx="14630400" cy="10972800"/>
          </a:xfrm>
          <a:prstGeom prst="rect">
            <a:avLst/>
          </a:prstGeom>
          <a:solidFill>
            <a:srgbClr val="FFFFF4">
              <a:alpha val="95000"/>
            </a:srgbClr>
          </a:solidFill>
          <a:ln/>
        </p:spPr>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10972800"/>
          </a:xfrm>
          <a:prstGeom prst="rect">
            <a:avLst/>
          </a:prstGeom>
          <a:solidFill>
            <a:srgbClr val="DEC8AB"/>
          </a:solidFill>
          <a:ln/>
        </p:spPr>
      </p:sp>
      <p:sp>
        <p:nvSpPr>
          <p:cNvPr id="3" name="Shape 1"/>
          <p:cNvSpPr/>
          <p:nvPr/>
        </p:nvSpPr>
        <p:spPr>
          <a:xfrm>
            <a:off x="0" y="0"/>
            <a:ext cx="14630400" cy="10972800"/>
          </a:xfrm>
          <a:prstGeom prst="rect">
            <a:avLst/>
          </a:prstGeom>
          <a:solidFill>
            <a:srgbClr val="FFFFF4">
              <a:alpha val="95000"/>
            </a:srgbClr>
          </a:solidFill>
          <a:ln/>
        </p:spPr>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10972800"/>
          </a:xfrm>
          <a:prstGeom prst="rect">
            <a:avLst/>
          </a:prstGeom>
          <a:solidFill>
            <a:srgbClr val="DEC8AB"/>
          </a:solidFill>
          <a:ln/>
        </p:spPr>
      </p:sp>
      <p:sp>
        <p:nvSpPr>
          <p:cNvPr id="3" name="Shape 1"/>
          <p:cNvSpPr/>
          <p:nvPr/>
        </p:nvSpPr>
        <p:spPr>
          <a:xfrm>
            <a:off x="0" y="0"/>
            <a:ext cx="14630400" cy="10972800"/>
          </a:xfrm>
          <a:prstGeom prst="rect">
            <a:avLst/>
          </a:prstGeom>
          <a:solidFill>
            <a:srgbClr val="FFFFF4">
              <a:alpha val="95000"/>
            </a:srgbClr>
          </a:solidFill>
          <a:ln/>
        </p:spPr>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10972800"/>
          </a:xfrm>
          <a:prstGeom prst="rect">
            <a:avLst/>
          </a:prstGeom>
          <a:solidFill>
            <a:srgbClr val="DEC8AB"/>
          </a:solidFill>
          <a:ln/>
        </p:spPr>
      </p:sp>
      <p:sp>
        <p:nvSpPr>
          <p:cNvPr id="3" name="Shape 1"/>
          <p:cNvSpPr/>
          <p:nvPr/>
        </p:nvSpPr>
        <p:spPr>
          <a:xfrm>
            <a:off x="0" y="0"/>
            <a:ext cx="14630400" cy="10972800"/>
          </a:xfrm>
          <a:prstGeom prst="rect">
            <a:avLst/>
          </a:prstGeom>
          <a:solidFill>
            <a:srgbClr val="FFFFF4">
              <a:alpha val="95000"/>
            </a:srgbClr>
          </a:solidFill>
          <a:ln/>
        </p:spPr>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10972800"/>
          </a:xfrm>
          <a:prstGeom prst="rect">
            <a:avLst/>
          </a:prstGeom>
          <a:solidFill>
            <a:srgbClr val="DEC8AB"/>
          </a:solidFill>
          <a:ln/>
        </p:spPr>
      </p:sp>
      <p:sp>
        <p:nvSpPr>
          <p:cNvPr id="3" name="Shape 1"/>
          <p:cNvSpPr/>
          <p:nvPr/>
        </p:nvSpPr>
        <p:spPr>
          <a:xfrm>
            <a:off x="0" y="0"/>
            <a:ext cx="14630400" cy="10972800"/>
          </a:xfrm>
          <a:prstGeom prst="rect">
            <a:avLst/>
          </a:prstGeom>
          <a:solidFill>
            <a:srgbClr val="FFFFF4">
              <a:alpha val="95000"/>
            </a:srgbClr>
          </a:solidFill>
          <a:ln/>
        </p:spPr>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lide 11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10972800"/>
          </a:xfrm>
          <a:prstGeom prst="rect">
            <a:avLst/>
          </a:prstGeom>
          <a:solidFill>
            <a:srgbClr val="DEC8AB"/>
          </a:solidFill>
          <a:ln/>
        </p:spPr>
      </p:sp>
      <p:sp>
        <p:nvSpPr>
          <p:cNvPr id="3" name="Shape 1"/>
          <p:cNvSpPr/>
          <p:nvPr/>
        </p:nvSpPr>
        <p:spPr>
          <a:xfrm>
            <a:off x="0" y="0"/>
            <a:ext cx="14630400" cy="10972800"/>
          </a:xfrm>
          <a:prstGeom prst="rect">
            <a:avLst/>
          </a:prstGeom>
          <a:solidFill>
            <a:srgbClr val="FFFFF4">
              <a:alpha val="95000"/>
            </a:srgbClr>
          </a:solidFill>
          <a:ln/>
        </p:spPr>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Slide 12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10972800"/>
          </a:xfrm>
          <a:prstGeom prst="rect">
            <a:avLst/>
          </a:prstGeom>
          <a:solidFill>
            <a:srgbClr val="DEC8AB"/>
          </a:solidFill>
          <a:ln/>
        </p:spPr>
      </p:sp>
      <p:sp>
        <p:nvSpPr>
          <p:cNvPr id="3" name="Shape 1"/>
          <p:cNvSpPr/>
          <p:nvPr/>
        </p:nvSpPr>
        <p:spPr>
          <a:xfrm>
            <a:off x="0" y="0"/>
            <a:ext cx="14630400" cy="10972800"/>
          </a:xfrm>
          <a:prstGeom prst="rect">
            <a:avLst/>
          </a:prstGeom>
          <a:solidFill>
            <a:srgbClr val="FFFFF4">
              <a:alpha val="95000"/>
            </a:srgbClr>
          </a:solidFill>
          <a:ln/>
        </p:spPr>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notesSlide" Target="../notesSlides/notesSlide8.xml"/><Relationship Id="rId1" Type="http://schemas.openxmlformats.org/officeDocument/2006/relationships/slideLayout" Target="../slideLayouts/slideLayout9.xml"/><Relationship Id="rId5" Type="http://schemas.openxmlformats.org/officeDocument/2006/relationships/image" Target="../media/image12.svg"/><Relationship Id="rId4" Type="http://schemas.openxmlformats.org/officeDocument/2006/relationships/image" Target="../media/image11.svg"/></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10.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8869680" y="0"/>
            <a:ext cx="5760720" cy="10972800"/>
          </a:xfrm>
          <a:prstGeom prst="rect">
            <a:avLst/>
          </a:prstGeom>
        </p:spPr>
      </p:pic>
      <p:sp>
        <p:nvSpPr>
          <p:cNvPr id="3" name="Text 0"/>
          <p:cNvSpPr/>
          <p:nvPr/>
        </p:nvSpPr>
        <p:spPr>
          <a:xfrm>
            <a:off x="794604" y="6541518"/>
            <a:ext cx="6521291" cy="847725"/>
          </a:xfrm>
          <a:prstGeom prst="rect">
            <a:avLst/>
          </a:prstGeom>
          <a:noFill/>
          <a:ln/>
        </p:spPr>
        <p:txBody>
          <a:bodyPr wrap="none" lIns="0" tIns="0" rIns="0" bIns="0" rtlCol="0" anchor="t"/>
          <a:lstStyle/>
          <a:p>
            <a:pPr marL="0" indent="0" algn="l">
              <a:lnSpc>
                <a:spcPts val="6650"/>
              </a:lnSpc>
              <a:buNone/>
            </a:pPr>
            <a:r>
              <a:rPr lang="en-US" sz="5100">
                <a:solidFill>
                  <a:srgbClr val="532418"/>
                </a:solidFill>
                <a:latin typeface="Marcellus" pitchFamily="34" charset="0"/>
                <a:ea typeface="Marcellus" pitchFamily="34" charset="-122"/>
                <a:cs typeface="Marcellus" pitchFamily="34" charset="-120"/>
              </a:rPr>
              <a:t>The Heart of Nursing</a:t>
            </a:r>
            <a:endParaRPr lang="en-US" sz="5100"/>
          </a:p>
        </p:txBody>
      </p:sp>
      <p:sp>
        <p:nvSpPr>
          <p:cNvPr id="4" name="Text 1"/>
          <p:cNvSpPr/>
          <p:nvPr/>
        </p:nvSpPr>
        <p:spPr>
          <a:xfrm>
            <a:off x="792340" y="7763732"/>
            <a:ext cx="7556421" cy="589598"/>
          </a:xfrm>
          <a:prstGeom prst="rect">
            <a:avLst/>
          </a:prstGeom>
          <a:noFill/>
          <a:ln/>
        </p:spPr>
        <p:txBody>
          <a:bodyPr wrap="square" lIns="0" tIns="0" rIns="0" bIns="0" rtlCol="0" anchor="t"/>
          <a:lstStyle/>
          <a:p>
            <a:pPr marL="0" indent="0" algn="l">
              <a:lnSpc>
                <a:spcPts val="2300"/>
              </a:lnSpc>
              <a:buNone/>
            </a:pPr>
            <a:r>
              <a:rPr lang="en-US" sz="1750">
                <a:solidFill>
                  <a:srgbClr val="67534F"/>
                </a:solidFill>
                <a:latin typeface="Montserrat" pitchFamily="34" charset="0"/>
                <a:ea typeface="Montserrat" pitchFamily="34" charset="-122"/>
                <a:cs typeface="Montserrat" pitchFamily="34" charset="-120"/>
              </a:rPr>
              <a:t>Exploring the role, skills, and passion behind one of healthcare's most vital professions.</a:t>
            </a:r>
            <a:endParaRPr lang="en-US" sz="1750"/>
          </a:p>
        </p:txBody>
      </p:sp>
      <p:sp>
        <p:nvSpPr>
          <p:cNvPr id="5" name="Rectangle 2">
            <a:extLst>
              <a:ext uri="{FF2B5EF4-FFF2-40B4-BE49-F238E27FC236}">
                <a16:creationId xmlns:a16="http://schemas.microsoft.com/office/drawing/2014/main" id="{7D4E9F62-6DBA-4814-906D-E8C531396D72}"/>
              </a:ext>
            </a:extLst>
          </p:cNvPr>
          <p:cNvSpPr>
            <a:spLocks noChangeArrowheads="1"/>
          </p:cNvSpPr>
          <p:nvPr/>
        </p:nvSpPr>
        <p:spPr bwMode="auto">
          <a:xfrm>
            <a:off x="2460625" y="885371"/>
            <a:ext cx="1463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1025" name="Picture 1">
            <a:extLst>
              <a:ext uri="{FF2B5EF4-FFF2-40B4-BE49-F238E27FC236}">
                <a16:creationId xmlns:a16="http://schemas.microsoft.com/office/drawing/2014/main" id="{41AB3EA4-07F7-46E7-8B7A-A8B9DD0BF95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25" y="1342571"/>
            <a:ext cx="2460625" cy="1135063"/>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3">
            <a:extLst>
              <a:ext uri="{FF2B5EF4-FFF2-40B4-BE49-F238E27FC236}">
                <a16:creationId xmlns:a16="http://schemas.microsoft.com/office/drawing/2014/main" id="{22B3286B-A910-4766-B1A7-A417D99AAC42}"/>
              </a:ext>
            </a:extLst>
          </p:cNvPr>
          <p:cNvSpPr>
            <a:spLocks noChangeArrowheads="1"/>
          </p:cNvSpPr>
          <p:nvPr/>
        </p:nvSpPr>
        <p:spPr bwMode="auto">
          <a:xfrm>
            <a:off x="-4345591" y="1702310"/>
            <a:ext cx="16757633" cy="5684996"/>
          </a:xfrm>
          <a:prstGeom prst="mathMultiply">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ctr" eaLnBrk="0" fontAlgn="base" hangingPunct="0">
              <a:spcBef>
                <a:spcPct val="0"/>
              </a:spcBef>
              <a:spcAft>
                <a:spcPct val="0"/>
              </a:spcAft>
            </a:pPr>
            <a:endParaRPr lang="en-US" altLang="en-US" sz="3600" b="1">
              <a:solidFill>
                <a:srgbClr val="532418"/>
              </a:solidFill>
              <a:latin typeface="Marcellus"/>
            </a:endParaRPr>
          </a:p>
          <a:p>
            <a:pPr algn="ctr">
              <a:spcBef>
                <a:spcPct val="0"/>
              </a:spcBef>
              <a:spcAft>
                <a:spcPct val="0"/>
              </a:spcAft>
            </a:pPr>
            <a:r>
              <a:rPr lang="en-US" altLang="en-US" sz="3600" b="1">
                <a:solidFill>
                  <a:srgbClr val="532418"/>
                </a:solidFill>
                <a:latin typeface="Marcellus"/>
              </a:rPr>
              <a:t>Module code: LCHS4001</a:t>
            </a:r>
            <a:endParaRPr lang="en-US">
              <a:latin typeface="Marcellus"/>
            </a:endParaRPr>
          </a:p>
          <a:p>
            <a:pPr algn="ctr" eaLnBrk="0" fontAlgn="base" hangingPunct="0">
              <a:spcBef>
                <a:spcPct val="0"/>
              </a:spcBef>
              <a:spcAft>
                <a:spcPct val="0"/>
              </a:spcAft>
            </a:pPr>
            <a:r>
              <a:rPr lang="en-US" altLang="en-US" sz="3600" b="1">
                <a:solidFill>
                  <a:srgbClr val="532418"/>
                </a:solidFill>
                <a:latin typeface="Marcellus"/>
              </a:rPr>
              <a:t>Module name: Academic and Employability Skills</a:t>
            </a:r>
          </a:p>
          <a:p>
            <a:pPr algn="ctr">
              <a:spcBef>
                <a:spcPct val="0"/>
              </a:spcBef>
              <a:spcAft>
                <a:spcPct val="0"/>
              </a:spcAft>
            </a:pPr>
            <a:r>
              <a:rPr lang="en-US" altLang="en-US" sz="3600" b="1">
                <a:solidFill>
                  <a:srgbClr val="532418"/>
                </a:solidFill>
                <a:latin typeface="Marcellus"/>
                <a:ea typeface="Calibri"/>
                <a:cs typeface="Calibri"/>
              </a:rPr>
              <a:t>Student name: Merveille Baptista</a:t>
            </a:r>
          </a:p>
          <a:p>
            <a:pPr algn="ctr">
              <a:spcBef>
                <a:spcPct val="0"/>
              </a:spcBef>
              <a:spcAft>
                <a:spcPct val="0"/>
              </a:spcAft>
            </a:pPr>
            <a:r>
              <a:rPr lang="en-US" altLang="en-US" sz="3600" b="1">
                <a:solidFill>
                  <a:srgbClr val="532418"/>
                </a:solidFill>
                <a:latin typeface="Marcellus"/>
                <a:ea typeface="Calibri"/>
                <a:cs typeface="Calibri"/>
              </a:rPr>
              <a:t>Student ID: 2509566</a:t>
            </a:r>
          </a:p>
          <a:p>
            <a:pPr algn="ctr">
              <a:spcBef>
                <a:spcPct val="0"/>
              </a:spcBef>
              <a:spcAft>
                <a:spcPct val="0"/>
              </a:spcAft>
            </a:pPr>
            <a:r>
              <a:rPr lang="en-US" altLang="en-US" sz="3600" b="1">
                <a:solidFill>
                  <a:srgbClr val="532418"/>
                </a:solidFill>
                <a:latin typeface="Marcellus"/>
                <a:ea typeface="Calibri"/>
                <a:cs typeface="Calibri"/>
              </a:rPr>
              <a:t>Lecture name: Mark Kane</a:t>
            </a:r>
          </a:p>
          <a:p>
            <a:pPr algn="ctr">
              <a:spcBef>
                <a:spcPct val="0"/>
              </a:spcBef>
              <a:spcAft>
                <a:spcPct val="0"/>
              </a:spcAft>
            </a:pPr>
            <a:endParaRPr lang="en-US">
              <a:ea typeface="Calibri"/>
              <a:cs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760720" cy="10972800"/>
          </a:xfrm>
          <a:prstGeom prst="rect">
            <a:avLst/>
          </a:prstGeom>
        </p:spPr>
      </p:pic>
      <p:sp>
        <p:nvSpPr>
          <p:cNvPr id="3" name="Text 0"/>
          <p:cNvSpPr/>
          <p:nvPr/>
        </p:nvSpPr>
        <p:spPr>
          <a:xfrm>
            <a:off x="6280190" y="2498865"/>
            <a:ext cx="6521291" cy="847725"/>
          </a:xfrm>
          <a:prstGeom prst="rect">
            <a:avLst/>
          </a:prstGeom>
          <a:noFill/>
          <a:ln/>
        </p:spPr>
        <p:txBody>
          <a:bodyPr wrap="none" lIns="0" tIns="0" rIns="0" bIns="0" rtlCol="0" anchor="t"/>
          <a:lstStyle/>
          <a:p>
            <a:pPr marL="0" marR="0" algn="just">
              <a:lnSpc>
                <a:spcPct val="150000"/>
              </a:lnSpc>
              <a:spcBef>
                <a:spcPts val="200"/>
              </a:spcBef>
              <a:spcAft>
                <a:spcPts val="1200"/>
              </a:spcAft>
            </a:pPr>
            <a:r>
              <a:rPr lang="en-US" sz="5400" b="1">
                <a:solidFill>
                  <a:srgbClr val="4472C4"/>
                </a:solidFill>
                <a:effectLst/>
                <a:latin typeface="Times New Roman" panose="02020603050405020304" pitchFamily="18" charset="0"/>
                <a:ea typeface="Times New Roman" panose="02020603050405020304" pitchFamily="18" charset="0"/>
                <a:cs typeface="Times New Roman" panose="02020603050405020304" pitchFamily="18" charset="0"/>
              </a:rPr>
              <a:t>Introduction </a:t>
            </a:r>
          </a:p>
        </p:txBody>
      </p:sp>
      <p:pic>
        <p:nvPicPr>
          <p:cNvPr id="4"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365200" y="3916442"/>
            <a:ext cx="340162" cy="340162"/>
          </a:xfrm>
          <a:prstGeom prst="rect">
            <a:avLst/>
          </a:prstGeom>
        </p:spPr>
      </p:pic>
      <p:sp>
        <p:nvSpPr>
          <p:cNvPr id="5" name="Text 1"/>
          <p:cNvSpPr/>
          <p:nvPr/>
        </p:nvSpPr>
        <p:spPr>
          <a:xfrm>
            <a:off x="7017306" y="3902393"/>
            <a:ext cx="3327321" cy="423863"/>
          </a:xfrm>
          <a:prstGeom prst="rect">
            <a:avLst/>
          </a:prstGeom>
          <a:noFill/>
          <a:ln/>
        </p:spPr>
        <p:txBody>
          <a:bodyPr wrap="none" lIns="0" tIns="0" rIns="0" bIns="0" rtlCol="0" anchor="t"/>
          <a:lstStyle/>
          <a:p>
            <a:pPr marL="0" indent="0" algn="l">
              <a:lnSpc>
                <a:spcPts val="3300"/>
              </a:lnSpc>
              <a:buNone/>
            </a:pPr>
            <a:r>
              <a:rPr lang="en-US" sz="2550">
                <a:solidFill>
                  <a:srgbClr val="67534F"/>
                </a:solidFill>
                <a:latin typeface="Marcellus" pitchFamily="34" charset="0"/>
                <a:ea typeface="Marcellus" pitchFamily="34" charset="-122"/>
                <a:cs typeface="Marcellus" pitchFamily="34" charset="-120"/>
              </a:rPr>
              <a:t>Patient-Centered Care</a:t>
            </a:r>
            <a:endParaRPr lang="en-US" sz="2550"/>
          </a:p>
        </p:txBody>
      </p:sp>
      <p:sp>
        <p:nvSpPr>
          <p:cNvPr id="6" name="Text 2"/>
          <p:cNvSpPr/>
          <p:nvPr/>
        </p:nvSpPr>
        <p:spPr>
          <a:xfrm>
            <a:off x="7017306" y="4462343"/>
            <a:ext cx="6819305" cy="589598"/>
          </a:xfrm>
          <a:prstGeom prst="rect">
            <a:avLst/>
          </a:prstGeom>
          <a:noFill/>
          <a:ln/>
        </p:spPr>
        <p:txBody>
          <a:bodyPr wrap="square" lIns="0" tIns="0" rIns="0" bIns="0" rtlCol="0" anchor="t"/>
          <a:lstStyle/>
          <a:p>
            <a:pPr marL="0" indent="0" algn="l">
              <a:lnSpc>
                <a:spcPts val="2300"/>
              </a:lnSpc>
              <a:buNone/>
            </a:pPr>
            <a:r>
              <a:rPr lang="en-US" sz="1750">
                <a:solidFill>
                  <a:srgbClr val="67534F"/>
                </a:solidFill>
                <a:latin typeface="Montserrat" pitchFamily="34" charset="0"/>
                <a:ea typeface="Montserrat" pitchFamily="34" charset="-122"/>
                <a:cs typeface="Montserrat" pitchFamily="34" charset="-120"/>
              </a:rPr>
              <a:t>Nurses monitor, treat, and support patients through every stage of their recovery journey.</a:t>
            </a:r>
            <a:endParaRPr lang="en-US" sz="1750"/>
          </a:p>
        </p:txBody>
      </p:sp>
      <p:pic>
        <p:nvPicPr>
          <p:cNvPr id="7" name="Image 2"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365200" y="5519618"/>
            <a:ext cx="340162" cy="340162"/>
          </a:xfrm>
          <a:prstGeom prst="rect">
            <a:avLst/>
          </a:prstGeom>
        </p:spPr>
      </p:pic>
      <p:sp>
        <p:nvSpPr>
          <p:cNvPr id="8" name="Text 3"/>
          <p:cNvSpPr/>
          <p:nvPr/>
        </p:nvSpPr>
        <p:spPr>
          <a:xfrm>
            <a:off x="7017306" y="5505569"/>
            <a:ext cx="3260646" cy="423863"/>
          </a:xfrm>
          <a:prstGeom prst="rect">
            <a:avLst/>
          </a:prstGeom>
          <a:noFill/>
          <a:ln/>
        </p:spPr>
        <p:txBody>
          <a:bodyPr wrap="none" lIns="0" tIns="0" rIns="0" bIns="0" rtlCol="0" anchor="t"/>
          <a:lstStyle/>
          <a:p>
            <a:pPr marL="0" indent="0" algn="l">
              <a:lnSpc>
                <a:spcPts val="3300"/>
              </a:lnSpc>
              <a:buNone/>
            </a:pPr>
            <a:r>
              <a:rPr lang="en-US" sz="2550">
                <a:solidFill>
                  <a:srgbClr val="67534F"/>
                </a:solidFill>
                <a:latin typeface="Marcellus" pitchFamily="34" charset="0"/>
                <a:ea typeface="Marcellus" pitchFamily="34" charset="-122"/>
                <a:cs typeface="Marcellus" pitchFamily="34" charset="-120"/>
              </a:rPr>
              <a:t>Team Collaboration</a:t>
            </a:r>
            <a:endParaRPr lang="en-US" sz="2550"/>
          </a:p>
        </p:txBody>
      </p:sp>
      <p:sp>
        <p:nvSpPr>
          <p:cNvPr id="9" name="Text 4"/>
          <p:cNvSpPr/>
          <p:nvPr/>
        </p:nvSpPr>
        <p:spPr>
          <a:xfrm>
            <a:off x="7017306" y="6065520"/>
            <a:ext cx="6819305" cy="589598"/>
          </a:xfrm>
          <a:prstGeom prst="rect">
            <a:avLst/>
          </a:prstGeom>
          <a:noFill/>
          <a:ln/>
        </p:spPr>
        <p:txBody>
          <a:bodyPr wrap="square" lIns="0" tIns="0" rIns="0" bIns="0" rtlCol="0" anchor="t"/>
          <a:lstStyle/>
          <a:p>
            <a:pPr marL="0" indent="0" algn="l">
              <a:lnSpc>
                <a:spcPts val="2300"/>
              </a:lnSpc>
              <a:buNone/>
            </a:pPr>
            <a:r>
              <a:rPr lang="en-US" sz="1750">
                <a:solidFill>
                  <a:srgbClr val="67534F"/>
                </a:solidFill>
                <a:latin typeface="Montserrat" pitchFamily="34" charset="0"/>
                <a:ea typeface="Montserrat" pitchFamily="34" charset="-122"/>
                <a:cs typeface="Montserrat" pitchFamily="34" charset="-120"/>
              </a:rPr>
              <a:t>They bridge patients, physicians, and families — coordinating care across the entire health system.</a:t>
            </a:r>
            <a:endParaRPr lang="en-US" sz="1750"/>
          </a:p>
        </p:txBody>
      </p:sp>
      <p:pic>
        <p:nvPicPr>
          <p:cNvPr id="10" name="Image 3"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365200" y="7122795"/>
            <a:ext cx="340162" cy="340162"/>
          </a:xfrm>
          <a:prstGeom prst="rect">
            <a:avLst/>
          </a:prstGeom>
        </p:spPr>
      </p:pic>
      <p:sp>
        <p:nvSpPr>
          <p:cNvPr id="11" name="Text 5"/>
          <p:cNvSpPr/>
          <p:nvPr/>
        </p:nvSpPr>
        <p:spPr>
          <a:xfrm>
            <a:off x="7017306" y="7108746"/>
            <a:ext cx="3662362" cy="423863"/>
          </a:xfrm>
          <a:prstGeom prst="rect">
            <a:avLst/>
          </a:prstGeom>
          <a:noFill/>
          <a:ln/>
        </p:spPr>
        <p:txBody>
          <a:bodyPr wrap="none" lIns="0" tIns="0" rIns="0" bIns="0" rtlCol="0" anchor="t"/>
          <a:lstStyle/>
          <a:p>
            <a:pPr marL="0" indent="0" algn="l">
              <a:lnSpc>
                <a:spcPts val="3300"/>
              </a:lnSpc>
              <a:buNone/>
            </a:pPr>
            <a:r>
              <a:rPr lang="en-US" sz="2550">
                <a:solidFill>
                  <a:srgbClr val="67534F"/>
                </a:solidFill>
                <a:latin typeface="Marcellus" pitchFamily="34" charset="0"/>
                <a:ea typeface="Marcellus" pitchFamily="34" charset="-122"/>
                <a:cs typeface="Marcellus" pitchFamily="34" charset="-120"/>
              </a:rPr>
              <a:t>Growing Global Demand</a:t>
            </a:r>
            <a:endParaRPr lang="en-US" sz="2550"/>
          </a:p>
        </p:txBody>
      </p:sp>
      <p:sp>
        <p:nvSpPr>
          <p:cNvPr id="12" name="Text 6"/>
          <p:cNvSpPr/>
          <p:nvPr/>
        </p:nvSpPr>
        <p:spPr>
          <a:xfrm>
            <a:off x="7017306" y="7668697"/>
            <a:ext cx="6819305" cy="589598"/>
          </a:xfrm>
          <a:prstGeom prst="rect">
            <a:avLst/>
          </a:prstGeom>
          <a:noFill/>
          <a:ln/>
        </p:spPr>
        <p:txBody>
          <a:bodyPr wrap="square" lIns="0" tIns="0" rIns="0" bIns="0" rtlCol="0" anchor="t"/>
          <a:lstStyle/>
          <a:p>
            <a:pPr marL="0" indent="0" algn="l">
              <a:lnSpc>
                <a:spcPts val="2300"/>
              </a:lnSpc>
              <a:buNone/>
            </a:pPr>
            <a:r>
              <a:rPr lang="en-US" sz="1750">
                <a:solidFill>
                  <a:srgbClr val="67534F"/>
                </a:solidFill>
                <a:latin typeface="Montserrat" pitchFamily="34" charset="0"/>
                <a:ea typeface="Montserrat" pitchFamily="34" charset="-122"/>
                <a:cs typeface="Montserrat" pitchFamily="34" charset="-120"/>
              </a:rPr>
              <a:t>As healthcare needs expand worldwide, the importance of skilled, compassionate nurses has never been greater.</a:t>
            </a:r>
            <a:endParaRPr lang="en-US" sz="175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793790" y="2290167"/>
            <a:ext cx="11053405" cy="847725"/>
          </a:xfrm>
          <a:prstGeom prst="rect">
            <a:avLst/>
          </a:prstGeom>
          <a:noFill/>
          <a:ln/>
        </p:spPr>
        <p:txBody>
          <a:bodyPr wrap="none" lIns="0" tIns="0" rIns="0" bIns="0" rtlCol="0" anchor="t"/>
          <a:lstStyle/>
          <a:p>
            <a:pPr marL="0" indent="0" algn="l">
              <a:lnSpc>
                <a:spcPts val="6650"/>
              </a:lnSpc>
              <a:buNone/>
            </a:pPr>
            <a:r>
              <a:rPr lang="en-US" sz="5100">
                <a:solidFill>
                  <a:srgbClr val="532418"/>
                </a:solidFill>
                <a:latin typeface="Marcellus" pitchFamily="34" charset="0"/>
                <a:ea typeface="Marcellus" pitchFamily="34" charset="-122"/>
                <a:cs typeface="Marcellus" pitchFamily="34" charset="-120"/>
              </a:rPr>
              <a:t>My Motivation for Becoming a Nurse</a:t>
            </a:r>
            <a:endParaRPr lang="en-US" sz="5100"/>
          </a:p>
        </p:txBody>
      </p:sp>
      <p:pic>
        <p:nvPicPr>
          <p:cNvPr id="3" name="Image 0" descr="preencoded.png"/>
          <p:cNvPicPr>
            <a:picLocks noChangeAspect="1"/>
          </p:cNvPicPr>
          <p:nvPr/>
        </p:nvPicPr>
        <p:blipFill>
          <a:blip r:embed="rId3"/>
          <a:stretch>
            <a:fillRect/>
          </a:stretch>
        </p:blipFill>
        <p:spPr>
          <a:xfrm>
            <a:off x="793790" y="3733205"/>
            <a:ext cx="8284131" cy="4694277"/>
          </a:xfrm>
          <a:prstGeom prst="rect">
            <a:avLst/>
          </a:prstGeom>
        </p:spPr>
      </p:pic>
      <p:sp>
        <p:nvSpPr>
          <p:cNvPr id="4" name="Text 1"/>
          <p:cNvSpPr/>
          <p:nvPr/>
        </p:nvSpPr>
        <p:spPr>
          <a:xfrm>
            <a:off x="9638943" y="3960138"/>
            <a:ext cx="4205168" cy="4365069"/>
          </a:xfrm>
          <a:prstGeom prst="rect">
            <a:avLst/>
          </a:prstGeom>
          <a:noFill/>
          <a:ln/>
        </p:spPr>
        <p:txBody>
          <a:bodyPr wrap="square" lIns="0" tIns="0" rIns="0" bIns="0" rtlCol="0" anchor="t"/>
          <a:lstStyle/>
          <a:p>
            <a:pPr marL="342900" indent="-342900" algn="l">
              <a:lnSpc>
                <a:spcPts val="2300"/>
              </a:lnSpc>
              <a:buSzPct val="100000"/>
              <a:buChar char="•"/>
            </a:pPr>
            <a:r>
              <a:rPr lang="en-US" sz="1750" b="1">
                <a:solidFill>
                  <a:srgbClr val="67534F"/>
                </a:solidFill>
                <a:latin typeface="Montserrat" pitchFamily="34" charset="0"/>
                <a:ea typeface="Montserrat" pitchFamily="34" charset="-122"/>
                <a:cs typeface="Montserrat" pitchFamily="34" charset="-120"/>
              </a:rPr>
              <a:t>Making a difference:</a:t>
            </a:r>
            <a:r>
              <a:rPr lang="en-US" sz="1750">
                <a:solidFill>
                  <a:srgbClr val="67534F"/>
                </a:solidFill>
                <a:latin typeface="Montserrat" pitchFamily="34" charset="0"/>
                <a:ea typeface="Montserrat" pitchFamily="34" charset="-122"/>
                <a:cs typeface="Montserrat" pitchFamily="34" charset="-120"/>
              </a:rPr>
              <a:t> Nursing offers a unique chance to impact lives at their most vulnerable moments.</a:t>
            </a:r>
            <a:endParaRPr lang="en-US" sz="1750"/>
          </a:p>
          <a:p>
            <a:pPr marL="342900" indent="-342900" algn="l">
              <a:lnSpc>
                <a:spcPts val="2300"/>
              </a:lnSpc>
              <a:buSzPct val="100000"/>
              <a:buChar char="•"/>
            </a:pPr>
            <a:r>
              <a:rPr lang="en-US" sz="1750" b="1">
                <a:solidFill>
                  <a:srgbClr val="67534F"/>
                </a:solidFill>
                <a:latin typeface="Montserrat" pitchFamily="34" charset="0"/>
                <a:ea typeface="Montserrat" pitchFamily="34" charset="-122"/>
                <a:cs typeface="Montserrat" pitchFamily="34" charset="-120"/>
              </a:rPr>
              <a:t>Knowledge meets care:</a:t>
            </a:r>
            <a:r>
              <a:rPr lang="en-US" sz="1750">
                <a:solidFill>
                  <a:srgbClr val="67534F"/>
                </a:solidFill>
                <a:latin typeface="Montserrat" pitchFamily="34" charset="0"/>
                <a:ea typeface="Montserrat" pitchFamily="34" charset="-122"/>
                <a:cs typeface="Montserrat" pitchFamily="34" charset="-120"/>
              </a:rPr>
              <a:t> The role blends clinical skill with genuine human connection.</a:t>
            </a:r>
            <a:endParaRPr lang="en-US" sz="1750"/>
          </a:p>
          <a:p>
            <a:pPr marL="342900" indent="-342900" algn="l">
              <a:lnSpc>
                <a:spcPts val="2300"/>
              </a:lnSpc>
              <a:buSzPct val="100000"/>
              <a:buChar char="•"/>
            </a:pPr>
            <a:r>
              <a:rPr lang="en-US" sz="1750" b="1">
                <a:solidFill>
                  <a:srgbClr val="67534F"/>
                </a:solidFill>
                <a:latin typeface="Montserrat" pitchFamily="34" charset="0"/>
                <a:ea typeface="Montserrat" pitchFamily="34" charset="-122"/>
                <a:cs typeface="Montserrat" pitchFamily="34" charset="-120"/>
              </a:rPr>
              <a:t>Career growth:</a:t>
            </a:r>
            <a:r>
              <a:rPr lang="en-US" sz="1750">
                <a:solidFill>
                  <a:srgbClr val="67534F"/>
                </a:solidFill>
                <a:latin typeface="Montserrat" pitchFamily="34" charset="0"/>
                <a:ea typeface="Montserrat" pitchFamily="34" charset="-122"/>
                <a:cs typeface="Montserrat" pitchFamily="34" charset="-120"/>
              </a:rPr>
              <a:t> A globally in-demand profession with diverse specializations and pathways.</a:t>
            </a:r>
            <a:endParaRPr lang="en-US" sz="1750"/>
          </a:p>
          <a:p>
            <a:pPr marL="342900" indent="-342900" algn="l">
              <a:lnSpc>
                <a:spcPts val="2300"/>
              </a:lnSpc>
              <a:buSzPct val="100000"/>
              <a:buChar char="•"/>
            </a:pPr>
            <a:r>
              <a:rPr lang="en-US" sz="1750" b="1">
                <a:solidFill>
                  <a:srgbClr val="67534F"/>
                </a:solidFill>
                <a:latin typeface="Montserrat" pitchFamily="34" charset="0"/>
                <a:ea typeface="Montserrat" pitchFamily="34" charset="-122"/>
                <a:cs typeface="Montserrat" pitchFamily="34" charset="-120"/>
              </a:rPr>
              <a:t>Personal fit:</a:t>
            </a:r>
            <a:r>
              <a:rPr lang="en-US" sz="1750">
                <a:solidFill>
                  <a:srgbClr val="67534F"/>
                </a:solidFill>
                <a:latin typeface="Montserrat" pitchFamily="34" charset="0"/>
                <a:ea typeface="Montserrat" pitchFamily="34" charset="-122"/>
                <a:cs typeface="Montserrat" pitchFamily="34" charset="-120"/>
              </a:rPr>
              <a:t> A deep interest in health and helping others aligned naturally with my values and ambitions </a:t>
            </a:r>
            <a:r>
              <a:rPr lang="en-US" sz="1600">
                <a:effectLst/>
                <a:latin typeface="Times New Roman" panose="02020603050405020304" pitchFamily="18" charset="0"/>
                <a:ea typeface="Calibri" panose="020F0502020204030204" pitchFamily="34" charset="0"/>
                <a:cs typeface="Times New Roman" panose="02020603050405020304" pitchFamily="18" charset="0"/>
              </a:rPr>
              <a:t>(Fang et al., 2022). </a:t>
            </a:r>
            <a:r>
              <a:rPr lang="en-US" sz="1750">
                <a:solidFill>
                  <a:srgbClr val="67534F"/>
                </a:solidFill>
                <a:latin typeface="Montserrat" pitchFamily="34" charset="0"/>
                <a:ea typeface="Montserrat" pitchFamily="34" charset="-122"/>
                <a:cs typeface="Montserrat" pitchFamily="34" charset="-120"/>
              </a:rPr>
              <a:t>.</a:t>
            </a:r>
            <a:endParaRPr lang="en-US" sz="175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793790" y="2619494"/>
            <a:ext cx="6521291" cy="847725"/>
          </a:xfrm>
          <a:prstGeom prst="rect">
            <a:avLst/>
          </a:prstGeom>
          <a:noFill/>
          <a:ln/>
        </p:spPr>
        <p:txBody>
          <a:bodyPr wrap="none" lIns="0" tIns="0" rIns="0" bIns="0" rtlCol="0" anchor="t"/>
          <a:lstStyle/>
          <a:p>
            <a:pPr marL="0" indent="0" algn="l">
              <a:lnSpc>
                <a:spcPts val="6650"/>
              </a:lnSpc>
              <a:buNone/>
            </a:pPr>
            <a:r>
              <a:rPr lang="en-US" sz="5100">
                <a:solidFill>
                  <a:srgbClr val="532418"/>
                </a:solidFill>
                <a:latin typeface="Marcellus" pitchFamily="34" charset="0"/>
                <a:ea typeface="Marcellus" pitchFamily="34" charset="-122"/>
                <a:cs typeface="Marcellus" pitchFamily="34" charset="-120"/>
              </a:rPr>
              <a:t>The Role of a Nurse</a:t>
            </a:r>
            <a:endParaRPr lang="en-US" sz="5100"/>
          </a:p>
        </p:txBody>
      </p:sp>
      <p:sp>
        <p:nvSpPr>
          <p:cNvPr id="3" name="Shape 1"/>
          <p:cNvSpPr/>
          <p:nvPr/>
        </p:nvSpPr>
        <p:spPr>
          <a:xfrm>
            <a:off x="793790" y="3920847"/>
            <a:ext cx="4196358" cy="2986683"/>
          </a:xfrm>
          <a:prstGeom prst="roundRect">
            <a:avLst>
              <a:gd name="adj" fmla="val 6835"/>
            </a:avLst>
          </a:prstGeom>
          <a:solidFill>
            <a:srgbClr val="FFFFF4"/>
          </a:solidFill>
          <a:ln w="22860">
            <a:solidFill>
              <a:srgbClr val="1BCF85"/>
            </a:solidFill>
            <a:prstDash val="solid"/>
          </a:ln>
        </p:spPr>
        <p:txBody>
          <a:bodyPr/>
          <a:lstStyle/>
          <a:p>
            <a:endParaRPr lang="en-US"/>
          </a:p>
        </p:txBody>
      </p:sp>
      <p:sp>
        <p:nvSpPr>
          <p:cNvPr id="4" name="Text 2"/>
          <p:cNvSpPr/>
          <p:nvPr/>
        </p:nvSpPr>
        <p:spPr>
          <a:xfrm>
            <a:off x="1043464" y="4170521"/>
            <a:ext cx="3260646" cy="423863"/>
          </a:xfrm>
          <a:prstGeom prst="rect">
            <a:avLst/>
          </a:prstGeom>
          <a:noFill/>
          <a:ln/>
        </p:spPr>
        <p:txBody>
          <a:bodyPr wrap="none" lIns="0" tIns="0" rIns="0" bIns="0" rtlCol="0" anchor="t"/>
          <a:lstStyle/>
          <a:p>
            <a:pPr marL="0" indent="0" algn="l">
              <a:lnSpc>
                <a:spcPts val="3300"/>
              </a:lnSpc>
              <a:buNone/>
            </a:pPr>
            <a:r>
              <a:rPr lang="en-US" sz="2550">
                <a:solidFill>
                  <a:srgbClr val="000000"/>
                </a:solidFill>
                <a:latin typeface="Marcellus" pitchFamily="34" charset="0"/>
                <a:ea typeface="Marcellus" pitchFamily="34" charset="-122"/>
                <a:cs typeface="Marcellus" pitchFamily="34" charset="-120"/>
              </a:rPr>
              <a:t>🩺</a:t>
            </a:r>
            <a:r>
              <a:rPr lang="en-US" sz="2550">
                <a:solidFill>
                  <a:srgbClr val="67534F"/>
                </a:solidFill>
                <a:latin typeface="Marcellus" pitchFamily="34" charset="0"/>
                <a:ea typeface="Marcellus" pitchFamily="34" charset="-122"/>
                <a:cs typeface="Marcellus" pitchFamily="34" charset="-120"/>
              </a:rPr>
              <a:t> Clinical Care</a:t>
            </a:r>
            <a:endParaRPr lang="en-US" sz="2550"/>
          </a:p>
        </p:txBody>
      </p:sp>
      <p:sp>
        <p:nvSpPr>
          <p:cNvPr id="5" name="Text 3"/>
          <p:cNvSpPr/>
          <p:nvPr/>
        </p:nvSpPr>
        <p:spPr>
          <a:xfrm>
            <a:off x="1043464" y="4730472"/>
            <a:ext cx="3697010" cy="1711881"/>
          </a:xfrm>
          <a:prstGeom prst="rect">
            <a:avLst/>
          </a:prstGeom>
          <a:noFill/>
          <a:ln/>
        </p:spPr>
        <p:txBody>
          <a:bodyPr wrap="square" lIns="0" tIns="0" rIns="0" bIns="0" rtlCol="0" anchor="t"/>
          <a:lstStyle/>
          <a:p>
            <a:pPr marL="342900" indent="-342900" algn="l">
              <a:lnSpc>
                <a:spcPts val="2300"/>
              </a:lnSpc>
              <a:buSzPct val="100000"/>
              <a:buChar char="•"/>
            </a:pPr>
            <a:r>
              <a:rPr lang="en-US" sz="1750">
                <a:solidFill>
                  <a:srgbClr val="67534F"/>
                </a:solidFill>
                <a:latin typeface="Montserrat" pitchFamily="34" charset="0"/>
                <a:ea typeface="Montserrat" pitchFamily="34" charset="-122"/>
                <a:cs typeface="Montserrat" pitchFamily="34" charset="-120"/>
              </a:rPr>
              <a:t>Assessing physical symptoms</a:t>
            </a:r>
            <a:endParaRPr lang="en-US" sz="1750"/>
          </a:p>
          <a:p>
            <a:pPr marL="342900" indent="-342900" algn="l">
              <a:lnSpc>
                <a:spcPts val="2300"/>
              </a:lnSpc>
              <a:buSzPct val="100000"/>
              <a:buChar char="•"/>
            </a:pPr>
            <a:r>
              <a:rPr lang="en-US" sz="1750">
                <a:solidFill>
                  <a:srgbClr val="67534F"/>
                </a:solidFill>
                <a:latin typeface="Montserrat" pitchFamily="34" charset="0"/>
                <a:ea typeface="Montserrat" pitchFamily="34" charset="-122"/>
                <a:cs typeface="Montserrat" pitchFamily="34" charset="-120"/>
              </a:rPr>
              <a:t>Taking and recording vitals</a:t>
            </a:r>
            <a:endParaRPr lang="en-US" sz="1750"/>
          </a:p>
          <a:p>
            <a:pPr marL="342900" indent="-342900" algn="l">
              <a:lnSpc>
                <a:spcPts val="2300"/>
              </a:lnSpc>
              <a:buSzPct val="100000"/>
              <a:buChar char="•"/>
            </a:pPr>
            <a:r>
              <a:rPr lang="en-US" sz="1750">
                <a:solidFill>
                  <a:srgbClr val="67534F"/>
                </a:solidFill>
                <a:latin typeface="Montserrat" pitchFamily="34" charset="0"/>
                <a:ea typeface="Montserrat" pitchFamily="34" charset="-122"/>
                <a:cs typeface="Montserrat" pitchFamily="34" charset="-120"/>
              </a:rPr>
              <a:t>Administering medications</a:t>
            </a:r>
            <a:endParaRPr lang="en-US" sz="1750"/>
          </a:p>
          <a:p>
            <a:pPr marL="342900" indent="-342900" algn="l">
              <a:lnSpc>
                <a:spcPts val="2300"/>
              </a:lnSpc>
              <a:buSzPct val="100000"/>
              <a:buChar char="•"/>
            </a:pPr>
            <a:r>
              <a:rPr lang="en-US" sz="1750">
                <a:solidFill>
                  <a:srgbClr val="67534F"/>
                </a:solidFill>
                <a:latin typeface="Montserrat" pitchFamily="34" charset="0"/>
                <a:ea typeface="Montserrat" pitchFamily="34" charset="-122"/>
                <a:cs typeface="Montserrat" pitchFamily="34" charset="-120"/>
              </a:rPr>
              <a:t>Assisting with </a:t>
            </a:r>
            <a:r>
              <a:rPr lang="en-US" sz="1750">
                <a:solidFill>
                  <a:srgbClr val="67534F"/>
                </a:solidFill>
                <a:latin typeface="Montserrat" pitchFamily="34" charset="0"/>
              </a:rPr>
              <a:t>procedures (Ibrahim et al., 2024). </a:t>
            </a:r>
          </a:p>
        </p:txBody>
      </p:sp>
      <p:sp>
        <p:nvSpPr>
          <p:cNvPr id="6" name="Shape 4"/>
          <p:cNvSpPr/>
          <p:nvPr/>
        </p:nvSpPr>
        <p:spPr>
          <a:xfrm>
            <a:off x="5216962" y="3920847"/>
            <a:ext cx="4196358" cy="2986683"/>
          </a:xfrm>
          <a:prstGeom prst="roundRect">
            <a:avLst>
              <a:gd name="adj" fmla="val 6835"/>
            </a:avLst>
          </a:prstGeom>
          <a:solidFill>
            <a:srgbClr val="FFFFF4"/>
          </a:solidFill>
          <a:ln w="22860">
            <a:solidFill>
              <a:srgbClr val="1BCF85"/>
            </a:solidFill>
            <a:prstDash val="solid"/>
          </a:ln>
        </p:spPr>
        <p:txBody>
          <a:bodyPr/>
          <a:lstStyle/>
          <a:p>
            <a:endParaRPr lang="en-US"/>
          </a:p>
        </p:txBody>
      </p:sp>
      <p:sp>
        <p:nvSpPr>
          <p:cNvPr id="7" name="Text 5"/>
          <p:cNvSpPr/>
          <p:nvPr/>
        </p:nvSpPr>
        <p:spPr>
          <a:xfrm>
            <a:off x="5466636" y="4170521"/>
            <a:ext cx="3260646" cy="423863"/>
          </a:xfrm>
          <a:prstGeom prst="rect">
            <a:avLst/>
          </a:prstGeom>
          <a:noFill/>
          <a:ln/>
        </p:spPr>
        <p:txBody>
          <a:bodyPr wrap="none" lIns="0" tIns="0" rIns="0" bIns="0" rtlCol="0" anchor="t"/>
          <a:lstStyle/>
          <a:p>
            <a:pPr marL="0" indent="0" algn="l">
              <a:lnSpc>
                <a:spcPts val="3300"/>
              </a:lnSpc>
              <a:buNone/>
            </a:pPr>
            <a:r>
              <a:rPr lang="en-US" sz="2550">
                <a:solidFill>
                  <a:srgbClr val="000000"/>
                </a:solidFill>
                <a:latin typeface="Marcellus" pitchFamily="34" charset="0"/>
                <a:ea typeface="Marcellus" pitchFamily="34" charset="-122"/>
                <a:cs typeface="Marcellus" pitchFamily="34" charset="-120"/>
              </a:rPr>
              <a:t>💬</a:t>
            </a:r>
            <a:r>
              <a:rPr lang="en-US" sz="2550">
                <a:solidFill>
                  <a:srgbClr val="67534F"/>
                </a:solidFill>
                <a:latin typeface="Marcellus" pitchFamily="34" charset="0"/>
                <a:ea typeface="Marcellus" pitchFamily="34" charset="-122"/>
                <a:cs typeface="Marcellus" pitchFamily="34" charset="-120"/>
              </a:rPr>
              <a:t> Patient Support</a:t>
            </a:r>
            <a:endParaRPr lang="en-US" sz="2550"/>
          </a:p>
        </p:txBody>
      </p:sp>
      <p:sp>
        <p:nvSpPr>
          <p:cNvPr id="8" name="Text 6"/>
          <p:cNvSpPr/>
          <p:nvPr/>
        </p:nvSpPr>
        <p:spPr>
          <a:xfrm>
            <a:off x="5466636" y="4730472"/>
            <a:ext cx="3697010" cy="1927384"/>
          </a:xfrm>
          <a:prstGeom prst="rect">
            <a:avLst/>
          </a:prstGeom>
          <a:noFill/>
          <a:ln/>
        </p:spPr>
        <p:txBody>
          <a:bodyPr wrap="square" lIns="0" tIns="0" rIns="0" bIns="0" rtlCol="0" anchor="t"/>
          <a:lstStyle/>
          <a:p>
            <a:pPr marL="342900" indent="-342900" algn="l">
              <a:lnSpc>
                <a:spcPts val="2300"/>
              </a:lnSpc>
              <a:buSzPct val="100000"/>
              <a:buChar char="•"/>
            </a:pPr>
            <a:r>
              <a:rPr lang="en-US" sz="1750">
                <a:solidFill>
                  <a:srgbClr val="67534F"/>
                </a:solidFill>
                <a:latin typeface="Montserrat" pitchFamily="34" charset="0"/>
                <a:ea typeface="Montserrat" pitchFamily="34" charset="-122"/>
                <a:cs typeface="Montserrat" pitchFamily="34" charset="-120"/>
              </a:rPr>
              <a:t>Emotional support for patients and families</a:t>
            </a:r>
            <a:endParaRPr lang="en-US" sz="1750"/>
          </a:p>
          <a:p>
            <a:pPr marL="342900" indent="-342900" algn="l">
              <a:lnSpc>
                <a:spcPts val="2300"/>
              </a:lnSpc>
              <a:buSzPct val="100000"/>
              <a:buChar char="•"/>
            </a:pPr>
            <a:r>
              <a:rPr lang="en-US" sz="1750">
                <a:solidFill>
                  <a:srgbClr val="67534F"/>
                </a:solidFill>
                <a:latin typeface="Montserrat" pitchFamily="34" charset="0"/>
                <a:ea typeface="Montserrat" pitchFamily="34" charset="-122"/>
                <a:cs typeface="Montserrat" pitchFamily="34" charset="-120"/>
              </a:rPr>
              <a:t>Explaining diagnoses and treatments</a:t>
            </a:r>
            <a:endParaRPr lang="en-US" sz="1750"/>
          </a:p>
          <a:p>
            <a:pPr marL="342900" indent="-342900" algn="l">
              <a:lnSpc>
                <a:spcPts val="2300"/>
              </a:lnSpc>
              <a:buSzPct val="100000"/>
              <a:buChar char="•"/>
            </a:pPr>
            <a:r>
              <a:rPr lang="en-US" sz="1750">
                <a:solidFill>
                  <a:srgbClr val="67534F"/>
                </a:solidFill>
                <a:latin typeface="Montserrat" pitchFamily="34" charset="0"/>
                <a:ea typeface="Montserrat" pitchFamily="34" charset="-122"/>
                <a:cs typeface="Montserrat" pitchFamily="34" charset="-120"/>
              </a:rPr>
              <a:t>Ensuring treatment adherence</a:t>
            </a:r>
            <a:endParaRPr lang="en-US" sz="1750"/>
          </a:p>
        </p:txBody>
      </p:sp>
      <p:sp>
        <p:nvSpPr>
          <p:cNvPr id="9" name="Shape 7"/>
          <p:cNvSpPr/>
          <p:nvPr/>
        </p:nvSpPr>
        <p:spPr>
          <a:xfrm>
            <a:off x="9640133" y="3920847"/>
            <a:ext cx="4196358" cy="2986683"/>
          </a:xfrm>
          <a:prstGeom prst="roundRect">
            <a:avLst>
              <a:gd name="adj" fmla="val 6835"/>
            </a:avLst>
          </a:prstGeom>
          <a:solidFill>
            <a:srgbClr val="FFFFF4"/>
          </a:solidFill>
          <a:ln w="22860">
            <a:solidFill>
              <a:srgbClr val="1BCF85"/>
            </a:solidFill>
            <a:prstDash val="solid"/>
          </a:ln>
        </p:spPr>
        <p:txBody>
          <a:bodyPr/>
          <a:lstStyle/>
          <a:p>
            <a:endParaRPr lang="en-US"/>
          </a:p>
        </p:txBody>
      </p:sp>
      <p:sp>
        <p:nvSpPr>
          <p:cNvPr id="10" name="Text 8"/>
          <p:cNvSpPr/>
          <p:nvPr/>
        </p:nvSpPr>
        <p:spPr>
          <a:xfrm>
            <a:off x="9889808" y="4170521"/>
            <a:ext cx="3260646" cy="423863"/>
          </a:xfrm>
          <a:prstGeom prst="rect">
            <a:avLst/>
          </a:prstGeom>
          <a:noFill/>
          <a:ln/>
        </p:spPr>
        <p:txBody>
          <a:bodyPr wrap="none" lIns="0" tIns="0" rIns="0" bIns="0" rtlCol="0" anchor="t"/>
          <a:lstStyle/>
          <a:p>
            <a:pPr marL="0" indent="0" algn="l">
              <a:lnSpc>
                <a:spcPts val="3300"/>
              </a:lnSpc>
              <a:buNone/>
            </a:pPr>
            <a:r>
              <a:rPr lang="en-US" sz="2550">
                <a:solidFill>
                  <a:srgbClr val="000000"/>
                </a:solidFill>
                <a:latin typeface="Marcellus" pitchFamily="34" charset="0"/>
                <a:ea typeface="Marcellus" pitchFamily="34" charset="-122"/>
                <a:cs typeface="Marcellus" pitchFamily="34" charset="-120"/>
              </a:rPr>
              <a:t>🔗</a:t>
            </a:r>
            <a:r>
              <a:rPr lang="en-US" sz="2550">
                <a:solidFill>
                  <a:srgbClr val="67534F"/>
                </a:solidFill>
                <a:latin typeface="Marcellus" pitchFamily="34" charset="0"/>
                <a:ea typeface="Marcellus" pitchFamily="34" charset="-122"/>
                <a:cs typeface="Marcellus" pitchFamily="34" charset="-120"/>
              </a:rPr>
              <a:t> System Bridge</a:t>
            </a:r>
            <a:endParaRPr lang="en-US" sz="2550"/>
          </a:p>
        </p:txBody>
      </p:sp>
      <p:sp>
        <p:nvSpPr>
          <p:cNvPr id="11" name="Text 9"/>
          <p:cNvSpPr/>
          <p:nvPr/>
        </p:nvSpPr>
        <p:spPr>
          <a:xfrm>
            <a:off x="9889808" y="4730472"/>
            <a:ext cx="3697010" cy="1927384"/>
          </a:xfrm>
          <a:prstGeom prst="rect">
            <a:avLst/>
          </a:prstGeom>
          <a:noFill/>
          <a:ln/>
        </p:spPr>
        <p:txBody>
          <a:bodyPr wrap="square" lIns="0" tIns="0" rIns="0" bIns="0" rtlCol="0" anchor="t"/>
          <a:lstStyle/>
          <a:p>
            <a:pPr marL="342900" indent="-342900" algn="l">
              <a:lnSpc>
                <a:spcPts val="2300"/>
              </a:lnSpc>
              <a:buSzPct val="100000"/>
              <a:buChar char="•"/>
            </a:pPr>
            <a:r>
              <a:rPr lang="en-US" sz="1750">
                <a:solidFill>
                  <a:srgbClr val="67534F"/>
                </a:solidFill>
                <a:latin typeface="Montserrat" pitchFamily="34" charset="0"/>
                <a:ea typeface="Montserrat" pitchFamily="34" charset="-122"/>
                <a:cs typeface="Montserrat" pitchFamily="34" charset="-120"/>
              </a:rPr>
              <a:t>Relaying updates to physicians</a:t>
            </a:r>
            <a:endParaRPr lang="en-US" sz="1750"/>
          </a:p>
          <a:p>
            <a:pPr marL="342900" indent="-342900" algn="l">
              <a:lnSpc>
                <a:spcPts val="2300"/>
              </a:lnSpc>
              <a:buSzPct val="100000"/>
              <a:buChar char="•"/>
            </a:pPr>
            <a:r>
              <a:rPr lang="en-US" sz="1750">
                <a:solidFill>
                  <a:srgbClr val="67534F"/>
                </a:solidFill>
                <a:latin typeface="Montserrat" pitchFamily="34" charset="0"/>
                <a:ea typeface="Montserrat" pitchFamily="34" charset="-122"/>
                <a:cs typeface="Montserrat" pitchFamily="34" charset="-120"/>
              </a:rPr>
              <a:t>Coordinating multidisciplinary care</a:t>
            </a:r>
            <a:endParaRPr lang="en-US" sz="1750"/>
          </a:p>
          <a:p>
            <a:pPr marL="342900" indent="-342900" algn="l">
              <a:lnSpc>
                <a:spcPts val="2300"/>
              </a:lnSpc>
              <a:buSzPct val="100000"/>
              <a:buChar char="•"/>
            </a:pPr>
            <a:r>
              <a:rPr lang="en-US" sz="1750">
                <a:solidFill>
                  <a:srgbClr val="67534F"/>
                </a:solidFill>
                <a:latin typeface="Montserrat" pitchFamily="34" charset="0"/>
                <a:ea typeface="Montserrat" pitchFamily="34" charset="-122"/>
                <a:cs typeface="Montserrat" pitchFamily="34" charset="-120"/>
              </a:rPr>
              <a:t>Connecting patients to the wider health system</a:t>
            </a:r>
            <a:endParaRPr lang="en-US" sz="1750"/>
          </a:p>
        </p:txBody>
      </p:sp>
      <p:sp>
        <p:nvSpPr>
          <p:cNvPr id="12" name="Shape 10"/>
          <p:cNvSpPr/>
          <p:nvPr/>
        </p:nvSpPr>
        <p:spPr>
          <a:xfrm>
            <a:off x="793790" y="7162681"/>
            <a:ext cx="13042821" cy="1190506"/>
          </a:xfrm>
          <a:prstGeom prst="roundRect">
            <a:avLst>
              <a:gd name="adj" fmla="val 17148"/>
            </a:avLst>
          </a:prstGeom>
          <a:solidFill>
            <a:srgbClr val="B6D6FC"/>
          </a:solidFill>
          <a:ln/>
        </p:spPr>
        <p:txBody>
          <a:bodyPr/>
          <a:lstStyle/>
          <a:p>
            <a:endParaRPr lang="en-US"/>
          </a:p>
        </p:txBody>
      </p:sp>
      <p:pic>
        <p:nvPicPr>
          <p:cNvPr id="13" name="Image 0" descr="preencoded.png"/>
          <p:cNvPicPr>
            <a:picLocks noChangeAspect="1"/>
          </p:cNvPicPr>
          <p:nvPr/>
        </p:nvPicPr>
        <p:blipFill>
          <a:blip r:embed="rId3"/>
          <a:stretch>
            <a:fillRect/>
          </a:stretch>
        </p:blipFill>
        <p:spPr>
          <a:xfrm>
            <a:off x="1020604" y="7476292"/>
            <a:ext cx="283488" cy="226814"/>
          </a:xfrm>
          <a:prstGeom prst="rect">
            <a:avLst/>
          </a:prstGeom>
        </p:spPr>
      </p:pic>
      <p:sp>
        <p:nvSpPr>
          <p:cNvPr id="14" name="Text 11"/>
          <p:cNvSpPr/>
          <p:nvPr/>
        </p:nvSpPr>
        <p:spPr>
          <a:xfrm>
            <a:off x="1530906" y="7446169"/>
            <a:ext cx="12078891" cy="589598"/>
          </a:xfrm>
          <a:prstGeom prst="rect">
            <a:avLst/>
          </a:prstGeom>
          <a:noFill/>
          <a:ln/>
        </p:spPr>
        <p:txBody>
          <a:bodyPr wrap="square" lIns="0" tIns="0" rIns="0" bIns="0" rtlCol="0" anchor="t"/>
          <a:lstStyle/>
          <a:p>
            <a:pPr marL="0" indent="0" algn="l">
              <a:lnSpc>
                <a:spcPts val="2300"/>
              </a:lnSpc>
              <a:buNone/>
            </a:pPr>
            <a:r>
              <a:rPr lang="en-US" sz="1750">
                <a:solidFill>
                  <a:srgbClr val="000000"/>
                </a:solidFill>
                <a:latin typeface="Montserrat" pitchFamily="34" charset="0"/>
                <a:ea typeface="Montserrat" pitchFamily="34" charset="-122"/>
                <a:cs typeface="Montserrat" pitchFamily="34" charset="-120"/>
              </a:rPr>
              <a:t>Example: A post-surgical nurse checks vitals, documents findings, and alerts the physician to any changes — acting as the patient's primary advocate.</a:t>
            </a:r>
            <a:endParaRPr lang="en-US" sz="175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Shape 0"/>
          <p:cNvSpPr/>
          <p:nvPr/>
        </p:nvSpPr>
        <p:spPr>
          <a:xfrm>
            <a:off x="793790" y="942261"/>
            <a:ext cx="1431488" cy="371832"/>
          </a:xfrm>
          <a:prstGeom prst="roundRect">
            <a:avLst>
              <a:gd name="adj" fmla="val 43922"/>
            </a:avLst>
          </a:prstGeom>
          <a:solidFill>
            <a:srgbClr val="FFE0CC"/>
          </a:solidFill>
          <a:ln/>
        </p:spPr>
        <p:txBody>
          <a:bodyPr/>
          <a:lstStyle/>
          <a:p>
            <a:endParaRPr lang="en-US"/>
          </a:p>
        </p:txBody>
      </p:sp>
      <p:sp>
        <p:nvSpPr>
          <p:cNvPr id="3" name="Text 1"/>
          <p:cNvSpPr/>
          <p:nvPr/>
        </p:nvSpPr>
        <p:spPr>
          <a:xfrm>
            <a:off x="929878" y="1010245"/>
            <a:ext cx="1159312" cy="235863"/>
          </a:xfrm>
          <a:prstGeom prst="rect">
            <a:avLst/>
          </a:prstGeom>
          <a:noFill/>
          <a:ln/>
        </p:spPr>
        <p:txBody>
          <a:bodyPr wrap="none" lIns="0" tIns="0" rIns="0" bIns="0" rtlCol="0" anchor="t"/>
          <a:lstStyle/>
          <a:p>
            <a:pPr marL="0" indent="0" algn="l">
              <a:lnSpc>
                <a:spcPts val="1850"/>
              </a:lnSpc>
              <a:buNone/>
            </a:pPr>
            <a:r>
              <a:rPr lang="en-US" sz="1400">
                <a:solidFill>
                  <a:srgbClr val="67534F"/>
                </a:solidFill>
                <a:latin typeface="Montserrat" pitchFamily="34" charset="0"/>
                <a:ea typeface="Montserrat" pitchFamily="34" charset="-122"/>
                <a:cs typeface="Montserrat" pitchFamily="34" charset="-120"/>
              </a:rPr>
              <a:t>KEY SKILL #1</a:t>
            </a:r>
            <a:endParaRPr lang="en-US" sz="1400"/>
          </a:p>
        </p:txBody>
      </p:sp>
      <p:sp>
        <p:nvSpPr>
          <p:cNvPr id="4" name="Text 2"/>
          <p:cNvSpPr/>
          <p:nvPr/>
        </p:nvSpPr>
        <p:spPr>
          <a:xfrm>
            <a:off x="793790" y="1404818"/>
            <a:ext cx="6521291" cy="847725"/>
          </a:xfrm>
          <a:prstGeom prst="rect">
            <a:avLst/>
          </a:prstGeom>
          <a:noFill/>
          <a:ln/>
        </p:spPr>
        <p:txBody>
          <a:bodyPr wrap="none" lIns="0" tIns="0" rIns="0" bIns="0" rtlCol="0" anchor="t"/>
          <a:lstStyle/>
          <a:p>
            <a:pPr marL="0" indent="0" algn="l">
              <a:lnSpc>
                <a:spcPts val="6650"/>
              </a:lnSpc>
              <a:buNone/>
            </a:pPr>
            <a:r>
              <a:rPr lang="en-US" sz="5100">
                <a:solidFill>
                  <a:srgbClr val="532418"/>
                </a:solidFill>
                <a:latin typeface="Marcellus" pitchFamily="34" charset="0"/>
                <a:ea typeface="Marcellus" pitchFamily="34" charset="-122"/>
                <a:cs typeface="Marcellus" pitchFamily="34" charset="-120"/>
              </a:rPr>
              <a:t>Communication</a:t>
            </a:r>
            <a:endParaRPr lang="en-US" sz="5100"/>
          </a:p>
        </p:txBody>
      </p:sp>
      <p:sp>
        <p:nvSpPr>
          <p:cNvPr id="5" name="Text 3"/>
          <p:cNvSpPr/>
          <p:nvPr/>
        </p:nvSpPr>
        <p:spPr>
          <a:xfrm>
            <a:off x="793790" y="2796778"/>
            <a:ext cx="4205168" cy="884396"/>
          </a:xfrm>
          <a:prstGeom prst="rect">
            <a:avLst/>
          </a:prstGeom>
          <a:noFill/>
          <a:ln/>
        </p:spPr>
        <p:txBody>
          <a:bodyPr wrap="square" lIns="0" tIns="0" rIns="0" bIns="0" rtlCol="0" anchor="t"/>
          <a:lstStyle/>
          <a:p>
            <a:pPr marL="0" indent="0" algn="l">
              <a:lnSpc>
                <a:spcPts val="2300"/>
              </a:lnSpc>
              <a:buNone/>
            </a:pPr>
            <a:r>
              <a:rPr lang="en-US" sz="1750">
                <a:solidFill>
                  <a:srgbClr val="67534F"/>
                </a:solidFill>
                <a:latin typeface="Montserrat" pitchFamily="34" charset="0"/>
                <a:ea typeface="Montserrat" pitchFamily="34" charset="-122"/>
                <a:cs typeface="Montserrat" pitchFamily="34" charset="-120"/>
              </a:rPr>
              <a:t>Clear, compassionate communication is foundational to safe, effective nursing.</a:t>
            </a:r>
            <a:endParaRPr lang="en-US" sz="1750"/>
          </a:p>
        </p:txBody>
      </p:sp>
      <p:sp>
        <p:nvSpPr>
          <p:cNvPr id="6" name="Text 4"/>
          <p:cNvSpPr/>
          <p:nvPr/>
        </p:nvSpPr>
        <p:spPr>
          <a:xfrm>
            <a:off x="793790" y="3885248"/>
            <a:ext cx="4205168" cy="3265170"/>
          </a:xfrm>
          <a:prstGeom prst="rect">
            <a:avLst/>
          </a:prstGeom>
          <a:noFill/>
          <a:ln/>
        </p:spPr>
        <p:txBody>
          <a:bodyPr wrap="square" lIns="0" tIns="0" rIns="0" bIns="0" rtlCol="0" anchor="t"/>
          <a:lstStyle/>
          <a:p>
            <a:pPr marL="342900" indent="-342900" algn="l">
              <a:lnSpc>
                <a:spcPts val="2300"/>
              </a:lnSpc>
              <a:buSzPct val="100000"/>
              <a:buChar char="•"/>
            </a:pPr>
            <a:r>
              <a:rPr lang="en-US" sz="1750">
                <a:solidFill>
                  <a:srgbClr val="67534F"/>
                </a:solidFill>
                <a:latin typeface="Montserrat" pitchFamily="34" charset="0"/>
                <a:ea typeface="Montserrat" pitchFamily="34" charset="-122"/>
                <a:cs typeface="Montserrat" pitchFamily="34" charset="-120"/>
              </a:rPr>
              <a:t>Conveying instructions clearly to patients and families</a:t>
            </a:r>
            <a:endParaRPr lang="en-US" sz="1750"/>
          </a:p>
          <a:p>
            <a:pPr marL="342900" indent="-342900" algn="l">
              <a:lnSpc>
                <a:spcPts val="2300"/>
              </a:lnSpc>
              <a:buSzPct val="100000"/>
              <a:buChar char="•"/>
            </a:pPr>
            <a:r>
              <a:rPr lang="en-US" sz="1750">
                <a:solidFill>
                  <a:srgbClr val="67534F"/>
                </a:solidFill>
                <a:latin typeface="Montserrat" pitchFamily="34" charset="0"/>
                <a:ea typeface="Montserrat" pitchFamily="34" charset="-122"/>
                <a:cs typeface="Montserrat" pitchFamily="34" charset="-120"/>
              </a:rPr>
              <a:t>Listening actively to patient concerns</a:t>
            </a:r>
            <a:endParaRPr lang="en-US" sz="1750"/>
          </a:p>
          <a:p>
            <a:pPr marL="342900" indent="-342900" algn="l">
              <a:lnSpc>
                <a:spcPts val="2300"/>
              </a:lnSpc>
              <a:buSzPct val="100000"/>
              <a:buChar char="•"/>
            </a:pPr>
            <a:r>
              <a:rPr lang="en-US" sz="1750">
                <a:solidFill>
                  <a:srgbClr val="67534F"/>
                </a:solidFill>
                <a:latin typeface="Montserrat" pitchFamily="34" charset="0"/>
              </a:rPr>
              <a:t>Reporting accurate details to physicians(Rothrock, 2022). </a:t>
            </a:r>
          </a:p>
          <a:p>
            <a:pPr marL="342900" indent="-342900" algn="l">
              <a:lnSpc>
                <a:spcPts val="2300"/>
              </a:lnSpc>
              <a:buSzPct val="100000"/>
              <a:buChar char="•"/>
            </a:pPr>
            <a:r>
              <a:rPr lang="en-US" sz="1750">
                <a:solidFill>
                  <a:srgbClr val="67534F"/>
                </a:solidFill>
                <a:latin typeface="Montserrat" pitchFamily="34" charset="0"/>
              </a:rPr>
              <a:t>Reducing confusion and </a:t>
            </a:r>
            <a:r>
              <a:rPr lang="en-US" sz="1750">
                <a:solidFill>
                  <a:srgbClr val="67534F"/>
                </a:solidFill>
                <a:latin typeface="Montserrat" pitchFamily="34" charset="0"/>
                <a:ea typeface="Montserrat" pitchFamily="34" charset="-122"/>
                <a:cs typeface="Montserrat" pitchFamily="34" charset="-120"/>
              </a:rPr>
              <a:t>minimizing medical errors</a:t>
            </a:r>
            <a:endParaRPr lang="en-US" sz="1750"/>
          </a:p>
          <a:p>
            <a:pPr marL="342900" indent="-342900" algn="l">
              <a:lnSpc>
                <a:spcPts val="2300"/>
              </a:lnSpc>
              <a:buSzPct val="100000"/>
              <a:buChar char="•"/>
            </a:pPr>
            <a:r>
              <a:rPr lang="en-US" sz="1750">
                <a:solidFill>
                  <a:srgbClr val="67534F"/>
                </a:solidFill>
                <a:latin typeface="Montserrat" pitchFamily="34" charset="0"/>
                <a:ea typeface="Montserrat" pitchFamily="34" charset="-122"/>
                <a:cs typeface="Montserrat" pitchFamily="34" charset="-120"/>
              </a:rPr>
              <a:t>Building trust and comfort through open dialogue</a:t>
            </a:r>
            <a:endParaRPr lang="en-US" sz="1750"/>
          </a:p>
        </p:txBody>
      </p:sp>
      <p:sp>
        <p:nvSpPr>
          <p:cNvPr id="7" name="Shape 5"/>
          <p:cNvSpPr/>
          <p:nvPr/>
        </p:nvSpPr>
        <p:spPr>
          <a:xfrm>
            <a:off x="793790" y="7405568"/>
            <a:ext cx="4205168" cy="2369701"/>
          </a:xfrm>
          <a:prstGeom prst="roundRect">
            <a:avLst>
              <a:gd name="adj" fmla="val 8615"/>
            </a:avLst>
          </a:prstGeom>
          <a:solidFill>
            <a:srgbClr val="B6FCB8"/>
          </a:solidFill>
          <a:ln/>
        </p:spPr>
        <p:txBody>
          <a:bodyPr/>
          <a:lstStyle/>
          <a:p>
            <a:endParaRPr lang="en-US"/>
          </a:p>
        </p:txBody>
      </p:sp>
      <p:pic>
        <p:nvPicPr>
          <p:cNvPr id="8" name="Image 0" descr="preencoded.png"/>
          <p:cNvPicPr>
            <a:picLocks noChangeAspect="1"/>
          </p:cNvPicPr>
          <p:nvPr/>
        </p:nvPicPr>
        <p:blipFill>
          <a:blip r:embed="rId3"/>
          <a:stretch>
            <a:fillRect/>
          </a:stretch>
        </p:blipFill>
        <p:spPr>
          <a:xfrm>
            <a:off x="1020604" y="7719179"/>
            <a:ext cx="283488" cy="226814"/>
          </a:xfrm>
          <a:prstGeom prst="rect">
            <a:avLst/>
          </a:prstGeom>
        </p:spPr>
      </p:pic>
      <p:sp>
        <p:nvSpPr>
          <p:cNvPr id="9" name="Text 6"/>
          <p:cNvSpPr/>
          <p:nvPr/>
        </p:nvSpPr>
        <p:spPr>
          <a:xfrm>
            <a:off x="1530906" y="7689056"/>
            <a:ext cx="3241238" cy="1768793"/>
          </a:xfrm>
          <a:prstGeom prst="rect">
            <a:avLst/>
          </a:prstGeom>
          <a:noFill/>
          <a:ln/>
        </p:spPr>
        <p:txBody>
          <a:bodyPr wrap="square" lIns="0" tIns="0" rIns="0" bIns="0" rtlCol="0" anchor="t"/>
          <a:lstStyle/>
          <a:p>
            <a:pPr marL="0" indent="0" algn="l">
              <a:lnSpc>
                <a:spcPts val="2300"/>
              </a:lnSpc>
              <a:buNone/>
            </a:pPr>
            <a:r>
              <a:rPr lang="en-US" sz="1750">
                <a:solidFill>
                  <a:srgbClr val="000000"/>
                </a:solidFill>
                <a:latin typeface="Montserrat" pitchFamily="34" charset="0"/>
                <a:ea typeface="Montserrat" pitchFamily="34" charset="-122"/>
                <a:cs typeface="Montserrat" pitchFamily="34" charset="-120"/>
              </a:rPr>
              <a:t>Example: Explaining medication instructions in plain language to an elderly patient improves adherence and reduces the risk of dosing errors.</a:t>
            </a:r>
            <a:endParaRPr lang="en-US" sz="1750"/>
          </a:p>
        </p:txBody>
      </p:sp>
      <p:pic>
        <p:nvPicPr>
          <p:cNvPr id="10" name="Image 1" descr="preencoded.png"/>
          <p:cNvPicPr>
            <a:picLocks noChangeAspect="1"/>
          </p:cNvPicPr>
          <p:nvPr/>
        </p:nvPicPr>
        <p:blipFill>
          <a:blip r:embed="rId4"/>
          <a:stretch>
            <a:fillRect/>
          </a:stretch>
        </p:blipFill>
        <p:spPr>
          <a:xfrm>
            <a:off x="5559981" y="3964424"/>
            <a:ext cx="8284131" cy="4694277"/>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Shape 0"/>
          <p:cNvSpPr/>
          <p:nvPr/>
        </p:nvSpPr>
        <p:spPr>
          <a:xfrm>
            <a:off x="793790" y="3178850"/>
            <a:ext cx="2304217" cy="402312"/>
          </a:xfrm>
          <a:prstGeom prst="roundRect">
            <a:avLst>
              <a:gd name="adj" fmla="val 40594"/>
            </a:avLst>
          </a:prstGeom>
          <a:noFill/>
          <a:ln w="15240">
            <a:solidFill>
              <a:srgbClr val="FF954F"/>
            </a:solidFill>
            <a:prstDash val="solid"/>
          </a:ln>
        </p:spPr>
        <p:txBody>
          <a:bodyPr/>
          <a:lstStyle/>
          <a:p>
            <a:endParaRPr lang="en-US"/>
          </a:p>
        </p:txBody>
      </p:sp>
      <p:sp>
        <p:nvSpPr>
          <p:cNvPr id="3" name="Text 1"/>
          <p:cNvSpPr/>
          <p:nvPr/>
        </p:nvSpPr>
        <p:spPr>
          <a:xfrm>
            <a:off x="945118" y="3262074"/>
            <a:ext cx="2001560" cy="235863"/>
          </a:xfrm>
          <a:prstGeom prst="rect">
            <a:avLst/>
          </a:prstGeom>
          <a:noFill/>
          <a:ln/>
        </p:spPr>
        <p:txBody>
          <a:bodyPr wrap="none" lIns="0" tIns="0" rIns="0" bIns="0" rtlCol="0" anchor="t"/>
          <a:lstStyle/>
          <a:p>
            <a:pPr marL="0" indent="0" algn="l">
              <a:lnSpc>
                <a:spcPts val="1850"/>
              </a:lnSpc>
              <a:buNone/>
            </a:pPr>
            <a:r>
              <a:rPr lang="en-US" sz="1400">
                <a:solidFill>
                  <a:srgbClr val="FF954F"/>
                </a:solidFill>
                <a:latin typeface="Montserrat" pitchFamily="34" charset="0"/>
                <a:ea typeface="Montserrat" pitchFamily="34" charset="-122"/>
                <a:cs typeface="Montserrat" pitchFamily="34" charset="-120"/>
              </a:rPr>
              <a:t>SKILL DEVELOPMENT</a:t>
            </a:r>
            <a:endParaRPr lang="en-US" sz="1400"/>
          </a:p>
        </p:txBody>
      </p:sp>
      <p:sp>
        <p:nvSpPr>
          <p:cNvPr id="4" name="Text 2"/>
          <p:cNvSpPr/>
          <p:nvPr/>
        </p:nvSpPr>
        <p:spPr>
          <a:xfrm>
            <a:off x="793790" y="3671887"/>
            <a:ext cx="9746337" cy="847725"/>
          </a:xfrm>
          <a:prstGeom prst="rect">
            <a:avLst/>
          </a:prstGeom>
          <a:noFill/>
          <a:ln/>
        </p:spPr>
        <p:txBody>
          <a:bodyPr wrap="none" lIns="0" tIns="0" rIns="0" bIns="0" rtlCol="0" anchor="t"/>
          <a:lstStyle/>
          <a:p>
            <a:pPr marL="0" indent="0" algn="l">
              <a:lnSpc>
                <a:spcPts val="6650"/>
              </a:lnSpc>
              <a:buNone/>
            </a:pPr>
            <a:r>
              <a:rPr lang="en-US" sz="5100">
                <a:solidFill>
                  <a:srgbClr val="532418"/>
                </a:solidFill>
                <a:latin typeface="Marcellus" pitchFamily="34" charset="0"/>
                <a:ea typeface="Marcellus" pitchFamily="34" charset="-122"/>
                <a:cs typeface="Marcellus" pitchFamily="34" charset="-120"/>
              </a:rPr>
              <a:t>How to Improve Communication</a:t>
            </a:r>
            <a:endParaRPr lang="en-US" sz="5100"/>
          </a:p>
        </p:txBody>
      </p:sp>
      <p:sp>
        <p:nvSpPr>
          <p:cNvPr id="5" name="Shape 3"/>
          <p:cNvSpPr/>
          <p:nvPr/>
        </p:nvSpPr>
        <p:spPr>
          <a:xfrm>
            <a:off x="793790" y="4859774"/>
            <a:ext cx="4196358" cy="2934176"/>
          </a:xfrm>
          <a:prstGeom prst="roundRect">
            <a:avLst>
              <a:gd name="adj" fmla="val 6957"/>
            </a:avLst>
          </a:prstGeom>
          <a:solidFill>
            <a:srgbClr val="FFFFF4">
              <a:alpha val="95000"/>
            </a:srgbClr>
          </a:solidFill>
          <a:ln w="30480">
            <a:solidFill>
              <a:srgbClr val="1BCF85"/>
            </a:solidFill>
            <a:prstDash val="solid"/>
          </a:ln>
        </p:spPr>
        <p:txBody>
          <a:bodyPr/>
          <a:lstStyle/>
          <a:p>
            <a:endParaRPr lang="en-US"/>
          </a:p>
        </p:txBody>
      </p:sp>
      <p:sp>
        <p:nvSpPr>
          <p:cNvPr id="6" name="Shape 4"/>
          <p:cNvSpPr/>
          <p:nvPr/>
        </p:nvSpPr>
        <p:spPr>
          <a:xfrm>
            <a:off x="824270" y="4890254"/>
            <a:ext cx="4135398" cy="680442"/>
          </a:xfrm>
          <a:prstGeom prst="roundRect">
            <a:avLst>
              <a:gd name="adj" fmla="val 24627"/>
            </a:avLst>
          </a:prstGeom>
          <a:solidFill>
            <a:srgbClr val="FFFFF4"/>
          </a:solidFill>
          <a:ln/>
        </p:spPr>
        <p:txBody>
          <a:bodyPr/>
          <a:lstStyle/>
          <a:p>
            <a:endParaRPr lang="en-US"/>
          </a:p>
        </p:txBody>
      </p:sp>
      <p:sp>
        <p:nvSpPr>
          <p:cNvPr id="7" name="Text 5"/>
          <p:cNvSpPr/>
          <p:nvPr/>
        </p:nvSpPr>
        <p:spPr>
          <a:xfrm>
            <a:off x="2721888" y="4997887"/>
            <a:ext cx="340162" cy="442198"/>
          </a:xfrm>
          <a:prstGeom prst="rect">
            <a:avLst/>
          </a:prstGeom>
          <a:noFill/>
          <a:ln/>
        </p:spPr>
        <p:txBody>
          <a:bodyPr wrap="none" lIns="0" tIns="0" rIns="0" bIns="0" rtlCol="0" anchor="ctr"/>
          <a:lstStyle/>
          <a:p>
            <a:pPr marL="0" indent="0" algn="ctr">
              <a:lnSpc>
                <a:spcPts val="2650"/>
              </a:lnSpc>
              <a:buNone/>
            </a:pPr>
            <a:r>
              <a:rPr lang="en-US" sz="2650">
                <a:solidFill>
                  <a:srgbClr val="67534F"/>
                </a:solidFill>
                <a:latin typeface="Marcellus" pitchFamily="34" charset="0"/>
                <a:ea typeface="Marcellus" pitchFamily="34" charset="-122"/>
                <a:cs typeface="Marcellus" pitchFamily="34" charset="-120"/>
              </a:rPr>
              <a:t>1</a:t>
            </a:r>
            <a:endParaRPr lang="en-US" sz="2650"/>
          </a:p>
        </p:txBody>
      </p:sp>
      <p:sp>
        <p:nvSpPr>
          <p:cNvPr id="8" name="Text 6"/>
          <p:cNvSpPr/>
          <p:nvPr/>
        </p:nvSpPr>
        <p:spPr>
          <a:xfrm>
            <a:off x="1051084" y="5797510"/>
            <a:ext cx="3260646" cy="423863"/>
          </a:xfrm>
          <a:prstGeom prst="rect">
            <a:avLst/>
          </a:prstGeom>
          <a:noFill/>
          <a:ln/>
        </p:spPr>
        <p:txBody>
          <a:bodyPr wrap="none" lIns="0" tIns="0" rIns="0" bIns="0" rtlCol="0" anchor="t"/>
          <a:lstStyle/>
          <a:p>
            <a:pPr marL="0" indent="0" algn="l">
              <a:lnSpc>
                <a:spcPts val="3300"/>
              </a:lnSpc>
              <a:buNone/>
            </a:pPr>
            <a:r>
              <a:rPr lang="en-US" sz="2550">
                <a:solidFill>
                  <a:srgbClr val="67534F"/>
                </a:solidFill>
                <a:latin typeface="Marcellus" pitchFamily="34" charset="0"/>
                <a:ea typeface="Marcellus" pitchFamily="34" charset="-122"/>
                <a:cs typeface="Marcellus" pitchFamily="34" charset="-120"/>
              </a:rPr>
              <a:t>Active Listening</a:t>
            </a:r>
            <a:endParaRPr lang="en-US" sz="2550"/>
          </a:p>
        </p:txBody>
      </p:sp>
      <p:sp>
        <p:nvSpPr>
          <p:cNvPr id="9" name="Text 7"/>
          <p:cNvSpPr/>
          <p:nvPr/>
        </p:nvSpPr>
        <p:spPr>
          <a:xfrm>
            <a:off x="1051084" y="6357461"/>
            <a:ext cx="3681770" cy="884396"/>
          </a:xfrm>
          <a:prstGeom prst="rect">
            <a:avLst/>
          </a:prstGeom>
          <a:noFill/>
          <a:ln/>
        </p:spPr>
        <p:txBody>
          <a:bodyPr wrap="square" lIns="0" tIns="0" rIns="0" bIns="0" rtlCol="0" anchor="t"/>
          <a:lstStyle/>
          <a:p>
            <a:pPr marL="0" indent="0" algn="l">
              <a:lnSpc>
                <a:spcPts val="2300"/>
              </a:lnSpc>
              <a:buNone/>
            </a:pPr>
            <a:r>
              <a:rPr lang="en-US" sz="1750">
                <a:solidFill>
                  <a:srgbClr val="67534F"/>
                </a:solidFill>
                <a:latin typeface="Montserrat" pitchFamily="34" charset="0"/>
                <a:ea typeface="Montserrat" pitchFamily="34" charset="-122"/>
                <a:cs typeface="Montserrat" pitchFamily="34" charset="-120"/>
              </a:rPr>
              <a:t>Give full attention to patients — note both verbal and non-verbal cues without </a:t>
            </a:r>
            <a:r>
              <a:rPr lang="en-US" sz="1750">
                <a:solidFill>
                  <a:srgbClr val="67534F"/>
                </a:solidFill>
                <a:latin typeface="Montserrat" pitchFamily="34" charset="0"/>
              </a:rPr>
              <a:t>interrupting. (Anderson et al., 2025). </a:t>
            </a:r>
          </a:p>
        </p:txBody>
      </p:sp>
      <p:sp>
        <p:nvSpPr>
          <p:cNvPr id="10" name="Shape 8"/>
          <p:cNvSpPr/>
          <p:nvPr/>
        </p:nvSpPr>
        <p:spPr>
          <a:xfrm>
            <a:off x="5216962" y="4859774"/>
            <a:ext cx="4196358" cy="2934176"/>
          </a:xfrm>
          <a:prstGeom prst="roundRect">
            <a:avLst>
              <a:gd name="adj" fmla="val 6957"/>
            </a:avLst>
          </a:prstGeom>
          <a:solidFill>
            <a:srgbClr val="FFFFF4">
              <a:alpha val="95000"/>
            </a:srgbClr>
          </a:solidFill>
          <a:ln w="30480">
            <a:solidFill>
              <a:srgbClr val="1BCF85"/>
            </a:solidFill>
            <a:prstDash val="solid"/>
          </a:ln>
        </p:spPr>
        <p:txBody>
          <a:bodyPr/>
          <a:lstStyle/>
          <a:p>
            <a:endParaRPr lang="en-US"/>
          </a:p>
        </p:txBody>
      </p:sp>
      <p:sp>
        <p:nvSpPr>
          <p:cNvPr id="11" name="Shape 9"/>
          <p:cNvSpPr/>
          <p:nvPr/>
        </p:nvSpPr>
        <p:spPr>
          <a:xfrm>
            <a:off x="5247442" y="4890254"/>
            <a:ext cx="4135398" cy="680442"/>
          </a:xfrm>
          <a:prstGeom prst="roundRect">
            <a:avLst>
              <a:gd name="adj" fmla="val 24627"/>
            </a:avLst>
          </a:prstGeom>
          <a:solidFill>
            <a:srgbClr val="FFFFF4"/>
          </a:solidFill>
          <a:ln/>
        </p:spPr>
        <p:txBody>
          <a:bodyPr/>
          <a:lstStyle/>
          <a:p>
            <a:endParaRPr lang="en-US"/>
          </a:p>
        </p:txBody>
      </p:sp>
      <p:sp>
        <p:nvSpPr>
          <p:cNvPr id="12" name="Text 10"/>
          <p:cNvSpPr/>
          <p:nvPr/>
        </p:nvSpPr>
        <p:spPr>
          <a:xfrm>
            <a:off x="7145060" y="4997887"/>
            <a:ext cx="340162" cy="442198"/>
          </a:xfrm>
          <a:prstGeom prst="rect">
            <a:avLst/>
          </a:prstGeom>
          <a:noFill/>
          <a:ln/>
        </p:spPr>
        <p:txBody>
          <a:bodyPr wrap="none" lIns="0" tIns="0" rIns="0" bIns="0" rtlCol="0" anchor="ctr"/>
          <a:lstStyle/>
          <a:p>
            <a:pPr marL="0" indent="0" algn="ctr">
              <a:lnSpc>
                <a:spcPts val="2650"/>
              </a:lnSpc>
              <a:buNone/>
            </a:pPr>
            <a:r>
              <a:rPr lang="en-US" sz="2650">
                <a:solidFill>
                  <a:srgbClr val="67534F"/>
                </a:solidFill>
                <a:latin typeface="Marcellus" pitchFamily="34" charset="0"/>
                <a:ea typeface="Marcellus" pitchFamily="34" charset="-122"/>
                <a:cs typeface="Marcellus" pitchFamily="34" charset="-120"/>
              </a:rPr>
              <a:t>2</a:t>
            </a:r>
            <a:endParaRPr lang="en-US" sz="2650"/>
          </a:p>
        </p:txBody>
      </p:sp>
      <p:sp>
        <p:nvSpPr>
          <p:cNvPr id="13" name="Text 11"/>
          <p:cNvSpPr/>
          <p:nvPr/>
        </p:nvSpPr>
        <p:spPr>
          <a:xfrm>
            <a:off x="5474256" y="5797510"/>
            <a:ext cx="3260646" cy="423863"/>
          </a:xfrm>
          <a:prstGeom prst="rect">
            <a:avLst/>
          </a:prstGeom>
          <a:noFill/>
          <a:ln/>
        </p:spPr>
        <p:txBody>
          <a:bodyPr wrap="none" lIns="0" tIns="0" rIns="0" bIns="0" rtlCol="0" anchor="t"/>
          <a:lstStyle/>
          <a:p>
            <a:pPr marL="0" indent="0" algn="l">
              <a:lnSpc>
                <a:spcPts val="3300"/>
              </a:lnSpc>
              <a:buNone/>
            </a:pPr>
            <a:r>
              <a:rPr lang="en-US" sz="2550">
                <a:solidFill>
                  <a:srgbClr val="67534F"/>
                </a:solidFill>
                <a:latin typeface="Marcellus" pitchFamily="34" charset="0"/>
                <a:ea typeface="Marcellus" pitchFamily="34" charset="-122"/>
                <a:cs typeface="Marcellus" pitchFamily="34" charset="-120"/>
              </a:rPr>
              <a:t>Simulation Exercises</a:t>
            </a:r>
            <a:endParaRPr lang="en-US" sz="2550"/>
          </a:p>
        </p:txBody>
      </p:sp>
      <p:sp>
        <p:nvSpPr>
          <p:cNvPr id="14" name="Text 12"/>
          <p:cNvSpPr/>
          <p:nvPr/>
        </p:nvSpPr>
        <p:spPr>
          <a:xfrm>
            <a:off x="5474256" y="6357461"/>
            <a:ext cx="3681770" cy="1179195"/>
          </a:xfrm>
          <a:prstGeom prst="rect">
            <a:avLst/>
          </a:prstGeom>
          <a:noFill/>
          <a:ln/>
        </p:spPr>
        <p:txBody>
          <a:bodyPr wrap="square" lIns="0" tIns="0" rIns="0" bIns="0" rtlCol="0" anchor="t"/>
          <a:lstStyle/>
          <a:p>
            <a:pPr marL="0" indent="0" algn="l">
              <a:lnSpc>
                <a:spcPts val="2300"/>
              </a:lnSpc>
              <a:buNone/>
            </a:pPr>
            <a:r>
              <a:rPr lang="en-US" sz="1750">
                <a:solidFill>
                  <a:srgbClr val="67534F"/>
                </a:solidFill>
                <a:latin typeface="Montserrat" pitchFamily="34" charset="0"/>
                <a:ea typeface="Montserrat" pitchFamily="34" charset="-122"/>
                <a:cs typeface="Montserrat" pitchFamily="34" charset="-120"/>
              </a:rPr>
              <a:t>Role-play clinical conversations to rehearse difficult scenarios and refine your approach in a safe setting.</a:t>
            </a:r>
            <a:endParaRPr lang="en-US" sz="1750"/>
          </a:p>
        </p:txBody>
      </p:sp>
      <p:sp>
        <p:nvSpPr>
          <p:cNvPr id="15" name="Shape 13"/>
          <p:cNvSpPr/>
          <p:nvPr/>
        </p:nvSpPr>
        <p:spPr>
          <a:xfrm>
            <a:off x="9640133" y="4859774"/>
            <a:ext cx="4196358" cy="2934176"/>
          </a:xfrm>
          <a:prstGeom prst="roundRect">
            <a:avLst>
              <a:gd name="adj" fmla="val 6957"/>
            </a:avLst>
          </a:prstGeom>
          <a:solidFill>
            <a:srgbClr val="FFFFF4">
              <a:alpha val="95000"/>
            </a:srgbClr>
          </a:solidFill>
          <a:ln w="30480">
            <a:solidFill>
              <a:srgbClr val="1BCF85"/>
            </a:solidFill>
            <a:prstDash val="solid"/>
          </a:ln>
        </p:spPr>
        <p:txBody>
          <a:bodyPr/>
          <a:lstStyle/>
          <a:p>
            <a:endParaRPr lang="en-US"/>
          </a:p>
        </p:txBody>
      </p:sp>
      <p:sp>
        <p:nvSpPr>
          <p:cNvPr id="16" name="Shape 14"/>
          <p:cNvSpPr/>
          <p:nvPr/>
        </p:nvSpPr>
        <p:spPr>
          <a:xfrm>
            <a:off x="9670613" y="4890254"/>
            <a:ext cx="4135398" cy="680442"/>
          </a:xfrm>
          <a:prstGeom prst="roundRect">
            <a:avLst>
              <a:gd name="adj" fmla="val 24627"/>
            </a:avLst>
          </a:prstGeom>
          <a:solidFill>
            <a:srgbClr val="FFFFF4"/>
          </a:solidFill>
          <a:ln/>
        </p:spPr>
        <p:txBody>
          <a:bodyPr/>
          <a:lstStyle/>
          <a:p>
            <a:endParaRPr lang="en-US"/>
          </a:p>
        </p:txBody>
      </p:sp>
      <p:sp>
        <p:nvSpPr>
          <p:cNvPr id="17" name="Text 15"/>
          <p:cNvSpPr/>
          <p:nvPr/>
        </p:nvSpPr>
        <p:spPr>
          <a:xfrm>
            <a:off x="11568232" y="4997887"/>
            <a:ext cx="340162" cy="442198"/>
          </a:xfrm>
          <a:prstGeom prst="rect">
            <a:avLst/>
          </a:prstGeom>
          <a:noFill/>
          <a:ln/>
        </p:spPr>
        <p:txBody>
          <a:bodyPr wrap="none" lIns="0" tIns="0" rIns="0" bIns="0" rtlCol="0" anchor="ctr"/>
          <a:lstStyle/>
          <a:p>
            <a:pPr marL="0" indent="0" algn="ctr">
              <a:lnSpc>
                <a:spcPts val="2650"/>
              </a:lnSpc>
              <a:buNone/>
            </a:pPr>
            <a:r>
              <a:rPr lang="en-US" sz="2650">
                <a:solidFill>
                  <a:srgbClr val="67534F"/>
                </a:solidFill>
                <a:latin typeface="Marcellus" pitchFamily="34" charset="0"/>
                <a:ea typeface="Marcellus" pitchFamily="34" charset="-122"/>
                <a:cs typeface="Marcellus" pitchFamily="34" charset="-120"/>
              </a:rPr>
              <a:t>3</a:t>
            </a:r>
            <a:endParaRPr lang="en-US" sz="2650"/>
          </a:p>
        </p:txBody>
      </p:sp>
      <p:sp>
        <p:nvSpPr>
          <p:cNvPr id="18" name="Text 16"/>
          <p:cNvSpPr/>
          <p:nvPr/>
        </p:nvSpPr>
        <p:spPr>
          <a:xfrm>
            <a:off x="9897427" y="5797510"/>
            <a:ext cx="3260646" cy="423863"/>
          </a:xfrm>
          <a:prstGeom prst="rect">
            <a:avLst/>
          </a:prstGeom>
          <a:noFill/>
          <a:ln/>
        </p:spPr>
        <p:txBody>
          <a:bodyPr wrap="none" lIns="0" tIns="0" rIns="0" bIns="0" rtlCol="0" anchor="t"/>
          <a:lstStyle/>
          <a:p>
            <a:pPr marL="0" indent="0" algn="l">
              <a:lnSpc>
                <a:spcPts val="3300"/>
              </a:lnSpc>
              <a:buNone/>
            </a:pPr>
            <a:r>
              <a:rPr lang="en-US" sz="2550">
                <a:solidFill>
                  <a:srgbClr val="67534F"/>
                </a:solidFill>
                <a:latin typeface="Marcellus" pitchFamily="34" charset="0"/>
                <a:ea typeface="Marcellus" pitchFamily="34" charset="-122"/>
                <a:cs typeface="Marcellus" pitchFamily="34" charset="-120"/>
              </a:rPr>
              <a:t>Peer Feedback</a:t>
            </a:r>
            <a:endParaRPr lang="en-US" sz="2550"/>
          </a:p>
        </p:txBody>
      </p:sp>
      <p:sp>
        <p:nvSpPr>
          <p:cNvPr id="19" name="Text 17"/>
          <p:cNvSpPr/>
          <p:nvPr/>
        </p:nvSpPr>
        <p:spPr>
          <a:xfrm>
            <a:off x="9897427" y="6357461"/>
            <a:ext cx="3681770" cy="1179195"/>
          </a:xfrm>
          <a:prstGeom prst="rect">
            <a:avLst/>
          </a:prstGeom>
          <a:noFill/>
          <a:ln/>
        </p:spPr>
        <p:txBody>
          <a:bodyPr wrap="square" lIns="0" tIns="0" rIns="0" bIns="0" rtlCol="0" anchor="t"/>
          <a:lstStyle/>
          <a:p>
            <a:pPr marL="0" indent="0" algn="l">
              <a:lnSpc>
                <a:spcPts val="2300"/>
              </a:lnSpc>
              <a:buNone/>
            </a:pPr>
            <a:r>
              <a:rPr lang="en-US" sz="1750">
                <a:solidFill>
                  <a:srgbClr val="67534F"/>
                </a:solidFill>
                <a:latin typeface="Montserrat" pitchFamily="34" charset="0"/>
                <a:ea typeface="Montserrat" pitchFamily="34" charset="-122"/>
                <a:cs typeface="Montserrat" pitchFamily="34" charset="-120"/>
              </a:rPr>
              <a:t>Seek honest input from colleagues and mentors to identify blind spots and adjust tone and clarity.</a:t>
            </a:r>
            <a:endParaRPr lang="en-US" sz="175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760720" cy="10972800"/>
          </a:xfrm>
          <a:prstGeom prst="rect">
            <a:avLst/>
          </a:prstGeom>
        </p:spPr>
      </p:pic>
      <p:sp>
        <p:nvSpPr>
          <p:cNvPr id="3" name="Shape 0"/>
          <p:cNvSpPr/>
          <p:nvPr/>
        </p:nvSpPr>
        <p:spPr>
          <a:xfrm>
            <a:off x="6280190" y="3215640"/>
            <a:ext cx="1468993" cy="371832"/>
          </a:xfrm>
          <a:prstGeom prst="roundRect">
            <a:avLst>
              <a:gd name="adj" fmla="val 43922"/>
            </a:avLst>
          </a:prstGeom>
          <a:solidFill>
            <a:srgbClr val="FFE0CC"/>
          </a:solidFill>
          <a:ln/>
        </p:spPr>
        <p:txBody>
          <a:bodyPr/>
          <a:lstStyle/>
          <a:p>
            <a:endParaRPr lang="en-US"/>
          </a:p>
        </p:txBody>
      </p:sp>
      <p:sp>
        <p:nvSpPr>
          <p:cNvPr id="4" name="Text 1"/>
          <p:cNvSpPr/>
          <p:nvPr/>
        </p:nvSpPr>
        <p:spPr>
          <a:xfrm>
            <a:off x="6416278" y="3283625"/>
            <a:ext cx="1196816" cy="235863"/>
          </a:xfrm>
          <a:prstGeom prst="rect">
            <a:avLst/>
          </a:prstGeom>
          <a:noFill/>
          <a:ln/>
        </p:spPr>
        <p:txBody>
          <a:bodyPr wrap="none" lIns="0" tIns="0" rIns="0" bIns="0" rtlCol="0" anchor="t"/>
          <a:lstStyle/>
          <a:p>
            <a:pPr marL="0" indent="0" algn="l">
              <a:lnSpc>
                <a:spcPts val="1850"/>
              </a:lnSpc>
              <a:buNone/>
            </a:pPr>
            <a:r>
              <a:rPr lang="en-US" sz="1400">
                <a:solidFill>
                  <a:srgbClr val="67534F"/>
                </a:solidFill>
                <a:latin typeface="Montserrat" pitchFamily="34" charset="0"/>
                <a:ea typeface="Montserrat" pitchFamily="34" charset="-122"/>
                <a:cs typeface="Montserrat" pitchFamily="34" charset="-120"/>
              </a:rPr>
              <a:t>KEY SKILL #2</a:t>
            </a:r>
            <a:endParaRPr lang="en-US" sz="1400"/>
          </a:p>
        </p:txBody>
      </p:sp>
      <p:sp>
        <p:nvSpPr>
          <p:cNvPr id="5" name="Text 2"/>
          <p:cNvSpPr/>
          <p:nvPr/>
        </p:nvSpPr>
        <p:spPr>
          <a:xfrm>
            <a:off x="6280190" y="3678198"/>
            <a:ext cx="6521291" cy="847725"/>
          </a:xfrm>
          <a:prstGeom prst="rect">
            <a:avLst/>
          </a:prstGeom>
          <a:noFill/>
          <a:ln/>
        </p:spPr>
        <p:txBody>
          <a:bodyPr wrap="none" lIns="0" tIns="0" rIns="0" bIns="0" rtlCol="0" anchor="t"/>
          <a:lstStyle/>
          <a:p>
            <a:pPr marL="0" indent="0" algn="l">
              <a:lnSpc>
                <a:spcPts val="6650"/>
              </a:lnSpc>
              <a:buNone/>
            </a:pPr>
            <a:r>
              <a:rPr lang="en-US" sz="5100">
                <a:solidFill>
                  <a:srgbClr val="532418"/>
                </a:solidFill>
                <a:latin typeface="Marcellus" pitchFamily="34" charset="0"/>
                <a:ea typeface="Marcellus" pitchFamily="34" charset="-122"/>
                <a:cs typeface="Marcellus" pitchFamily="34" charset="-120"/>
              </a:rPr>
              <a:t>Empathy</a:t>
            </a:r>
            <a:endParaRPr lang="en-US" sz="5100"/>
          </a:p>
        </p:txBody>
      </p:sp>
      <p:sp>
        <p:nvSpPr>
          <p:cNvPr id="6" name="Text 3"/>
          <p:cNvSpPr/>
          <p:nvPr/>
        </p:nvSpPr>
        <p:spPr>
          <a:xfrm>
            <a:off x="6280190" y="4866084"/>
            <a:ext cx="7556421" cy="2891076"/>
          </a:xfrm>
          <a:prstGeom prst="rect">
            <a:avLst/>
          </a:prstGeom>
          <a:noFill/>
          <a:ln/>
        </p:spPr>
        <p:txBody>
          <a:bodyPr wrap="square" lIns="0" tIns="0" rIns="0" bIns="0" rtlCol="0" anchor="t"/>
          <a:lstStyle/>
          <a:p>
            <a:pPr marL="342900" indent="-342900" algn="l">
              <a:lnSpc>
                <a:spcPts val="2300"/>
              </a:lnSpc>
              <a:buSzPct val="100000"/>
              <a:buChar char="•"/>
            </a:pPr>
            <a:r>
              <a:rPr lang="en-US" sz="1750" b="1">
                <a:solidFill>
                  <a:srgbClr val="67534F"/>
                </a:solidFill>
                <a:latin typeface="Montserrat" pitchFamily="34" charset="0"/>
                <a:ea typeface="Montserrat" pitchFamily="34" charset="-122"/>
                <a:cs typeface="Montserrat" pitchFamily="34" charset="-120"/>
              </a:rPr>
              <a:t>Shared understanding:</a:t>
            </a:r>
            <a:r>
              <a:rPr lang="en-US" sz="1750">
                <a:solidFill>
                  <a:srgbClr val="67534F"/>
                </a:solidFill>
                <a:latin typeface="Montserrat" pitchFamily="34" charset="0"/>
                <a:ea typeface="Montserrat" pitchFamily="34" charset="-122"/>
                <a:cs typeface="Montserrat" pitchFamily="34" charset="-120"/>
              </a:rPr>
              <a:t> Empathy means recognizing and validating what patients feel — fear, pain, uncertainty.</a:t>
            </a:r>
            <a:endParaRPr lang="en-US" sz="1750"/>
          </a:p>
          <a:p>
            <a:pPr marL="342900" indent="-342900" algn="l">
              <a:lnSpc>
                <a:spcPts val="2300"/>
              </a:lnSpc>
              <a:buSzPct val="100000"/>
              <a:buChar char="•"/>
            </a:pPr>
            <a:r>
              <a:rPr lang="en-US" sz="1750" b="1">
                <a:solidFill>
                  <a:srgbClr val="67534F"/>
                </a:solidFill>
                <a:latin typeface="Montserrat" pitchFamily="34" charset="0"/>
                <a:ea typeface="Montserrat" pitchFamily="34" charset="-122"/>
                <a:cs typeface="Montserrat" pitchFamily="34" charset="-120"/>
              </a:rPr>
              <a:t>Better outcomes:</a:t>
            </a:r>
            <a:r>
              <a:rPr lang="en-US" sz="1750">
                <a:solidFill>
                  <a:srgbClr val="67534F"/>
                </a:solidFill>
                <a:latin typeface="Montserrat" pitchFamily="34" charset="0"/>
                <a:ea typeface="Montserrat" pitchFamily="34" charset="-122"/>
                <a:cs typeface="Montserrat" pitchFamily="34" charset="-120"/>
              </a:rPr>
              <a:t> Patients who feel understood report higher satisfaction and engage more openly in their care.</a:t>
            </a:r>
            <a:endParaRPr lang="en-US" sz="1750"/>
          </a:p>
          <a:p>
            <a:pPr marL="342900" indent="-342900" algn="l">
              <a:lnSpc>
                <a:spcPts val="2300"/>
              </a:lnSpc>
              <a:buSzPct val="100000"/>
              <a:buChar char="•"/>
            </a:pPr>
            <a:r>
              <a:rPr lang="en-US" sz="1750" b="1">
                <a:solidFill>
                  <a:srgbClr val="67534F"/>
                </a:solidFill>
                <a:latin typeface="Montserrat" pitchFamily="34" charset="0"/>
                <a:ea typeface="Montserrat" pitchFamily="34" charset="-122"/>
                <a:cs typeface="Montserrat" pitchFamily="34" charset="-120"/>
              </a:rPr>
              <a:t>Trust and rapport:</a:t>
            </a:r>
            <a:r>
              <a:rPr lang="en-US" sz="1750">
                <a:solidFill>
                  <a:srgbClr val="67534F"/>
                </a:solidFill>
                <a:latin typeface="Montserrat" pitchFamily="34" charset="0"/>
                <a:ea typeface="Montserrat" pitchFamily="34" charset="-122"/>
                <a:cs typeface="Montserrat" pitchFamily="34" charset="-120"/>
              </a:rPr>
              <a:t> Empathetic nurses build stronger relationships, </a:t>
            </a:r>
            <a:r>
              <a:rPr lang="en-US" sz="1750">
                <a:solidFill>
                  <a:srgbClr val="67534F"/>
                </a:solidFill>
                <a:latin typeface="Montserrat" pitchFamily="34" charset="0"/>
              </a:rPr>
              <a:t>making patients more likely to share critical information(Ellis, 2022). .</a:t>
            </a:r>
          </a:p>
          <a:p>
            <a:pPr marL="342900" indent="-342900" algn="l">
              <a:lnSpc>
                <a:spcPts val="2300"/>
              </a:lnSpc>
              <a:buSzPct val="100000"/>
              <a:buChar char="•"/>
            </a:pPr>
            <a:r>
              <a:rPr lang="en-US" sz="1750" b="1">
                <a:solidFill>
                  <a:srgbClr val="67534F"/>
                </a:solidFill>
                <a:latin typeface="Montserrat" pitchFamily="34" charset="0"/>
                <a:ea typeface="Montserrat" pitchFamily="34" charset="-122"/>
                <a:cs typeface="Montserrat" pitchFamily="34" charset="-120"/>
              </a:rPr>
              <a:t>Holistic care:</a:t>
            </a:r>
            <a:r>
              <a:rPr lang="en-US" sz="1750">
                <a:solidFill>
                  <a:srgbClr val="67534F"/>
                </a:solidFill>
                <a:latin typeface="Montserrat" pitchFamily="34" charset="0"/>
                <a:ea typeface="Montserrat" pitchFamily="34" charset="-122"/>
                <a:cs typeface="Montserrat" pitchFamily="34" charset="-120"/>
              </a:rPr>
              <a:t> Addressing emotional needs alongside physical needs leads to truly comprehensive care.</a:t>
            </a:r>
            <a:endParaRPr lang="en-US" sz="175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Shape 0"/>
          <p:cNvSpPr/>
          <p:nvPr/>
        </p:nvSpPr>
        <p:spPr>
          <a:xfrm>
            <a:off x="793790" y="3351133"/>
            <a:ext cx="2304217" cy="402312"/>
          </a:xfrm>
          <a:prstGeom prst="roundRect">
            <a:avLst>
              <a:gd name="adj" fmla="val 40594"/>
            </a:avLst>
          </a:prstGeom>
          <a:noFill/>
          <a:ln w="15240">
            <a:solidFill>
              <a:srgbClr val="FF954F"/>
            </a:solidFill>
            <a:prstDash val="solid"/>
          </a:ln>
        </p:spPr>
        <p:txBody>
          <a:bodyPr/>
          <a:lstStyle/>
          <a:p>
            <a:endParaRPr lang="en-US"/>
          </a:p>
        </p:txBody>
      </p:sp>
      <p:sp>
        <p:nvSpPr>
          <p:cNvPr id="3" name="Text 1"/>
          <p:cNvSpPr/>
          <p:nvPr/>
        </p:nvSpPr>
        <p:spPr>
          <a:xfrm>
            <a:off x="945118" y="3434358"/>
            <a:ext cx="2001560" cy="235863"/>
          </a:xfrm>
          <a:prstGeom prst="rect">
            <a:avLst/>
          </a:prstGeom>
          <a:noFill/>
          <a:ln/>
        </p:spPr>
        <p:txBody>
          <a:bodyPr wrap="none" lIns="0" tIns="0" rIns="0" bIns="0" rtlCol="0" anchor="t"/>
          <a:lstStyle/>
          <a:p>
            <a:pPr marL="0" indent="0" algn="l">
              <a:lnSpc>
                <a:spcPts val="1850"/>
              </a:lnSpc>
              <a:buNone/>
            </a:pPr>
            <a:r>
              <a:rPr lang="en-US" sz="1400">
                <a:solidFill>
                  <a:srgbClr val="FF954F"/>
                </a:solidFill>
                <a:latin typeface="Montserrat" pitchFamily="34" charset="0"/>
                <a:ea typeface="Montserrat" pitchFamily="34" charset="-122"/>
                <a:cs typeface="Montserrat" pitchFamily="34" charset="-120"/>
              </a:rPr>
              <a:t>SKILL DEVELOPMENT</a:t>
            </a:r>
            <a:endParaRPr lang="en-US" sz="1400"/>
          </a:p>
        </p:txBody>
      </p:sp>
      <p:sp>
        <p:nvSpPr>
          <p:cNvPr id="4" name="Text 2"/>
          <p:cNvSpPr/>
          <p:nvPr/>
        </p:nvSpPr>
        <p:spPr>
          <a:xfrm>
            <a:off x="793790" y="3844171"/>
            <a:ext cx="6590586" cy="847725"/>
          </a:xfrm>
          <a:prstGeom prst="rect">
            <a:avLst/>
          </a:prstGeom>
          <a:noFill/>
          <a:ln/>
        </p:spPr>
        <p:txBody>
          <a:bodyPr wrap="none" lIns="0" tIns="0" rIns="0" bIns="0" rtlCol="0" anchor="t"/>
          <a:lstStyle/>
          <a:p>
            <a:pPr marL="0" indent="0" algn="l">
              <a:lnSpc>
                <a:spcPts val="6650"/>
              </a:lnSpc>
              <a:buNone/>
            </a:pPr>
            <a:r>
              <a:rPr lang="en-US" sz="5100">
                <a:solidFill>
                  <a:srgbClr val="532418"/>
                </a:solidFill>
                <a:latin typeface="Marcellus" pitchFamily="34" charset="0"/>
                <a:ea typeface="Marcellus" pitchFamily="34" charset="-122"/>
                <a:cs typeface="Marcellus" pitchFamily="34" charset="-120"/>
              </a:rPr>
              <a:t>How to Build Empathy</a:t>
            </a:r>
            <a:endParaRPr lang="en-US" sz="5100"/>
          </a:p>
        </p:txBody>
      </p:sp>
      <p:pic>
        <p:nvPicPr>
          <p:cNvPr id="5"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93790" y="5032058"/>
            <a:ext cx="566976" cy="566976"/>
          </a:xfrm>
          <a:prstGeom prst="rect">
            <a:avLst/>
          </a:prstGeom>
        </p:spPr>
      </p:pic>
      <p:sp>
        <p:nvSpPr>
          <p:cNvPr id="6" name="Text 3"/>
          <p:cNvSpPr/>
          <p:nvPr/>
        </p:nvSpPr>
        <p:spPr>
          <a:xfrm>
            <a:off x="793790" y="5882521"/>
            <a:ext cx="3260646" cy="423863"/>
          </a:xfrm>
          <a:prstGeom prst="rect">
            <a:avLst/>
          </a:prstGeom>
          <a:noFill/>
          <a:ln/>
        </p:spPr>
        <p:txBody>
          <a:bodyPr wrap="none" lIns="0" tIns="0" rIns="0" bIns="0" rtlCol="0" anchor="t"/>
          <a:lstStyle/>
          <a:p>
            <a:pPr marL="0" indent="0" algn="l">
              <a:lnSpc>
                <a:spcPts val="3300"/>
              </a:lnSpc>
              <a:buNone/>
            </a:pPr>
            <a:r>
              <a:rPr lang="en-US" sz="2550">
                <a:solidFill>
                  <a:srgbClr val="67534F"/>
                </a:solidFill>
                <a:latin typeface="Marcellus" pitchFamily="34" charset="0"/>
                <a:ea typeface="Marcellus" pitchFamily="34" charset="-122"/>
                <a:cs typeface="Marcellus" pitchFamily="34" charset="-120"/>
              </a:rPr>
              <a:t>Reflective Practice</a:t>
            </a:r>
            <a:endParaRPr lang="en-US" sz="2550"/>
          </a:p>
        </p:txBody>
      </p:sp>
      <p:sp>
        <p:nvSpPr>
          <p:cNvPr id="7" name="Text 4"/>
          <p:cNvSpPr/>
          <p:nvPr/>
        </p:nvSpPr>
        <p:spPr>
          <a:xfrm>
            <a:off x="793790" y="6442472"/>
            <a:ext cx="4158615" cy="1179195"/>
          </a:xfrm>
          <a:prstGeom prst="rect">
            <a:avLst/>
          </a:prstGeom>
          <a:noFill/>
          <a:ln/>
        </p:spPr>
        <p:txBody>
          <a:bodyPr wrap="square" lIns="0" tIns="0" rIns="0" bIns="0" rtlCol="0" anchor="t"/>
          <a:lstStyle/>
          <a:p>
            <a:pPr marL="0" indent="0" algn="l">
              <a:lnSpc>
                <a:spcPts val="2300"/>
              </a:lnSpc>
              <a:buNone/>
            </a:pPr>
            <a:r>
              <a:rPr lang="en-US" sz="1750">
                <a:solidFill>
                  <a:srgbClr val="67534F"/>
                </a:solidFill>
                <a:latin typeface="Montserrat" pitchFamily="34" charset="0"/>
                <a:ea typeface="Montserrat" pitchFamily="34" charset="-122"/>
                <a:cs typeface="Montserrat" pitchFamily="34" charset="-120"/>
              </a:rPr>
              <a:t>Review past patient interactions to identify how you responded emotionally and how you </a:t>
            </a:r>
            <a:r>
              <a:rPr lang="en-US" sz="1750">
                <a:solidFill>
                  <a:srgbClr val="67534F"/>
                </a:solidFill>
                <a:latin typeface="Montserrat" pitchFamily="34" charset="0"/>
              </a:rPr>
              <a:t>might improve future encounters (Hui et al., 2023). .</a:t>
            </a:r>
          </a:p>
        </p:txBody>
      </p:sp>
      <p:pic>
        <p:nvPicPr>
          <p:cNvPr id="8"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235893" y="5032058"/>
            <a:ext cx="566976" cy="566976"/>
          </a:xfrm>
          <a:prstGeom prst="rect">
            <a:avLst/>
          </a:prstGeom>
        </p:spPr>
      </p:pic>
      <p:sp>
        <p:nvSpPr>
          <p:cNvPr id="9" name="Text 5"/>
          <p:cNvSpPr/>
          <p:nvPr/>
        </p:nvSpPr>
        <p:spPr>
          <a:xfrm>
            <a:off x="5235893" y="5882521"/>
            <a:ext cx="3813334" cy="423863"/>
          </a:xfrm>
          <a:prstGeom prst="rect">
            <a:avLst/>
          </a:prstGeom>
          <a:noFill/>
          <a:ln/>
        </p:spPr>
        <p:txBody>
          <a:bodyPr wrap="none" lIns="0" tIns="0" rIns="0" bIns="0" rtlCol="0" anchor="t"/>
          <a:lstStyle/>
          <a:p>
            <a:pPr marL="0" indent="0" algn="l">
              <a:lnSpc>
                <a:spcPts val="3300"/>
              </a:lnSpc>
              <a:buNone/>
            </a:pPr>
            <a:r>
              <a:rPr lang="en-US" sz="2550">
                <a:solidFill>
                  <a:srgbClr val="67534F"/>
                </a:solidFill>
                <a:latin typeface="Marcellus" pitchFamily="34" charset="0"/>
                <a:ea typeface="Marcellus" pitchFamily="34" charset="-122"/>
                <a:cs typeface="Marcellus" pitchFamily="34" charset="-120"/>
              </a:rPr>
              <a:t>Patient-Centered Training</a:t>
            </a:r>
            <a:endParaRPr lang="en-US" sz="2550"/>
          </a:p>
        </p:txBody>
      </p:sp>
      <p:sp>
        <p:nvSpPr>
          <p:cNvPr id="10" name="Text 6"/>
          <p:cNvSpPr/>
          <p:nvPr/>
        </p:nvSpPr>
        <p:spPr>
          <a:xfrm>
            <a:off x="5235893" y="6442472"/>
            <a:ext cx="4158615" cy="884396"/>
          </a:xfrm>
          <a:prstGeom prst="rect">
            <a:avLst/>
          </a:prstGeom>
          <a:noFill/>
          <a:ln/>
        </p:spPr>
        <p:txBody>
          <a:bodyPr wrap="square" lIns="0" tIns="0" rIns="0" bIns="0" rtlCol="0" anchor="t"/>
          <a:lstStyle/>
          <a:p>
            <a:pPr marL="0" indent="0" algn="l">
              <a:lnSpc>
                <a:spcPts val="2300"/>
              </a:lnSpc>
              <a:buNone/>
            </a:pPr>
            <a:r>
              <a:rPr lang="en-US" sz="1750">
                <a:solidFill>
                  <a:srgbClr val="67534F"/>
                </a:solidFill>
                <a:latin typeface="Montserrat" pitchFamily="34" charset="0"/>
                <a:ea typeface="Montserrat" pitchFamily="34" charset="-122"/>
                <a:cs typeface="Montserrat" pitchFamily="34" charset="-120"/>
              </a:rPr>
              <a:t>Learn to prioritize each patient's unique needs, preferences, and dignity in every interaction.</a:t>
            </a:r>
            <a:endParaRPr lang="en-US" sz="1750"/>
          </a:p>
        </p:txBody>
      </p:sp>
      <p:pic>
        <p:nvPicPr>
          <p:cNvPr id="11"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677995" y="5032058"/>
            <a:ext cx="566976" cy="566976"/>
          </a:xfrm>
          <a:prstGeom prst="rect">
            <a:avLst/>
          </a:prstGeom>
        </p:spPr>
      </p:pic>
      <p:sp>
        <p:nvSpPr>
          <p:cNvPr id="12" name="Text 7"/>
          <p:cNvSpPr/>
          <p:nvPr/>
        </p:nvSpPr>
        <p:spPr>
          <a:xfrm>
            <a:off x="9677995" y="5882521"/>
            <a:ext cx="3260646" cy="423863"/>
          </a:xfrm>
          <a:prstGeom prst="rect">
            <a:avLst/>
          </a:prstGeom>
          <a:noFill/>
          <a:ln/>
        </p:spPr>
        <p:txBody>
          <a:bodyPr wrap="none" lIns="0" tIns="0" rIns="0" bIns="0" rtlCol="0" anchor="t"/>
          <a:lstStyle/>
          <a:p>
            <a:pPr marL="0" indent="0" algn="l">
              <a:lnSpc>
                <a:spcPts val="3300"/>
              </a:lnSpc>
              <a:buNone/>
            </a:pPr>
            <a:r>
              <a:rPr lang="en-US" sz="2550">
                <a:solidFill>
                  <a:srgbClr val="67534F"/>
                </a:solidFill>
                <a:latin typeface="Marcellus" pitchFamily="34" charset="0"/>
                <a:ea typeface="Marcellus" pitchFamily="34" charset="-122"/>
                <a:cs typeface="Marcellus" pitchFamily="34" charset="-120"/>
              </a:rPr>
              <a:t>Cultural Exposure</a:t>
            </a:r>
            <a:endParaRPr lang="en-US" sz="2550"/>
          </a:p>
        </p:txBody>
      </p:sp>
      <p:sp>
        <p:nvSpPr>
          <p:cNvPr id="13" name="Text 8"/>
          <p:cNvSpPr/>
          <p:nvPr/>
        </p:nvSpPr>
        <p:spPr>
          <a:xfrm>
            <a:off x="9677995" y="6442472"/>
            <a:ext cx="4158615" cy="1179195"/>
          </a:xfrm>
          <a:prstGeom prst="rect">
            <a:avLst/>
          </a:prstGeom>
          <a:noFill/>
          <a:ln/>
        </p:spPr>
        <p:txBody>
          <a:bodyPr wrap="square" lIns="0" tIns="0" rIns="0" bIns="0" rtlCol="0" anchor="t"/>
          <a:lstStyle/>
          <a:p>
            <a:pPr marL="0" indent="0" algn="l">
              <a:lnSpc>
                <a:spcPts val="2300"/>
              </a:lnSpc>
              <a:buNone/>
            </a:pPr>
            <a:r>
              <a:rPr lang="en-US" sz="1750">
                <a:solidFill>
                  <a:srgbClr val="67534F"/>
                </a:solidFill>
                <a:latin typeface="Montserrat" pitchFamily="34" charset="0"/>
                <a:ea typeface="Montserrat" pitchFamily="34" charset="-122"/>
                <a:cs typeface="Montserrat" pitchFamily="34" charset="-120"/>
              </a:rPr>
              <a:t>Working with patients from diverse backgrounds deepens cultural competence and broadens perspective.</a:t>
            </a:r>
            <a:endParaRPr lang="en-US" sz="175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Shape 0"/>
          <p:cNvSpPr/>
          <p:nvPr/>
        </p:nvSpPr>
        <p:spPr>
          <a:xfrm>
            <a:off x="793790" y="1083945"/>
            <a:ext cx="1468279" cy="371832"/>
          </a:xfrm>
          <a:prstGeom prst="roundRect">
            <a:avLst>
              <a:gd name="adj" fmla="val 43922"/>
            </a:avLst>
          </a:prstGeom>
          <a:solidFill>
            <a:srgbClr val="FFE0CC"/>
          </a:solidFill>
          <a:ln/>
        </p:spPr>
        <p:txBody>
          <a:bodyPr/>
          <a:lstStyle/>
          <a:p>
            <a:endParaRPr lang="en-US"/>
          </a:p>
        </p:txBody>
      </p:sp>
      <p:sp>
        <p:nvSpPr>
          <p:cNvPr id="3" name="Text 1"/>
          <p:cNvSpPr/>
          <p:nvPr/>
        </p:nvSpPr>
        <p:spPr>
          <a:xfrm>
            <a:off x="929878" y="1151930"/>
            <a:ext cx="1196102" cy="235863"/>
          </a:xfrm>
          <a:prstGeom prst="rect">
            <a:avLst/>
          </a:prstGeom>
          <a:noFill/>
          <a:ln/>
        </p:spPr>
        <p:txBody>
          <a:bodyPr wrap="none" lIns="0" tIns="0" rIns="0" bIns="0" rtlCol="0" anchor="t"/>
          <a:lstStyle/>
          <a:p>
            <a:pPr marL="0" indent="0" algn="l">
              <a:lnSpc>
                <a:spcPts val="1850"/>
              </a:lnSpc>
              <a:buNone/>
            </a:pPr>
            <a:r>
              <a:rPr lang="en-US" sz="1400">
                <a:solidFill>
                  <a:srgbClr val="67534F"/>
                </a:solidFill>
                <a:latin typeface="Montserrat" pitchFamily="34" charset="0"/>
                <a:ea typeface="Montserrat" pitchFamily="34" charset="-122"/>
                <a:cs typeface="Montserrat" pitchFamily="34" charset="-120"/>
              </a:rPr>
              <a:t>KEY SKILL #3</a:t>
            </a:r>
            <a:endParaRPr lang="en-US" sz="1400"/>
          </a:p>
        </p:txBody>
      </p:sp>
      <p:sp>
        <p:nvSpPr>
          <p:cNvPr id="4" name="Text 2"/>
          <p:cNvSpPr/>
          <p:nvPr/>
        </p:nvSpPr>
        <p:spPr>
          <a:xfrm>
            <a:off x="793790" y="1546503"/>
            <a:ext cx="6521291" cy="847725"/>
          </a:xfrm>
          <a:prstGeom prst="rect">
            <a:avLst/>
          </a:prstGeom>
          <a:noFill/>
          <a:ln/>
        </p:spPr>
        <p:txBody>
          <a:bodyPr wrap="none" lIns="0" tIns="0" rIns="0" bIns="0" rtlCol="0" anchor="t"/>
          <a:lstStyle/>
          <a:p>
            <a:pPr marL="0" indent="0" algn="l">
              <a:lnSpc>
                <a:spcPts val="6650"/>
              </a:lnSpc>
              <a:buNone/>
            </a:pPr>
            <a:r>
              <a:rPr lang="en-US" sz="5100">
                <a:solidFill>
                  <a:srgbClr val="532418"/>
                </a:solidFill>
                <a:latin typeface="Marcellus" pitchFamily="34" charset="0"/>
                <a:ea typeface="Marcellus" pitchFamily="34" charset="-122"/>
                <a:cs typeface="Marcellus" pitchFamily="34" charset="-120"/>
              </a:rPr>
              <a:t>Clinical Competence</a:t>
            </a:r>
            <a:endParaRPr lang="en-US" sz="5100"/>
          </a:p>
        </p:txBody>
      </p:sp>
      <p:pic>
        <p:nvPicPr>
          <p:cNvPr id="5" name="Image 0" descr="preencoded.png"/>
          <p:cNvPicPr>
            <a:picLocks noChangeAspect="1"/>
          </p:cNvPicPr>
          <p:nvPr/>
        </p:nvPicPr>
        <p:blipFill>
          <a:blip r:embed="rId3"/>
          <a:stretch>
            <a:fillRect/>
          </a:stretch>
        </p:blipFill>
        <p:spPr>
          <a:xfrm>
            <a:off x="793790" y="3964424"/>
            <a:ext cx="8284131" cy="4694277"/>
          </a:xfrm>
          <a:prstGeom prst="rect">
            <a:avLst/>
          </a:prstGeom>
        </p:spPr>
      </p:pic>
      <p:sp>
        <p:nvSpPr>
          <p:cNvPr id="6" name="Text 3"/>
          <p:cNvSpPr/>
          <p:nvPr/>
        </p:nvSpPr>
        <p:spPr>
          <a:xfrm>
            <a:off x="9638943" y="2938463"/>
            <a:ext cx="4205168" cy="4659868"/>
          </a:xfrm>
          <a:prstGeom prst="rect">
            <a:avLst/>
          </a:prstGeom>
          <a:noFill/>
          <a:ln/>
        </p:spPr>
        <p:txBody>
          <a:bodyPr wrap="square" lIns="0" tIns="0" rIns="0" bIns="0" rtlCol="0" anchor="t"/>
          <a:lstStyle/>
          <a:p>
            <a:pPr marL="342900" indent="-342900" algn="l">
              <a:lnSpc>
                <a:spcPts val="2300"/>
              </a:lnSpc>
              <a:buSzPct val="100000"/>
              <a:buChar char="•"/>
            </a:pPr>
            <a:r>
              <a:rPr lang="en-US" sz="1750" b="1">
                <a:solidFill>
                  <a:srgbClr val="67534F"/>
                </a:solidFill>
                <a:latin typeface="Montserrat" pitchFamily="34" charset="0"/>
                <a:ea typeface="Montserrat" pitchFamily="34" charset="-122"/>
                <a:cs typeface="Montserrat" pitchFamily="34" charset="-120"/>
              </a:rPr>
              <a:t>Patient safety:</a:t>
            </a:r>
            <a:r>
              <a:rPr lang="en-US" sz="1750">
                <a:solidFill>
                  <a:srgbClr val="67534F"/>
                </a:solidFill>
                <a:latin typeface="Montserrat" pitchFamily="34" charset="0"/>
                <a:ea typeface="Montserrat" pitchFamily="34" charset="-122"/>
                <a:cs typeface="Montserrat" pitchFamily="34" charset="-120"/>
              </a:rPr>
              <a:t> Competent nurses perform procedures accurately, reducing the risk of errors and adverse events.</a:t>
            </a:r>
            <a:endParaRPr lang="en-US" sz="1750"/>
          </a:p>
          <a:p>
            <a:pPr marL="342900" indent="-342900" algn="l">
              <a:lnSpc>
                <a:spcPts val="2300"/>
              </a:lnSpc>
              <a:buSzPct val="100000"/>
              <a:buChar char="•"/>
            </a:pPr>
            <a:r>
              <a:rPr lang="en-US" sz="1750" b="1">
                <a:solidFill>
                  <a:srgbClr val="67534F"/>
                </a:solidFill>
                <a:latin typeface="Montserrat" pitchFamily="34" charset="0"/>
                <a:ea typeface="Montserrat" pitchFamily="34" charset="-122"/>
                <a:cs typeface="Montserrat" pitchFamily="34" charset="-120"/>
              </a:rPr>
              <a:t>Core tasks:</a:t>
            </a:r>
            <a:r>
              <a:rPr lang="en-US" sz="1750">
                <a:solidFill>
                  <a:srgbClr val="67534F"/>
                </a:solidFill>
                <a:latin typeface="Montserrat" pitchFamily="34" charset="0"/>
                <a:ea typeface="Montserrat" pitchFamily="34" charset="-122"/>
                <a:cs typeface="Montserrat" pitchFamily="34" charset="-120"/>
              </a:rPr>
              <a:t> Include administering injections, measuring blood </a:t>
            </a:r>
            <a:r>
              <a:rPr lang="en-US" sz="1750">
                <a:solidFill>
                  <a:srgbClr val="67534F"/>
                </a:solidFill>
                <a:latin typeface="Montserrat" pitchFamily="34" charset="0"/>
              </a:rPr>
              <a:t>pressure, and managing medical emergencies (Jarvis, 2023). </a:t>
            </a:r>
          </a:p>
          <a:p>
            <a:pPr marL="342900" indent="-342900" algn="l">
              <a:lnSpc>
                <a:spcPts val="2300"/>
              </a:lnSpc>
              <a:buSzPct val="100000"/>
              <a:buChar char="•"/>
            </a:pPr>
            <a:r>
              <a:rPr lang="en-US" sz="1750" b="1">
                <a:solidFill>
                  <a:srgbClr val="67534F"/>
                </a:solidFill>
                <a:latin typeface="Montserrat" pitchFamily="34" charset="0"/>
                <a:ea typeface="Montserrat" pitchFamily="34" charset="-122"/>
                <a:cs typeface="Montserrat" pitchFamily="34" charset="-120"/>
              </a:rPr>
              <a:t>Confidence:</a:t>
            </a:r>
            <a:r>
              <a:rPr lang="en-US" sz="1750">
                <a:solidFill>
                  <a:srgbClr val="67534F"/>
                </a:solidFill>
                <a:latin typeface="Montserrat" pitchFamily="34" charset="0"/>
                <a:ea typeface="Montserrat" pitchFamily="34" charset="-122"/>
                <a:cs typeface="Montserrat" pitchFamily="34" charset="-120"/>
              </a:rPr>
              <a:t> Clinical mastery helps nurses respond decisively in high-pressure situations.</a:t>
            </a:r>
            <a:endParaRPr lang="en-US" sz="1750"/>
          </a:p>
          <a:p>
            <a:pPr marL="342900" indent="-342900" algn="l">
              <a:lnSpc>
                <a:spcPts val="2300"/>
              </a:lnSpc>
              <a:buSzPct val="100000"/>
              <a:buChar char="•"/>
            </a:pPr>
            <a:r>
              <a:rPr lang="en-US" sz="1750" b="1">
                <a:solidFill>
                  <a:srgbClr val="67534F"/>
                </a:solidFill>
                <a:latin typeface="Montserrat" pitchFamily="34" charset="0"/>
                <a:ea typeface="Montserrat" pitchFamily="34" charset="-122"/>
                <a:cs typeface="Montserrat" pitchFamily="34" charset="-120"/>
              </a:rPr>
              <a:t>Dosage accuracy:</a:t>
            </a:r>
            <a:r>
              <a:rPr lang="en-US" sz="1750">
                <a:solidFill>
                  <a:srgbClr val="67534F"/>
                </a:solidFill>
                <a:latin typeface="Montserrat" pitchFamily="34" charset="0"/>
                <a:ea typeface="Montserrat" pitchFamily="34" charset="-122"/>
                <a:cs typeface="Montserrat" pitchFamily="34" charset="-120"/>
              </a:rPr>
              <a:t> Correct medication calculation and administration is critical to safe, effective treatment.</a:t>
            </a:r>
            <a:endParaRPr lang="en-US" sz="1750"/>
          </a:p>
        </p:txBody>
      </p:sp>
      <p:sp>
        <p:nvSpPr>
          <p:cNvPr id="7" name="Shape 4"/>
          <p:cNvSpPr/>
          <p:nvPr/>
        </p:nvSpPr>
        <p:spPr>
          <a:xfrm>
            <a:off x="9638943" y="7853482"/>
            <a:ext cx="4205168" cy="1780103"/>
          </a:xfrm>
          <a:prstGeom prst="roundRect">
            <a:avLst>
              <a:gd name="adj" fmla="val 11468"/>
            </a:avLst>
          </a:prstGeom>
          <a:solidFill>
            <a:srgbClr val="FCF2B5"/>
          </a:solidFill>
          <a:ln/>
        </p:spPr>
        <p:txBody>
          <a:bodyPr/>
          <a:lstStyle/>
          <a:p>
            <a:endParaRPr lang="en-US"/>
          </a:p>
        </p:txBody>
      </p:sp>
      <p:pic>
        <p:nvPicPr>
          <p:cNvPr id="8" name="Image 1" descr="preencoded.png"/>
          <p:cNvPicPr>
            <a:picLocks noChangeAspect="1"/>
          </p:cNvPicPr>
          <p:nvPr/>
        </p:nvPicPr>
        <p:blipFill>
          <a:blip r:embed="rId4"/>
          <a:stretch>
            <a:fillRect/>
          </a:stretch>
        </p:blipFill>
        <p:spPr>
          <a:xfrm>
            <a:off x="9865757" y="8167092"/>
            <a:ext cx="283488" cy="226814"/>
          </a:xfrm>
          <a:prstGeom prst="rect">
            <a:avLst/>
          </a:prstGeom>
        </p:spPr>
      </p:pic>
      <p:sp>
        <p:nvSpPr>
          <p:cNvPr id="9" name="Text 5"/>
          <p:cNvSpPr/>
          <p:nvPr/>
        </p:nvSpPr>
        <p:spPr>
          <a:xfrm>
            <a:off x="10376059" y="8136969"/>
            <a:ext cx="3241238" cy="1179195"/>
          </a:xfrm>
          <a:prstGeom prst="rect">
            <a:avLst/>
          </a:prstGeom>
          <a:noFill/>
          <a:ln/>
        </p:spPr>
        <p:txBody>
          <a:bodyPr wrap="square" lIns="0" tIns="0" rIns="0" bIns="0" rtlCol="0" anchor="t"/>
          <a:lstStyle/>
          <a:p>
            <a:pPr marL="0" indent="0" algn="l">
              <a:lnSpc>
                <a:spcPts val="2300"/>
              </a:lnSpc>
              <a:buNone/>
            </a:pPr>
            <a:r>
              <a:rPr lang="en-US" sz="1750">
                <a:solidFill>
                  <a:srgbClr val="000000"/>
                </a:solidFill>
                <a:latin typeface="Montserrat" pitchFamily="34" charset="0"/>
                <a:ea typeface="Montserrat" pitchFamily="34" charset="-122"/>
                <a:cs typeface="Montserrat" pitchFamily="34" charset="-120"/>
              </a:rPr>
              <a:t>Lack of clinical competence can result in substandard care and serious patient harm.</a:t>
            </a:r>
            <a:endParaRPr lang="en-US" sz="175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Shape 0"/>
          <p:cNvSpPr/>
          <p:nvPr/>
        </p:nvSpPr>
        <p:spPr>
          <a:xfrm>
            <a:off x="793790" y="917615"/>
            <a:ext cx="2304217" cy="402312"/>
          </a:xfrm>
          <a:prstGeom prst="roundRect">
            <a:avLst>
              <a:gd name="adj" fmla="val 40594"/>
            </a:avLst>
          </a:prstGeom>
          <a:noFill/>
          <a:ln w="15240">
            <a:solidFill>
              <a:srgbClr val="FF954F"/>
            </a:solidFill>
            <a:prstDash val="solid"/>
          </a:ln>
        </p:spPr>
        <p:txBody>
          <a:bodyPr/>
          <a:lstStyle/>
          <a:p>
            <a:endParaRPr lang="en-US"/>
          </a:p>
        </p:txBody>
      </p:sp>
      <p:sp>
        <p:nvSpPr>
          <p:cNvPr id="3" name="Text 1"/>
          <p:cNvSpPr/>
          <p:nvPr/>
        </p:nvSpPr>
        <p:spPr>
          <a:xfrm>
            <a:off x="945118" y="1000839"/>
            <a:ext cx="2001560" cy="235863"/>
          </a:xfrm>
          <a:prstGeom prst="rect">
            <a:avLst/>
          </a:prstGeom>
          <a:noFill/>
          <a:ln/>
        </p:spPr>
        <p:txBody>
          <a:bodyPr wrap="none" lIns="0" tIns="0" rIns="0" bIns="0" rtlCol="0" anchor="t"/>
          <a:lstStyle/>
          <a:p>
            <a:pPr marL="0" indent="0" algn="l">
              <a:lnSpc>
                <a:spcPts val="1850"/>
              </a:lnSpc>
              <a:buNone/>
            </a:pPr>
            <a:r>
              <a:rPr lang="en-US" sz="1400">
                <a:solidFill>
                  <a:srgbClr val="FF954F"/>
                </a:solidFill>
                <a:latin typeface="Montserrat" pitchFamily="34" charset="0"/>
                <a:ea typeface="Montserrat" pitchFamily="34" charset="-122"/>
                <a:cs typeface="Montserrat" pitchFamily="34" charset="-120"/>
              </a:rPr>
              <a:t>SKILL DEVELOPMENT</a:t>
            </a:r>
            <a:endParaRPr lang="en-US" sz="1400"/>
          </a:p>
        </p:txBody>
      </p:sp>
      <p:sp>
        <p:nvSpPr>
          <p:cNvPr id="4" name="Text 2"/>
          <p:cNvSpPr/>
          <p:nvPr/>
        </p:nvSpPr>
        <p:spPr>
          <a:xfrm>
            <a:off x="793790" y="1410653"/>
            <a:ext cx="8651915" cy="847725"/>
          </a:xfrm>
          <a:prstGeom prst="rect">
            <a:avLst/>
          </a:prstGeom>
          <a:noFill/>
          <a:ln/>
        </p:spPr>
        <p:txBody>
          <a:bodyPr wrap="none" lIns="0" tIns="0" rIns="0" bIns="0" rtlCol="0" anchor="t"/>
          <a:lstStyle/>
          <a:p>
            <a:pPr marL="0" indent="0" algn="l">
              <a:lnSpc>
                <a:spcPts val="6650"/>
              </a:lnSpc>
              <a:buNone/>
            </a:pPr>
            <a:r>
              <a:rPr lang="en-US" sz="5100">
                <a:solidFill>
                  <a:srgbClr val="532418"/>
                </a:solidFill>
                <a:latin typeface="Marcellus" pitchFamily="34" charset="0"/>
                <a:ea typeface="Marcellus" pitchFamily="34" charset="-122"/>
                <a:cs typeface="Marcellus" pitchFamily="34" charset="-120"/>
              </a:rPr>
              <a:t>Building Clinical Competence</a:t>
            </a:r>
            <a:endParaRPr lang="en-US" sz="5100"/>
          </a:p>
        </p:txBody>
      </p:sp>
      <p:pic>
        <p:nvPicPr>
          <p:cNvPr id="5" name="Image 0" descr="preencoded.png"/>
          <p:cNvPicPr>
            <a:picLocks noChangeAspect="1"/>
          </p:cNvPicPr>
          <p:nvPr/>
        </p:nvPicPr>
        <p:blipFill>
          <a:blip r:embed="rId3"/>
          <a:stretch>
            <a:fillRect/>
          </a:stretch>
        </p:blipFill>
        <p:spPr>
          <a:xfrm>
            <a:off x="2916912" y="2598539"/>
            <a:ext cx="8796576" cy="6611898"/>
          </a:xfrm>
          <a:prstGeom prst="rect">
            <a:avLst/>
          </a:prstGeom>
        </p:spPr>
      </p:pic>
      <p:sp>
        <p:nvSpPr>
          <p:cNvPr id="6" name="Text 3"/>
          <p:cNvSpPr/>
          <p:nvPr/>
        </p:nvSpPr>
        <p:spPr>
          <a:xfrm>
            <a:off x="6509501" y="5475707"/>
            <a:ext cx="1604260" cy="1315689"/>
          </a:xfrm>
          <a:prstGeom prst="rect">
            <a:avLst/>
          </a:prstGeom>
          <a:noFill/>
          <a:ln/>
        </p:spPr>
        <p:txBody>
          <a:bodyPr wrap="square" lIns="0" tIns="0" rIns="0" bIns="0" rtlCol="0" anchor="t"/>
          <a:lstStyle/>
          <a:p>
            <a:pPr marL="0" indent="0" algn="ctr">
              <a:lnSpc>
                <a:spcPts val="3450"/>
              </a:lnSpc>
              <a:buNone/>
            </a:pPr>
            <a:r>
              <a:rPr lang="en-US" sz="2650">
                <a:solidFill>
                  <a:srgbClr val="000000"/>
                </a:solidFill>
                <a:latin typeface="Marcellus" pitchFamily="34" charset="0"/>
                <a:ea typeface="Marcellus" pitchFamily="34" charset="-122"/>
                <a:cs typeface="Marcellus" pitchFamily="34" charset="-120"/>
              </a:rPr>
              <a:t>Clinical Competence</a:t>
            </a:r>
            <a:endParaRPr lang="en-US" sz="2650"/>
          </a:p>
        </p:txBody>
      </p:sp>
      <p:sp>
        <p:nvSpPr>
          <p:cNvPr id="7" name="Text 4"/>
          <p:cNvSpPr/>
          <p:nvPr/>
        </p:nvSpPr>
        <p:spPr>
          <a:xfrm>
            <a:off x="8909370" y="6988667"/>
            <a:ext cx="2386622" cy="1315689"/>
          </a:xfrm>
          <a:prstGeom prst="rect">
            <a:avLst/>
          </a:prstGeom>
          <a:noFill/>
          <a:ln/>
        </p:spPr>
        <p:txBody>
          <a:bodyPr wrap="square" lIns="0" tIns="0" rIns="0" bIns="0" rtlCol="0" anchor="t"/>
          <a:lstStyle/>
          <a:p>
            <a:pPr marL="0" indent="0" algn="ctr">
              <a:lnSpc>
                <a:spcPts val="3450"/>
              </a:lnSpc>
              <a:buNone/>
            </a:pPr>
            <a:r>
              <a:rPr lang="en-US" sz="2650">
                <a:solidFill>
                  <a:srgbClr val="67534F"/>
                </a:solidFill>
                <a:latin typeface="Marcellus" pitchFamily="34" charset="0"/>
                <a:ea typeface="Marcellus" pitchFamily="34" charset="-122"/>
                <a:cs typeface="Marcellus" pitchFamily="34" charset="-120"/>
              </a:rPr>
              <a:t>Clinical Practice Experience</a:t>
            </a:r>
            <a:endParaRPr lang="en-US" sz="2650"/>
          </a:p>
        </p:txBody>
      </p:sp>
      <p:sp>
        <p:nvSpPr>
          <p:cNvPr id="8" name="Text 5"/>
          <p:cNvSpPr/>
          <p:nvPr/>
        </p:nvSpPr>
        <p:spPr>
          <a:xfrm>
            <a:off x="8909370" y="8408698"/>
            <a:ext cx="2386622" cy="586924"/>
          </a:xfrm>
          <a:prstGeom prst="rect">
            <a:avLst/>
          </a:prstGeom>
          <a:noFill/>
          <a:ln/>
        </p:spPr>
        <p:txBody>
          <a:bodyPr wrap="square" lIns="0" tIns="0" rIns="0" bIns="0" rtlCol="0" anchor="t"/>
          <a:lstStyle/>
          <a:p>
            <a:pPr marL="0" indent="0" algn="ctr">
              <a:lnSpc>
                <a:spcPts val="2300"/>
              </a:lnSpc>
              <a:buNone/>
            </a:pPr>
            <a:r>
              <a:rPr lang="en-US" sz="1800">
                <a:solidFill>
                  <a:srgbClr val="67534F"/>
                </a:solidFill>
                <a:latin typeface="Montserrat" pitchFamily="34" charset="0"/>
                <a:ea typeface="Montserrat" pitchFamily="34" charset="-122"/>
                <a:cs typeface="Montserrat" pitchFamily="34" charset="-120"/>
              </a:rPr>
              <a:t>Hands-on patient care</a:t>
            </a:r>
            <a:endParaRPr lang="en-US" sz="1800"/>
          </a:p>
        </p:txBody>
      </p:sp>
      <p:sp>
        <p:nvSpPr>
          <p:cNvPr id="9" name="Text 6"/>
          <p:cNvSpPr/>
          <p:nvPr/>
        </p:nvSpPr>
        <p:spPr>
          <a:xfrm>
            <a:off x="3314025" y="7207745"/>
            <a:ext cx="2386622" cy="877126"/>
          </a:xfrm>
          <a:prstGeom prst="rect">
            <a:avLst/>
          </a:prstGeom>
          <a:noFill/>
          <a:ln/>
        </p:spPr>
        <p:txBody>
          <a:bodyPr wrap="square" lIns="0" tIns="0" rIns="0" bIns="0" rtlCol="0" anchor="t"/>
          <a:lstStyle/>
          <a:p>
            <a:pPr marL="0" indent="0" algn="ctr">
              <a:lnSpc>
                <a:spcPts val="3450"/>
              </a:lnSpc>
              <a:buNone/>
            </a:pPr>
            <a:r>
              <a:rPr lang="en-US" sz="2650">
                <a:solidFill>
                  <a:srgbClr val="67534F"/>
                </a:solidFill>
                <a:latin typeface="Marcellus" pitchFamily="34" charset="0"/>
                <a:ea typeface="Marcellus" pitchFamily="34" charset="-122"/>
                <a:cs typeface="Marcellus" pitchFamily="34" charset="-120"/>
              </a:rPr>
              <a:t>Simulation Labs &amp; Technology</a:t>
            </a:r>
            <a:endParaRPr lang="en-US" sz="2650"/>
          </a:p>
        </p:txBody>
      </p:sp>
      <p:sp>
        <p:nvSpPr>
          <p:cNvPr id="10" name="Text 7"/>
          <p:cNvSpPr/>
          <p:nvPr/>
        </p:nvSpPr>
        <p:spPr>
          <a:xfrm>
            <a:off x="3314025" y="8189214"/>
            <a:ext cx="2386622" cy="586924"/>
          </a:xfrm>
          <a:prstGeom prst="rect">
            <a:avLst/>
          </a:prstGeom>
          <a:noFill/>
          <a:ln/>
        </p:spPr>
        <p:txBody>
          <a:bodyPr wrap="square" lIns="0" tIns="0" rIns="0" bIns="0" rtlCol="0" anchor="t"/>
          <a:lstStyle/>
          <a:p>
            <a:pPr marL="0" indent="0" algn="ctr">
              <a:lnSpc>
                <a:spcPts val="2300"/>
              </a:lnSpc>
              <a:buNone/>
            </a:pPr>
            <a:r>
              <a:rPr lang="en-US" sz="1800">
                <a:solidFill>
                  <a:srgbClr val="67534F"/>
                </a:solidFill>
                <a:latin typeface="Montserrat" pitchFamily="34" charset="0"/>
                <a:ea typeface="Montserrat" pitchFamily="34" charset="-122"/>
                <a:cs typeface="Montserrat" pitchFamily="34" charset="-120"/>
              </a:rPr>
              <a:t>Safe practice of procedures</a:t>
            </a:r>
            <a:endParaRPr lang="en-US" sz="1800"/>
          </a:p>
        </p:txBody>
      </p:sp>
      <p:sp>
        <p:nvSpPr>
          <p:cNvPr id="11" name="Text 8"/>
          <p:cNvSpPr/>
          <p:nvPr/>
        </p:nvSpPr>
        <p:spPr>
          <a:xfrm>
            <a:off x="6079089" y="3093773"/>
            <a:ext cx="2451835" cy="1315689"/>
          </a:xfrm>
          <a:prstGeom prst="rect">
            <a:avLst/>
          </a:prstGeom>
          <a:noFill/>
          <a:ln/>
        </p:spPr>
        <p:txBody>
          <a:bodyPr wrap="square" lIns="0" tIns="0" rIns="0" bIns="0" rtlCol="0" anchor="t"/>
          <a:lstStyle/>
          <a:p>
            <a:pPr marL="0" indent="0" algn="ctr">
              <a:lnSpc>
                <a:spcPts val="3450"/>
              </a:lnSpc>
              <a:buNone/>
            </a:pPr>
            <a:r>
              <a:rPr lang="en-US" sz="2000">
                <a:solidFill>
                  <a:srgbClr val="67534F"/>
                </a:solidFill>
                <a:latin typeface="Marcellus" pitchFamily="34" charset="0"/>
                <a:ea typeface="Marcellus" pitchFamily="34" charset="-122"/>
                <a:cs typeface="Marcellus" pitchFamily="34" charset="-120"/>
              </a:rPr>
              <a:t>Continuous Professional Learning</a:t>
            </a:r>
            <a:endParaRPr lang="en-US" sz="2000"/>
          </a:p>
        </p:txBody>
      </p:sp>
      <p:sp>
        <p:nvSpPr>
          <p:cNvPr id="12" name="Text 9"/>
          <p:cNvSpPr/>
          <p:nvPr/>
        </p:nvSpPr>
        <p:spPr>
          <a:xfrm>
            <a:off x="6079090" y="4026634"/>
            <a:ext cx="2451835" cy="586925"/>
          </a:xfrm>
          <a:prstGeom prst="rect">
            <a:avLst/>
          </a:prstGeom>
          <a:noFill/>
          <a:ln/>
        </p:spPr>
        <p:txBody>
          <a:bodyPr wrap="square" lIns="0" tIns="0" rIns="0" bIns="0" rtlCol="0" anchor="t"/>
          <a:lstStyle/>
          <a:p>
            <a:pPr marL="0" indent="0" algn="ctr">
              <a:lnSpc>
                <a:spcPts val="2300"/>
              </a:lnSpc>
              <a:buNone/>
            </a:pPr>
            <a:r>
              <a:rPr lang="en-US" sz="1800">
                <a:solidFill>
                  <a:srgbClr val="67534F"/>
                </a:solidFill>
                <a:latin typeface="Montserrat" pitchFamily="34" charset="0"/>
                <a:ea typeface="Montserrat" pitchFamily="34" charset="-122"/>
                <a:cs typeface="Montserrat" pitchFamily="34" charset="-120"/>
              </a:rPr>
              <a:t>Workshops, seminars, courses</a:t>
            </a:r>
            <a:endParaRPr lang="en-US" sz="1800"/>
          </a:p>
        </p:txBody>
      </p:sp>
      <p:sp>
        <p:nvSpPr>
          <p:cNvPr id="13" name="Text 10"/>
          <p:cNvSpPr/>
          <p:nvPr/>
        </p:nvSpPr>
        <p:spPr>
          <a:xfrm>
            <a:off x="793790" y="9465588"/>
            <a:ext cx="13042821" cy="589598"/>
          </a:xfrm>
          <a:prstGeom prst="rect">
            <a:avLst/>
          </a:prstGeom>
          <a:noFill/>
          <a:ln/>
        </p:spPr>
        <p:txBody>
          <a:bodyPr wrap="square" lIns="0" tIns="0" rIns="0" bIns="0" rtlCol="0" anchor="t"/>
          <a:lstStyle/>
          <a:p>
            <a:pPr marL="0" indent="0" algn="l">
              <a:lnSpc>
                <a:spcPts val="2300"/>
              </a:lnSpc>
              <a:buNone/>
            </a:pPr>
            <a:r>
              <a:rPr lang="en-US" sz="1750">
                <a:solidFill>
                  <a:srgbClr val="67534F"/>
                </a:solidFill>
                <a:latin typeface="Montserrat" pitchFamily="34" charset="0"/>
                <a:ea typeface="Montserrat" pitchFamily="34" charset="-122"/>
                <a:cs typeface="Montserrat" pitchFamily="34" charset="-120"/>
              </a:rPr>
              <a:t>Each pathway reinforces the others — combining knowledge, real-world experience, and safe practice builds confident, capable </a:t>
            </a:r>
            <a:r>
              <a:rPr lang="en-US" sz="1750">
                <a:solidFill>
                  <a:srgbClr val="67534F"/>
                </a:solidFill>
                <a:latin typeface="Montserrat" pitchFamily="34" charset="0"/>
              </a:rPr>
              <a:t>nurses(</a:t>
            </a:r>
            <a:r>
              <a:rPr lang="en-US" sz="1750" err="1">
                <a:solidFill>
                  <a:srgbClr val="67534F"/>
                </a:solidFill>
                <a:latin typeface="Montserrat" pitchFamily="34" charset="0"/>
              </a:rPr>
              <a:t>Egert</a:t>
            </a:r>
            <a:r>
              <a:rPr lang="en-US" sz="1750">
                <a:solidFill>
                  <a:srgbClr val="67534F"/>
                </a:solidFill>
                <a:latin typeface="Montserrat" pitchFamily="34" charset="0"/>
              </a:rPr>
              <a:t> et al., 2023).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793790" y="1821180"/>
            <a:ext cx="8981837" cy="847725"/>
          </a:xfrm>
          <a:prstGeom prst="rect">
            <a:avLst/>
          </a:prstGeom>
          <a:noFill/>
          <a:ln/>
        </p:spPr>
        <p:txBody>
          <a:bodyPr wrap="none" lIns="0" tIns="0" rIns="0" bIns="0" rtlCol="0" anchor="t"/>
          <a:lstStyle/>
          <a:p>
            <a:pPr marL="0" indent="0" algn="l">
              <a:lnSpc>
                <a:spcPts val="6650"/>
              </a:lnSpc>
              <a:buNone/>
            </a:pPr>
            <a:r>
              <a:rPr lang="en-US" sz="5100">
                <a:solidFill>
                  <a:srgbClr val="532418"/>
                </a:solidFill>
                <a:latin typeface="Marcellus" pitchFamily="34" charset="0"/>
                <a:ea typeface="Marcellus" pitchFamily="34" charset="-122"/>
                <a:cs typeface="Marcellus" pitchFamily="34" charset="-120"/>
              </a:rPr>
              <a:t>Research Process &amp; Challenges</a:t>
            </a:r>
            <a:endParaRPr lang="en-US" sz="5100"/>
          </a:p>
        </p:txBody>
      </p:sp>
      <p:sp>
        <p:nvSpPr>
          <p:cNvPr id="3" name="Text 1"/>
          <p:cNvSpPr/>
          <p:nvPr/>
        </p:nvSpPr>
        <p:spPr>
          <a:xfrm>
            <a:off x="793789" y="2997045"/>
            <a:ext cx="4369579" cy="423863"/>
          </a:xfrm>
          <a:prstGeom prst="rect">
            <a:avLst/>
          </a:prstGeom>
          <a:noFill/>
          <a:ln/>
        </p:spPr>
        <p:txBody>
          <a:bodyPr wrap="none" lIns="0" tIns="0" rIns="0" bIns="0" rtlCol="0" anchor="t"/>
          <a:lstStyle/>
          <a:p>
            <a:pPr marL="0" indent="0" algn="just">
              <a:lnSpc>
                <a:spcPct val="150000"/>
              </a:lnSpc>
              <a:buNone/>
            </a:pPr>
            <a:r>
              <a:rPr lang="en-US" sz="4800">
                <a:solidFill>
                  <a:srgbClr val="532418"/>
                </a:solidFill>
                <a:latin typeface="Marcellus" pitchFamily="34" charset="0"/>
                <a:ea typeface="Marcellus" pitchFamily="34" charset="-122"/>
                <a:cs typeface="Marcellus" pitchFamily="34" charset="-120"/>
              </a:rPr>
              <a:t>How I Researched</a:t>
            </a:r>
            <a:endParaRPr lang="en-US" sz="4800"/>
          </a:p>
        </p:txBody>
      </p:sp>
      <p:sp>
        <p:nvSpPr>
          <p:cNvPr id="4" name="Text 2"/>
          <p:cNvSpPr/>
          <p:nvPr/>
        </p:nvSpPr>
        <p:spPr>
          <a:xfrm>
            <a:off x="546655" y="4355842"/>
            <a:ext cx="6117789" cy="1927384"/>
          </a:xfrm>
          <a:prstGeom prst="rect">
            <a:avLst/>
          </a:prstGeom>
          <a:noFill/>
          <a:ln/>
        </p:spPr>
        <p:txBody>
          <a:bodyPr wrap="square" lIns="0" tIns="0" rIns="0" bIns="0" rtlCol="0" anchor="t"/>
          <a:lstStyle/>
          <a:p>
            <a:pPr marL="342900" indent="-342900" algn="just">
              <a:lnSpc>
                <a:spcPct val="150000"/>
              </a:lnSpc>
              <a:buSzPct val="100000"/>
              <a:buChar char="•"/>
            </a:pPr>
            <a:r>
              <a:rPr lang="en-US" sz="2800">
                <a:solidFill>
                  <a:srgbClr val="67534F"/>
                </a:solidFill>
                <a:latin typeface="Montserrat" pitchFamily="34" charset="0"/>
                <a:ea typeface="Montserrat" pitchFamily="34" charset="-122"/>
                <a:cs typeface="Montserrat" pitchFamily="34" charset="-120"/>
              </a:rPr>
              <a:t>Used Google Scholar, nursing textbooks, and reputable health websites</a:t>
            </a:r>
            <a:endParaRPr lang="en-US" sz="2800"/>
          </a:p>
          <a:p>
            <a:pPr marL="342900" indent="-342900" algn="just">
              <a:lnSpc>
                <a:spcPct val="150000"/>
              </a:lnSpc>
              <a:buSzPct val="100000"/>
              <a:buChar char="•"/>
            </a:pPr>
            <a:r>
              <a:rPr lang="en-US" sz="2800">
                <a:solidFill>
                  <a:srgbClr val="67534F"/>
                </a:solidFill>
                <a:latin typeface="Montserrat" pitchFamily="34" charset="0"/>
                <a:ea typeface="Montserrat" pitchFamily="34" charset="-122"/>
                <a:cs typeface="Montserrat" pitchFamily="34" charset="-120"/>
              </a:rPr>
              <a:t>Key search terms: </a:t>
            </a:r>
            <a:r>
              <a:rPr lang="en-US" sz="2800" i="1">
                <a:solidFill>
                  <a:srgbClr val="67534F"/>
                </a:solidFill>
                <a:latin typeface="Montserrat" pitchFamily="34" charset="0"/>
                <a:ea typeface="Montserrat" pitchFamily="34" charset="-122"/>
                <a:cs typeface="Montserrat" pitchFamily="34" charset="-120"/>
              </a:rPr>
              <a:t>"nursing skills," "empathy in healthcare," "clinical competence"</a:t>
            </a:r>
            <a:endParaRPr lang="en-US" sz="2800"/>
          </a:p>
          <a:p>
            <a:pPr marL="342900" indent="-342900" algn="just">
              <a:lnSpc>
                <a:spcPct val="150000"/>
              </a:lnSpc>
              <a:buSzPct val="100000"/>
              <a:buChar char="•"/>
            </a:pPr>
            <a:r>
              <a:rPr lang="en-US" sz="2800">
                <a:solidFill>
                  <a:srgbClr val="67534F"/>
                </a:solidFill>
                <a:latin typeface="Montserrat" pitchFamily="34" charset="0"/>
                <a:ea typeface="Montserrat" pitchFamily="34" charset="-122"/>
                <a:cs typeface="Montserrat" pitchFamily="34" charset="-120"/>
              </a:rPr>
              <a:t>Prioritized credible, up-to-date, evidence-based sources</a:t>
            </a:r>
            <a:r>
              <a:rPr lang="en-US" sz="2800">
                <a:solidFill>
                  <a:srgbClr val="67534F"/>
                </a:solidFill>
                <a:latin typeface="Montserrat" pitchFamily="34" charset="0"/>
              </a:rPr>
              <a:t>(Wilkinson et al., 2024).</a:t>
            </a:r>
          </a:p>
        </p:txBody>
      </p:sp>
      <p:sp>
        <p:nvSpPr>
          <p:cNvPr id="8" name="Text 6"/>
          <p:cNvSpPr/>
          <p:nvPr/>
        </p:nvSpPr>
        <p:spPr>
          <a:xfrm>
            <a:off x="7662982" y="3235881"/>
            <a:ext cx="3552587" cy="423863"/>
          </a:xfrm>
          <a:prstGeom prst="rect">
            <a:avLst/>
          </a:prstGeom>
          <a:noFill/>
          <a:ln/>
        </p:spPr>
        <p:txBody>
          <a:bodyPr wrap="none" lIns="0" tIns="0" rIns="0" bIns="0" rtlCol="0" anchor="t"/>
          <a:lstStyle/>
          <a:p>
            <a:pPr marL="0" indent="0" algn="l">
              <a:lnSpc>
                <a:spcPts val="3300"/>
              </a:lnSpc>
              <a:buNone/>
            </a:pPr>
            <a:r>
              <a:rPr lang="en-US" sz="2550">
                <a:solidFill>
                  <a:srgbClr val="FFFFFF"/>
                </a:solidFill>
                <a:latin typeface="Marcellus" pitchFamily="34" charset="0"/>
                <a:ea typeface="Marcellus" pitchFamily="34" charset="-122"/>
                <a:cs typeface="Marcellus" pitchFamily="34" charset="-120"/>
              </a:rPr>
              <a:t>Challenges Encountered</a:t>
            </a:r>
            <a:endParaRPr lang="en-US" sz="2550"/>
          </a:p>
        </p:txBody>
      </p:sp>
      <p:sp>
        <p:nvSpPr>
          <p:cNvPr id="9" name="Text 7"/>
          <p:cNvSpPr/>
          <p:nvPr/>
        </p:nvSpPr>
        <p:spPr>
          <a:xfrm>
            <a:off x="7662982" y="3886557"/>
            <a:ext cx="6117788" cy="1632585"/>
          </a:xfrm>
          <a:prstGeom prst="rect">
            <a:avLst/>
          </a:prstGeom>
          <a:noFill/>
          <a:ln/>
        </p:spPr>
        <p:txBody>
          <a:bodyPr wrap="square" lIns="0" tIns="0" rIns="0" bIns="0" rtlCol="0" anchor="t"/>
          <a:lstStyle/>
          <a:p>
            <a:pPr marL="342900" indent="-342900" algn="l">
              <a:lnSpc>
                <a:spcPts val="2300"/>
              </a:lnSpc>
              <a:buSzPct val="100000"/>
              <a:buChar char="•"/>
            </a:pPr>
            <a:r>
              <a:rPr lang="en-US" sz="1750">
                <a:solidFill>
                  <a:srgbClr val="FFFFFF"/>
                </a:solidFill>
                <a:latin typeface="Montserrat" pitchFamily="34" charset="0"/>
                <a:ea typeface="Montserrat" pitchFamily="34" charset="-122"/>
                <a:cs typeface="Montserrat" pitchFamily="34" charset="-120"/>
              </a:rPr>
              <a:t>Filtering unreliable or inaccurate online information</a:t>
            </a:r>
            <a:endParaRPr lang="en-US" sz="1750"/>
          </a:p>
          <a:p>
            <a:pPr marL="342900" indent="-342900" algn="l">
              <a:lnSpc>
                <a:spcPts val="2300"/>
              </a:lnSpc>
              <a:buSzPct val="100000"/>
              <a:buChar char="•"/>
            </a:pPr>
            <a:r>
              <a:rPr lang="en-US" sz="1750">
                <a:solidFill>
                  <a:srgbClr val="FFFFFF"/>
                </a:solidFill>
                <a:latin typeface="Montserrat" pitchFamily="34" charset="0"/>
                <a:ea typeface="Montserrat" pitchFamily="34" charset="-122"/>
                <a:cs typeface="Montserrat" pitchFamily="34" charset="-120"/>
              </a:rPr>
              <a:t>Decoding complex medical terminology</a:t>
            </a:r>
            <a:endParaRPr lang="en-US" sz="1750"/>
          </a:p>
          <a:p>
            <a:pPr marL="342900" indent="-342900" algn="l">
              <a:lnSpc>
                <a:spcPts val="2300"/>
              </a:lnSpc>
              <a:buSzPct val="100000"/>
              <a:buChar char="•"/>
            </a:pPr>
            <a:r>
              <a:rPr lang="en-US" sz="1750">
                <a:solidFill>
                  <a:srgbClr val="FFFFFF"/>
                </a:solidFill>
                <a:latin typeface="Montserrat" pitchFamily="34" charset="0"/>
                <a:ea typeface="Montserrat" pitchFamily="34" charset="-122"/>
                <a:cs typeface="Montserrat" pitchFamily="34" charset="-120"/>
              </a:rPr>
              <a:t>Limited access to some academic journals behind paywalls</a:t>
            </a:r>
            <a:endParaRPr lang="en-US" sz="1750"/>
          </a:p>
        </p:txBody>
      </p:sp>
      <p:sp>
        <p:nvSpPr>
          <p:cNvPr id="10" name="Text 8"/>
          <p:cNvSpPr/>
          <p:nvPr/>
        </p:nvSpPr>
        <p:spPr>
          <a:xfrm>
            <a:off x="7662982" y="5745956"/>
            <a:ext cx="3260646" cy="423863"/>
          </a:xfrm>
          <a:prstGeom prst="rect">
            <a:avLst/>
          </a:prstGeom>
          <a:noFill/>
          <a:ln/>
        </p:spPr>
        <p:txBody>
          <a:bodyPr wrap="none" lIns="0" tIns="0" rIns="0" bIns="0" rtlCol="0" anchor="t"/>
          <a:lstStyle/>
          <a:p>
            <a:pPr marL="0" indent="0" algn="l">
              <a:lnSpc>
                <a:spcPts val="3300"/>
              </a:lnSpc>
              <a:buNone/>
            </a:pPr>
            <a:r>
              <a:rPr lang="en-US" sz="2550">
                <a:solidFill>
                  <a:srgbClr val="FFFFFF"/>
                </a:solidFill>
                <a:latin typeface="Marcellus" pitchFamily="34" charset="0"/>
                <a:ea typeface="Marcellus" pitchFamily="34" charset="-122"/>
                <a:cs typeface="Marcellus" pitchFamily="34" charset="-120"/>
              </a:rPr>
              <a:t>Moving Forward</a:t>
            </a:r>
            <a:endParaRPr lang="en-US" sz="2550"/>
          </a:p>
        </p:txBody>
      </p:sp>
      <p:sp>
        <p:nvSpPr>
          <p:cNvPr id="11" name="Text 9"/>
          <p:cNvSpPr/>
          <p:nvPr/>
        </p:nvSpPr>
        <p:spPr>
          <a:xfrm>
            <a:off x="7662982" y="6396633"/>
            <a:ext cx="6117788" cy="1927384"/>
          </a:xfrm>
          <a:prstGeom prst="rect">
            <a:avLst/>
          </a:prstGeom>
          <a:noFill/>
          <a:ln/>
        </p:spPr>
        <p:txBody>
          <a:bodyPr wrap="square" lIns="0" tIns="0" rIns="0" bIns="0" rtlCol="0" anchor="t"/>
          <a:lstStyle/>
          <a:p>
            <a:pPr marL="342900" indent="-342900" algn="l">
              <a:lnSpc>
                <a:spcPts val="2300"/>
              </a:lnSpc>
              <a:buSzPct val="100000"/>
              <a:buChar char="•"/>
            </a:pPr>
            <a:r>
              <a:rPr lang="en-US" sz="1750">
                <a:solidFill>
                  <a:srgbClr val="FFFFFF"/>
                </a:solidFill>
                <a:latin typeface="Montserrat" pitchFamily="34" charset="0"/>
                <a:ea typeface="Montserrat" pitchFamily="34" charset="-122"/>
                <a:cs typeface="Montserrat" pitchFamily="34" charset="-120"/>
              </a:rPr>
              <a:t>Continue sourcing peer-reviewed academic material</a:t>
            </a:r>
            <a:endParaRPr lang="en-US" sz="1750"/>
          </a:p>
          <a:p>
            <a:pPr marL="342900" indent="-342900" algn="l">
              <a:lnSpc>
                <a:spcPts val="2300"/>
              </a:lnSpc>
              <a:buSzPct val="100000"/>
              <a:buChar char="•"/>
            </a:pPr>
            <a:r>
              <a:rPr lang="en-US" sz="1750">
                <a:solidFill>
                  <a:srgbClr val="FFFFFF"/>
                </a:solidFill>
                <a:latin typeface="Montserrat" pitchFamily="34" charset="0"/>
                <a:ea typeface="Montserrat" pitchFamily="34" charset="-122"/>
                <a:cs typeface="Montserrat" pitchFamily="34" charset="-120"/>
              </a:rPr>
              <a:t>Organize key ideas and arguments for the Task 3 report</a:t>
            </a:r>
            <a:endParaRPr lang="en-US" sz="1750"/>
          </a:p>
          <a:p>
            <a:pPr marL="342900" indent="-342900" algn="l">
              <a:lnSpc>
                <a:spcPts val="2300"/>
              </a:lnSpc>
              <a:buSzPct val="100000"/>
              <a:buChar char="•"/>
            </a:pPr>
            <a:r>
              <a:rPr lang="en-US" sz="1750">
                <a:solidFill>
                  <a:srgbClr val="FFFFFF"/>
                </a:solidFill>
                <a:latin typeface="Montserrat" pitchFamily="34" charset="0"/>
                <a:ea typeface="Montserrat" pitchFamily="34" charset="-122"/>
                <a:cs typeface="Montserrat" pitchFamily="34" charset="-120"/>
              </a:rPr>
              <a:t>Deepen understanding of core nursing concepts through further reading</a:t>
            </a:r>
            <a:endParaRPr lang="en-US" sz="1750"/>
          </a:p>
        </p:txBody>
      </p:sp>
      <p:pic>
        <p:nvPicPr>
          <p:cNvPr id="13" name="Picture 12">
            <a:extLst>
              <a:ext uri="{FF2B5EF4-FFF2-40B4-BE49-F238E27FC236}">
                <a16:creationId xmlns:a16="http://schemas.microsoft.com/office/drawing/2014/main" id="{2689C2F0-F925-4F92-BDCC-2D1A67E0356B}"/>
              </a:ext>
            </a:extLst>
          </p:cNvPr>
          <p:cNvPicPr>
            <a:picLocks noChangeAspect="1"/>
          </p:cNvPicPr>
          <p:nvPr/>
        </p:nvPicPr>
        <p:blipFill>
          <a:blip r:embed="rId3"/>
          <a:stretch>
            <a:fillRect/>
          </a:stretch>
        </p:blipFill>
        <p:spPr>
          <a:xfrm>
            <a:off x="7662982" y="3659744"/>
            <a:ext cx="6420763" cy="4944165"/>
          </a:xfrm>
          <a:prstGeom prst="rect">
            <a:avLst/>
          </a:prstGeom>
        </p:spPr>
      </p:pic>
    </p:spTree>
    <p:extLst>
      <p:ext uri="{BB962C8B-B14F-4D97-AF65-F5344CB8AC3E}">
        <p14:creationId xmlns:p14="http://schemas.microsoft.com/office/powerpoint/2010/main" val="4712055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793790" y="1821180"/>
            <a:ext cx="8981837" cy="847725"/>
          </a:xfrm>
          <a:prstGeom prst="rect">
            <a:avLst/>
          </a:prstGeom>
          <a:noFill/>
          <a:ln/>
        </p:spPr>
        <p:txBody>
          <a:bodyPr wrap="none" lIns="0" tIns="0" rIns="0" bIns="0" rtlCol="0" anchor="t"/>
          <a:lstStyle/>
          <a:p>
            <a:pPr marL="0" indent="0" algn="l">
              <a:lnSpc>
                <a:spcPts val="6650"/>
              </a:lnSpc>
              <a:buNone/>
            </a:pPr>
            <a:r>
              <a:rPr lang="en-US" sz="5100">
                <a:solidFill>
                  <a:srgbClr val="532418"/>
                </a:solidFill>
                <a:latin typeface="Marcellus" pitchFamily="34" charset="0"/>
                <a:ea typeface="Marcellus" pitchFamily="34" charset="-122"/>
                <a:cs typeface="Marcellus" pitchFamily="34" charset="-120"/>
              </a:rPr>
              <a:t>Research Process &amp; Challenges</a:t>
            </a:r>
            <a:endParaRPr lang="en-US" sz="5100"/>
          </a:p>
        </p:txBody>
      </p:sp>
      <p:sp>
        <p:nvSpPr>
          <p:cNvPr id="5" name="Text 3"/>
          <p:cNvSpPr/>
          <p:nvPr/>
        </p:nvSpPr>
        <p:spPr>
          <a:xfrm>
            <a:off x="795813" y="3345393"/>
            <a:ext cx="5238036" cy="423863"/>
          </a:xfrm>
          <a:prstGeom prst="rect">
            <a:avLst/>
          </a:prstGeom>
          <a:noFill/>
          <a:ln/>
        </p:spPr>
        <p:txBody>
          <a:bodyPr wrap="none" lIns="0" tIns="0" rIns="0" bIns="0" rtlCol="0" anchor="t"/>
          <a:lstStyle/>
          <a:p>
            <a:pPr marL="0" indent="0" algn="l">
              <a:lnSpc>
                <a:spcPts val="3300"/>
              </a:lnSpc>
              <a:buNone/>
            </a:pPr>
            <a:r>
              <a:rPr lang="en-US" sz="2550">
                <a:solidFill>
                  <a:srgbClr val="532418"/>
                </a:solidFill>
                <a:latin typeface="Marcellus" pitchFamily="34" charset="0"/>
                <a:ea typeface="Marcellus" pitchFamily="34" charset="-122"/>
                <a:cs typeface="Marcellus" pitchFamily="34" charset="-120"/>
              </a:rPr>
              <a:t>Evaluating Sources: The CRAAP Test</a:t>
            </a:r>
            <a:endParaRPr lang="en-US" sz="2550"/>
          </a:p>
        </p:txBody>
      </p:sp>
      <p:sp>
        <p:nvSpPr>
          <p:cNvPr id="6" name="Text 4"/>
          <p:cNvSpPr/>
          <p:nvPr/>
        </p:nvSpPr>
        <p:spPr>
          <a:xfrm>
            <a:off x="1039446" y="4015859"/>
            <a:ext cx="12551507" cy="2380774"/>
          </a:xfrm>
          <a:prstGeom prst="rect">
            <a:avLst/>
          </a:prstGeom>
          <a:noFill/>
          <a:ln/>
        </p:spPr>
        <p:txBody>
          <a:bodyPr wrap="square" lIns="0" tIns="0" rIns="0" bIns="0" rtlCol="0" anchor="t"/>
          <a:lstStyle/>
          <a:p>
            <a:pPr marL="0" marR="0" algn="just">
              <a:lnSpc>
                <a:spcPct val="150000"/>
              </a:lnSpc>
              <a:spcBef>
                <a:spcPts val="200"/>
              </a:spcBef>
              <a:spcAft>
                <a:spcPts val="1200"/>
              </a:spcAft>
            </a:pPr>
            <a:r>
              <a:rPr lang="en-US" sz="1800" b="1">
                <a:solidFill>
                  <a:srgbClr val="4472C4"/>
                </a:solidFill>
                <a:effectLst/>
                <a:latin typeface="Times New Roman" panose="02020603050405020304" pitchFamily="18" charset="0"/>
                <a:ea typeface="Times New Roman" panose="02020603050405020304" pitchFamily="18" charset="0"/>
                <a:cs typeface="Times New Roman" panose="02020603050405020304" pitchFamily="18" charset="0"/>
              </a:rPr>
              <a:t>CRAAP Test</a:t>
            </a:r>
          </a:p>
          <a:p>
            <a:pPr marL="0" marR="0" algn="just">
              <a:lnSpc>
                <a:spcPct val="150000"/>
              </a:lnSpc>
              <a:spcBef>
                <a:spcPts val="1200"/>
              </a:spcBef>
              <a:spcAft>
                <a:spcPts val="800"/>
              </a:spcAft>
            </a:pPr>
            <a:r>
              <a:rPr lang="en-US"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Source: Perry, A.G., Potter, P.A., Ostendorf, W.R. and </a:t>
            </a:r>
            <a:r>
              <a:rPr lang="en-US" sz="180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Laplante</a:t>
            </a:r>
            <a:r>
              <a:rPr lang="en-US"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N., 2024. </a:t>
            </a:r>
            <a:r>
              <a:rPr lang="en-US" sz="1800" i="1">
                <a:effectLst/>
                <a:latin typeface="Times New Roman" panose="02020603050405020304" pitchFamily="18" charset="0"/>
                <a:ea typeface="Calibri" panose="020F0502020204030204" pitchFamily="34" charset="0"/>
                <a:cs typeface="Times New Roman" panose="02020603050405020304" pitchFamily="18" charset="0"/>
              </a:rPr>
              <a:t>Clinical nursing skills and Techniques-E-Book: clinical nursing skills and Techniques-E-Book</a:t>
            </a:r>
            <a:r>
              <a:rPr lang="en-US" sz="1800">
                <a:effectLst/>
                <a:latin typeface="Times New Roman" panose="02020603050405020304" pitchFamily="18" charset="0"/>
                <a:ea typeface="Calibri" panose="020F0502020204030204" pitchFamily="34" charset="0"/>
                <a:cs typeface="Times New Roman" panose="02020603050405020304" pitchFamily="18" charset="0"/>
              </a:rPr>
              <a:t>. Elsevier Health Sciences.</a:t>
            </a:r>
          </a:p>
          <a:p>
            <a:pPr marL="0" marR="0" algn="just">
              <a:lnSpc>
                <a:spcPct val="150000"/>
              </a:lnSpc>
              <a:spcBef>
                <a:spcPts val="1200"/>
              </a:spcBef>
              <a:spcAft>
                <a:spcPts val="800"/>
              </a:spcAft>
            </a:pPr>
            <a:r>
              <a:rPr lang="en-US" sz="1800" b="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Currency:</a:t>
            </a:r>
            <a:r>
              <a:rPr lang="en-US"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The 2024 edition is very current, and the source reflects current nursing clinical practice and standards.</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1200"/>
              </a:spcBef>
              <a:spcAft>
                <a:spcPts val="800"/>
              </a:spcAft>
            </a:pPr>
            <a:r>
              <a:rPr lang="en-US" sz="1800" b="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Relevance:</a:t>
            </a:r>
            <a:r>
              <a:rPr lang="en-US"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It's appropriate for nursing education and clinical skill development, and is relevant to health and social care.</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1200"/>
              </a:spcBef>
              <a:spcAft>
                <a:spcPts val="800"/>
              </a:spcAft>
            </a:pPr>
            <a:r>
              <a:rPr lang="en-US" sz="1800" b="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Authorship</a:t>
            </a:r>
            <a:r>
              <a:rPr lang="en-US"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The authors, Perry, Potter, Ostendorf and </a:t>
            </a:r>
            <a:r>
              <a:rPr lang="en-US" sz="180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Laplante</a:t>
            </a:r>
            <a:r>
              <a:rPr lang="en-US"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are respected nursing educators and Elsevier is a credible academic publisher for healthcare </a:t>
            </a:r>
            <a:r>
              <a:rPr lang="en-US" sz="1800">
                <a:effectLst/>
                <a:latin typeface="Times New Roman" panose="02020603050405020304" pitchFamily="18" charset="0"/>
                <a:ea typeface="Calibri" panose="020F0502020204030204" pitchFamily="34" charset="0"/>
                <a:cs typeface="Times New Roman" panose="02020603050405020304" pitchFamily="18" charset="0"/>
              </a:rPr>
              <a:t>(Perry et al., 2024)</a:t>
            </a:r>
            <a:r>
              <a:rPr lang="en-US"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1200"/>
              </a:spcBef>
              <a:spcAft>
                <a:spcPts val="800"/>
              </a:spcAft>
            </a:pPr>
            <a:r>
              <a:rPr lang="en-US" sz="1800" b="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Accuracy:</a:t>
            </a:r>
            <a:r>
              <a:rPr lang="en-US"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The material is evidence-based, peer-reviewed, and it is used in nursing education, making it accurate.</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1200"/>
              </a:spcBef>
              <a:spcAft>
                <a:spcPts val="800"/>
              </a:spcAft>
            </a:pPr>
            <a:r>
              <a:rPr lang="en-US" sz="1800" b="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Purpose:</a:t>
            </a:r>
            <a:r>
              <a:rPr lang="en-US"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It is designed to teach and enhance clinical skills for nursing students and practitioners, with no obvious bias or financial motives other than education.</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8" name="Text 6"/>
          <p:cNvSpPr/>
          <p:nvPr/>
        </p:nvSpPr>
        <p:spPr>
          <a:xfrm>
            <a:off x="7662982" y="3235881"/>
            <a:ext cx="3552587" cy="423863"/>
          </a:xfrm>
          <a:prstGeom prst="rect">
            <a:avLst/>
          </a:prstGeom>
          <a:noFill/>
          <a:ln/>
        </p:spPr>
        <p:txBody>
          <a:bodyPr wrap="none" lIns="0" tIns="0" rIns="0" bIns="0" rtlCol="0" anchor="t"/>
          <a:lstStyle/>
          <a:p>
            <a:pPr marL="0" indent="0" algn="l">
              <a:lnSpc>
                <a:spcPts val="3300"/>
              </a:lnSpc>
              <a:buNone/>
            </a:pPr>
            <a:r>
              <a:rPr lang="en-US" sz="2550">
                <a:solidFill>
                  <a:srgbClr val="FFFFFF"/>
                </a:solidFill>
                <a:latin typeface="Marcellus" pitchFamily="34" charset="0"/>
                <a:ea typeface="Marcellus" pitchFamily="34" charset="-122"/>
                <a:cs typeface="Marcellus" pitchFamily="34" charset="-120"/>
              </a:rPr>
              <a:t>Challenges Encountered</a:t>
            </a:r>
            <a:endParaRPr lang="en-US" sz="2550"/>
          </a:p>
        </p:txBody>
      </p:sp>
      <p:sp>
        <p:nvSpPr>
          <p:cNvPr id="9" name="Text 7"/>
          <p:cNvSpPr/>
          <p:nvPr/>
        </p:nvSpPr>
        <p:spPr>
          <a:xfrm>
            <a:off x="7662982" y="3886557"/>
            <a:ext cx="6117788" cy="1632585"/>
          </a:xfrm>
          <a:prstGeom prst="rect">
            <a:avLst/>
          </a:prstGeom>
          <a:noFill/>
          <a:ln/>
        </p:spPr>
        <p:txBody>
          <a:bodyPr wrap="square" lIns="0" tIns="0" rIns="0" bIns="0" rtlCol="0" anchor="t"/>
          <a:lstStyle/>
          <a:p>
            <a:pPr marL="342900" indent="-342900" algn="l">
              <a:lnSpc>
                <a:spcPts val="2300"/>
              </a:lnSpc>
              <a:buSzPct val="100000"/>
              <a:buChar char="•"/>
            </a:pPr>
            <a:r>
              <a:rPr lang="en-US" sz="1750">
                <a:solidFill>
                  <a:srgbClr val="FFFFFF"/>
                </a:solidFill>
                <a:latin typeface="Montserrat" pitchFamily="34" charset="0"/>
                <a:ea typeface="Montserrat" pitchFamily="34" charset="-122"/>
                <a:cs typeface="Montserrat" pitchFamily="34" charset="-120"/>
              </a:rPr>
              <a:t>Filtering unreliable or inaccurate online information</a:t>
            </a:r>
            <a:endParaRPr lang="en-US" sz="1750"/>
          </a:p>
          <a:p>
            <a:pPr marL="342900" indent="-342900" algn="l">
              <a:lnSpc>
                <a:spcPts val="2300"/>
              </a:lnSpc>
              <a:buSzPct val="100000"/>
              <a:buChar char="•"/>
            </a:pPr>
            <a:r>
              <a:rPr lang="en-US" sz="1750">
                <a:solidFill>
                  <a:srgbClr val="FFFFFF"/>
                </a:solidFill>
                <a:latin typeface="Montserrat" pitchFamily="34" charset="0"/>
                <a:ea typeface="Montserrat" pitchFamily="34" charset="-122"/>
                <a:cs typeface="Montserrat" pitchFamily="34" charset="-120"/>
              </a:rPr>
              <a:t>Decoding complex medical terminology</a:t>
            </a:r>
            <a:endParaRPr lang="en-US" sz="1750"/>
          </a:p>
          <a:p>
            <a:pPr marL="342900" indent="-342900" algn="l">
              <a:lnSpc>
                <a:spcPts val="2300"/>
              </a:lnSpc>
              <a:buSzPct val="100000"/>
              <a:buChar char="•"/>
            </a:pPr>
            <a:r>
              <a:rPr lang="en-US" sz="1750">
                <a:solidFill>
                  <a:srgbClr val="FFFFFF"/>
                </a:solidFill>
                <a:latin typeface="Montserrat" pitchFamily="34" charset="0"/>
                <a:ea typeface="Montserrat" pitchFamily="34" charset="-122"/>
                <a:cs typeface="Montserrat" pitchFamily="34" charset="-120"/>
              </a:rPr>
              <a:t>Limited access to some academic journals behind paywalls</a:t>
            </a:r>
            <a:endParaRPr lang="en-US" sz="1750"/>
          </a:p>
        </p:txBody>
      </p:sp>
      <p:sp>
        <p:nvSpPr>
          <p:cNvPr id="10" name="Text 8"/>
          <p:cNvSpPr/>
          <p:nvPr/>
        </p:nvSpPr>
        <p:spPr>
          <a:xfrm>
            <a:off x="7662982" y="5745956"/>
            <a:ext cx="3260646" cy="423863"/>
          </a:xfrm>
          <a:prstGeom prst="rect">
            <a:avLst/>
          </a:prstGeom>
          <a:noFill/>
          <a:ln/>
        </p:spPr>
        <p:txBody>
          <a:bodyPr wrap="none" lIns="0" tIns="0" rIns="0" bIns="0" rtlCol="0" anchor="t"/>
          <a:lstStyle/>
          <a:p>
            <a:pPr marL="0" indent="0" algn="l">
              <a:lnSpc>
                <a:spcPts val="3300"/>
              </a:lnSpc>
              <a:buNone/>
            </a:pPr>
            <a:r>
              <a:rPr lang="en-US" sz="2550">
                <a:solidFill>
                  <a:srgbClr val="FFFFFF"/>
                </a:solidFill>
                <a:latin typeface="Marcellus" pitchFamily="34" charset="0"/>
                <a:ea typeface="Marcellus" pitchFamily="34" charset="-122"/>
                <a:cs typeface="Marcellus" pitchFamily="34" charset="-120"/>
              </a:rPr>
              <a:t>Moving Forward</a:t>
            </a:r>
            <a:endParaRPr lang="en-US" sz="2550"/>
          </a:p>
        </p:txBody>
      </p:sp>
      <p:sp>
        <p:nvSpPr>
          <p:cNvPr id="11" name="Text 9"/>
          <p:cNvSpPr/>
          <p:nvPr/>
        </p:nvSpPr>
        <p:spPr>
          <a:xfrm>
            <a:off x="7662982" y="6396633"/>
            <a:ext cx="6117788" cy="1927384"/>
          </a:xfrm>
          <a:prstGeom prst="rect">
            <a:avLst/>
          </a:prstGeom>
          <a:noFill/>
          <a:ln/>
        </p:spPr>
        <p:txBody>
          <a:bodyPr wrap="square" lIns="0" tIns="0" rIns="0" bIns="0" rtlCol="0" anchor="t"/>
          <a:lstStyle/>
          <a:p>
            <a:pPr marL="342900" indent="-342900" algn="l">
              <a:lnSpc>
                <a:spcPts val="2300"/>
              </a:lnSpc>
              <a:buSzPct val="100000"/>
              <a:buChar char="•"/>
            </a:pPr>
            <a:r>
              <a:rPr lang="en-US" sz="1750">
                <a:solidFill>
                  <a:srgbClr val="FFFFFF"/>
                </a:solidFill>
                <a:latin typeface="Montserrat" pitchFamily="34" charset="0"/>
                <a:ea typeface="Montserrat" pitchFamily="34" charset="-122"/>
                <a:cs typeface="Montserrat" pitchFamily="34" charset="-120"/>
              </a:rPr>
              <a:t>Continue sourcing peer-reviewed academic material</a:t>
            </a:r>
            <a:endParaRPr lang="en-US" sz="1750"/>
          </a:p>
          <a:p>
            <a:pPr marL="342900" indent="-342900" algn="l">
              <a:lnSpc>
                <a:spcPts val="2300"/>
              </a:lnSpc>
              <a:buSzPct val="100000"/>
              <a:buChar char="•"/>
            </a:pPr>
            <a:r>
              <a:rPr lang="en-US" sz="1750">
                <a:solidFill>
                  <a:srgbClr val="FFFFFF"/>
                </a:solidFill>
                <a:latin typeface="Montserrat" pitchFamily="34" charset="0"/>
                <a:ea typeface="Montserrat" pitchFamily="34" charset="-122"/>
                <a:cs typeface="Montserrat" pitchFamily="34" charset="-120"/>
              </a:rPr>
              <a:t>Organize key ideas and arguments for the Task 3 report</a:t>
            </a:r>
            <a:endParaRPr lang="en-US" sz="1750"/>
          </a:p>
          <a:p>
            <a:pPr marL="342900" indent="-342900" algn="l">
              <a:lnSpc>
                <a:spcPts val="2300"/>
              </a:lnSpc>
              <a:buSzPct val="100000"/>
              <a:buChar char="•"/>
            </a:pPr>
            <a:r>
              <a:rPr lang="en-US" sz="1750">
                <a:solidFill>
                  <a:srgbClr val="FFFFFF"/>
                </a:solidFill>
                <a:latin typeface="Montserrat" pitchFamily="34" charset="0"/>
                <a:ea typeface="Montserrat" pitchFamily="34" charset="-122"/>
                <a:cs typeface="Montserrat" pitchFamily="34" charset="-120"/>
              </a:rPr>
              <a:t>Deepen understanding of core nursing concepts through further reading</a:t>
            </a:r>
            <a:endParaRPr lang="en-US" sz="1750"/>
          </a:p>
        </p:txBody>
      </p:sp>
    </p:spTree>
    <p:extLst>
      <p:ext uri="{BB962C8B-B14F-4D97-AF65-F5344CB8AC3E}">
        <p14:creationId xmlns:p14="http://schemas.microsoft.com/office/powerpoint/2010/main" val="39777378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793790" y="1821180"/>
            <a:ext cx="8981837" cy="847725"/>
          </a:xfrm>
          <a:prstGeom prst="rect">
            <a:avLst/>
          </a:prstGeom>
          <a:noFill/>
          <a:ln/>
        </p:spPr>
        <p:txBody>
          <a:bodyPr wrap="none" lIns="0" tIns="0" rIns="0" bIns="0" rtlCol="0" anchor="t"/>
          <a:lstStyle/>
          <a:p>
            <a:pPr marL="0" indent="0" algn="l">
              <a:lnSpc>
                <a:spcPts val="6650"/>
              </a:lnSpc>
              <a:buNone/>
            </a:pPr>
            <a:r>
              <a:rPr lang="en-US" sz="5100">
                <a:solidFill>
                  <a:srgbClr val="532418"/>
                </a:solidFill>
                <a:latin typeface="Marcellus" pitchFamily="34" charset="0"/>
                <a:ea typeface="Marcellus" pitchFamily="34" charset="-122"/>
                <a:cs typeface="Marcellus" pitchFamily="34" charset="-120"/>
              </a:rPr>
              <a:t>Research Process &amp; Challenges</a:t>
            </a:r>
            <a:endParaRPr lang="en-US" sz="5100"/>
          </a:p>
        </p:txBody>
      </p:sp>
      <p:sp>
        <p:nvSpPr>
          <p:cNvPr id="7" name="Shape 5"/>
          <p:cNvSpPr/>
          <p:nvPr/>
        </p:nvSpPr>
        <p:spPr>
          <a:xfrm>
            <a:off x="1381357" y="3325416"/>
            <a:ext cx="6571417" cy="6142434"/>
          </a:xfrm>
          <a:prstGeom prst="roundRect">
            <a:avLst>
              <a:gd name="adj" fmla="val 5318"/>
            </a:avLst>
          </a:prstGeom>
          <a:solidFill>
            <a:srgbClr val="532418">
              <a:alpha val="95000"/>
            </a:srgbClr>
          </a:solidFill>
          <a:ln/>
        </p:spPr>
        <p:txBody>
          <a:bodyPr/>
          <a:lstStyle/>
          <a:p>
            <a:endParaRPr lang="en-US"/>
          </a:p>
        </p:txBody>
      </p:sp>
      <p:sp>
        <p:nvSpPr>
          <p:cNvPr id="8" name="Text 6"/>
          <p:cNvSpPr/>
          <p:nvPr/>
        </p:nvSpPr>
        <p:spPr>
          <a:xfrm>
            <a:off x="1608171" y="3552230"/>
            <a:ext cx="3552587" cy="423863"/>
          </a:xfrm>
          <a:prstGeom prst="rect">
            <a:avLst/>
          </a:prstGeom>
          <a:noFill/>
          <a:ln/>
        </p:spPr>
        <p:txBody>
          <a:bodyPr wrap="none" lIns="0" tIns="0" rIns="0" bIns="0" rtlCol="0" anchor="t"/>
          <a:lstStyle/>
          <a:p>
            <a:pPr marL="0" indent="0" algn="l">
              <a:lnSpc>
                <a:spcPts val="3300"/>
              </a:lnSpc>
              <a:buNone/>
            </a:pPr>
            <a:r>
              <a:rPr lang="en-US" sz="3200">
                <a:solidFill>
                  <a:srgbClr val="FFFFFF"/>
                </a:solidFill>
                <a:latin typeface="Marcellus" pitchFamily="34" charset="0"/>
                <a:ea typeface="Marcellus" pitchFamily="34" charset="-122"/>
                <a:cs typeface="Marcellus" pitchFamily="34" charset="-120"/>
              </a:rPr>
              <a:t>Challenges Encountered</a:t>
            </a:r>
            <a:endParaRPr lang="en-US" sz="3200"/>
          </a:p>
        </p:txBody>
      </p:sp>
      <p:sp>
        <p:nvSpPr>
          <p:cNvPr id="9" name="Text 7"/>
          <p:cNvSpPr/>
          <p:nvPr/>
        </p:nvSpPr>
        <p:spPr>
          <a:xfrm>
            <a:off x="1608171" y="4202906"/>
            <a:ext cx="6117788" cy="1632585"/>
          </a:xfrm>
          <a:prstGeom prst="rect">
            <a:avLst/>
          </a:prstGeom>
          <a:noFill/>
          <a:ln/>
        </p:spPr>
        <p:txBody>
          <a:bodyPr wrap="square" lIns="0" tIns="0" rIns="0" bIns="0" rtlCol="0" anchor="t"/>
          <a:lstStyle/>
          <a:p>
            <a:pPr marL="342900" indent="-342900" algn="l">
              <a:lnSpc>
                <a:spcPts val="2300"/>
              </a:lnSpc>
              <a:buSzPct val="100000"/>
              <a:buChar char="•"/>
            </a:pPr>
            <a:r>
              <a:rPr lang="en-US" sz="2000">
                <a:solidFill>
                  <a:srgbClr val="FFFFFF"/>
                </a:solidFill>
                <a:latin typeface="Montserrat" pitchFamily="34" charset="0"/>
                <a:ea typeface="Montserrat" pitchFamily="34" charset="-122"/>
                <a:cs typeface="Montserrat" pitchFamily="34" charset="-120"/>
              </a:rPr>
              <a:t>Filtering unreliable or inaccurate online information</a:t>
            </a:r>
            <a:endParaRPr lang="en-US" sz="2000"/>
          </a:p>
          <a:p>
            <a:pPr marL="342900" indent="-342900" algn="l">
              <a:lnSpc>
                <a:spcPts val="2300"/>
              </a:lnSpc>
              <a:buSzPct val="100000"/>
              <a:buChar char="•"/>
            </a:pPr>
            <a:r>
              <a:rPr lang="en-US" sz="2000">
                <a:solidFill>
                  <a:srgbClr val="FFFFFF"/>
                </a:solidFill>
                <a:latin typeface="Montserrat" pitchFamily="34" charset="0"/>
                <a:ea typeface="Montserrat" pitchFamily="34" charset="-122"/>
                <a:cs typeface="Montserrat" pitchFamily="34" charset="-120"/>
              </a:rPr>
              <a:t>Decoding complex medical terminology</a:t>
            </a:r>
            <a:endParaRPr lang="en-US" sz="2000"/>
          </a:p>
          <a:p>
            <a:pPr marL="342900" indent="-342900" algn="l">
              <a:lnSpc>
                <a:spcPts val="2300"/>
              </a:lnSpc>
              <a:buSzPct val="100000"/>
              <a:buChar char="•"/>
            </a:pPr>
            <a:r>
              <a:rPr lang="en-US" sz="2000">
                <a:solidFill>
                  <a:srgbClr val="FFFFFF"/>
                </a:solidFill>
                <a:latin typeface="Montserrat" pitchFamily="34" charset="0"/>
                <a:ea typeface="Montserrat" pitchFamily="34" charset="-122"/>
                <a:cs typeface="Montserrat" pitchFamily="34" charset="-120"/>
              </a:rPr>
              <a:t>Limited access to some academic journals behind paywalls</a:t>
            </a:r>
            <a:endParaRPr lang="en-US" sz="2000"/>
          </a:p>
        </p:txBody>
      </p:sp>
      <p:sp>
        <p:nvSpPr>
          <p:cNvPr id="10" name="Text 8"/>
          <p:cNvSpPr/>
          <p:nvPr/>
        </p:nvSpPr>
        <p:spPr>
          <a:xfrm>
            <a:off x="1608171" y="6062305"/>
            <a:ext cx="3260646" cy="423863"/>
          </a:xfrm>
          <a:prstGeom prst="rect">
            <a:avLst/>
          </a:prstGeom>
          <a:noFill/>
          <a:ln/>
        </p:spPr>
        <p:txBody>
          <a:bodyPr wrap="none" lIns="0" tIns="0" rIns="0" bIns="0" rtlCol="0" anchor="t"/>
          <a:lstStyle/>
          <a:p>
            <a:pPr marL="0" indent="0" algn="l">
              <a:lnSpc>
                <a:spcPts val="3300"/>
              </a:lnSpc>
              <a:buNone/>
            </a:pPr>
            <a:r>
              <a:rPr lang="en-US" sz="3200">
                <a:solidFill>
                  <a:srgbClr val="FFFFFF"/>
                </a:solidFill>
                <a:latin typeface="Marcellus" pitchFamily="34" charset="0"/>
                <a:ea typeface="Marcellus" pitchFamily="34" charset="-122"/>
                <a:cs typeface="Marcellus" pitchFamily="34" charset="-120"/>
              </a:rPr>
              <a:t>Moving Forward</a:t>
            </a:r>
            <a:endParaRPr lang="en-US" sz="3200"/>
          </a:p>
        </p:txBody>
      </p:sp>
      <p:sp>
        <p:nvSpPr>
          <p:cNvPr id="11" name="Text 9"/>
          <p:cNvSpPr/>
          <p:nvPr/>
        </p:nvSpPr>
        <p:spPr>
          <a:xfrm>
            <a:off x="1608171" y="6712982"/>
            <a:ext cx="6117788" cy="1927384"/>
          </a:xfrm>
          <a:prstGeom prst="rect">
            <a:avLst/>
          </a:prstGeom>
          <a:noFill/>
          <a:ln/>
        </p:spPr>
        <p:txBody>
          <a:bodyPr wrap="square" lIns="0" tIns="0" rIns="0" bIns="0" rtlCol="0" anchor="t"/>
          <a:lstStyle/>
          <a:p>
            <a:pPr marL="342900" indent="-342900" algn="l">
              <a:lnSpc>
                <a:spcPts val="2300"/>
              </a:lnSpc>
              <a:buSzPct val="100000"/>
              <a:buChar char="•"/>
            </a:pPr>
            <a:r>
              <a:rPr lang="en-US" sz="2000">
                <a:solidFill>
                  <a:srgbClr val="FFFFFF"/>
                </a:solidFill>
                <a:latin typeface="Montserrat" pitchFamily="34" charset="0"/>
                <a:ea typeface="Montserrat" pitchFamily="34" charset="-122"/>
                <a:cs typeface="Montserrat" pitchFamily="34" charset="-120"/>
              </a:rPr>
              <a:t>Continue sourcing peer-reviewed academic material</a:t>
            </a:r>
            <a:endParaRPr lang="en-US" sz="2000"/>
          </a:p>
          <a:p>
            <a:pPr marL="342900" indent="-342900" algn="l">
              <a:lnSpc>
                <a:spcPts val="2300"/>
              </a:lnSpc>
              <a:buSzPct val="100000"/>
              <a:buChar char="•"/>
            </a:pPr>
            <a:r>
              <a:rPr lang="en-US" sz="2000">
                <a:solidFill>
                  <a:srgbClr val="FFFFFF"/>
                </a:solidFill>
                <a:latin typeface="Montserrat" pitchFamily="34" charset="0"/>
                <a:ea typeface="Montserrat" pitchFamily="34" charset="-122"/>
                <a:cs typeface="Montserrat" pitchFamily="34" charset="-120"/>
              </a:rPr>
              <a:t>Organize key ideas and arguments for the Task 3 report</a:t>
            </a:r>
            <a:endParaRPr lang="en-US" sz="2000"/>
          </a:p>
          <a:p>
            <a:pPr marL="342900" indent="-342900" algn="l">
              <a:lnSpc>
                <a:spcPts val="2300"/>
              </a:lnSpc>
              <a:buSzPct val="100000"/>
              <a:buChar char="•"/>
            </a:pPr>
            <a:r>
              <a:rPr lang="en-US" sz="2000">
                <a:solidFill>
                  <a:srgbClr val="FFFFFF"/>
                </a:solidFill>
                <a:latin typeface="Montserrat" pitchFamily="34" charset="0"/>
                <a:ea typeface="Montserrat" pitchFamily="34" charset="-122"/>
                <a:cs typeface="Montserrat" pitchFamily="34" charset="-120"/>
              </a:rPr>
              <a:t>Deepen understanding of core nursing concepts through further reading</a:t>
            </a:r>
            <a:endParaRPr lang="en-US" sz="2000"/>
          </a:p>
        </p:txBody>
      </p:sp>
      <p:pic>
        <p:nvPicPr>
          <p:cNvPr id="13" name="Picture 12">
            <a:extLst>
              <a:ext uri="{FF2B5EF4-FFF2-40B4-BE49-F238E27FC236}">
                <a16:creationId xmlns:a16="http://schemas.microsoft.com/office/drawing/2014/main" id="{D977B71E-1EF6-4B8E-9A92-C154777A2E02}"/>
              </a:ext>
            </a:extLst>
          </p:cNvPr>
          <p:cNvPicPr>
            <a:picLocks noChangeAspect="1"/>
          </p:cNvPicPr>
          <p:nvPr/>
        </p:nvPicPr>
        <p:blipFill>
          <a:blip r:embed="rId3"/>
          <a:stretch>
            <a:fillRect/>
          </a:stretch>
        </p:blipFill>
        <p:spPr>
          <a:xfrm>
            <a:off x="8697253" y="3032932"/>
            <a:ext cx="4601217" cy="6058746"/>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760720" cy="10972800"/>
          </a:xfrm>
          <a:prstGeom prst="rect">
            <a:avLst/>
          </a:prstGeom>
        </p:spPr>
      </p:pic>
      <p:sp>
        <p:nvSpPr>
          <p:cNvPr id="3" name="Text 0"/>
          <p:cNvSpPr/>
          <p:nvPr/>
        </p:nvSpPr>
        <p:spPr>
          <a:xfrm>
            <a:off x="6280190" y="3594259"/>
            <a:ext cx="6521291" cy="847725"/>
          </a:xfrm>
          <a:prstGeom prst="rect">
            <a:avLst/>
          </a:prstGeom>
          <a:noFill/>
          <a:ln/>
        </p:spPr>
        <p:txBody>
          <a:bodyPr wrap="none" lIns="0" tIns="0" rIns="0" bIns="0" rtlCol="0" anchor="t"/>
          <a:lstStyle/>
          <a:p>
            <a:pPr marL="0" indent="0" algn="l">
              <a:lnSpc>
                <a:spcPts val="6650"/>
              </a:lnSpc>
              <a:buNone/>
            </a:pPr>
            <a:r>
              <a:rPr lang="en-US" sz="5100">
                <a:solidFill>
                  <a:srgbClr val="532418"/>
                </a:solidFill>
                <a:latin typeface="Marcellus" pitchFamily="34" charset="0"/>
                <a:ea typeface="Marcellus" pitchFamily="34" charset="-122"/>
                <a:cs typeface="Marcellus" pitchFamily="34" charset="-120"/>
              </a:rPr>
              <a:t>Conclusion</a:t>
            </a:r>
            <a:endParaRPr lang="en-US" sz="5100"/>
          </a:p>
        </p:txBody>
      </p:sp>
      <p:sp>
        <p:nvSpPr>
          <p:cNvPr id="4" name="Text 1"/>
          <p:cNvSpPr/>
          <p:nvPr/>
        </p:nvSpPr>
        <p:spPr>
          <a:xfrm>
            <a:off x="6280190" y="4782145"/>
            <a:ext cx="7556421" cy="2596277"/>
          </a:xfrm>
          <a:prstGeom prst="rect">
            <a:avLst/>
          </a:prstGeom>
          <a:noFill/>
          <a:ln/>
        </p:spPr>
        <p:txBody>
          <a:bodyPr wrap="square" lIns="0" tIns="0" rIns="0" bIns="0" rtlCol="0" anchor="t"/>
          <a:lstStyle/>
          <a:p>
            <a:pPr marL="342900" indent="-342900" algn="l">
              <a:lnSpc>
                <a:spcPts val="2300"/>
              </a:lnSpc>
              <a:buSzPct val="100000"/>
              <a:buChar char="•"/>
            </a:pPr>
            <a:r>
              <a:rPr lang="en-US" sz="1750" b="1">
                <a:solidFill>
                  <a:srgbClr val="67534F"/>
                </a:solidFill>
                <a:latin typeface="Montserrat" pitchFamily="34" charset="0"/>
                <a:ea typeface="Montserrat" pitchFamily="34" charset="-122"/>
                <a:cs typeface="Montserrat" pitchFamily="34" charset="-120"/>
              </a:rPr>
              <a:t>Nurses are essential:</a:t>
            </a:r>
            <a:r>
              <a:rPr lang="en-US" sz="1750">
                <a:solidFill>
                  <a:srgbClr val="67534F"/>
                </a:solidFill>
                <a:latin typeface="Montserrat" pitchFamily="34" charset="0"/>
                <a:ea typeface="Montserrat" pitchFamily="34" charset="-122"/>
                <a:cs typeface="Montserrat" pitchFamily="34" charset="-120"/>
              </a:rPr>
              <a:t> They provide both medical care and emotional support across the entire health system.</a:t>
            </a:r>
            <a:endParaRPr lang="en-US" sz="1750"/>
          </a:p>
          <a:p>
            <a:pPr marL="342900" indent="-342900" algn="l">
              <a:lnSpc>
                <a:spcPts val="2300"/>
              </a:lnSpc>
              <a:buSzPct val="100000"/>
              <a:buChar char="•"/>
            </a:pPr>
            <a:r>
              <a:rPr lang="en-US" sz="1750" b="1">
                <a:solidFill>
                  <a:srgbClr val="67534F"/>
                </a:solidFill>
                <a:latin typeface="Montserrat" pitchFamily="34" charset="0"/>
                <a:ea typeface="Montserrat" pitchFamily="34" charset="-122"/>
                <a:cs typeface="Montserrat" pitchFamily="34" charset="-120"/>
              </a:rPr>
              <a:t>Three core skills:</a:t>
            </a:r>
            <a:r>
              <a:rPr lang="en-US" sz="1750">
                <a:solidFill>
                  <a:srgbClr val="67534F"/>
                </a:solidFill>
                <a:latin typeface="Montserrat" pitchFamily="34" charset="0"/>
                <a:ea typeface="Montserrat" pitchFamily="34" charset="-122"/>
                <a:cs typeface="Montserrat" pitchFamily="34" charset="-120"/>
              </a:rPr>
              <a:t> Communication, empathy, and clinical competence define high-quality nursing practice.</a:t>
            </a:r>
            <a:endParaRPr lang="en-US" sz="1750"/>
          </a:p>
          <a:p>
            <a:pPr marL="342900" indent="-342900" algn="l">
              <a:lnSpc>
                <a:spcPts val="2300"/>
              </a:lnSpc>
              <a:buSzPct val="100000"/>
              <a:buChar char="•"/>
            </a:pPr>
            <a:r>
              <a:rPr lang="en-US" sz="1750" b="1">
                <a:solidFill>
                  <a:srgbClr val="67534F"/>
                </a:solidFill>
                <a:latin typeface="Montserrat" pitchFamily="34" charset="0"/>
                <a:ea typeface="Montserrat" pitchFamily="34" charset="-122"/>
                <a:cs typeface="Montserrat" pitchFamily="34" charset="-120"/>
              </a:rPr>
              <a:t>Skills can be developed:</a:t>
            </a:r>
            <a:r>
              <a:rPr lang="en-US" sz="1750">
                <a:solidFill>
                  <a:srgbClr val="67534F"/>
                </a:solidFill>
                <a:latin typeface="Montserrat" pitchFamily="34" charset="0"/>
                <a:ea typeface="Montserrat" pitchFamily="34" charset="-122"/>
                <a:cs typeface="Montserrat" pitchFamily="34" charset="-120"/>
              </a:rPr>
              <a:t> Through training, reflection, simulation, and ongoing professional learning.</a:t>
            </a:r>
            <a:endParaRPr lang="en-US" sz="1750"/>
          </a:p>
          <a:p>
            <a:pPr marL="342900" indent="-342900" algn="l">
              <a:lnSpc>
                <a:spcPts val="2300"/>
              </a:lnSpc>
              <a:buSzPct val="100000"/>
              <a:buChar char="•"/>
            </a:pPr>
            <a:r>
              <a:rPr lang="en-US" sz="1750" b="1">
                <a:solidFill>
                  <a:srgbClr val="67534F"/>
                </a:solidFill>
                <a:latin typeface="Montserrat" pitchFamily="34" charset="0"/>
                <a:ea typeface="Montserrat" pitchFamily="34" charset="-122"/>
                <a:cs typeface="Montserrat" pitchFamily="34" charset="-120"/>
              </a:rPr>
              <a:t>A fulfilling path:</a:t>
            </a:r>
            <a:r>
              <a:rPr lang="en-US" sz="1750">
                <a:solidFill>
                  <a:srgbClr val="67534F"/>
                </a:solidFill>
                <a:latin typeface="Montserrat" pitchFamily="34" charset="0"/>
                <a:ea typeface="Montserrat" pitchFamily="34" charset="-122"/>
                <a:cs typeface="Montserrat" pitchFamily="34" charset="-120"/>
              </a:rPr>
              <a:t> Nursing is a deeply rewarding career that makes a lasting difference in patients' lives.</a:t>
            </a:r>
            <a:endParaRPr lang="en-US" sz="175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822FDFB-F41B-49C8-8DCE-18253A9CB89A}"/>
              </a:ext>
            </a:extLst>
          </p:cNvPr>
          <p:cNvSpPr txBox="1"/>
          <p:nvPr/>
        </p:nvSpPr>
        <p:spPr>
          <a:xfrm>
            <a:off x="420130" y="1852331"/>
            <a:ext cx="13790140" cy="8276176"/>
          </a:xfrm>
          <a:prstGeom prst="rect">
            <a:avLst/>
          </a:prstGeom>
          <a:noFill/>
        </p:spPr>
        <p:txBody>
          <a:bodyPr wrap="square">
            <a:spAutoFit/>
          </a:bodyPr>
          <a:lstStyle/>
          <a:p>
            <a:pPr marL="0" marR="0" algn="just">
              <a:lnSpc>
                <a:spcPct val="150000"/>
              </a:lnSpc>
              <a:spcBef>
                <a:spcPts val="0"/>
              </a:spcBef>
              <a:spcAft>
                <a:spcPts val="800"/>
              </a:spcAft>
            </a:pPr>
            <a:r>
              <a:rPr lang="en-US" sz="14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Anderson, J.K., Downing, L., Heitman, S., </a:t>
            </a:r>
            <a:r>
              <a:rPr lang="en-US" sz="14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Heiser</a:t>
            </a:r>
            <a:r>
              <a:rPr lang="en-US" sz="14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V.R. and Rauch, L.J., 2025. Textbook selection in nursing education: An updated perspective. </a:t>
            </a:r>
            <a:r>
              <a:rPr lang="en-US" sz="1400" i="1">
                <a:effectLst/>
                <a:latin typeface="Times New Roman" panose="02020603050405020304" pitchFamily="18" charset="0"/>
                <a:ea typeface="Calibri" panose="020F0502020204030204" pitchFamily="34" charset="0"/>
                <a:cs typeface="Times New Roman" panose="02020603050405020304" pitchFamily="18" charset="0"/>
              </a:rPr>
              <a:t>Nurse Educator</a:t>
            </a:r>
            <a:r>
              <a:rPr lang="en-US" sz="140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i="1">
                <a:effectLst/>
                <a:latin typeface="Times New Roman" panose="02020603050405020304" pitchFamily="18" charset="0"/>
                <a:ea typeface="Calibri" panose="020F0502020204030204" pitchFamily="34" charset="0"/>
                <a:cs typeface="Times New Roman" panose="02020603050405020304" pitchFamily="18" charset="0"/>
              </a:rPr>
              <a:t>50</a:t>
            </a:r>
            <a:r>
              <a:rPr lang="en-US" sz="1400">
                <a:effectLst/>
                <a:latin typeface="Times New Roman" panose="02020603050405020304" pitchFamily="18" charset="0"/>
                <a:ea typeface="Calibri" panose="020F0502020204030204" pitchFamily="34" charset="0"/>
                <a:cs typeface="Times New Roman" panose="02020603050405020304" pitchFamily="18" charset="0"/>
              </a:rPr>
              <a:t>(3), pp.E140-E145.</a:t>
            </a:r>
          </a:p>
          <a:p>
            <a:pPr marL="0" marR="0" algn="just">
              <a:lnSpc>
                <a:spcPct val="150000"/>
              </a:lnSpc>
              <a:spcBef>
                <a:spcPts val="0"/>
              </a:spcBef>
              <a:spcAft>
                <a:spcPts val="800"/>
              </a:spcAft>
            </a:pPr>
            <a:r>
              <a:rPr lang="en-US" sz="14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Boltz, M.P., </a:t>
            </a:r>
            <a:r>
              <a:rPr lang="en-US" sz="14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Capezuti</a:t>
            </a:r>
            <a:r>
              <a:rPr lang="en-US" sz="14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E. and Fulmer, T.T. eds., 2024. </a:t>
            </a:r>
            <a:r>
              <a:rPr lang="en-US" sz="1400" i="1">
                <a:effectLst/>
                <a:latin typeface="Times New Roman" panose="02020603050405020304" pitchFamily="18" charset="0"/>
                <a:ea typeface="Calibri" panose="020F0502020204030204" pitchFamily="34" charset="0"/>
                <a:cs typeface="Times New Roman" panose="02020603050405020304" pitchFamily="18" charset="0"/>
              </a:rPr>
              <a:t>Evidence-based geriatric nursing protocols for best practice</a:t>
            </a:r>
            <a:r>
              <a:rPr lang="en-US" sz="1400">
                <a:effectLst/>
                <a:latin typeface="Times New Roman" panose="02020603050405020304" pitchFamily="18" charset="0"/>
                <a:ea typeface="Calibri" panose="020F0502020204030204" pitchFamily="34" charset="0"/>
                <a:cs typeface="Times New Roman" panose="02020603050405020304" pitchFamily="18" charset="0"/>
              </a:rPr>
              <a:t>. Springer Publishing Company.</a:t>
            </a:r>
          </a:p>
          <a:p>
            <a:pPr marL="0" marR="0" algn="just">
              <a:lnSpc>
                <a:spcPct val="150000"/>
              </a:lnSpc>
              <a:spcBef>
                <a:spcPts val="0"/>
              </a:spcBef>
              <a:spcAft>
                <a:spcPts val="800"/>
              </a:spcAft>
            </a:pPr>
            <a:r>
              <a:rPr lang="en-US" sz="14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Egert</a:t>
            </a:r>
            <a:r>
              <a:rPr lang="en-US" sz="14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 Lee, K. and Gill, M., 2023. Nursing fundamentals. </a:t>
            </a:r>
            <a:r>
              <a:rPr lang="en-US" sz="1400" i="1">
                <a:effectLst/>
                <a:latin typeface="Times New Roman" panose="02020603050405020304" pitchFamily="18" charset="0"/>
                <a:ea typeface="Calibri" panose="020F0502020204030204" pitchFamily="34" charset="0"/>
                <a:cs typeface="Times New Roman" panose="02020603050405020304" pitchFamily="18" charset="0"/>
              </a:rPr>
              <a:t>Fundamentals of Nursing Pharmacology-Mohawk College Edition</a:t>
            </a:r>
            <a:r>
              <a:rPr lang="en-US" sz="1400">
                <a:effectLst/>
                <a:latin typeface="Times New Roman" panose="02020603050405020304" pitchFamily="18" charset="0"/>
                <a:ea typeface="Calibri" panose="020F0502020204030204" pitchFamily="34" charset="0"/>
                <a:cs typeface="Times New Roman" panose="02020603050405020304" pitchFamily="18" charset="0"/>
              </a:rPr>
              <a:t>.</a:t>
            </a:r>
          </a:p>
          <a:p>
            <a:pPr marL="0" marR="0" algn="just">
              <a:lnSpc>
                <a:spcPct val="150000"/>
              </a:lnSpc>
              <a:spcBef>
                <a:spcPts val="0"/>
              </a:spcBef>
              <a:spcAft>
                <a:spcPts val="800"/>
              </a:spcAft>
            </a:pPr>
            <a:r>
              <a:rPr lang="en-US" sz="14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Ellis, P., 2022. Evidence-based practice in nursing.</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4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Fang, Y.Y., Lin, Y.Y. and Lu, L.T., 2022. Competition to promote teaching and improving nursing skill using the team game tournament method with learning from competition.</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4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Harding, M.M., </a:t>
            </a:r>
            <a:r>
              <a:rPr lang="en-US" sz="14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Kwong</a:t>
            </a:r>
            <a:r>
              <a:rPr lang="en-US" sz="14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J., Hagler, D. and </a:t>
            </a:r>
            <a:r>
              <a:rPr lang="en-US" sz="14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Reinisch</a:t>
            </a:r>
            <a:r>
              <a:rPr lang="en-US" sz="14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C., 2023. </a:t>
            </a:r>
            <a:r>
              <a:rPr lang="en-US" sz="1400" i="1">
                <a:effectLst/>
                <a:latin typeface="Times New Roman" panose="02020603050405020304" pitchFamily="18" charset="0"/>
                <a:ea typeface="Calibri" panose="020F0502020204030204" pitchFamily="34" charset="0"/>
                <a:cs typeface="Times New Roman" panose="02020603050405020304" pitchFamily="18" charset="0"/>
              </a:rPr>
              <a:t>Lewis's Medical-Surgical Nursing</a:t>
            </a:r>
            <a:r>
              <a:rPr lang="en-US" sz="1400">
                <a:effectLst/>
                <a:latin typeface="Times New Roman" panose="02020603050405020304" pitchFamily="18" charset="0"/>
                <a:ea typeface="Calibri" panose="020F0502020204030204" pitchFamily="34" charset="0"/>
                <a:cs typeface="Times New Roman" panose="02020603050405020304" pitchFamily="18" charset="0"/>
              </a:rPr>
              <a:t>. Elsevier.</a:t>
            </a:r>
          </a:p>
          <a:p>
            <a:pPr marL="0" marR="0" algn="just">
              <a:lnSpc>
                <a:spcPct val="150000"/>
              </a:lnSpc>
              <a:spcBef>
                <a:spcPts val="0"/>
              </a:spcBef>
              <a:spcAft>
                <a:spcPts val="800"/>
              </a:spcAft>
            </a:pPr>
            <a:r>
              <a:rPr lang="en-US" sz="14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Hui, T., </a:t>
            </a:r>
            <a:r>
              <a:rPr lang="en-US" sz="14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Zakeri</a:t>
            </a:r>
            <a:r>
              <a:rPr lang="en-US" sz="14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M.A., </a:t>
            </a:r>
            <a:r>
              <a:rPr lang="en-US" sz="14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Soltanmoradi</a:t>
            </a:r>
            <a:r>
              <a:rPr lang="en-US" sz="14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Y., Rahimi, N., </a:t>
            </a:r>
            <a:r>
              <a:rPr lang="en-US" sz="14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Hossini</a:t>
            </a:r>
            <a:r>
              <a:rPr lang="en-US" sz="14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US" sz="14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Rafsanjanipoor</a:t>
            </a:r>
            <a:r>
              <a:rPr lang="en-US" sz="14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S.M., </a:t>
            </a:r>
            <a:r>
              <a:rPr lang="en-US" sz="14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Nouroozi</a:t>
            </a:r>
            <a:r>
              <a:rPr lang="en-US" sz="14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 and </a:t>
            </a:r>
            <a:r>
              <a:rPr lang="en-US" sz="14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Dehghan</a:t>
            </a:r>
            <a:r>
              <a:rPr lang="en-US" sz="14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 2023. Nurses’ clinical competency and its correlates: before and during the COVID-19 outbreak. </a:t>
            </a:r>
            <a:r>
              <a:rPr lang="en-US" sz="1400" i="1">
                <a:effectLst/>
                <a:latin typeface="Times New Roman" panose="02020603050405020304" pitchFamily="18" charset="0"/>
                <a:ea typeface="Calibri" panose="020F0502020204030204" pitchFamily="34" charset="0"/>
                <a:cs typeface="Times New Roman" panose="02020603050405020304" pitchFamily="18" charset="0"/>
              </a:rPr>
              <a:t>BMC nursing</a:t>
            </a:r>
            <a:r>
              <a:rPr lang="en-US" sz="140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i="1">
                <a:effectLst/>
                <a:latin typeface="Times New Roman" panose="02020603050405020304" pitchFamily="18" charset="0"/>
                <a:ea typeface="Calibri" panose="020F0502020204030204" pitchFamily="34" charset="0"/>
                <a:cs typeface="Times New Roman" panose="02020603050405020304" pitchFamily="18" charset="0"/>
              </a:rPr>
              <a:t>22</a:t>
            </a:r>
            <a:r>
              <a:rPr lang="en-US" sz="1400">
                <a:effectLst/>
                <a:latin typeface="Times New Roman" panose="02020603050405020304" pitchFamily="18" charset="0"/>
                <a:ea typeface="Calibri" panose="020F0502020204030204" pitchFamily="34" charset="0"/>
                <a:cs typeface="Times New Roman" panose="02020603050405020304" pitchFamily="18" charset="0"/>
              </a:rPr>
              <a:t>(1), p.156.</a:t>
            </a:r>
          </a:p>
          <a:p>
            <a:pPr marL="0" marR="0" algn="just">
              <a:lnSpc>
                <a:spcPct val="150000"/>
              </a:lnSpc>
              <a:spcBef>
                <a:spcPts val="0"/>
              </a:spcBef>
              <a:spcAft>
                <a:spcPts val="800"/>
              </a:spcAft>
            </a:pPr>
            <a:r>
              <a:rPr lang="en-US" sz="14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Ibrahim, R.M., Ahmed, M.M. and Younis, N.M., 2024. Nursing Students' Information Toward Distraction Techniques for Children Undergoing Procedures. </a:t>
            </a:r>
            <a:r>
              <a:rPr lang="en-US" sz="1400" i="1">
                <a:effectLst/>
                <a:latin typeface="Times New Roman" panose="02020603050405020304" pitchFamily="18" charset="0"/>
                <a:ea typeface="Calibri" panose="020F0502020204030204" pitchFamily="34" charset="0"/>
                <a:cs typeface="Times New Roman" panose="02020603050405020304" pitchFamily="18" charset="0"/>
              </a:rPr>
              <a:t>Journal of Current Medical Research and Opinion</a:t>
            </a:r>
            <a:r>
              <a:rPr lang="en-US" sz="140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i="1">
                <a:effectLst/>
                <a:latin typeface="Times New Roman" panose="02020603050405020304" pitchFamily="18" charset="0"/>
                <a:ea typeface="Calibri" panose="020F0502020204030204" pitchFamily="34" charset="0"/>
                <a:cs typeface="Times New Roman" panose="02020603050405020304" pitchFamily="18" charset="0"/>
              </a:rPr>
              <a:t>7</a:t>
            </a:r>
            <a:r>
              <a:rPr lang="en-US" sz="1400">
                <a:effectLst/>
                <a:latin typeface="Times New Roman" panose="02020603050405020304" pitchFamily="18" charset="0"/>
                <a:ea typeface="Calibri" panose="020F0502020204030204" pitchFamily="34" charset="0"/>
                <a:cs typeface="Times New Roman" panose="02020603050405020304" pitchFamily="18" charset="0"/>
              </a:rPr>
              <a:t>(05), pp.2597-605.</a:t>
            </a:r>
          </a:p>
          <a:p>
            <a:pPr marL="0" marR="0" algn="just">
              <a:lnSpc>
                <a:spcPct val="150000"/>
              </a:lnSpc>
              <a:spcBef>
                <a:spcPts val="0"/>
              </a:spcBef>
              <a:spcAft>
                <a:spcPts val="800"/>
              </a:spcAft>
            </a:pPr>
            <a:r>
              <a:rPr lang="en-US" sz="14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Isidori</a:t>
            </a:r>
            <a:r>
              <a:rPr lang="en-US" sz="14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V., </a:t>
            </a:r>
            <a:r>
              <a:rPr lang="en-US" sz="14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Diamanti</a:t>
            </a:r>
            <a:r>
              <a:rPr lang="en-US" sz="14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F., </a:t>
            </a:r>
            <a:r>
              <a:rPr lang="en-US" sz="14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Gios</a:t>
            </a:r>
            <a:r>
              <a:rPr lang="en-US" sz="14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L., Malfatti, G., Perini, F., </a:t>
            </a:r>
            <a:r>
              <a:rPr lang="en-US" sz="14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Nicolini</a:t>
            </a:r>
            <a:r>
              <a:rPr lang="en-US" sz="14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 </a:t>
            </a:r>
            <a:r>
              <a:rPr lang="en-US" sz="14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Longhini</a:t>
            </a:r>
            <a:r>
              <a:rPr lang="en-US" sz="14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J., Forti, S., </a:t>
            </a:r>
            <a:r>
              <a:rPr lang="en-US" sz="14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Fraschini</a:t>
            </a:r>
            <a:r>
              <a:rPr lang="en-US" sz="14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F., Bizzarri, G. and </a:t>
            </a:r>
            <a:r>
              <a:rPr lang="en-US" sz="14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Brancorsini</a:t>
            </a:r>
            <a:r>
              <a:rPr lang="en-US" sz="14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S., 2022. Digital technologies and the role of health care professionals: scoping review exploring nurses’ skills in the digital era and in the light of the COVID-19 pandemic. </a:t>
            </a:r>
            <a:r>
              <a:rPr lang="en-US" sz="1400" i="1">
                <a:effectLst/>
                <a:latin typeface="Times New Roman" panose="02020603050405020304" pitchFamily="18" charset="0"/>
                <a:ea typeface="Calibri" panose="020F0502020204030204" pitchFamily="34" charset="0"/>
                <a:cs typeface="Times New Roman" panose="02020603050405020304" pitchFamily="18" charset="0"/>
              </a:rPr>
              <a:t>JMIR nursing</a:t>
            </a:r>
            <a:r>
              <a:rPr lang="en-US" sz="140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i="1">
                <a:effectLst/>
                <a:latin typeface="Times New Roman" panose="02020603050405020304" pitchFamily="18" charset="0"/>
                <a:ea typeface="Calibri" panose="020F0502020204030204" pitchFamily="34" charset="0"/>
                <a:cs typeface="Times New Roman" panose="02020603050405020304" pitchFamily="18" charset="0"/>
              </a:rPr>
              <a:t>5</a:t>
            </a:r>
            <a:r>
              <a:rPr lang="en-US" sz="1400">
                <a:effectLst/>
                <a:latin typeface="Times New Roman" panose="02020603050405020304" pitchFamily="18" charset="0"/>
                <a:ea typeface="Calibri" panose="020F0502020204030204" pitchFamily="34" charset="0"/>
                <a:cs typeface="Times New Roman" panose="02020603050405020304" pitchFamily="18" charset="0"/>
              </a:rPr>
              <a:t>(1), p.e37631.</a:t>
            </a:r>
          </a:p>
          <a:p>
            <a:pPr marL="0" marR="0" algn="just">
              <a:lnSpc>
                <a:spcPct val="150000"/>
              </a:lnSpc>
              <a:spcBef>
                <a:spcPts val="0"/>
              </a:spcBef>
              <a:spcAft>
                <a:spcPts val="800"/>
              </a:spcAft>
            </a:pPr>
            <a:r>
              <a:rPr lang="en-US" sz="14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Jarvis, C., 2023. </a:t>
            </a:r>
            <a:r>
              <a:rPr lang="en-US" sz="1400" i="1">
                <a:effectLst/>
                <a:latin typeface="Times New Roman" panose="02020603050405020304" pitchFamily="18" charset="0"/>
                <a:ea typeface="Calibri" panose="020F0502020204030204" pitchFamily="34" charset="0"/>
                <a:cs typeface="Times New Roman" panose="02020603050405020304" pitchFamily="18" charset="0"/>
              </a:rPr>
              <a:t>Physical examination and health assessment-Canadian e-book: Physical examination and health assessment-Canadian e-book</a:t>
            </a:r>
            <a:r>
              <a:rPr lang="en-US" sz="1400">
                <a:effectLst/>
                <a:latin typeface="Times New Roman" panose="02020603050405020304" pitchFamily="18" charset="0"/>
                <a:ea typeface="Calibri" panose="020F0502020204030204" pitchFamily="34" charset="0"/>
                <a:cs typeface="Times New Roman" panose="02020603050405020304" pitchFamily="18" charset="0"/>
              </a:rPr>
              <a:t>. Elsevier Health Sciences.</a:t>
            </a:r>
          </a:p>
          <a:p>
            <a:pPr marL="0" marR="0" algn="just">
              <a:lnSpc>
                <a:spcPct val="150000"/>
              </a:lnSpc>
              <a:spcBef>
                <a:spcPts val="0"/>
              </a:spcBef>
              <a:spcAft>
                <a:spcPts val="800"/>
              </a:spcAft>
            </a:pPr>
            <a:r>
              <a:rPr lang="en-US" sz="14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Juniarta</a:t>
            </a:r>
            <a:r>
              <a:rPr lang="en-US" sz="14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Eka, N.G.A. and </a:t>
            </a:r>
            <a:r>
              <a:rPr lang="en-US" sz="14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Ferawati</a:t>
            </a:r>
            <a:r>
              <a:rPr lang="en-US" sz="14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US" sz="14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Sitanggang</a:t>
            </a:r>
            <a:r>
              <a:rPr lang="en-US" sz="14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Y., 2024. Empathy in nursing students: a scoping review. </a:t>
            </a:r>
            <a:r>
              <a:rPr lang="en-US" sz="1400" i="1">
                <a:effectLst/>
                <a:latin typeface="Times New Roman" panose="02020603050405020304" pitchFamily="18" charset="0"/>
                <a:ea typeface="Calibri" panose="020F0502020204030204" pitchFamily="34" charset="0"/>
                <a:cs typeface="Times New Roman" panose="02020603050405020304" pitchFamily="18" charset="0"/>
              </a:rPr>
              <a:t>Journal of Holistic Nursing</a:t>
            </a:r>
            <a:r>
              <a:rPr lang="en-US" sz="140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i="1">
                <a:effectLst/>
                <a:latin typeface="Times New Roman" panose="02020603050405020304" pitchFamily="18" charset="0"/>
                <a:ea typeface="Calibri" panose="020F0502020204030204" pitchFamily="34" charset="0"/>
                <a:cs typeface="Times New Roman" panose="02020603050405020304" pitchFamily="18" charset="0"/>
              </a:rPr>
              <a:t>42</a:t>
            </a:r>
            <a:r>
              <a:rPr lang="en-US" sz="1400">
                <a:effectLst/>
                <a:latin typeface="Times New Roman" panose="02020603050405020304" pitchFamily="18" charset="0"/>
                <a:ea typeface="Calibri" panose="020F0502020204030204" pitchFamily="34" charset="0"/>
                <a:cs typeface="Times New Roman" panose="02020603050405020304" pitchFamily="18" charset="0"/>
              </a:rPr>
              <a:t>(2_suppl), pp.S59-S86.</a:t>
            </a:r>
          </a:p>
          <a:p>
            <a:pPr marL="0" marR="0" algn="just">
              <a:lnSpc>
                <a:spcPct val="150000"/>
              </a:lnSpc>
              <a:spcBef>
                <a:spcPts val="0"/>
              </a:spcBef>
              <a:spcAft>
                <a:spcPts val="800"/>
              </a:spcAft>
            </a:pPr>
            <a:r>
              <a:rPr lang="en-US" sz="14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Perry, A.G., Potter, P.A., Ostendorf, W.R. and </a:t>
            </a:r>
            <a:r>
              <a:rPr lang="en-US" sz="14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Laplante</a:t>
            </a:r>
            <a:r>
              <a:rPr lang="en-US" sz="14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N., 2024. </a:t>
            </a:r>
            <a:r>
              <a:rPr lang="en-US" sz="1400" i="1">
                <a:effectLst/>
                <a:latin typeface="Times New Roman" panose="02020603050405020304" pitchFamily="18" charset="0"/>
                <a:ea typeface="Calibri" panose="020F0502020204030204" pitchFamily="34" charset="0"/>
                <a:cs typeface="Times New Roman" panose="02020603050405020304" pitchFamily="18" charset="0"/>
              </a:rPr>
              <a:t>Clinical nursing skills and Techniques-E-Book: clinical nursing skills and Techniques-E-Book</a:t>
            </a:r>
            <a:r>
              <a:rPr lang="en-US" sz="1400">
                <a:effectLst/>
                <a:latin typeface="Times New Roman" panose="02020603050405020304" pitchFamily="18" charset="0"/>
                <a:ea typeface="Calibri" panose="020F0502020204030204" pitchFamily="34" charset="0"/>
                <a:cs typeface="Times New Roman" panose="02020603050405020304" pitchFamily="18" charset="0"/>
              </a:rPr>
              <a:t>. Elsevier Health Sciences.</a:t>
            </a:r>
          </a:p>
          <a:p>
            <a:pPr marL="0" marR="0" algn="just">
              <a:lnSpc>
                <a:spcPct val="150000"/>
              </a:lnSpc>
              <a:spcBef>
                <a:spcPts val="0"/>
              </a:spcBef>
              <a:spcAft>
                <a:spcPts val="800"/>
              </a:spcAft>
            </a:pPr>
            <a:r>
              <a:rPr lang="en-US" sz="14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Rothrock, J.C., 2022. </a:t>
            </a:r>
            <a:r>
              <a:rPr lang="en-US" sz="1400" i="1">
                <a:effectLst/>
                <a:latin typeface="Times New Roman" panose="02020603050405020304" pitchFamily="18" charset="0"/>
                <a:ea typeface="Calibri" panose="020F0502020204030204" pitchFamily="34" charset="0"/>
                <a:cs typeface="Times New Roman" panose="02020603050405020304" pitchFamily="18" charset="0"/>
              </a:rPr>
              <a:t>Alexander's care of the patient in surgery-E-Book</a:t>
            </a:r>
            <a:r>
              <a:rPr lang="en-US" sz="1400">
                <a:effectLst/>
                <a:latin typeface="Times New Roman" panose="02020603050405020304" pitchFamily="18" charset="0"/>
                <a:ea typeface="Calibri" panose="020F0502020204030204" pitchFamily="34" charset="0"/>
                <a:cs typeface="Times New Roman" panose="02020603050405020304" pitchFamily="18" charset="0"/>
              </a:rPr>
              <a:t>. Elsevier Health Sciences.</a:t>
            </a:r>
          </a:p>
          <a:p>
            <a:pPr marL="0" marR="0" algn="just">
              <a:lnSpc>
                <a:spcPct val="150000"/>
              </a:lnSpc>
              <a:spcBef>
                <a:spcPts val="0"/>
              </a:spcBef>
              <a:spcAft>
                <a:spcPts val="800"/>
              </a:spcAft>
            </a:pPr>
            <a:r>
              <a:rPr lang="en-US" sz="14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Suprapto</a:t>
            </a:r>
            <a:r>
              <a:rPr lang="en-US" sz="14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S., Lalla, N.N., </a:t>
            </a:r>
            <a:r>
              <a:rPr lang="en-US" sz="14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Mulat</a:t>
            </a:r>
            <a:r>
              <a:rPr lang="en-US" sz="14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T.C. and Arda, D., 2023. Human resource development and job satisfaction among nurses. </a:t>
            </a:r>
            <a:r>
              <a:rPr lang="en-US" sz="1400" i="1">
                <a:effectLst/>
                <a:latin typeface="Times New Roman" panose="02020603050405020304" pitchFamily="18" charset="0"/>
                <a:ea typeface="Calibri" panose="020F0502020204030204" pitchFamily="34" charset="0"/>
                <a:cs typeface="Times New Roman" panose="02020603050405020304" pitchFamily="18" charset="0"/>
              </a:rPr>
              <a:t>International Journal of Public Health Science (IJPHS)</a:t>
            </a:r>
            <a:r>
              <a:rPr lang="en-US" sz="140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i="1">
                <a:effectLst/>
                <a:latin typeface="Times New Roman" panose="02020603050405020304" pitchFamily="18" charset="0"/>
                <a:ea typeface="Calibri" panose="020F0502020204030204" pitchFamily="34" charset="0"/>
                <a:cs typeface="Times New Roman" panose="02020603050405020304" pitchFamily="18" charset="0"/>
              </a:rPr>
              <a:t>12</a:t>
            </a:r>
            <a:r>
              <a:rPr lang="en-US" sz="1400">
                <a:effectLst/>
                <a:latin typeface="Times New Roman" panose="02020603050405020304" pitchFamily="18" charset="0"/>
                <a:ea typeface="Calibri" panose="020F0502020204030204" pitchFamily="34" charset="0"/>
                <a:cs typeface="Times New Roman" panose="02020603050405020304" pitchFamily="18" charset="0"/>
              </a:rPr>
              <a:t>(3), p.1056.</a:t>
            </a:r>
          </a:p>
          <a:p>
            <a:pPr marL="0" marR="0" algn="just">
              <a:lnSpc>
                <a:spcPct val="150000"/>
              </a:lnSpc>
              <a:spcBef>
                <a:spcPts val="0"/>
              </a:spcBef>
              <a:spcAft>
                <a:spcPts val="800"/>
              </a:spcAft>
            </a:pPr>
            <a:r>
              <a:rPr lang="en-US" sz="14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Wilkinson, I.B., Raine, T., Wiles, K., </a:t>
            </a:r>
            <a:r>
              <a:rPr lang="en-US" sz="14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Hateley</a:t>
            </a:r>
            <a:r>
              <a:rPr lang="en-US" sz="14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P., Kelly, D. and </a:t>
            </a:r>
            <a:r>
              <a:rPr lang="en-US" sz="140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McGurgan</a:t>
            </a:r>
            <a:r>
              <a:rPr lang="en-US" sz="140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I., 2024. </a:t>
            </a:r>
            <a:r>
              <a:rPr lang="en-US" sz="1400" i="1">
                <a:effectLst/>
                <a:latin typeface="Times New Roman" panose="02020603050405020304" pitchFamily="18" charset="0"/>
                <a:ea typeface="Calibri" panose="020F0502020204030204" pitchFamily="34" charset="0"/>
                <a:cs typeface="Times New Roman" panose="02020603050405020304" pitchFamily="18" charset="0"/>
              </a:rPr>
              <a:t>Oxford handbook of clinical medicine</a:t>
            </a:r>
            <a:r>
              <a:rPr lang="en-US" sz="1400">
                <a:effectLst/>
                <a:latin typeface="Times New Roman" panose="02020603050405020304" pitchFamily="18" charset="0"/>
                <a:ea typeface="Calibri" panose="020F0502020204030204" pitchFamily="34" charset="0"/>
                <a:cs typeface="Times New Roman" panose="02020603050405020304" pitchFamily="18" charset="0"/>
              </a:rPr>
              <a:t>. Oxford university press.</a:t>
            </a:r>
          </a:p>
        </p:txBody>
      </p:sp>
      <p:sp>
        <p:nvSpPr>
          <p:cNvPr id="5" name="TextBox 4">
            <a:extLst>
              <a:ext uri="{FF2B5EF4-FFF2-40B4-BE49-F238E27FC236}">
                <a16:creationId xmlns:a16="http://schemas.microsoft.com/office/drawing/2014/main" id="{0A3AFAAD-1E23-4325-A7EC-87C1D480E44F}"/>
              </a:ext>
            </a:extLst>
          </p:cNvPr>
          <p:cNvSpPr txBox="1"/>
          <p:nvPr/>
        </p:nvSpPr>
        <p:spPr>
          <a:xfrm>
            <a:off x="420130" y="844293"/>
            <a:ext cx="7315200" cy="905056"/>
          </a:xfrm>
          <a:prstGeom prst="rect">
            <a:avLst/>
          </a:prstGeom>
          <a:noFill/>
        </p:spPr>
        <p:txBody>
          <a:bodyPr wrap="square">
            <a:spAutoFit/>
          </a:bodyPr>
          <a:lstStyle/>
          <a:p>
            <a:pPr marL="0" marR="0" algn="just">
              <a:lnSpc>
                <a:spcPct val="150000"/>
              </a:lnSpc>
              <a:spcBef>
                <a:spcPts val="1200"/>
              </a:spcBef>
              <a:spcAft>
                <a:spcPts val="1200"/>
              </a:spcAft>
            </a:pPr>
            <a:r>
              <a:rPr lang="en-US" sz="4000" b="1" kern="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p>
        </p:txBody>
      </p:sp>
    </p:spTree>
    <p:extLst>
      <p:ext uri="{BB962C8B-B14F-4D97-AF65-F5344CB8AC3E}">
        <p14:creationId xmlns:p14="http://schemas.microsoft.com/office/powerpoint/2010/main" val="18109166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Custom</PresentationFormat>
  <Slides>15</Slides>
  <Notes>15</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cp:lastModifiedBy>Merveille Baptista</cp:lastModifiedBy>
  <cp:revision>2</cp:revision>
  <dcterms:created xsi:type="dcterms:W3CDTF">2026-05-01T13:40:28Z</dcterms:created>
  <dcterms:modified xsi:type="dcterms:W3CDTF">2026-05-02T09:19:55Z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XPowerLiteLastOptimized">
    <vt:lpwstr>7064830</vt:lpwstr>
  </property>
  <property fmtid="{D5CDD505-2E9C-101B-9397-08002B2CF9AE}" pid="3" name="NXPowerLiteSettings">
    <vt:lpwstr>F7000400038000</vt:lpwstr>
  </property>
  <property fmtid="{D5CDD505-2E9C-101B-9397-08002B2CF9AE}" pid="4" name="NXPowerLiteVersion">
    <vt:lpwstr>S11.0.1</vt:lpwstr>
  </property>
</Properties>
</file>