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 id="2147483696" r:id="rId2"/>
  </p:sldMasterIdLst>
  <p:notesMasterIdLst>
    <p:notesMasterId r:id="rId51"/>
  </p:notesMasterIdLst>
  <p:sldIdLst>
    <p:sldId id="256" r:id="rId3"/>
    <p:sldId id="346" r:id="rId4"/>
    <p:sldId id="257" r:id="rId5"/>
    <p:sldId id="258" r:id="rId6"/>
    <p:sldId id="261" r:id="rId7"/>
    <p:sldId id="262" r:id="rId8"/>
    <p:sldId id="263" r:id="rId9"/>
    <p:sldId id="267" r:id="rId10"/>
    <p:sldId id="266" r:id="rId11"/>
    <p:sldId id="272" r:id="rId12"/>
    <p:sldId id="273" r:id="rId13"/>
    <p:sldId id="264" r:id="rId14"/>
    <p:sldId id="274" r:id="rId15"/>
    <p:sldId id="338" r:id="rId16"/>
    <p:sldId id="330" r:id="rId17"/>
    <p:sldId id="333" r:id="rId18"/>
    <p:sldId id="332" r:id="rId19"/>
    <p:sldId id="331" r:id="rId20"/>
    <p:sldId id="339" r:id="rId21"/>
    <p:sldId id="259" r:id="rId22"/>
    <p:sldId id="340" r:id="rId23"/>
    <p:sldId id="344" r:id="rId24"/>
    <p:sldId id="345" r:id="rId25"/>
    <p:sldId id="317" r:id="rId26"/>
    <p:sldId id="280" r:id="rId27"/>
    <p:sldId id="298" r:id="rId28"/>
    <p:sldId id="322" r:id="rId29"/>
    <p:sldId id="299" r:id="rId30"/>
    <p:sldId id="277" r:id="rId31"/>
    <p:sldId id="265" r:id="rId32"/>
    <p:sldId id="314" r:id="rId33"/>
    <p:sldId id="341" r:id="rId34"/>
    <p:sldId id="268" r:id="rId35"/>
    <p:sldId id="269" r:id="rId36"/>
    <p:sldId id="342" r:id="rId37"/>
    <p:sldId id="271" r:id="rId38"/>
    <p:sldId id="343" r:id="rId39"/>
    <p:sldId id="270" r:id="rId40"/>
    <p:sldId id="295" r:id="rId41"/>
    <p:sldId id="296" r:id="rId42"/>
    <p:sldId id="327" r:id="rId43"/>
    <p:sldId id="328" r:id="rId44"/>
    <p:sldId id="334" r:id="rId45"/>
    <p:sldId id="335" r:id="rId46"/>
    <p:sldId id="337" r:id="rId47"/>
    <p:sldId id="336" r:id="rId48"/>
    <p:sldId id="260" r:id="rId49"/>
    <p:sldId id="278"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4" autoAdjust="0"/>
    <p:restoredTop sz="94660"/>
  </p:normalViewPr>
  <p:slideViewPr>
    <p:cSldViewPr snapToGrid="0">
      <p:cViewPr varScale="1">
        <p:scale>
          <a:sx n="94" d="100"/>
          <a:sy n="94" d="100"/>
        </p:scale>
        <p:origin x="114"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notesMaster" Target="notesMasters/notesMaster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664681-EFEE-4B2E-8733-DD93F57E37B0}" type="doc">
      <dgm:prSet loTypeId="urn:microsoft.com/office/officeart/2005/8/layout/process1" loCatId="process" qsTypeId="urn:microsoft.com/office/officeart/2005/8/quickstyle/simple1" qsCatId="simple" csTypeId="urn:microsoft.com/office/officeart/2005/8/colors/accent1_2" csCatId="accent1" phldr="1"/>
      <dgm:spPr/>
    </dgm:pt>
    <dgm:pt modelId="{9C7F610D-E329-456B-8936-5D20BB628EC5}">
      <dgm:prSet phldrT="[Text]"/>
      <dgm:spPr/>
      <dgm:t>
        <a:bodyPr/>
        <a:lstStyle/>
        <a:p>
          <a:r>
            <a:rPr lang="en-GB" dirty="0">
              <a:latin typeface="Arial" panose="020B0604020202020204" pitchFamily="34" charset="0"/>
              <a:cs typeface="Arial" panose="020B0604020202020204" pitchFamily="34" charset="0"/>
            </a:rPr>
            <a:t>Social vs Medical model </a:t>
          </a:r>
        </a:p>
      </dgm:t>
    </dgm:pt>
    <dgm:pt modelId="{9945AD0E-9A57-4139-ACBF-533B715D0027}" type="parTrans" cxnId="{C3139B15-2C6B-4ABA-BCAD-93936C527D8B}">
      <dgm:prSet/>
      <dgm:spPr/>
      <dgm:t>
        <a:bodyPr/>
        <a:lstStyle/>
        <a:p>
          <a:endParaRPr lang="en-GB"/>
        </a:p>
      </dgm:t>
    </dgm:pt>
    <dgm:pt modelId="{676332A1-BDE6-450A-8B10-9F123AD90817}" type="sibTrans" cxnId="{C3139B15-2C6B-4ABA-BCAD-93936C527D8B}">
      <dgm:prSet/>
      <dgm:spPr/>
      <dgm:t>
        <a:bodyPr/>
        <a:lstStyle/>
        <a:p>
          <a:endParaRPr lang="en-GB"/>
        </a:p>
      </dgm:t>
    </dgm:pt>
    <dgm:pt modelId="{93C0884D-8F51-43BA-870C-F80455D3EBC6}">
      <dgm:prSet phldrT="[Text]"/>
      <dgm:spPr/>
      <dgm:t>
        <a:bodyPr/>
        <a:lstStyle/>
        <a:p>
          <a:r>
            <a:rPr lang="en-GB" dirty="0">
              <a:latin typeface="Arial" panose="020B0604020202020204" pitchFamily="34" charset="0"/>
              <a:cs typeface="Arial" panose="020B0604020202020204" pitchFamily="34" charset="0"/>
            </a:rPr>
            <a:t>Death and Dying</a:t>
          </a:r>
        </a:p>
      </dgm:t>
    </dgm:pt>
    <dgm:pt modelId="{93D26A66-F17A-4DA7-B1C5-46112334A2AC}" type="parTrans" cxnId="{69833C55-B683-4203-BE13-ECC5015BEEDC}">
      <dgm:prSet/>
      <dgm:spPr/>
      <dgm:t>
        <a:bodyPr/>
        <a:lstStyle/>
        <a:p>
          <a:endParaRPr lang="en-GB"/>
        </a:p>
      </dgm:t>
    </dgm:pt>
    <dgm:pt modelId="{1DA35399-119D-499D-B6BC-197E2F98D983}" type="sibTrans" cxnId="{69833C55-B683-4203-BE13-ECC5015BEEDC}">
      <dgm:prSet/>
      <dgm:spPr/>
      <dgm:t>
        <a:bodyPr/>
        <a:lstStyle/>
        <a:p>
          <a:endParaRPr lang="en-GB"/>
        </a:p>
      </dgm:t>
    </dgm:pt>
    <dgm:pt modelId="{71595012-3F26-44C8-A362-1D7F6FB4ED0E}">
      <dgm:prSet phldrT="[Text]"/>
      <dgm:spPr/>
      <dgm:t>
        <a:bodyPr/>
        <a:lstStyle/>
        <a:p>
          <a:r>
            <a:rPr lang="en-GB" dirty="0">
              <a:latin typeface="Arial" panose="020B0604020202020204" pitchFamily="34" charset="0"/>
              <a:cs typeface="Arial" panose="020B0604020202020204" pitchFamily="34" charset="0"/>
            </a:rPr>
            <a:t>Social Theories of Ageing</a:t>
          </a:r>
        </a:p>
      </dgm:t>
    </dgm:pt>
    <dgm:pt modelId="{1620E22C-5FCF-42A5-9884-CE327A11D889}" type="parTrans" cxnId="{8174DE27-AAAE-4501-84E6-0907293BB1F0}">
      <dgm:prSet/>
      <dgm:spPr/>
      <dgm:t>
        <a:bodyPr/>
        <a:lstStyle/>
        <a:p>
          <a:endParaRPr lang="en-GB"/>
        </a:p>
      </dgm:t>
    </dgm:pt>
    <dgm:pt modelId="{F2AA7360-5BF7-4FCB-8754-1A4EE0572B1F}" type="sibTrans" cxnId="{8174DE27-AAAE-4501-84E6-0907293BB1F0}">
      <dgm:prSet/>
      <dgm:spPr/>
      <dgm:t>
        <a:bodyPr/>
        <a:lstStyle/>
        <a:p>
          <a:endParaRPr lang="en-GB"/>
        </a:p>
      </dgm:t>
    </dgm:pt>
    <dgm:pt modelId="{902D84B5-523A-4BA9-9B63-28A64F8F66B9}" type="pres">
      <dgm:prSet presAssocID="{56664681-EFEE-4B2E-8733-DD93F57E37B0}" presName="Name0" presStyleCnt="0">
        <dgm:presLayoutVars>
          <dgm:dir/>
          <dgm:resizeHandles val="exact"/>
        </dgm:presLayoutVars>
      </dgm:prSet>
      <dgm:spPr/>
    </dgm:pt>
    <dgm:pt modelId="{BDAC7D74-4F58-40C8-90A2-A19F45805412}" type="pres">
      <dgm:prSet presAssocID="{9C7F610D-E329-456B-8936-5D20BB628EC5}" presName="node" presStyleLbl="node1" presStyleIdx="0" presStyleCnt="3">
        <dgm:presLayoutVars>
          <dgm:bulletEnabled val="1"/>
        </dgm:presLayoutVars>
      </dgm:prSet>
      <dgm:spPr/>
    </dgm:pt>
    <dgm:pt modelId="{292C5FB7-5B6D-4F0C-B193-977DCA18E41E}" type="pres">
      <dgm:prSet presAssocID="{676332A1-BDE6-450A-8B10-9F123AD90817}" presName="sibTrans" presStyleLbl="sibTrans2D1" presStyleIdx="0" presStyleCnt="2"/>
      <dgm:spPr/>
    </dgm:pt>
    <dgm:pt modelId="{5A25B4F2-7EC2-49D7-B73B-8AA7E533AF0E}" type="pres">
      <dgm:prSet presAssocID="{676332A1-BDE6-450A-8B10-9F123AD90817}" presName="connectorText" presStyleLbl="sibTrans2D1" presStyleIdx="0" presStyleCnt="2"/>
      <dgm:spPr/>
    </dgm:pt>
    <dgm:pt modelId="{55F3157D-B0F2-44A1-A008-5F2ED997F88E}" type="pres">
      <dgm:prSet presAssocID="{93C0884D-8F51-43BA-870C-F80455D3EBC6}" presName="node" presStyleLbl="node1" presStyleIdx="1" presStyleCnt="3">
        <dgm:presLayoutVars>
          <dgm:bulletEnabled val="1"/>
        </dgm:presLayoutVars>
      </dgm:prSet>
      <dgm:spPr/>
    </dgm:pt>
    <dgm:pt modelId="{80ABBA5D-91DA-4B6E-8C1F-A05924D8ECE2}" type="pres">
      <dgm:prSet presAssocID="{1DA35399-119D-499D-B6BC-197E2F98D983}" presName="sibTrans" presStyleLbl="sibTrans2D1" presStyleIdx="1" presStyleCnt="2"/>
      <dgm:spPr/>
    </dgm:pt>
    <dgm:pt modelId="{B1496859-D124-4F49-BFEC-94505968676A}" type="pres">
      <dgm:prSet presAssocID="{1DA35399-119D-499D-B6BC-197E2F98D983}" presName="connectorText" presStyleLbl="sibTrans2D1" presStyleIdx="1" presStyleCnt="2"/>
      <dgm:spPr/>
    </dgm:pt>
    <dgm:pt modelId="{C7166551-545F-41BD-89D8-F4EC04523D31}" type="pres">
      <dgm:prSet presAssocID="{71595012-3F26-44C8-A362-1D7F6FB4ED0E}" presName="node" presStyleLbl="node1" presStyleIdx="2" presStyleCnt="3">
        <dgm:presLayoutVars>
          <dgm:bulletEnabled val="1"/>
        </dgm:presLayoutVars>
      </dgm:prSet>
      <dgm:spPr/>
    </dgm:pt>
  </dgm:ptLst>
  <dgm:cxnLst>
    <dgm:cxn modelId="{0D3A7800-5C40-4AB9-A9C4-8B078AA8B781}" type="presOf" srcId="{1DA35399-119D-499D-B6BC-197E2F98D983}" destId="{B1496859-D124-4F49-BFEC-94505968676A}" srcOrd="1" destOrd="0" presId="urn:microsoft.com/office/officeart/2005/8/layout/process1"/>
    <dgm:cxn modelId="{99B16E0F-6000-4BE8-AE14-59F538718B62}" type="presOf" srcId="{676332A1-BDE6-450A-8B10-9F123AD90817}" destId="{5A25B4F2-7EC2-49D7-B73B-8AA7E533AF0E}" srcOrd="1" destOrd="0" presId="urn:microsoft.com/office/officeart/2005/8/layout/process1"/>
    <dgm:cxn modelId="{D583C614-9876-4D80-ABC0-F9046DB75E89}" type="presOf" srcId="{9C7F610D-E329-456B-8936-5D20BB628EC5}" destId="{BDAC7D74-4F58-40C8-90A2-A19F45805412}" srcOrd="0" destOrd="0" presId="urn:microsoft.com/office/officeart/2005/8/layout/process1"/>
    <dgm:cxn modelId="{C3139B15-2C6B-4ABA-BCAD-93936C527D8B}" srcId="{56664681-EFEE-4B2E-8733-DD93F57E37B0}" destId="{9C7F610D-E329-456B-8936-5D20BB628EC5}" srcOrd="0" destOrd="0" parTransId="{9945AD0E-9A57-4139-ACBF-533B715D0027}" sibTransId="{676332A1-BDE6-450A-8B10-9F123AD90817}"/>
    <dgm:cxn modelId="{B1133020-B2A7-496E-93E2-28E946517C40}" type="presOf" srcId="{93C0884D-8F51-43BA-870C-F80455D3EBC6}" destId="{55F3157D-B0F2-44A1-A008-5F2ED997F88E}" srcOrd="0" destOrd="0" presId="urn:microsoft.com/office/officeart/2005/8/layout/process1"/>
    <dgm:cxn modelId="{8770F621-B278-4930-A2A4-904322145747}" type="presOf" srcId="{1DA35399-119D-499D-B6BC-197E2F98D983}" destId="{80ABBA5D-91DA-4B6E-8C1F-A05924D8ECE2}" srcOrd="0" destOrd="0" presId="urn:microsoft.com/office/officeart/2005/8/layout/process1"/>
    <dgm:cxn modelId="{8174DE27-AAAE-4501-84E6-0907293BB1F0}" srcId="{56664681-EFEE-4B2E-8733-DD93F57E37B0}" destId="{71595012-3F26-44C8-A362-1D7F6FB4ED0E}" srcOrd="2" destOrd="0" parTransId="{1620E22C-5FCF-42A5-9884-CE327A11D889}" sibTransId="{F2AA7360-5BF7-4FCB-8754-1A4EE0572B1F}"/>
    <dgm:cxn modelId="{69833C55-B683-4203-BE13-ECC5015BEEDC}" srcId="{56664681-EFEE-4B2E-8733-DD93F57E37B0}" destId="{93C0884D-8F51-43BA-870C-F80455D3EBC6}" srcOrd="1" destOrd="0" parTransId="{93D26A66-F17A-4DA7-B1C5-46112334A2AC}" sibTransId="{1DA35399-119D-499D-B6BC-197E2F98D983}"/>
    <dgm:cxn modelId="{9A3A0C81-09E5-4CA3-A676-A8E0EEDC0DFA}" type="presOf" srcId="{71595012-3F26-44C8-A362-1D7F6FB4ED0E}" destId="{C7166551-545F-41BD-89D8-F4EC04523D31}" srcOrd="0" destOrd="0" presId="urn:microsoft.com/office/officeart/2005/8/layout/process1"/>
    <dgm:cxn modelId="{FC760FB9-6952-439E-B261-17C5A4389512}" type="presOf" srcId="{56664681-EFEE-4B2E-8733-DD93F57E37B0}" destId="{902D84B5-523A-4BA9-9B63-28A64F8F66B9}" srcOrd="0" destOrd="0" presId="urn:microsoft.com/office/officeart/2005/8/layout/process1"/>
    <dgm:cxn modelId="{807EB6FB-0DD2-4D5B-A9CB-4028498DE40E}" type="presOf" srcId="{676332A1-BDE6-450A-8B10-9F123AD90817}" destId="{292C5FB7-5B6D-4F0C-B193-977DCA18E41E}" srcOrd="0" destOrd="0" presId="urn:microsoft.com/office/officeart/2005/8/layout/process1"/>
    <dgm:cxn modelId="{C08B84B5-3F32-43B8-9BBE-610EA370BE6F}" type="presParOf" srcId="{902D84B5-523A-4BA9-9B63-28A64F8F66B9}" destId="{BDAC7D74-4F58-40C8-90A2-A19F45805412}" srcOrd="0" destOrd="0" presId="urn:microsoft.com/office/officeart/2005/8/layout/process1"/>
    <dgm:cxn modelId="{3E6AFA65-7127-45E2-A94E-390FC394A59F}" type="presParOf" srcId="{902D84B5-523A-4BA9-9B63-28A64F8F66B9}" destId="{292C5FB7-5B6D-4F0C-B193-977DCA18E41E}" srcOrd="1" destOrd="0" presId="urn:microsoft.com/office/officeart/2005/8/layout/process1"/>
    <dgm:cxn modelId="{7C41B864-705C-4999-99E5-11F7374623BB}" type="presParOf" srcId="{292C5FB7-5B6D-4F0C-B193-977DCA18E41E}" destId="{5A25B4F2-7EC2-49D7-B73B-8AA7E533AF0E}" srcOrd="0" destOrd="0" presId="urn:microsoft.com/office/officeart/2005/8/layout/process1"/>
    <dgm:cxn modelId="{DDCCA449-2C09-4145-8C3B-B3C64BD71EFF}" type="presParOf" srcId="{902D84B5-523A-4BA9-9B63-28A64F8F66B9}" destId="{55F3157D-B0F2-44A1-A008-5F2ED997F88E}" srcOrd="2" destOrd="0" presId="urn:microsoft.com/office/officeart/2005/8/layout/process1"/>
    <dgm:cxn modelId="{BA09770B-6F51-4148-977D-D063534729CE}" type="presParOf" srcId="{902D84B5-523A-4BA9-9B63-28A64F8F66B9}" destId="{80ABBA5D-91DA-4B6E-8C1F-A05924D8ECE2}" srcOrd="3" destOrd="0" presId="urn:microsoft.com/office/officeart/2005/8/layout/process1"/>
    <dgm:cxn modelId="{99E415B6-2337-4B9C-A5BF-15C7F2B0FFB3}" type="presParOf" srcId="{80ABBA5D-91DA-4B6E-8C1F-A05924D8ECE2}" destId="{B1496859-D124-4F49-BFEC-94505968676A}" srcOrd="0" destOrd="0" presId="urn:microsoft.com/office/officeart/2005/8/layout/process1"/>
    <dgm:cxn modelId="{2658F34E-22D8-4598-BA3C-F7C0FFF7CA05}" type="presParOf" srcId="{902D84B5-523A-4BA9-9B63-28A64F8F66B9}" destId="{C7166551-545F-41BD-89D8-F4EC04523D31}"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AC7D74-4F58-40C8-90A2-A19F45805412}">
      <dsp:nvSpPr>
        <dsp:cNvPr id="0" name=""/>
        <dsp:cNvSpPr/>
      </dsp:nvSpPr>
      <dsp:spPr>
        <a:xfrm>
          <a:off x="9045" y="1724662"/>
          <a:ext cx="2703681" cy="162220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Social vs Medical model </a:t>
          </a:r>
        </a:p>
      </dsp:txBody>
      <dsp:txXfrm>
        <a:off x="56558" y="1772175"/>
        <a:ext cx="2608655" cy="1527182"/>
      </dsp:txXfrm>
    </dsp:sp>
    <dsp:sp modelId="{292C5FB7-5B6D-4F0C-B193-977DCA18E41E}">
      <dsp:nvSpPr>
        <dsp:cNvPr id="0" name=""/>
        <dsp:cNvSpPr/>
      </dsp:nvSpPr>
      <dsp:spPr>
        <a:xfrm>
          <a:off x="2983095" y="2200510"/>
          <a:ext cx="573180" cy="67051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2983095" y="2334612"/>
        <a:ext cx="401226" cy="402308"/>
      </dsp:txXfrm>
    </dsp:sp>
    <dsp:sp modelId="{55F3157D-B0F2-44A1-A008-5F2ED997F88E}">
      <dsp:nvSpPr>
        <dsp:cNvPr id="0" name=""/>
        <dsp:cNvSpPr/>
      </dsp:nvSpPr>
      <dsp:spPr>
        <a:xfrm>
          <a:off x="3794199" y="1724662"/>
          <a:ext cx="2703681" cy="162220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Death and Dying</a:t>
          </a:r>
        </a:p>
      </dsp:txBody>
      <dsp:txXfrm>
        <a:off x="3841712" y="1772175"/>
        <a:ext cx="2608655" cy="1527182"/>
      </dsp:txXfrm>
    </dsp:sp>
    <dsp:sp modelId="{80ABBA5D-91DA-4B6E-8C1F-A05924D8ECE2}">
      <dsp:nvSpPr>
        <dsp:cNvPr id="0" name=""/>
        <dsp:cNvSpPr/>
      </dsp:nvSpPr>
      <dsp:spPr>
        <a:xfrm>
          <a:off x="6768248" y="2200510"/>
          <a:ext cx="573180" cy="67051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6768248" y="2334612"/>
        <a:ext cx="401226" cy="402308"/>
      </dsp:txXfrm>
    </dsp:sp>
    <dsp:sp modelId="{C7166551-545F-41BD-89D8-F4EC04523D31}">
      <dsp:nvSpPr>
        <dsp:cNvPr id="0" name=""/>
        <dsp:cNvSpPr/>
      </dsp:nvSpPr>
      <dsp:spPr>
        <a:xfrm>
          <a:off x="7579353" y="1724662"/>
          <a:ext cx="2703681" cy="162220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Social Theories of Ageing</a:t>
          </a:r>
        </a:p>
      </dsp:txBody>
      <dsp:txXfrm>
        <a:off x="7626866" y="1772175"/>
        <a:ext cx="2608655" cy="1527182"/>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15CB1C-3709-4B9F-8163-EADD68250EF0}" type="datetimeFigureOut">
              <a:rPr lang="en-GB" smtClean="0"/>
              <a:t>08/02/2024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4A0FBA-D24A-43AF-9584-85804E8A9C85}" type="slidenum">
              <a:rPr lang="en-GB" smtClean="0"/>
              <a:t>‹#›</a:t>
            </a:fld>
            <a:endParaRPr lang="en-GB"/>
          </a:p>
        </p:txBody>
      </p:sp>
    </p:spTree>
    <p:extLst>
      <p:ext uri="{BB962C8B-B14F-4D97-AF65-F5344CB8AC3E}">
        <p14:creationId xmlns:p14="http://schemas.microsoft.com/office/powerpoint/2010/main" val="9505013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46B2191C-411E-A51A-288B-480EF188F72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6C0E727C-0093-EDFF-FCE7-A0C46888452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7412" name="Slide Number Placeholder 3">
            <a:extLst>
              <a:ext uri="{FF2B5EF4-FFF2-40B4-BE49-F238E27FC236}">
                <a16:creationId xmlns:a16="http://schemas.microsoft.com/office/drawing/2014/main" id="{B70BC25F-5498-EC50-42BF-96F4C1EB196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92AFA59-48CD-449C-83F0-416EDE93BC74}" type="slidenum">
              <a:rPr lang="en-US" altLang="en-US" smtClean="0">
                <a:latin typeface="Calibri" panose="020F0502020204030204" pitchFamily="34" charset="0"/>
              </a:rPr>
              <a:pPr/>
              <a:t>38</a:t>
            </a:fld>
            <a:endParaRPr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FF84A81D-7388-4D19-BBDE-3718D4C3D3DD}" type="datetimeFigureOut">
              <a:rPr lang="en-GB" smtClean="0"/>
              <a:t>08/02/2024</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3E827FB-C682-4D7F-B893-6BDD4428D4AE}"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29052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4A81D-7388-4D19-BBDE-3718D4C3D3DD}"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E827FB-C682-4D7F-B893-6BDD4428D4AE}" type="slidenum">
              <a:rPr lang="en-GB" smtClean="0"/>
              <a:t>‹#›</a:t>
            </a:fld>
            <a:endParaRPr lang="en-GB"/>
          </a:p>
        </p:txBody>
      </p:sp>
    </p:spTree>
    <p:extLst>
      <p:ext uri="{BB962C8B-B14F-4D97-AF65-F5344CB8AC3E}">
        <p14:creationId xmlns:p14="http://schemas.microsoft.com/office/powerpoint/2010/main" val="3724259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84A81D-7388-4D19-BBDE-3718D4C3D3DD}"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E827FB-C682-4D7F-B893-6BDD4428D4AE}"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87470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84A81D-7388-4D19-BBDE-3718D4C3D3DD}" type="datetimeFigureOut">
              <a:rPr lang="en-GB" smtClean="0"/>
              <a:t>08/02/2024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E827FB-C682-4D7F-B893-6BDD4428D4AE}" type="slidenum">
              <a:rPr lang="en-GB" smtClean="0"/>
              <a:t>‹#›</a:t>
            </a:fld>
            <a:endParaRPr lang="en-GB"/>
          </a:p>
        </p:txBody>
      </p:sp>
    </p:spTree>
    <p:extLst>
      <p:ext uri="{BB962C8B-B14F-4D97-AF65-F5344CB8AC3E}">
        <p14:creationId xmlns:p14="http://schemas.microsoft.com/office/powerpoint/2010/main" val="4212179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84A81D-7388-4D19-BBDE-3718D4C3D3DD}" type="datetimeFigureOut">
              <a:rPr lang="en-GB" smtClean="0"/>
              <a:t>08/02/2024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E827FB-C682-4D7F-B893-6BDD4428D4AE}"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80562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F84A81D-7388-4D19-BBDE-3718D4C3D3DD}" type="datetimeFigureOut">
              <a:rPr lang="en-GB" smtClean="0"/>
              <a:t>08/02/2024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E827FB-C682-4D7F-B893-6BDD4428D4AE}"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82501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84A81D-7388-4D19-BBDE-3718D4C3D3DD}" type="datetimeFigureOut">
              <a:rPr lang="en-GB" smtClean="0"/>
              <a:t>08/02/2024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E827FB-C682-4D7F-B893-6BDD4428D4AE}" type="slidenum">
              <a:rPr lang="en-GB" smtClean="0"/>
              <a:t>‹#›</a:t>
            </a:fld>
            <a:endParaRPr lang="en-GB"/>
          </a:p>
        </p:txBody>
      </p:sp>
    </p:spTree>
    <p:extLst>
      <p:ext uri="{BB962C8B-B14F-4D97-AF65-F5344CB8AC3E}">
        <p14:creationId xmlns:p14="http://schemas.microsoft.com/office/powerpoint/2010/main" val="3693619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84A81D-7388-4D19-BBDE-3718D4C3D3DD}" type="datetimeFigureOut">
              <a:rPr lang="en-GB" smtClean="0"/>
              <a:t>08/02/2024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E827FB-C682-4D7F-B893-6BDD4428D4AE}"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94524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84A81D-7388-4D19-BBDE-3718D4C3D3DD}" type="datetimeFigureOut">
              <a:rPr lang="en-GB" smtClean="0"/>
              <a:t>08/02/2024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E827FB-C682-4D7F-B893-6BDD4428D4AE}" type="slidenum">
              <a:rPr lang="en-GB" smtClean="0"/>
              <a:t>‹#›</a:t>
            </a:fld>
            <a:endParaRPr lang="en-GB"/>
          </a:p>
        </p:txBody>
      </p:sp>
    </p:spTree>
    <p:extLst>
      <p:ext uri="{BB962C8B-B14F-4D97-AF65-F5344CB8AC3E}">
        <p14:creationId xmlns:p14="http://schemas.microsoft.com/office/powerpoint/2010/main" val="3780665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84A81D-7388-4D19-BBDE-3718D4C3D3DD}" type="datetimeFigureOut">
              <a:rPr lang="en-GB" smtClean="0"/>
              <a:t>08/02/2024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E827FB-C682-4D7F-B893-6BDD4428D4AE}" type="slidenum">
              <a:rPr lang="en-GB" smtClean="0"/>
              <a:t>‹#›</a:t>
            </a:fld>
            <a:endParaRPr lang="en-GB"/>
          </a:p>
        </p:txBody>
      </p:sp>
    </p:spTree>
    <p:extLst>
      <p:ext uri="{BB962C8B-B14F-4D97-AF65-F5344CB8AC3E}">
        <p14:creationId xmlns:p14="http://schemas.microsoft.com/office/powerpoint/2010/main" val="1101831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84A81D-7388-4D19-BBDE-3718D4C3D3DD}"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E827FB-C682-4D7F-B893-6BDD4428D4AE}"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216424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84A81D-7388-4D19-BBDE-3718D4C3D3DD}"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E827FB-C682-4D7F-B893-6BDD4428D4AE}"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074913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84A81D-7388-4D19-BBDE-3718D4C3D3DD}"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E827FB-C682-4D7F-B893-6BDD4428D4AE}" type="slidenum">
              <a:rPr lang="en-GB" smtClean="0"/>
              <a:t>‹#›</a:t>
            </a:fld>
            <a:endParaRPr lang="en-GB"/>
          </a:p>
        </p:txBody>
      </p:sp>
    </p:spTree>
    <p:extLst>
      <p:ext uri="{BB962C8B-B14F-4D97-AF65-F5344CB8AC3E}">
        <p14:creationId xmlns:p14="http://schemas.microsoft.com/office/powerpoint/2010/main" val="20186469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84A81D-7388-4D19-BBDE-3718D4C3D3DD}"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E827FB-C682-4D7F-B893-6BDD4428D4AE}"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056453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84A81D-7388-4D19-BBDE-3718D4C3D3DD}"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E827FB-C682-4D7F-B893-6BDD4428D4AE}"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548185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4A81D-7388-4D19-BBDE-3718D4C3D3DD}"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E827FB-C682-4D7F-B893-6BDD4428D4AE}"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582191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4A81D-7388-4D19-BBDE-3718D4C3D3DD}"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E827FB-C682-4D7F-B893-6BDD4428D4AE}"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614000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FF84A81D-7388-4D19-BBDE-3718D4C3D3DD}" type="datetimeFigureOut">
              <a:rPr lang="en-GB" smtClean="0"/>
              <a:t>08/02/2024</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3E827FB-C682-4D7F-B893-6BDD4428D4AE}"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029039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4A81D-7388-4D19-BBDE-3718D4C3D3DD}"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E827FB-C682-4D7F-B893-6BDD4428D4AE}" type="slidenum">
              <a:rPr lang="en-GB" smtClean="0"/>
              <a:t>‹#›</a:t>
            </a:fld>
            <a:endParaRPr lang="en-GB"/>
          </a:p>
        </p:txBody>
      </p:sp>
    </p:spTree>
    <p:extLst>
      <p:ext uri="{BB962C8B-B14F-4D97-AF65-F5344CB8AC3E}">
        <p14:creationId xmlns:p14="http://schemas.microsoft.com/office/powerpoint/2010/main" val="36607790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84A81D-7388-4D19-BBDE-3718D4C3D3DD}"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E827FB-C682-4D7F-B893-6BDD4428D4AE}"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952850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84A81D-7388-4D19-BBDE-3718D4C3D3DD}" type="datetimeFigureOut">
              <a:rPr lang="en-GB" smtClean="0"/>
              <a:t>08/02/2024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E827FB-C682-4D7F-B893-6BDD4428D4AE}" type="slidenum">
              <a:rPr lang="en-GB" smtClean="0"/>
              <a:t>‹#›</a:t>
            </a:fld>
            <a:endParaRPr lang="en-GB"/>
          </a:p>
        </p:txBody>
      </p:sp>
    </p:spTree>
    <p:extLst>
      <p:ext uri="{BB962C8B-B14F-4D97-AF65-F5344CB8AC3E}">
        <p14:creationId xmlns:p14="http://schemas.microsoft.com/office/powerpoint/2010/main" val="5021420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84A81D-7388-4D19-BBDE-3718D4C3D3DD}" type="datetimeFigureOut">
              <a:rPr lang="en-GB" smtClean="0"/>
              <a:t>08/02/2024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E827FB-C682-4D7F-B893-6BDD4428D4AE}"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770914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F84A81D-7388-4D19-BBDE-3718D4C3D3DD}" type="datetimeFigureOut">
              <a:rPr lang="en-GB" smtClean="0"/>
              <a:t>08/02/2024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E827FB-C682-4D7F-B893-6BDD4428D4AE}"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115445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84A81D-7388-4D19-BBDE-3718D4C3D3DD}" type="datetimeFigureOut">
              <a:rPr lang="en-GB" smtClean="0"/>
              <a:t>08/02/2024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E827FB-C682-4D7F-B893-6BDD4428D4AE}" type="slidenum">
              <a:rPr lang="en-GB" smtClean="0"/>
              <a:t>‹#›</a:t>
            </a:fld>
            <a:endParaRPr lang="en-GB"/>
          </a:p>
        </p:txBody>
      </p:sp>
    </p:spTree>
    <p:extLst>
      <p:ext uri="{BB962C8B-B14F-4D97-AF65-F5344CB8AC3E}">
        <p14:creationId xmlns:p14="http://schemas.microsoft.com/office/powerpoint/2010/main" val="31407051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84A81D-7388-4D19-BBDE-3718D4C3D3DD}" type="datetimeFigureOut">
              <a:rPr lang="en-GB" smtClean="0"/>
              <a:t>08/02/2024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E827FB-C682-4D7F-B893-6BDD4428D4AE}"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2379214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84A81D-7388-4D19-BBDE-3718D4C3D3DD}" type="datetimeFigureOut">
              <a:rPr lang="en-GB" smtClean="0"/>
              <a:t>08/02/2024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E827FB-C682-4D7F-B893-6BDD4428D4AE}" type="slidenum">
              <a:rPr lang="en-GB" smtClean="0"/>
              <a:t>‹#›</a:t>
            </a:fld>
            <a:endParaRPr lang="en-GB"/>
          </a:p>
        </p:txBody>
      </p:sp>
    </p:spTree>
    <p:extLst>
      <p:ext uri="{BB962C8B-B14F-4D97-AF65-F5344CB8AC3E}">
        <p14:creationId xmlns:p14="http://schemas.microsoft.com/office/powerpoint/2010/main" val="32149492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84A81D-7388-4D19-BBDE-3718D4C3D3DD}" type="datetimeFigureOut">
              <a:rPr lang="en-GB" smtClean="0"/>
              <a:t>08/02/2024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E827FB-C682-4D7F-B893-6BDD4428D4AE}" type="slidenum">
              <a:rPr lang="en-GB" smtClean="0"/>
              <a:t>‹#›</a:t>
            </a:fld>
            <a:endParaRPr lang="en-GB"/>
          </a:p>
        </p:txBody>
      </p:sp>
    </p:spTree>
    <p:extLst>
      <p:ext uri="{BB962C8B-B14F-4D97-AF65-F5344CB8AC3E}">
        <p14:creationId xmlns:p14="http://schemas.microsoft.com/office/powerpoint/2010/main" val="260457788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84A81D-7388-4D19-BBDE-3718D4C3D3DD}"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E827FB-C682-4D7F-B893-6BDD4428D4AE}"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4598666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84A81D-7388-4D19-BBDE-3718D4C3D3DD}"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E827FB-C682-4D7F-B893-6BDD4428D4AE}"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7978539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84A81D-7388-4D19-BBDE-3718D4C3D3DD}"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E827FB-C682-4D7F-B893-6BDD4428D4AE}" type="slidenum">
              <a:rPr lang="en-GB" smtClean="0"/>
              <a:t>‹#›</a:t>
            </a:fld>
            <a:endParaRPr lang="en-GB"/>
          </a:p>
        </p:txBody>
      </p:sp>
    </p:spTree>
    <p:extLst>
      <p:ext uri="{BB962C8B-B14F-4D97-AF65-F5344CB8AC3E}">
        <p14:creationId xmlns:p14="http://schemas.microsoft.com/office/powerpoint/2010/main" val="211409450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84A81D-7388-4D19-BBDE-3718D4C3D3DD}"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E827FB-C682-4D7F-B893-6BDD4428D4AE}"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2150471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84A81D-7388-4D19-BBDE-3718D4C3D3DD}"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E827FB-C682-4D7F-B893-6BDD4428D4AE}"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0649207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4A81D-7388-4D19-BBDE-3718D4C3D3DD}"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E827FB-C682-4D7F-B893-6BDD4428D4AE}"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7501008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4A81D-7388-4D19-BBDE-3718D4C3D3DD}"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E827FB-C682-4D7F-B893-6BDD4428D4AE}"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99251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20" Type="http://schemas.openxmlformats.org/officeDocument/2006/relationships/image" Target="../media/image4.png"/><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openxmlformats.org/officeDocument/2006/relationships/image" Target="../media/image3.png"/><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F84A81D-7388-4D19-BBDE-3718D4C3D3DD}" type="datetimeFigureOut">
              <a:rPr lang="en-GB" smtClean="0"/>
              <a:t>08/02/2024</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E827FB-C682-4D7F-B893-6BDD4428D4AE}" type="slidenum">
              <a:rPr lang="en-GB" smtClean="0"/>
              <a:t>‹#›</a:t>
            </a:fld>
            <a:endParaRPr lang="en-GB"/>
          </a:p>
        </p:txBody>
      </p:sp>
    </p:spTree>
    <p:extLst>
      <p:ext uri="{BB962C8B-B14F-4D97-AF65-F5344CB8AC3E}">
        <p14:creationId xmlns:p14="http://schemas.microsoft.com/office/powerpoint/2010/main" val="87462720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F84A81D-7388-4D19-BBDE-3718D4C3D3DD}" type="datetimeFigureOut">
              <a:rPr lang="en-GB" smtClean="0"/>
              <a:t>08/02/2024</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E827FB-C682-4D7F-B893-6BDD4428D4AE}" type="slidenum">
              <a:rPr lang="en-GB" smtClean="0"/>
              <a:t>‹#›</a:t>
            </a:fld>
            <a:endParaRPr lang="en-GB"/>
          </a:p>
        </p:txBody>
      </p:sp>
    </p:spTree>
    <p:extLst>
      <p:ext uri="{BB962C8B-B14F-4D97-AF65-F5344CB8AC3E}">
        <p14:creationId xmlns:p14="http://schemas.microsoft.com/office/powerpoint/2010/main" val="306654969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hyperlink" Target="https://www.nhs.uk/conditions/end-of-life-care/" TargetMode="Externa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hyperlink" Target="http://healthcare.trinityhospice.co.uk/wp-content/uploads/2014/11/D5a-NEoLCP-1-End-of-Life-Care-Pathway-resources-6-step-model.pdf" TargetMode="Externa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2" Type="http://schemas.openxmlformats.org/officeDocument/2006/relationships/hyperlink" Target="https://www.youtube.com/watch?v=iTBk3HmJ7pg" TargetMode="External"/><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9.xml"/></Relationships>
</file>

<file path=ppt/slides/_rels/slide4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9.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emf"/></Relationships>
</file>

<file path=ppt/slides/_rels/slide4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0.png"/><Relationship Id="rId1" Type="http://schemas.openxmlformats.org/officeDocument/2006/relationships/slideLayout" Target="../slideLayouts/slideLayout6.xml"/><Relationship Id="rId4" Type="http://schemas.openxmlformats.org/officeDocument/2006/relationships/image" Target="../media/image21.emf"/></Relationships>
</file>

<file path=ppt/slides/_rels/slide4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disabilityarts.online/magazine/opinion/towards-affirmative-model-disability/" TargetMode="External"/><Relationship Id="rId7" Type="http://schemas.openxmlformats.org/officeDocument/2006/relationships/hyperlink" Target="https://www.scope.org.uk/about-us/social-model-of-disability/" TargetMode="External"/><Relationship Id="rId2" Type="http://schemas.openxmlformats.org/officeDocument/2006/relationships/hyperlink" Target="https://ageing-better.org.uk/blogs/how-social-model-disability-can-help-us-add-life-years" TargetMode="External"/><Relationship Id="rId1" Type="http://schemas.openxmlformats.org/officeDocument/2006/relationships/slideLayout" Target="../slideLayouts/slideLayout19.xml"/><Relationship Id="rId6" Type="http://schemas.openxmlformats.org/officeDocument/2006/relationships/hyperlink" Target="https://www.ocr.org.uk/images/83072-unit-06-sociological-perspectives-for-health-and-social-care-teacher-instructions.pdf" TargetMode="External"/><Relationship Id="rId5" Type="http://schemas.openxmlformats.org/officeDocument/2006/relationships/hyperlink" Target="https://www.neurodivercitysg.com/medical-model-vs-social-model.html" TargetMode="External"/><Relationship Id="rId4" Type="http://schemas.openxmlformats.org/officeDocument/2006/relationships/hyperlink" Target="https://canbc.org/blog/medical-model-of-disability-versus-social-model-of-disability/#:~:text=The%20medical%20model%20tries%20to,between%20the%20individual%20and%20society" TargetMode="External"/></Relationships>
</file>

<file path=ppt/slides/_rels/slide48.xml.rels><?xml version="1.0" encoding="UTF-8" standalone="yes"?>
<Relationships xmlns="http://schemas.openxmlformats.org/package/2006/relationships"><Relationship Id="rId8" Type="http://schemas.openxmlformats.org/officeDocument/2006/relationships/hyperlink" Target="https://www.nhs.uk/conditions/end-of-life-care/what-to-expect-from-care/" TargetMode="External"/><Relationship Id="rId13" Type="http://schemas.openxmlformats.org/officeDocument/2006/relationships/hyperlink" Target="https://www.sciencedirect.com/topics/neuroscience/grief" TargetMode="External"/><Relationship Id="rId3" Type="http://schemas.openxmlformats.org/officeDocument/2006/relationships/hyperlink" Target="https://care.org.uk/cause/assisted-suicide/arguments-for-and-against-assisted-suicide-and-euthanasia" TargetMode="External"/><Relationship Id="rId7" Type="http://schemas.openxmlformats.org/officeDocument/2006/relationships/hyperlink" Target="https://www.mariecurie.org.uk/talkabout/articles/what-is-a-death-doula/288358#:~:text=In%20the%20UK%2C%20End%20of,Living%20Well%20Dying%20Training%20programme%20" TargetMode="External"/><Relationship Id="rId12" Type="http://schemas.openxmlformats.org/officeDocument/2006/relationships/hyperlink" Target="https://www.ons.gov.uk/peoplepopulationandcommunity/birthsdeathsandmarriages/deaths/bulletins/suicidesintheunitedkingdom/2018registrations#suicide-patterns-by-age" TargetMode="External"/><Relationship Id="rId2" Type="http://schemas.openxmlformats.org/officeDocument/2006/relationships/hyperlink" Target="https://www.ageuk.org.uk/information-advice/money-legal/legal-issues/advance-decisions/" TargetMode="External"/><Relationship Id="rId16" Type="http://schemas.openxmlformats.org/officeDocument/2006/relationships/hyperlink" Target="https://docs.cdn.yougov.com/9zj99qnobf/YouGov%20-%20Doctor-assisted%20suicide.pdf" TargetMode="External"/><Relationship Id="rId1" Type="http://schemas.openxmlformats.org/officeDocument/2006/relationships/slideLayout" Target="../slideLayouts/slideLayout24.xml"/><Relationship Id="rId6" Type="http://schemas.openxmlformats.org/officeDocument/2006/relationships/hyperlink" Target="https://www.gov.uk/government/publications/health-profile-for-england/chapter-2-major-causes-of-death-and-how-they-have-changed" TargetMode="External"/><Relationship Id="rId11" Type="http://schemas.openxmlformats.org/officeDocument/2006/relationships/hyperlink" Target="https://www.england.nhs.uk/wp-content/uploads/2023/01/B1674-specialist-palliative-and-end-of-life-care-services-adult-service-specification.pdf" TargetMode="External"/><Relationship Id="rId5" Type="http://schemas.openxmlformats.org/officeDocument/2006/relationships/hyperlink" Target="https://www.dyingmatters.org/page/SchoolLessonPlan" TargetMode="External"/><Relationship Id="rId15" Type="http://schemas.openxmlformats.org/officeDocument/2006/relationships/hyperlink" Target="https://journals.sagepub.com/doi/full/10.1177/0030222817691870" TargetMode="External"/><Relationship Id="rId10" Type="http://schemas.openxmlformats.org/officeDocument/2006/relationships/hyperlink" Target="https://www.nhs.uk/conditions/euthanasia-and-assisted-suicide/" TargetMode="External"/><Relationship Id="rId4" Type="http://schemas.openxmlformats.org/officeDocument/2006/relationships/hyperlink" Target="https://www.dignityindying.org.uk/news/poll-assisted-dying-support-84-britons/" TargetMode="External"/><Relationship Id="rId9" Type="http://schemas.openxmlformats.org/officeDocument/2006/relationships/hyperlink" Target="https://www.nhs.uk/conditions/brain-death/" TargetMode="External"/><Relationship Id="rId14" Type="http://schemas.openxmlformats.org/officeDocument/2006/relationships/hyperlink" Target="https://www.statista.com/chart/28133/assisted-dying-world-ma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61B86-341C-8764-942A-D86C06F4E1ED}"/>
              </a:ext>
            </a:extLst>
          </p:cNvPr>
          <p:cNvSpPr>
            <a:spLocks noGrp="1"/>
          </p:cNvSpPr>
          <p:nvPr>
            <p:ph type="ctrTitle"/>
          </p:nvPr>
        </p:nvSpPr>
        <p:spPr/>
        <p:txBody>
          <a:bodyPr/>
          <a:lstStyle/>
          <a:p>
            <a:r>
              <a:rPr lang="en-GB" dirty="0">
                <a:latin typeface="Arial" panose="020B0604020202020204" pitchFamily="34" charset="0"/>
                <a:cs typeface="Arial" panose="020B0604020202020204" pitchFamily="34" charset="0"/>
              </a:rPr>
              <a:t>Ageing and Dying </a:t>
            </a:r>
          </a:p>
        </p:txBody>
      </p:sp>
      <p:sp>
        <p:nvSpPr>
          <p:cNvPr id="3" name="Subtitle 2">
            <a:extLst>
              <a:ext uri="{FF2B5EF4-FFF2-40B4-BE49-F238E27FC236}">
                <a16:creationId xmlns:a16="http://schemas.microsoft.com/office/drawing/2014/main" id="{F853E9C0-946F-1B2C-6942-DD9243FA5710}"/>
              </a:ext>
            </a:extLst>
          </p:cNvPr>
          <p:cNvSpPr>
            <a:spLocks noGrp="1"/>
          </p:cNvSpPr>
          <p:nvPr>
            <p:ph type="subTitle" idx="1"/>
          </p:nvPr>
        </p:nvSpPr>
        <p:spPr/>
        <p:txBody>
          <a:bodyPr>
            <a:normAutofit/>
          </a:bodyPr>
          <a:lstStyle/>
          <a:p>
            <a:r>
              <a:rPr lang="en-GB" sz="4000" dirty="0"/>
              <a:t>Models, Processes and Theories</a:t>
            </a:r>
          </a:p>
        </p:txBody>
      </p:sp>
    </p:spTree>
    <p:extLst>
      <p:ext uri="{BB962C8B-B14F-4D97-AF65-F5344CB8AC3E}">
        <p14:creationId xmlns:p14="http://schemas.microsoft.com/office/powerpoint/2010/main" val="15171479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74AC6-5AF5-BFFE-4F52-D43257B97E3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During the session today.. </a:t>
            </a:r>
          </a:p>
        </p:txBody>
      </p:sp>
      <p:graphicFrame>
        <p:nvGraphicFramePr>
          <p:cNvPr id="3" name="Diagram 2">
            <a:extLst>
              <a:ext uri="{FF2B5EF4-FFF2-40B4-BE49-F238E27FC236}">
                <a16:creationId xmlns:a16="http://schemas.microsoft.com/office/drawing/2014/main" id="{2156DFD9-A9DB-A3DE-4766-B6FD7894A777}"/>
              </a:ext>
            </a:extLst>
          </p:cNvPr>
          <p:cNvGraphicFramePr/>
          <p:nvPr>
            <p:extLst>
              <p:ext uri="{D42A27DB-BD31-4B8C-83A1-F6EECF244321}">
                <p14:modId xmlns:p14="http://schemas.microsoft.com/office/powerpoint/2010/main" val="1016021810"/>
              </p:ext>
            </p:extLst>
          </p:nvPr>
        </p:nvGraphicFramePr>
        <p:xfrm>
          <a:off x="934720" y="1066800"/>
          <a:ext cx="10292080" cy="50715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4769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87FB2-09D5-427B-A23A-918F3F22DEB6}"/>
              </a:ext>
            </a:extLst>
          </p:cNvPr>
          <p:cNvSpPr>
            <a:spLocks noGrp="1"/>
          </p:cNvSpPr>
          <p:nvPr>
            <p:ph type="ctrTitle"/>
          </p:nvPr>
        </p:nvSpPr>
        <p:spPr/>
        <p:txBody>
          <a:bodyPr/>
          <a:lstStyle/>
          <a:p>
            <a:r>
              <a:rPr lang="en-GB" b="1" dirty="0">
                <a:latin typeface="Arial" panose="020B0604020202020204" pitchFamily="34" charset="0"/>
                <a:cs typeface="Arial" panose="020B0604020202020204" pitchFamily="34" charset="0"/>
              </a:rPr>
              <a:t>Medical and Social Models</a:t>
            </a:r>
          </a:p>
        </p:txBody>
      </p:sp>
      <p:sp>
        <p:nvSpPr>
          <p:cNvPr id="3" name="Subtitle 2">
            <a:extLst>
              <a:ext uri="{FF2B5EF4-FFF2-40B4-BE49-F238E27FC236}">
                <a16:creationId xmlns:a16="http://schemas.microsoft.com/office/drawing/2014/main" id="{90CE81D2-A7FD-42BD-ACC1-3B5BDB9BD300}"/>
              </a:ext>
            </a:extLst>
          </p:cNvPr>
          <p:cNvSpPr>
            <a:spLocks noGrp="1"/>
          </p:cNvSpPr>
          <p:nvPr>
            <p:ph type="subTitle" idx="1"/>
          </p:nvPr>
        </p:nvSpPr>
        <p:spPr>
          <a:xfrm>
            <a:off x="2692398" y="4980088"/>
            <a:ext cx="6815669" cy="386083"/>
          </a:xfrm>
        </p:spPr>
        <p:txBody>
          <a:bodyPr>
            <a:normAutofit lnSpcReduction="10000"/>
          </a:bodyPr>
          <a:lstStyle/>
          <a:p>
            <a:r>
              <a:rPr lang="en-GB" sz="2000" dirty="0">
                <a:latin typeface="Arial" panose="020B0604020202020204" pitchFamily="34" charset="0"/>
                <a:cs typeface="Arial" panose="020B0604020202020204" pitchFamily="34" charset="0"/>
              </a:rPr>
              <a:t>Joanne Davies</a:t>
            </a:r>
          </a:p>
        </p:txBody>
      </p:sp>
    </p:spTree>
    <p:extLst>
      <p:ext uri="{BB962C8B-B14F-4D97-AF65-F5344CB8AC3E}">
        <p14:creationId xmlns:p14="http://schemas.microsoft.com/office/powerpoint/2010/main" val="16087598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6D2CC-4FF5-4F60-B992-2985A0E3C258}"/>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The Medical Model</a:t>
            </a:r>
          </a:p>
        </p:txBody>
      </p:sp>
      <p:sp>
        <p:nvSpPr>
          <p:cNvPr id="3" name="Content Placeholder 2">
            <a:extLst>
              <a:ext uri="{FF2B5EF4-FFF2-40B4-BE49-F238E27FC236}">
                <a16:creationId xmlns:a16="http://schemas.microsoft.com/office/drawing/2014/main" id="{072F8FDE-63B7-42C7-8A0C-926D1FA15BDB}"/>
              </a:ext>
            </a:extLst>
          </p:cNvPr>
          <p:cNvSpPr>
            <a:spLocks noGrp="1"/>
          </p:cNvSpPr>
          <p:nvPr>
            <p:ph idx="1"/>
          </p:nvPr>
        </p:nvSpPr>
        <p:spPr/>
        <p:txBody>
          <a:bodyPr>
            <a:normAutofit fontScale="92500" lnSpcReduction="10000"/>
          </a:bodyPr>
          <a:lstStyle/>
          <a:p>
            <a:r>
              <a:rPr lang="en-GB" sz="2400" dirty="0">
                <a:latin typeface="Arial" panose="020B0604020202020204" pitchFamily="34" charset="0"/>
                <a:cs typeface="Arial" panose="020B0604020202020204" pitchFamily="34" charset="0"/>
              </a:rPr>
              <a:t>Health is viewed as the absence of disease</a:t>
            </a:r>
          </a:p>
          <a:p>
            <a:r>
              <a:rPr lang="en-GB" sz="2400" dirty="0">
                <a:latin typeface="Arial" panose="020B0604020202020204" pitchFamily="34" charset="0"/>
                <a:cs typeface="Arial" panose="020B0604020202020204" pitchFamily="34" charset="0"/>
              </a:rPr>
              <a:t>It treats the human body as a very complex mechanism and advocates the treatment of symptoms through the use of medical intervention and procedures</a:t>
            </a:r>
          </a:p>
          <a:p>
            <a:r>
              <a:rPr lang="en-GB" sz="2400" dirty="0">
                <a:latin typeface="Arial" panose="020B0604020202020204" pitchFamily="34" charset="0"/>
                <a:cs typeface="Arial" panose="020B0604020202020204" pitchFamily="34" charset="0"/>
              </a:rPr>
              <a:t>This approach is dominant in Western medicine</a:t>
            </a:r>
          </a:p>
          <a:p>
            <a:r>
              <a:rPr lang="en-GB" sz="2400" dirty="0">
                <a:latin typeface="Arial" panose="020B0604020202020204" pitchFamily="34" charset="0"/>
                <a:cs typeface="Arial" panose="020B0604020202020204" pitchFamily="34" charset="0"/>
              </a:rPr>
              <a:t>This model focuses on cause and effect scenarios</a:t>
            </a:r>
          </a:p>
          <a:p>
            <a:r>
              <a:rPr lang="en-GB" sz="2400" dirty="0">
                <a:latin typeface="Arial" panose="020B0604020202020204" pitchFamily="34" charset="0"/>
                <a:cs typeface="Arial" panose="020B0604020202020204" pitchFamily="34" charset="0"/>
              </a:rPr>
              <a:t>It was this formulae that led to the wide spread use of electro convulsive therapy earlier this century to treat mental illness</a:t>
            </a:r>
          </a:p>
        </p:txBody>
      </p:sp>
    </p:spTree>
    <p:extLst>
      <p:ext uri="{BB962C8B-B14F-4D97-AF65-F5344CB8AC3E}">
        <p14:creationId xmlns:p14="http://schemas.microsoft.com/office/powerpoint/2010/main" val="1452306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538BB-F885-4751-A94E-CE47A342F313}"/>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Positives of the Medical Model</a:t>
            </a:r>
          </a:p>
        </p:txBody>
      </p:sp>
      <p:sp>
        <p:nvSpPr>
          <p:cNvPr id="3" name="Content Placeholder 2">
            <a:extLst>
              <a:ext uri="{FF2B5EF4-FFF2-40B4-BE49-F238E27FC236}">
                <a16:creationId xmlns:a16="http://schemas.microsoft.com/office/drawing/2014/main" id="{4F77910F-EAFA-488D-B306-A344BFAD8BD5}"/>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This approach examines cause and effect and this has led to significant research and advances in many areas, such as cancer</a:t>
            </a:r>
          </a:p>
          <a:p>
            <a:r>
              <a:rPr lang="en-GB" dirty="0">
                <a:latin typeface="Arial" panose="020B0604020202020204" pitchFamily="34" charset="0"/>
                <a:cs typeface="Arial" panose="020B0604020202020204" pitchFamily="34" charset="0"/>
              </a:rPr>
              <a:t> Many illnesses can be treated via medical intervention. </a:t>
            </a:r>
          </a:p>
        </p:txBody>
      </p:sp>
    </p:spTree>
    <p:extLst>
      <p:ext uri="{BB962C8B-B14F-4D97-AF65-F5344CB8AC3E}">
        <p14:creationId xmlns:p14="http://schemas.microsoft.com/office/powerpoint/2010/main" val="3840755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CED5A-9AE4-4223-A874-29C504738AE6}"/>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Negatives of the Medical Model</a:t>
            </a:r>
          </a:p>
        </p:txBody>
      </p:sp>
      <p:sp>
        <p:nvSpPr>
          <p:cNvPr id="3" name="Content Placeholder 2">
            <a:extLst>
              <a:ext uri="{FF2B5EF4-FFF2-40B4-BE49-F238E27FC236}">
                <a16:creationId xmlns:a16="http://schemas.microsoft.com/office/drawing/2014/main" id="{C57E7572-9A62-4874-BD7B-833A670BF18B}"/>
              </a:ext>
            </a:extLst>
          </p:cNvPr>
          <p:cNvSpPr>
            <a:spLocks noGrp="1"/>
          </p:cNvSpPr>
          <p:nvPr>
            <p:ph idx="1"/>
          </p:nvPr>
        </p:nvSpPr>
        <p:spPr>
          <a:xfrm>
            <a:off x="1148861" y="2422769"/>
            <a:ext cx="9894277" cy="3699486"/>
          </a:xfrm>
        </p:spPr>
        <p:txBody>
          <a:bodyPr/>
          <a:lstStyle/>
          <a:p>
            <a:r>
              <a:rPr lang="en-GB" dirty="0">
                <a:latin typeface="Arial" panose="020B0604020202020204" pitchFamily="34" charset="0"/>
                <a:cs typeface="Arial" panose="020B0604020202020204" pitchFamily="34" charset="0"/>
              </a:rPr>
              <a:t>This approach focuses on cause and effect. Therefore the approach is used to treat illness instead of educating individuals about health before the onset of an illness</a:t>
            </a:r>
          </a:p>
          <a:p>
            <a:pPr marL="0" indent="0">
              <a:buNone/>
            </a:pPr>
            <a:r>
              <a:rPr lang="en-GB" sz="2800" b="1" dirty="0">
                <a:latin typeface="Arial" panose="020B0604020202020204" pitchFamily="34" charset="0"/>
                <a:cs typeface="Arial" panose="020B0604020202020204" pitchFamily="34" charset="0"/>
              </a:rPr>
              <a:t>What do we mean by this?...</a:t>
            </a:r>
          </a:p>
          <a:p>
            <a:r>
              <a:rPr lang="en-GB" dirty="0">
                <a:latin typeface="Arial" panose="020B0604020202020204" pitchFamily="34" charset="0"/>
                <a:cs typeface="Arial" panose="020B0604020202020204" pitchFamily="34" charset="0"/>
              </a:rPr>
              <a:t>This approach is very narrow in its focus- it does not consider other factors that cause illness; it only considers abnormal bodily functions</a:t>
            </a:r>
          </a:p>
          <a:p>
            <a:pPr marL="0" indent="0">
              <a:buNone/>
            </a:pPr>
            <a:r>
              <a:rPr lang="en-GB" sz="2800" b="1" dirty="0">
                <a:latin typeface="Arial" panose="020B0604020202020204" pitchFamily="34" charset="0"/>
                <a:cs typeface="Arial" panose="020B0604020202020204" pitchFamily="34" charset="0"/>
              </a:rPr>
              <a:t>Explain what is meant by this?...</a:t>
            </a:r>
          </a:p>
        </p:txBody>
      </p:sp>
      <p:sp>
        <p:nvSpPr>
          <p:cNvPr id="5" name="TextBox 4">
            <a:extLst>
              <a:ext uri="{FF2B5EF4-FFF2-40B4-BE49-F238E27FC236}">
                <a16:creationId xmlns:a16="http://schemas.microsoft.com/office/drawing/2014/main" id="{360A2DA0-8BC8-43E7-9385-9B9CE721B435}"/>
              </a:ext>
            </a:extLst>
          </p:cNvPr>
          <p:cNvSpPr txBox="1"/>
          <p:nvPr/>
        </p:nvSpPr>
        <p:spPr>
          <a:xfrm>
            <a:off x="9836452" y="5889693"/>
            <a:ext cx="1819403"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(OCR, 2012)</a:t>
            </a:r>
          </a:p>
        </p:txBody>
      </p:sp>
    </p:spTree>
    <p:extLst>
      <p:ext uri="{BB962C8B-B14F-4D97-AF65-F5344CB8AC3E}">
        <p14:creationId xmlns:p14="http://schemas.microsoft.com/office/powerpoint/2010/main" val="14823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0AB61-DB52-4D7E-A55A-DAD0B29CA020}"/>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The Social Model</a:t>
            </a:r>
          </a:p>
        </p:txBody>
      </p:sp>
      <p:sp>
        <p:nvSpPr>
          <p:cNvPr id="3" name="Content Placeholder 2">
            <a:extLst>
              <a:ext uri="{FF2B5EF4-FFF2-40B4-BE49-F238E27FC236}">
                <a16:creationId xmlns:a16="http://schemas.microsoft.com/office/drawing/2014/main" id="{19E68371-5803-4B8E-A4B8-049265FAE990}"/>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The social model emphasises the importance of addressing the origins of ill health i.e. social conditions</a:t>
            </a:r>
          </a:p>
          <a:p>
            <a:r>
              <a:rPr lang="en-GB" dirty="0">
                <a:latin typeface="Arial" panose="020B0604020202020204" pitchFamily="34" charset="0"/>
                <a:cs typeface="Arial" panose="020B0604020202020204" pitchFamily="34" charset="0"/>
              </a:rPr>
              <a:t>The focus of this approach is on the cause of illness linked to societal factors not abnormal bodily functions</a:t>
            </a:r>
          </a:p>
          <a:p>
            <a:r>
              <a:rPr lang="en-GB" dirty="0">
                <a:latin typeface="Arial" panose="020B0604020202020204" pitchFamily="34" charset="0"/>
                <a:cs typeface="Arial" panose="020B0604020202020204" pitchFamily="34" charset="0"/>
              </a:rPr>
              <a:t>This model has become more dominant in society, where the focus has become prevention rather than cure</a:t>
            </a:r>
          </a:p>
        </p:txBody>
      </p:sp>
      <p:sp>
        <p:nvSpPr>
          <p:cNvPr id="4" name="TextBox 3">
            <a:extLst>
              <a:ext uri="{FF2B5EF4-FFF2-40B4-BE49-F238E27FC236}">
                <a16:creationId xmlns:a16="http://schemas.microsoft.com/office/drawing/2014/main" id="{898693E3-5FFF-4CFC-8935-3C8E8A7B3594}"/>
              </a:ext>
            </a:extLst>
          </p:cNvPr>
          <p:cNvSpPr txBox="1"/>
          <p:nvPr/>
        </p:nvSpPr>
        <p:spPr>
          <a:xfrm>
            <a:off x="8507896" y="5992297"/>
            <a:ext cx="3180521" cy="276999"/>
          </a:xfrm>
          <a:prstGeom prst="rect">
            <a:avLst/>
          </a:prstGeom>
          <a:noFill/>
        </p:spPr>
        <p:txBody>
          <a:bodyPr wrap="square" rtlCol="0">
            <a:spAutoFit/>
          </a:bodyPr>
          <a:lstStyle/>
          <a:p>
            <a:r>
              <a:rPr lang="da-DK" sz="1200" dirty="0">
                <a:latin typeface="Arial" panose="020B0604020202020204" pitchFamily="34" charset="0"/>
                <a:cs typeface="Arial" panose="020B0604020202020204" pitchFamily="34" charset="0"/>
              </a:rPr>
              <a:t>(Centre for Better Ageing, 2021)</a:t>
            </a:r>
          </a:p>
        </p:txBody>
      </p:sp>
    </p:spTree>
    <p:extLst>
      <p:ext uri="{BB962C8B-B14F-4D97-AF65-F5344CB8AC3E}">
        <p14:creationId xmlns:p14="http://schemas.microsoft.com/office/powerpoint/2010/main" val="1462116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ABBB8-C51C-4F1B-9DD9-906B6BC04DCB}"/>
              </a:ext>
            </a:extLst>
          </p:cNvPr>
          <p:cNvSpPr>
            <a:spLocks noGrp="1"/>
          </p:cNvSpPr>
          <p:nvPr>
            <p:ph type="title"/>
          </p:nvPr>
        </p:nvSpPr>
        <p:spPr/>
        <p:txBody>
          <a:bodyPr/>
          <a:lstStyle/>
          <a:p>
            <a:pPr algn="ctr"/>
            <a:r>
              <a:rPr kumimoji="0" lang="en-GB" sz="44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Positives of the Social Model</a:t>
            </a:r>
            <a:endParaRPr lang="en-GB" dirty="0"/>
          </a:p>
        </p:txBody>
      </p:sp>
      <p:sp>
        <p:nvSpPr>
          <p:cNvPr id="3" name="Content Placeholder 2">
            <a:extLst>
              <a:ext uri="{FF2B5EF4-FFF2-40B4-BE49-F238E27FC236}">
                <a16:creationId xmlns:a16="http://schemas.microsoft.com/office/drawing/2014/main" id="{68FAED4E-1FC1-4287-BBA2-67A6DB3BA3EE}"/>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This model focuses on all aspects of an individuals lifestyle in order to understand ill health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This model focuses on explaining and addressing the root causes of ill health and therefore trying to address these rather than waiting for a person to become ill and treating the illness/ symptoms. </a:t>
            </a:r>
          </a:p>
        </p:txBody>
      </p:sp>
    </p:spTree>
    <p:extLst>
      <p:ext uri="{BB962C8B-B14F-4D97-AF65-F5344CB8AC3E}">
        <p14:creationId xmlns:p14="http://schemas.microsoft.com/office/powerpoint/2010/main" val="11826257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179AE-85D3-49AC-9D93-AAB24659C032}"/>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Negatives of the Social Model</a:t>
            </a:r>
            <a:endParaRPr lang="en-GB" dirty="0"/>
          </a:p>
        </p:txBody>
      </p:sp>
      <p:sp>
        <p:nvSpPr>
          <p:cNvPr id="3" name="Content Placeholder 2">
            <a:extLst>
              <a:ext uri="{FF2B5EF4-FFF2-40B4-BE49-F238E27FC236}">
                <a16:creationId xmlns:a16="http://schemas.microsoft.com/office/drawing/2014/main" id="{67F39495-1BE0-4782-9370-56890F6FA0BD}"/>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It is difficult to identify single causes of illness due to the focus being on many causes and explanations</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It is difficult to generate a complete definition of health when so many factors and variables need to be considered</a:t>
            </a:r>
          </a:p>
        </p:txBody>
      </p:sp>
    </p:spTree>
    <p:extLst>
      <p:ext uri="{BB962C8B-B14F-4D97-AF65-F5344CB8AC3E}">
        <p14:creationId xmlns:p14="http://schemas.microsoft.com/office/powerpoint/2010/main" val="1680377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820B5-FF83-468E-9C02-42AD873F505F}"/>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The Medical Model of Disability</a:t>
            </a:r>
          </a:p>
        </p:txBody>
      </p:sp>
      <p:sp>
        <p:nvSpPr>
          <p:cNvPr id="3" name="Content Placeholder 2">
            <a:extLst>
              <a:ext uri="{FF2B5EF4-FFF2-40B4-BE49-F238E27FC236}">
                <a16:creationId xmlns:a16="http://schemas.microsoft.com/office/drawing/2014/main" id="{F210D0C2-EE6D-48CF-A26B-984410511D9A}"/>
              </a:ext>
            </a:extLst>
          </p:cNvPr>
          <p:cNvSpPr>
            <a:spLocks noGrp="1"/>
          </p:cNvSpPr>
          <p:nvPr>
            <p:ph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The medical model uses the terms "</a:t>
            </a:r>
            <a:r>
              <a:rPr lang="en-GB" dirty="0">
                <a:solidFill>
                  <a:srgbClr val="7030A0"/>
                </a:solidFill>
                <a:latin typeface="Arial" panose="020B0604020202020204" pitchFamily="34" charset="0"/>
                <a:cs typeface="Arial" panose="020B0604020202020204" pitchFamily="34" charset="0"/>
              </a:rPr>
              <a:t>Dis</a:t>
            </a:r>
            <a:r>
              <a:rPr lang="en-GB" dirty="0">
                <a:latin typeface="Arial" panose="020B0604020202020204" pitchFamily="34" charset="0"/>
                <a:cs typeface="Arial" panose="020B0604020202020204" pitchFamily="34" charset="0"/>
              </a:rPr>
              <a:t>ability", "</a:t>
            </a:r>
            <a:r>
              <a:rPr lang="en-GB" dirty="0">
                <a:solidFill>
                  <a:srgbClr val="7030A0"/>
                </a:solidFill>
                <a:latin typeface="Arial" panose="020B0604020202020204" pitchFamily="34" charset="0"/>
                <a:cs typeface="Arial" panose="020B0604020202020204" pitchFamily="34" charset="0"/>
              </a:rPr>
              <a:t>Dis</a:t>
            </a:r>
            <a:r>
              <a:rPr lang="en-GB" dirty="0">
                <a:latin typeface="Arial" panose="020B0604020202020204" pitchFamily="34" charset="0"/>
                <a:cs typeface="Arial" panose="020B0604020202020204" pitchFamily="34" charset="0"/>
              </a:rPr>
              <a:t>ease", "</a:t>
            </a:r>
            <a:r>
              <a:rPr lang="en-GB" dirty="0">
                <a:solidFill>
                  <a:srgbClr val="7030A0"/>
                </a:solidFill>
                <a:latin typeface="Arial" panose="020B0604020202020204" pitchFamily="34" charset="0"/>
                <a:cs typeface="Arial" panose="020B0604020202020204" pitchFamily="34" charset="0"/>
              </a:rPr>
              <a:t>Dys</a:t>
            </a:r>
            <a:r>
              <a:rPr lang="en-GB" dirty="0">
                <a:latin typeface="Arial" panose="020B0604020202020204" pitchFamily="34" charset="0"/>
                <a:cs typeface="Arial" panose="020B0604020202020204" pitchFamily="34" charset="0"/>
              </a:rPr>
              <a:t>functional", "</a:t>
            </a:r>
            <a:r>
              <a:rPr lang="en-GB" dirty="0">
                <a:solidFill>
                  <a:srgbClr val="7030A0"/>
                </a:solidFill>
                <a:latin typeface="Arial" panose="020B0604020202020204" pitchFamily="34" charset="0"/>
                <a:cs typeface="Arial" panose="020B0604020202020204" pitchFamily="34" charset="0"/>
              </a:rPr>
              <a:t>Dis</a:t>
            </a:r>
            <a:r>
              <a:rPr lang="en-GB" dirty="0">
                <a:latin typeface="Arial" panose="020B0604020202020204" pitchFamily="34" charset="0"/>
                <a:cs typeface="Arial" panose="020B0604020202020204" pitchFamily="34" charset="0"/>
              </a:rPr>
              <a:t>order" to categorize each and every type of symptoms, differences in mechanisms, below average based on standardized measure of functioning, that causes challenges in life.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medical model looks at what is 'wrong' with the person, not what the person needs</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Scope believes this creates low expectations and leads to people losing independence, choice and control in their lives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76804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D364440-1E19-4B6B-AC32-28B731E45474}"/>
              </a:ext>
            </a:extLst>
          </p:cNvPr>
          <p:cNvPicPr>
            <a:picLocks noChangeAspect="1"/>
          </p:cNvPicPr>
          <p:nvPr/>
        </p:nvPicPr>
        <p:blipFill rotWithShape="1">
          <a:blip r:embed="rId2"/>
          <a:srcRect l="6457" t="28522" r="51543" b="9681"/>
          <a:stretch/>
        </p:blipFill>
        <p:spPr>
          <a:xfrm>
            <a:off x="3016737" y="583213"/>
            <a:ext cx="6471139" cy="569157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1886225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62F8C-909A-432A-91BE-84B371EB86CC}"/>
              </a:ext>
            </a:extLst>
          </p:cNvPr>
          <p:cNvSpPr>
            <a:spLocks noGrp="1"/>
          </p:cNvSpPr>
          <p:nvPr>
            <p:ph type="title"/>
          </p:nvPr>
        </p:nvSpPr>
        <p:spPr>
          <a:xfrm>
            <a:off x="710979" y="540689"/>
            <a:ext cx="10515600" cy="434382"/>
          </a:xfrm>
        </p:spPr>
        <p:txBody>
          <a:bodyPr>
            <a:normAutofit fontScale="90000"/>
          </a:bodyPr>
          <a:lstStyle/>
          <a:p>
            <a:pPr algn="ctr"/>
            <a:br>
              <a:rPr lang="en-GB" dirty="0"/>
            </a:br>
            <a:r>
              <a:rPr lang="en-GB" b="1" dirty="0">
                <a:latin typeface="Arial" panose="020B0604020202020204" pitchFamily="34" charset="0"/>
                <a:cs typeface="Arial" panose="020B0604020202020204" pitchFamily="34" charset="0"/>
              </a:rPr>
              <a:t>Social Model of Disability</a:t>
            </a:r>
            <a:endParaRPr lang="en-GB" dirty="0"/>
          </a:p>
        </p:txBody>
      </p:sp>
      <p:sp>
        <p:nvSpPr>
          <p:cNvPr id="3" name="Content Placeholder 2">
            <a:extLst>
              <a:ext uri="{FF2B5EF4-FFF2-40B4-BE49-F238E27FC236}">
                <a16:creationId xmlns:a16="http://schemas.microsoft.com/office/drawing/2014/main" id="{F3C54DDD-E131-420F-AB57-E622B3B7586F}"/>
              </a:ext>
            </a:extLst>
          </p:cNvPr>
          <p:cNvSpPr>
            <a:spLocks noGrp="1"/>
          </p:cNvSpPr>
          <p:nvPr>
            <p:ph idx="1"/>
          </p:nvPr>
        </p:nvSpPr>
        <p:spPr>
          <a:xfrm>
            <a:off x="710979" y="2130086"/>
            <a:ext cx="11104659" cy="4351338"/>
          </a:xfrm>
        </p:spPr>
        <p:txBody>
          <a:bodyPr/>
          <a:lstStyle/>
          <a:p>
            <a:endParaRPr lang="en-GB" dirty="0"/>
          </a:p>
          <a:p>
            <a:r>
              <a:rPr lang="en-GB" dirty="0">
                <a:latin typeface="Arial" panose="020B0604020202020204" pitchFamily="34" charset="0"/>
                <a:cs typeface="Arial" panose="020B0604020202020204" pitchFamily="34" charset="0"/>
              </a:rPr>
              <a:t>The social model of disability says that disability is caused by the way society is organised, rather than by a person’s impairment or difference</a:t>
            </a:r>
          </a:p>
          <a:p>
            <a:r>
              <a:rPr lang="en-GB" dirty="0">
                <a:latin typeface="Arial" panose="020B0604020202020204" pitchFamily="34" charset="0"/>
                <a:cs typeface="Arial" panose="020B0604020202020204" pitchFamily="34" charset="0"/>
              </a:rPr>
              <a:t>It looks at ways of removing barriers that restrict life choices for disabled people</a:t>
            </a:r>
          </a:p>
          <a:p>
            <a:r>
              <a:rPr lang="en-GB" dirty="0">
                <a:latin typeface="Arial" panose="020B0604020202020204" pitchFamily="34" charset="0"/>
                <a:cs typeface="Arial" panose="020B0604020202020204" pitchFamily="34" charset="0"/>
              </a:rPr>
              <a:t>When barriers are removed, disabled people can be independent and equal in society, with choice and control over their own lives</a:t>
            </a:r>
          </a:p>
        </p:txBody>
      </p:sp>
      <p:sp>
        <p:nvSpPr>
          <p:cNvPr id="5" name="TextBox 4">
            <a:extLst>
              <a:ext uri="{FF2B5EF4-FFF2-40B4-BE49-F238E27FC236}">
                <a16:creationId xmlns:a16="http://schemas.microsoft.com/office/drawing/2014/main" id="{FB6E22CB-80FA-492B-94A7-60D0FDA2C0E9}"/>
              </a:ext>
            </a:extLst>
          </p:cNvPr>
          <p:cNvSpPr txBox="1"/>
          <p:nvPr/>
        </p:nvSpPr>
        <p:spPr>
          <a:xfrm>
            <a:off x="9041856" y="5833063"/>
            <a:ext cx="285451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(Disability Nottinghamshire, 2022)</a:t>
            </a:r>
          </a:p>
        </p:txBody>
      </p:sp>
    </p:spTree>
    <p:extLst>
      <p:ext uri="{BB962C8B-B14F-4D97-AF65-F5344CB8AC3E}">
        <p14:creationId xmlns:p14="http://schemas.microsoft.com/office/powerpoint/2010/main" val="1539589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1295D26-EAE4-4691-9073-AB88B37E4F3A}"/>
              </a:ext>
            </a:extLst>
          </p:cNvPr>
          <p:cNvPicPr>
            <a:picLocks noChangeAspect="1"/>
          </p:cNvPicPr>
          <p:nvPr/>
        </p:nvPicPr>
        <p:blipFill rotWithShape="1">
          <a:blip r:embed="rId2"/>
          <a:srcRect l="18327" t="32232" r="52391" b="15015"/>
          <a:stretch/>
        </p:blipFill>
        <p:spPr>
          <a:xfrm>
            <a:off x="3048000" y="492440"/>
            <a:ext cx="6293628" cy="587312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0920865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6000" b="1" dirty="0">
                <a:latin typeface="Arial" panose="020B0604020202020204" pitchFamily="34" charset="0"/>
                <a:cs typeface="Arial" panose="020B0604020202020204" pitchFamily="34" charset="0"/>
              </a:rPr>
              <a:t>Death and Dying</a:t>
            </a:r>
          </a:p>
        </p:txBody>
      </p:sp>
      <p:sp>
        <p:nvSpPr>
          <p:cNvPr id="3" name="Subtitle 2"/>
          <p:cNvSpPr>
            <a:spLocks noGrp="1"/>
          </p:cNvSpPr>
          <p:nvPr>
            <p:ph type="subTitle" idx="1"/>
          </p:nvPr>
        </p:nvSpPr>
        <p:spPr/>
        <p:txBody>
          <a:bodyPr/>
          <a:lstStyle/>
          <a:p>
            <a:pPr lvl="0" defTabSz="914400" eaLnBrk="0" fontAlgn="base" hangingPunct="0">
              <a:spcAft>
                <a:spcPct val="0"/>
              </a:spcAft>
              <a:buClr>
                <a:srgbClr val="B2B2B2"/>
              </a:buClr>
              <a:buSzPct val="75000"/>
            </a:pPr>
            <a:endParaRPr lang="en-US" altLang="en-US" sz="3200" b="1" kern="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52437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7895" y="1110386"/>
            <a:ext cx="9601196" cy="1303867"/>
          </a:xfrm>
        </p:spPr>
        <p:txBody>
          <a:bodyPr>
            <a:noAutofit/>
          </a:bodyPr>
          <a:lstStyle/>
          <a:p>
            <a:r>
              <a:rPr lang="en-GB" b="1" dirty="0">
                <a:latin typeface="Arial" panose="020B0604020202020204" pitchFamily="34" charset="0"/>
                <a:cs typeface="Arial" panose="020B0604020202020204" pitchFamily="34" charset="0"/>
              </a:rPr>
              <a:t>NHS End of Life Care Pathway</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91706" y="2541577"/>
            <a:ext cx="10608588" cy="3811926"/>
          </a:xfrm>
        </p:spPr>
        <p:txBody>
          <a:bodyPr/>
          <a:lstStyle/>
          <a:p>
            <a:r>
              <a:rPr lang="en-GB" dirty="0">
                <a:latin typeface="Arial" panose="020B0604020202020204" pitchFamily="34" charset="0"/>
                <a:cs typeface="Arial" panose="020B0604020202020204" pitchFamily="34" charset="0"/>
              </a:rPr>
              <a:t>People who are approaching the end of their life are entitled to high-quality care, wherever they're being cared for.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Good end of life care is tailored to the person who needs it. The individual at EOL and the people close to them should be at the centre of decisions about their care.</a:t>
            </a:r>
          </a:p>
        </p:txBody>
      </p:sp>
      <p:sp>
        <p:nvSpPr>
          <p:cNvPr id="4" name="TextBox 3">
            <a:extLst>
              <a:ext uri="{FF2B5EF4-FFF2-40B4-BE49-F238E27FC236}">
                <a16:creationId xmlns:a16="http://schemas.microsoft.com/office/drawing/2014/main" id="{5DC0CEAD-4302-F3E2-E788-BCBCCEBC5535}"/>
              </a:ext>
            </a:extLst>
          </p:cNvPr>
          <p:cNvSpPr txBox="1"/>
          <p:nvPr/>
        </p:nvSpPr>
        <p:spPr>
          <a:xfrm>
            <a:off x="8229600" y="504497"/>
            <a:ext cx="1497724"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(NHS, 2022)</a:t>
            </a:r>
          </a:p>
        </p:txBody>
      </p:sp>
      <p:sp>
        <p:nvSpPr>
          <p:cNvPr id="6" name="TextBox 5">
            <a:extLst>
              <a:ext uri="{FF2B5EF4-FFF2-40B4-BE49-F238E27FC236}">
                <a16:creationId xmlns:a16="http://schemas.microsoft.com/office/drawing/2014/main" id="{C5ABB02D-B03F-0367-B619-578512AAA3ED}"/>
              </a:ext>
            </a:extLst>
          </p:cNvPr>
          <p:cNvSpPr txBox="1"/>
          <p:nvPr/>
        </p:nvSpPr>
        <p:spPr>
          <a:xfrm>
            <a:off x="4542771" y="5562948"/>
            <a:ext cx="6116320" cy="369332"/>
          </a:xfrm>
          <a:prstGeom prst="rect">
            <a:avLst/>
          </a:prstGeom>
          <a:noFill/>
        </p:spPr>
        <p:txBody>
          <a:bodyPr wrap="square">
            <a:spAutoFit/>
          </a:bodyPr>
          <a:lstStyle/>
          <a:p>
            <a:r>
              <a:rPr lang="en-GB" dirty="0">
                <a:hlinkClick r:id="rId2"/>
              </a:rPr>
              <a:t>End of life care - NHS (www.nhs.uk)</a:t>
            </a:r>
            <a:endParaRPr lang="en-GB" dirty="0"/>
          </a:p>
        </p:txBody>
      </p:sp>
    </p:spTree>
    <p:extLst>
      <p:ext uri="{BB962C8B-B14F-4D97-AF65-F5344CB8AC3E}">
        <p14:creationId xmlns:p14="http://schemas.microsoft.com/office/powerpoint/2010/main" val="123242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7895" y="1110386"/>
            <a:ext cx="9601196" cy="1303867"/>
          </a:xfrm>
        </p:spPr>
        <p:txBody>
          <a:bodyPr>
            <a:noAutofit/>
          </a:bodyPr>
          <a:lstStyle/>
          <a:p>
            <a:r>
              <a:rPr lang="en-GB" b="1" dirty="0">
                <a:latin typeface="Arial" panose="020B0604020202020204" pitchFamily="34" charset="0"/>
                <a:cs typeface="Arial" panose="020B0604020202020204" pitchFamily="34" charset="0"/>
              </a:rPr>
              <a:t>NHS End of Life Care Pathway</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91706" y="2541577"/>
            <a:ext cx="10608588" cy="3811926"/>
          </a:xfrm>
        </p:spPr>
        <p:txBody>
          <a:bodyPr/>
          <a:lstStyle/>
          <a:p>
            <a:r>
              <a:rPr lang="en-GB" dirty="0">
                <a:latin typeface="Arial" panose="020B0604020202020204" pitchFamily="34" charset="0"/>
                <a:cs typeface="Arial" panose="020B0604020202020204" pitchFamily="34" charset="0"/>
              </a:rPr>
              <a:t>The EOL Care Pathway is holistic and aims to integrate social care and health care, and provide spiritual care and support for carers and families while also providing them with all the information they need.</a:t>
            </a:r>
          </a:p>
          <a:p>
            <a:r>
              <a:rPr lang="en-GB" dirty="0">
                <a:latin typeface="Arial" panose="020B0604020202020204" pitchFamily="34" charset="0"/>
                <a:cs typeface="Arial" panose="020B0604020202020204" pitchFamily="34" charset="0"/>
              </a:rPr>
              <a:t>The pathway consists of six steps…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2"/>
              </a:rPr>
              <a:t>http://healthcare.trinityhospice.co.uk/wp-content/uploads/2014/11/D5a-NEoLCP-1-End-of-Life-Care-Pathway-resources-6-step-model.pdf</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206564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09586-4A6D-2C02-5F55-28259685A0C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D8A592B-4A2C-6596-0602-18C6C84880B5}"/>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72896131-6AA9-C132-6CFE-A6FFDC0615B1}"/>
              </a:ext>
            </a:extLst>
          </p:cNvPr>
          <p:cNvPicPr>
            <a:picLocks noChangeAspect="1"/>
          </p:cNvPicPr>
          <p:nvPr/>
        </p:nvPicPr>
        <p:blipFill rotWithShape="1">
          <a:blip r:embed="rId2"/>
          <a:srcRect l="19350" t="28807" r="60623" b="30945"/>
          <a:stretch/>
        </p:blipFill>
        <p:spPr>
          <a:xfrm>
            <a:off x="346842" y="248440"/>
            <a:ext cx="11540358" cy="6361119"/>
          </a:xfrm>
          <a:prstGeom prst="rect">
            <a:avLst/>
          </a:prstGeom>
          <a:ln w="15875">
            <a:solidFill>
              <a:srgbClr val="3333FF"/>
            </a:solidFill>
          </a:ln>
        </p:spPr>
      </p:pic>
    </p:spTree>
    <p:extLst>
      <p:ext uri="{BB962C8B-B14F-4D97-AF65-F5344CB8AC3E}">
        <p14:creationId xmlns:p14="http://schemas.microsoft.com/office/powerpoint/2010/main" val="38020156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7895" y="1110386"/>
            <a:ext cx="9601196" cy="1303867"/>
          </a:xfrm>
        </p:spPr>
        <p:txBody>
          <a:bodyPr>
            <a:noAutofit/>
          </a:bodyPr>
          <a:lstStyle/>
          <a:p>
            <a:r>
              <a:rPr lang="en-GB" b="1" dirty="0">
                <a:latin typeface="Arial" panose="020B0604020202020204" pitchFamily="34" charset="0"/>
                <a:cs typeface="Arial" panose="020B0604020202020204" pitchFamily="34" charset="0"/>
              </a:rPr>
              <a:t>5 Priorities for Care if you are at EOL</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3432" y="2537785"/>
            <a:ext cx="10985135" cy="3811926"/>
          </a:xfrm>
        </p:spPr>
        <p:txBody>
          <a:bodyPr>
            <a:normAutofit fontScale="92500" lnSpcReduction="10000"/>
          </a:bodyPr>
          <a:lstStyle/>
          <a:p>
            <a:pPr marL="457200" indent="-457200">
              <a:buFont typeface="+mj-lt"/>
              <a:buAutoNum type="arabicPeriod"/>
            </a:pPr>
            <a:r>
              <a:rPr lang="en-GB" dirty="0">
                <a:latin typeface="Arial" panose="020B0604020202020204" pitchFamily="34" charset="0"/>
                <a:cs typeface="Arial" panose="020B0604020202020204" pitchFamily="34" charset="0"/>
              </a:rPr>
              <a:t>You should be seen by a doctor regularly and if they believe you will die very soon, they must explain this to you and the people close to you.</a:t>
            </a:r>
          </a:p>
          <a:p>
            <a:pPr marL="457200" indent="-457200">
              <a:buFont typeface="+mj-lt"/>
              <a:buAutoNum type="arabicPeriod"/>
            </a:pPr>
            <a:r>
              <a:rPr lang="en-GB" dirty="0">
                <a:latin typeface="Arial" panose="020B0604020202020204" pitchFamily="34" charset="0"/>
                <a:cs typeface="Arial" panose="020B0604020202020204" pitchFamily="34" charset="0"/>
              </a:rPr>
              <a:t>The staff involved in your care should talk sensitively and honestly to you and the people close to you.</a:t>
            </a:r>
          </a:p>
          <a:p>
            <a:pPr marL="457200" indent="-457200">
              <a:buFont typeface="+mj-lt"/>
              <a:buAutoNum type="arabicPeriod"/>
            </a:pPr>
            <a:r>
              <a:rPr lang="en-GB" dirty="0">
                <a:latin typeface="Arial" panose="020B0604020202020204" pitchFamily="34" charset="0"/>
                <a:cs typeface="Arial" panose="020B0604020202020204" pitchFamily="34" charset="0"/>
              </a:rPr>
              <a:t>You and the people close to you should be involved in decisions about how you are treated and cared for, if this is what you want.</a:t>
            </a:r>
          </a:p>
          <a:p>
            <a:pPr marL="457200" indent="-457200">
              <a:buFont typeface="+mj-lt"/>
              <a:buAutoNum type="arabicPeriod"/>
            </a:pPr>
            <a:r>
              <a:rPr lang="en-GB" dirty="0">
                <a:latin typeface="Arial" panose="020B0604020202020204" pitchFamily="34" charset="0"/>
                <a:cs typeface="Arial" panose="020B0604020202020204" pitchFamily="34" charset="0"/>
              </a:rPr>
              <a:t>The needs of your family and other people close to you should be met as far as possible.</a:t>
            </a:r>
          </a:p>
          <a:p>
            <a:pPr marL="457200" indent="-457200">
              <a:buFont typeface="+mj-lt"/>
              <a:buAutoNum type="arabicPeriod"/>
            </a:pPr>
            <a:r>
              <a:rPr lang="en-GB" dirty="0">
                <a:latin typeface="Arial" panose="020B0604020202020204" pitchFamily="34" charset="0"/>
                <a:cs typeface="Arial" panose="020B0604020202020204" pitchFamily="34" charset="0"/>
              </a:rPr>
              <a:t>An individual plan of care should be agreed with you and delivered with compassion.</a:t>
            </a:r>
          </a:p>
        </p:txBody>
      </p:sp>
      <p:sp>
        <p:nvSpPr>
          <p:cNvPr id="5" name="TextBox 4">
            <a:extLst>
              <a:ext uri="{FF2B5EF4-FFF2-40B4-BE49-F238E27FC236}">
                <a16:creationId xmlns:a16="http://schemas.microsoft.com/office/drawing/2014/main" id="{8E751667-C8C5-34F0-8BA8-2C39AA144D66}"/>
              </a:ext>
            </a:extLst>
          </p:cNvPr>
          <p:cNvSpPr txBox="1"/>
          <p:nvPr/>
        </p:nvSpPr>
        <p:spPr>
          <a:xfrm>
            <a:off x="10163389" y="6413973"/>
            <a:ext cx="1425178" cy="369332"/>
          </a:xfrm>
          <a:prstGeom prst="rect">
            <a:avLst/>
          </a:prstGeom>
          <a:noFill/>
        </p:spPr>
        <p:txBody>
          <a:bodyPr wrap="square">
            <a:spAutoFit/>
          </a:bodyPr>
          <a:lstStyle/>
          <a:p>
            <a:r>
              <a:rPr lang="en-GB" dirty="0"/>
              <a:t>(NHS, 2022)</a:t>
            </a:r>
          </a:p>
        </p:txBody>
      </p:sp>
    </p:spTree>
    <p:extLst>
      <p:ext uri="{BB962C8B-B14F-4D97-AF65-F5344CB8AC3E}">
        <p14:creationId xmlns:p14="http://schemas.microsoft.com/office/powerpoint/2010/main" val="85686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Defining Death: Determining the Point at Which Life Ends</a:t>
            </a:r>
          </a:p>
        </p:txBody>
      </p:sp>
      <p:sp>
        <p:nvSpPr>
          <p:cNvPr id="3" name="Content Placeholder 2"/>
          <p:cNvSpPr>
            <a:spLocks noGrp="1"/>
          </p:cNvSpPr>
          <p:nvPr>
            <p:ph idx="1"/>
          </p:nvPr>
        </p:nvSpPr>
        <p:spPr>
          <a:xfrm>
            <a:off x="1295402" y="3092509"/>
            <a:ext cx="9601196" cy="3318936"/>
          </a:xfrm>
        </p:spPr>
        <p:txBody>
          <a:bodyPr/>
          <a:lstStyle/>
          <a:p>
            <a:r>
              <a:rPr lang="en-GB" sz="3200" dirty="0">
                <a:latin typeface="Arial" panose="020B0604020202020204" pitchFamily="34" charset="0"/>
                <a:cs typeface="Arial" panose="020B0604020202020204" pitchFamily="34" charset="0"/>
              </a:rPr>
              <a:t>Defining death is a complex process.</a:t>
            </a:r>
          </a:p>
          <a:p>
            <a:r>
              <a:rPr lang="en-GB" sz="3200" dirty="0">
                <a:latin typeface="Arial" panose="020B0604020202020204" pitchFamily="34" charset="0"/>
                <a:cs typeface="Arial" panose="020B0604020202020204" pitchFamily="34" charset="0"/>
              </a:rPr>
              <a:t>Medicine’s definition changes; people who would have been considered dead a few years ago now would now be considered alive</a:t>
            </a: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10426535" y="5688280"/>
            <a:ext cx="129441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(NHS, 2016)</a:t>
            </a:r>
          </a:p>
        </p:txBody>
      </p:sp>
    </p:spTree>
    <p:extLst>
      <p:ext uri="{BB962C8B-B14F-4D97-AF65-F5344CB8AC3E}">
        <p14:creationId xmlns:p14="http://schemas.microsoft.com/office/powerpoint/2010/main" val="3874687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360" y="822606"/>
            <a:ext cx="10405224" cy="1303867"/>
          </a:xfrm>
        </p:spPr>
        <p:txBody>
          <a:bodyPr>
            <a:noAutofit/>
          </a:bodyPr>
          <a:lstStyle/>
          <a:p>
            <a:r>
              <a:rPr lang="en-GB" b="1" dirty="0">
                <a:latin typeface="Arial" panose="020B0604020202020204" pitchFamily="34" charset="0"/>
                <a:cs typeface="Arial" panose="020B0604020202020204" pitchFamily="34" charset="0"/>
              </a:rPr>
              <a:t>FUNCTIONAL DEATH is the Absence of a Heartbeat and Breathing </a:t>
            </a:r>
          </a:p>
        </p:txBody>
      </p:sp>
      <p:sp>
        <p:nvSpPr>
          <p:cNvPr id="3" name="Content Placeholder 2"/>
          <p:cNvSpPr>
            <a:spLocks noGrp="1"/>
          </p:cNvSpPr>
          <p:nvPr>
            <p:ph idx="1"/>
          </p:nvPr>
        </p:nvSpPr>
        <p:spPr>
          <a:xfrm>
            <a:off x="1439092" y="3079446"/>
            <a:ext cx="9601196" cy="3318936"/>
          </a:xfrm>
        </p:spPr>
        <p:txBody>
          <a:bodyPr/>
          <a:lstStyle/>
          <a:p>
            <a:r>
              <a:rPr lang="en-GB" sz="2800" dirty="0">
                <a:latin typeface="Arial" panose="020B0604020202020204" pitchFamily="34" charset="0"/>
                <a:cs typeface="Arial" panose="020B0604020202020204" pitchFamily="34" charset="0"/>
              </a:rPr>
              <a:t>NOT as straightforward a definition as it seems!</a:t>
            </a:r>
          </a:p>
          <a:p>
            <a:r>
              <a:rPr lang="en-GB" sz="2800" dirty="0">
                <a:latin typeface="Arial" panose="020B0604020202020204" pitchFamily="34" charset="0"/>
                <a:cs typeface="Arial" panose="020B0604020202020204" pitchFamily="34" charset="0"/>
              </a:rPr>
              <a:t>People can be resuscitated after they have stopped breathing. </a:t>
            </a:r>
          </a:p>
          <a:p>
            <a:r>
              <a:rPr lang="en-GB" sz="2800" dirty="0">
                <a:latin typeface="Arial" panose="020B0604020202020204" pitchFamily="34" charset="0"/>
                <a:cs typeface="Arial" panose="020B0604020202020204" pitchFamily="34" charset="0"/>
              </a:rPr>
              <a:t>People can be kept alive by a machine</a:t>
            </a:r>
          </a:p>
          <a:p>
            <a:endParaRPr lang="en-GB" dirty="0"/>
          </a:p>
        </p:txBody>
      </p:sp>
      <p:sp>
        <p:nvSpPr>
          <p:cNvPr id="4" name="TextBox 3"/>
          <p:cNvSpPr txBox="1"/>
          <p:nvPr/>
        </p:nvSpPr>
        <p:spPr>
          <a:xfrm>
            <a:off x="8609611" y="5415148"/>
            <a:ext cx="2992582"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(Oram and Murphy, 2011</a:t>
            </a:r>
            <a:r>
              <a:rPr lang="en-GB" sz="1400" dirty="0"/>
              <a:t>)</a:t>
            </a:r>
          </a:p>
        </p:txBody>
      </p:sp>
    </p:spTree>
    <p:extLst>
      <p:ext uri="{BB962C8B-B14F-4D97-AF65-F5344CB8AC3E}">
        <p14:creationId xmlns:p14="http://schemas.microsoft.com/office/powerpoint/2010/main" val="1489600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6899" y="966367"/>
            <a:ext cx="10765219" cy="1029548"/>
          </a:xfrm>
        </p:spPr>
        <p:txBody>
          <a:bodyPr>
            <a:normAutofit fontScale="90000"/>
          </a:bodyPr>
          <a:lstStyle/>
          <a:p>
            <a:r>
              <a:rPr lang="en-GB" b="1" dirty="0">
                <a:latin typeface="Arial" panose="020B0604020202020204" pitchFamily="34" charset="0"/>
                <a:cs typeface="Arial" panose="020B0604020202020204" pitchFamily="34" charset="0"/>
              </a:rPr>
              <a:t>Because of the Vagueness of what “Functional Death” is, Medical Doctors now use Brain Functioning to Determine Death</a:t>
            </a:r>
          </a:p>
        </p:txBody>
      </p:sp>
      <p:sp>
        <p:nvSpPr>
          <p:cNvPr id="3" name="Content Placeholder 2"/>
          <p:cNvSpPr>
            <a:spLocks noGrp="1"/>
          </p:cNvSpPr>
          <p:nvPr>
            <p:ph idx="1"/>
          </p:nvPr>
        </p:nvSpPr>
        <p:spPr>
          <a:xfrm>
            <a:off x="1295402" y="2718685"/>
            <a:ext cx="9601196" cy="3318936"/>
          </a:xfrm>
        </p:spPr>
        <p:txBody>
          <a:bodyPr/>
          <a:lstStyle/>
          <a:p>
            <a:pPr marL="0" indent="0">
              <a:buNone/>
            </a:pPr>
            <a:r>
              <a:rPr lang="en-GB" b="1" dirty="0">
                <a:latin typeface="Arial" panose="020B0604020202020204" pitchFamily="34" charset="0"/>
                <a:cs typeface="Arial" panose="020B0604020202020204" pitchFamily="34" charset="0"/>
              </a:rPr>
              <a:t>BRAIN DEATH</a:t>
            </a:r>
            <a:r>
              <a:rPr lang="en-GB" dirty="0">
                <a:latin typeface="Arial" panose="020B0604020202020204" pitchFamily="34" charset="0"/>
                <a:cs typeface="Arial" panose="020B0604020202020204" pitchFamily="34" charset="0"/>
              </a:rPr>
              <a:t>, where brain activity is measured, has become the medical measure of death (no possibility of restoring brain function). </a:t>
            </a:r>
          </a:p>
          <a:p>
            <a:r>
              <a:rPr lang="en-GB" dirty="0">
                <a:latin typeface="Arial" panose="020B0604020202020204" pitchFamily="34" charset="0"/>
                <a:cs typeface="Arial" panose="020B0604020202020204" pitchFamily="34" charset="0"/>
              </a:rPr>
              <a:t>There is still some question about using only brain waves as the death definition. </a:t>
            </a:r>
          </a:p>
          <a:p>
            <a:r>
              <a:rPr lang="en-GB" dirty="0">
                <a:latin typeface="Arial" panose="020B0604020202020204" pitchFamily="34" charset="0"/>
                <a:cs typeface="Arial" panose="020B0604020202020204" pitchFamily="34" charset="0"/>
              </a:rPr>
              <a:t>It emphasises only biology not the qualities that make people human (thinking, feeling, etc.).</a:t>
            </a:r>
          </a:p>
          <a:p>
            <a:endParaRPr lang="en-GB" dirty="0"/>
          </a:p>
        </p:txBody>
      </p:sp>
      <p:sp>
        <p:nvSpPr>
          <p:cNvPr id="4" name="TextBox 3"/>
          <p:cNvSpPr txBox="1"/>
          <p:nvPr/>
        </p:nvSpPr>
        <p:spPr>
          <a:xfrm>
            <a:off x="10125693" y="5729844"/>
            <a:ext cx="2066307"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(NHS, 2020)</a:t>
            </a:r>
          </a:p>
        </p:txBody>
      </p:sp>
    </p:spTree>
    <p:extLst>
      <p:ext uri="{BB962C8B-B14F-4D97-AF65-F5344CB8AC3E}">
        <p14:creationId xmlns:p14="http://schemas.microsoft.com/office/powerpoint/2010/main" val="426361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Choosing the Way One Dies - People Now have Choices</a:t>
            </a:r>
          </a:p>
        </p:txBody>
      </p:sp>
      <p:sp>
        <p:nvSpPr>
          <p:cNvPr id="3" name="Content Placeholder 2"/>
          <p:cNvSpPr>
            <a:spLocks noGrp="1"/>
          </p:cNvSpPr>
          <p:nvPr>
            <p:ph idx="1"/>
          </p:nvPr>
        </p:nvSpPr>
        <p:spPr>
          <a:xfrm>
            <a:off x="1295402" y="2739812"/>
            <a:ext cx="9601196" cy="3318936"/>
          </a:xfrm>
        </p:spPr>
        <p:txBody>
          <a:bodyPr>
            <a:normAutofit lnSpcReduction="10000"/>
          </a:bodyPr>
          <a:lstStyle/>
          <a:p>
            <a:r>
              <a:rPr lang="en-GB" sz="2800" dirty="0">
                <a:latin typeface="Arial" panose="020B0604020202020204" pitchFamily="34" charset="0"/>
                <a:cs typeface="Arial" panose="020B0604020202020204" pitchFamily="34" charset="0"/>
              </a:rPr>
              <a:t>The letters </a:t>
            </a:r>
            <a:r>
              <a:rPr lang="en-GB" sz="2800" b="1" dirty="0">
                <a:solidFill>
                  <a:srgbClr val="7030A0"/>
                </a:solidFill>
                <a:latin typeface="Arial" panose="020B0604020202020204" pitchFamily="34" charset="0"/>
                <a:cs typeface="Arial" panose="020B0604020202020204" pitchFamily="34" charset="0"/>
              </a:rPr>
              <a:t>DNR</a:t>
            </a:r>
            <a:r>
              <a:rPr lang="en-GB" sz="2800" dirty="0">
                <a:latin typeface="Arial" panose="020B0604020202020204" pitchFamily="34" charset="0"/>
                <a:cs typeface="Arial" panose="020B0604020202020204" pitchFamily="34" charset="0"/>
              </a:rPr>
              <a:t> (do not resuscitate) or </a:t>
            </a:r>
            <a:r>
              <a:rPr lang="en-GB" sz="2800" b="1" dirty="0">
                <a:solidFill>
                  <a:srgbClr val="7030A0"/>
                </a:solidFill>
                <a:latin typeface="Arial" panose="020B0604020202020204" pitchFamily="34" charset="0"/>
                <a:cs typeface="Arial" panose="020B0604020202020204" pitchFamily="34" charset="0"/>
              </a:rPr>
              <a:t>DNACPR</a:t>
            </a:r>
            <a:r>
              <a:rPr lang="en-GB" sz="2800" dirty="0">
                <a:latin typeface="Arial" panose="020B0604020202020204" pitchFamily="34" charset="0"/>
                <a:cs typeface="Arial" panose="020B0604020202020204" pitchFamily="34" charset="0"/>
              </a:rPr>
              <a:t> (do not attempt </a:t>
            </a:r>
            <a:r>
              <a:rPr lang="en-GB" sz="2800" dirty="0" err="1">
                <a:latin typeface="Arial" panose="020B0604020202020204" pitchFamily="34" charset="0"/>
                <a:cs typeface="Arial" panose="020B0604020202020204" pitchFamily="34" charset="0"/>
              </a:rPr>
              <a:t>cpr</a:t>
            </a:r>
            <a:r>
              <a:rPr lang="en-GB" sz="2800" dirty="0">
                <a:latin typeface="Arial" panose="020B0604020202020204" pitchFamily="34" charset="0"/>
                <a:cs typeface="Arial" panose="020B0604020202020204" pitchFamily="34" charset="0"/>
              </a:rPr>
              <a:t>) mean that medical personnel should not go to extraordinary or extreme efforts to save the terminally ill patient.</a:t>
            </a:r>
          </a:p>
          <a:p>
            <a:r>
              <a:rPr lang="en-GB" sz="2800" dirty="0">
                <a:latin typeface="Arial" panose="020B0604020202020204" pitchFamily="34" charset="0"/>
                <a:cs typeface="Arial" panose="020B0604020202020204" pitchFamily="34" charset="0"/>
              </a:rPr>
              <a:t>The terms "extraordinary" or "extreme" are difficult to define. </a:t>
            </a:r>
          </a:p>
          <a:p>
            <a:r>
              <a:rPr lang="en-GB" sz="2800" dirty="0">
                <a:latin typeface="Arial" panose="020B0604020202020204" pitchFamily="34" charset="0"/>
                <a:cs typeface="Arial" panose="020B0604020202020204" pitchFamily="34" charset="0"/>
              </a:rPr>
              <a:t>No one likes to make this decision</a:t>
            </a:r>
          </a:p>
        </p:txBody>
      </p:sp>
    </p:spTree>
    <p:extLst>
      <p:ext uri="{BB962C8B-B14F-4D97-AF65-F5344CB8AC3E}">
        <p14:creationId xmlns:p14="http://schemas.microsoft.com/office/powerpoint/2010/main" val="2420874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6946" y="1260814"/>
            <a:ext cx="10638294" cy="1303867"/>
          </a:xfrm>
        </p:spPr>
        <p:txBody>
          <a:bodyPr>
            <a:normAutofit fontScale="90000"/>
          </a:bodyPr>
          <a:lstStyle/>
          <a:p>
            <a:r>
              <a:rPr lang="en-GB" sz="4900" b="1" dirty="0">
                <a:latin typeface="Arial" panose="020B0604020202020204" pitchFamily="34" charset="0"/>
                <a:cs typeface="Arial" panose="020B0604020202020204" pitchFamily="34" charset="0"/>
              </a:rPr>
              <a:t>It is Sometimes Difficult to get Medical Personnel to Follow these Directives…</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20090" y="2806214"/>
            <a:ext cx="9601196" cy="3318936"/>
          </a:xfrm>
        </p:spPr>
        <p:txBody>
          <a:bodyPr/>
          <a:lstStyle/>
          <a:p>
            <a:r>
              <a:rPr lang="en-GB" sz="2800" dirty="0">
                <a:latin typeface="Arial" panose="020B0604020202020204" pitchFamily="34" charset="0"/>
                <a:cs typeface="Arial" panose="020B0604020202020204" pitchFamily="34" charset="0"/>
              </a:rPr>
              <a:t>Claim unawareness of wishes</a:t>
            </a:r>
          </a:p>
          <a:p>
            <a:r>
              <a:rPr lang="en-GB" sz="2800" dirty="0">
                <a:latin typeface="Arial" panose="020B0604020202020204" pitchFamily="34" charset="0"/>
                <a:cs typeface="Arial" panose="020B0604020202020204" pitchFamily="34" charset="0"/>
              </a:rPr>
              <a:t>Intentionally left off chart by medical doctors</a:t>
            </a:r>
          </a:p>
          <a:p>
            <a:pPr marL="0" indent="0">
              <a:buNone/>
            </a:pP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Why do you think this is?</a:t>
            </a:r>
          </a:p>
        </p:txBody>
      </p:sp>
    </p:spTree>
    <p:extLst>
      <p:ext uri="{BB962C8B-B14F-4D97-AF65-F5344CB8AC3E}">
        <p14:creationId xmlns:p14="http://schemas.microsoft.com/office/powerpoint/2010/main" val="3385589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Do Not Resuscitate- DNR.</a:t>
            </a:r>
          </a:p>
        </p:txBody>
      </p:sp>
      <p:sp>
        <p:nvSpPr>
          <p:cNvPr id="3" name="Content Placeholder 2"/>
          <p:cNvSpPr>
            <a:spLocks noGrp="1"/>
          </p:cNvSpPr>
          <p:nvPr>
            <p:ph idx="1"/>
          </p:nvPr>
        </p:nvSpPr>
        <p:spPr>
          <a:xfrm>
            <a:off x="808512" y="2545057"/>
            <a:ext cx="10853057" cy="3318936"/>
          </a:xfrm>
        </p:spPr>
        <p:txBody>
          <a:bodyPr/>
          <a:lstStyle/>
          <a:p>
            <a:r>
              <a:rPr lang="en-GB" dirty="0">
                <a:latin typeface="Arial" panose="020B0604020202020204" pitchFamily="34" charset="0"/>
                <a:cs typeface="Arial" panose="020B0604020202020204" pitchFamily="34" charset="0"/>
              </a:rPr>
              <a:t>Do Not  Attempt Cardio- Pulmonary Resuscitation (DNR or DNACPR)</a:t>
            </a:r>
          </a:p>
          <a:p>
            <a:r>
              <a:rPr lang="en-GB" dirty="0">
                <a:latin typeface="Arial" panose="020B0604020202020204" pitchFamily="34" charset="0"/>
                <a:cs typeface="Arial" panose="020B0604020202020204" pitchFamily="34" charset="0"/>
              </a:rPr>
              <a:t>Cardio-Pulmonary Resuscitation (CPR) is an emergency treatment that tries to restart the heart and breathing when they have stopped</a:t>
            </a:r>
          </a:p>
          <a:p>
            <a:r>
              <a:rPr lang="en-GB" dirty="0">
                <a:latin typeface="Arial" panose="020B0604020202020204" pitchFamily="34" charset="0"/>
                <a:cs typeface="Arial" panose="020B0604020202020204" pitchFamily="34" charset="0"/>
              </a:rPr>
              <a:t>An individual and their healthcare team can discuss in advance if they would benefit from CPR</a:t>
            </a:r>
          </a:p>
          <a:p>
            <a:r>
              <a:rPr lang="en-GB" dirty="0">
                <a:latin typeface="Arial" panose="020B0604020202020204" pitchFamily="34" charset="0"/>
                <a:cs typeface="Arial" panose="020B0604020202020204" pitchFamily="34" charset="0"/>
              </a:rPr>
              <a:t>A patient and/ or their family must always be consulted if possible</a:t>
            </a:r>
          </a:p>
        </p:txBody>
      </p:sp>
    </p:spTree>
    <p:extLst>
      <p:ext uri="{BB962C8B-B14F-4D97-AF65-F5344CB8AC3E}">
        <p14:creationId xmlns:p14="http://schemas.microsoft.com/office/powerpoint/2010/main" val="3261650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Euthanasia and Assisted Suicide</a:t>
            </a:r>
          </a:p>
        </p:txBody>
      </p:sp>
      <p:sp>
        <p:nvSpPr>
          <p:cNvPr id="3" name="Content Placeholder 2"/>
          <p:cNvSpPr>
            <a:spLocks noGrp="1"/>
          </p:cNvSpPr>
          <p:nvPr>
            <p:ph idx="1"/>
          </p:nvPr>
        </p:nvSpPr>
        <p:spPr>
          <a:xfrm>
            <a:off x="807522" y="2556932"/>
            <a:ext cx="10939548" cy="3318936"/>
          </a:xfrm>
        </p:spPr>
        <p:txBody>
          <a:bodyPr>
            <a:normAutofit/>
          </a:bodyPr>
          <a:lstStyle/>
          <a:p>
            <a:r>
              <a:rPr lang="en-GB" sz="2800" b="1" dirty="0">
                <a:latin typeface="Arial" panose="020B0604020202020204" pitchFamily="34" charset="0"/>
                <a:cs typeface="Arial" panose="020B0604020202020204" pitchFamily="34" charset="0"/>
              </a:rPr>
              <a:t>Euthanasia</a:t>
            </a:r>
            <a:r>
              <a:rPr lang="en-GB" sz="2800" dirty="0">
                <a:latin typeface="Arial" panose="020B0604020202020204" pitchFamily="34" charset="0"/>
                <a:cs typeface="Arial" panose="020B0604020202020204" pitchFamily="34" charset="0"/>
              </a:rPr>
              <a:t> is the act of deliberately ending a person's life to relieve suffering.</a:t>
            </a:r>
          </a:p>
          <a:p>
            <a:pPr marL="0" indent="0">
              <a:buNone/>
            </a:pPr>
            <a:r>
              <a:rPr lang="en-GB" sz="2800" dirty="0">
                <a:latin typeface="Arial" panose="020B0604020202020204" pitchFamily="34" charset="0"/>
                <a:cs typeface="Arial" panose="020B0604020202020204" pitchFamily="34" charset="0"/>
              </a:rPr>
              <a:t>For example, it could be considered euthanasia if a doctor deliberately gave a patient with a terminal illness drugs they do not otherwise need for their comfort, such as an overdose of sedatives or muscle relaxant, with the sole aim of ending their life</a:t>
            </a:r>
          </a:p>
          <a:p>
            <a:pPr marL="0" indent="0">
              <a:buNone/>
            </a:pPr>
            <a:endParaRPr lang="en-GB" sz="2800" dirty="0">
              <a:latin typeface="Arial" panose="020B0604020202020204" pitchFamily="34" charset="0"/>
              <a:cs typeface="Arial" panose="020B0604020202020204" pitchFamily="34" charset="0"/>
            </a:endParaRPr>
          </a:p>
        </p:txBody>
      </p:sp>
      <p:sp>
        <p:nvSpPr>
          <p:cNvPr id="4" name="TextBox 3"/>
          <p:cNvSpPr txBox="1"/>
          <p:nvPr/>
        </p:nvSpPr>
        <p:spPr>
          <a:xfrm>
            <a:off x="10381408" y="5737368"/>
            <a:ext cx="136566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(NHS, 2017)</a:t>
            </a:r>
          </a:p>
        </p:txBody>
      </p:sp>
    </p:spTree>
    <p:extLst>
      <p:ext uri="{BB962C8B-B14F-4D97-AF65-F5344CB8AC3E}">
        <p14:creationId xmlns:p14="http://schemas.microsoft.com/office/powerpoint/2010/main" val="2156923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Euthanasia and Assisted Suicide</a:t>
            </a:r>
          </a:p>
        </p:txBody>
      </p:sp>
      <p:sp>
        <p:nvSpPr>
          <p:cNvPr id="3" name="Content Placeholder 2"/>
          <p:cNvSpPr>
            <a:spLocks noGrp="1"/>
          </p:cNvSpPr>
          <p:nvPr>
            <p:ph idx="1"/>
          </p:nvPr>
        </p:nvSpPr>
        <p:spPr>
          <a:xfrm>
            <a:off x="841248" y="2487168"/>
            <a:ext cx="10055350" cy="3728334"/>
          </a:xfrm>
        </p:spPr>
        <p:txBody>
          <a:bodyPr/>
          <a:lstStyle/>
          <a:p>
            <a:r>
              <a:rPr lang="en-GB" b="1" dirty="0">
                <a:latin typeface="Arial" panose="020B0604020202020204" pitchFamily="34" charset="0"/>
                <a:cs typeface="Arial" panose="020B0604020202020204" pitchFamily="34" charset="0"/>
              </a:rPr>
              <a:t>Assisted Suicide </a:t>
            </a:r>
            <a:r>
              <a:rPr lang="en-GB" dirty="0">
                <a:latin typeface="Arial" panose="020B0604020202020204" pitchFamily="34" charset="0"/>
                <a:cs typeface="Arial" panose="020B0604020202020204" pitchFamily="34" charset="0"/>
              </a:rPr>
              <a:t>is the act of deliberately assisting or encouraging another person to kill themselves. </a:t>
            </a:r>
          </a:p>
          <a:p>
            <a:r>
              <a:rPr lang="en-GB" dirty="0">
                <a:latin typeface="Arial" panose="020B0604020202020204" pitchFamily="34" charset="0"/>
                <a:cs typeface="Arial" panose="020B0604020202020204" pitchFamily="34" charset="0"/>
              </a:rPr>
              <a:t>If a relative of a person with a terminal illness obtained strong sedatives, knowing that the person intended to use the sedatives to kill themselves, they may be considered to be assisting suicide</a:t>
            </a: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9339072" y="5533901"/>
            <a:ext cx="2975639" cy="276999"/>
          </a:xfrm>
          <a:prstGeom prst="rect">
            <a:avLst/>
          </a:prstGeom>
          <a:noFill/>
        </p:spPr>
        <p:txBody>
          <a:bodyPr wrap="square" rtlCol="0">
            <a:spAutoFit/>
          </a:bodyPr>
          <a:lstStyle/>
          <a:p>
            <a:pPr lvl="0"/>
            <a:r>
              <a:rPr lang="en-GB" sz="1200" dirty="0">
                <a:solidFill>
                  <a:prstClr val="black"/>
                </a:solidFill>
                <a:latin typeface="Arial" panose="020B0604020202020204" pitchFamily="34" charset="0"/>
                <a:cs typeface="Arial" panose="020B0604020202020204" pitchFamily="34" charset="0"/>
              </a:rPr>
              <a:t>(NHS, 2017; YouGov, 2021)</a:t>
            </a:r>
          </a:p>
        </p:txBody>
      </p:sp>
    </p:spTree>
    <p:extLst>
      <p:ext uri="{BB962C8B-B14F-4D97-AF65-F5344CB8AC3E}">
        <p14:creationId xmlns:p14="http://schemas.microsoft.com/office/powerpoint/2010/main" val="2599515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4D478-155B-4495-6A1C-5D6C94BF3AA4}"/>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Public Opinion on Euthanasia and Assisted Suicide</a:t>
            </a:r>
          </a:p>
        </p:txBody>
      </p:sp>
      <p:sp>
        <p:nvSpPr>
          <p:cNvPr id="3" name="Content Placeholder 2">
            <a:extLst>
              <a:ext uri="{FF2B5EF4-FFF2-40B4-BE49-F238E27FC236}">
                <a16:creationId xmlns:a16="http://schemas.microsoft.com/office/drawing/2014/main" id="{83C100DB-FA8B-B691-9D5F-67806799FB54}"/>
              </a:ext>
            </a:extLst>
          </p:cNvPr>
          <p:cNvSpPr>
            <a:spLocks noGrp="1"/>
          </p:cNvSpPr>
          <p:nvPr>
            <p:ph idx="1"/>
          </p:nvPr>
        </p:nvSpPr>
        <p:spPr>
          <a:xfrm>
            <a:off x="1295402" y="2556931"/>
            <a:ext cx="9601196" cy="3318936"/>
          </a:xfrm>
        </p:spPr>
        <p:txBody>
          <a:bodyPr/>
          <a:lstStyle/>
          <a:p>
            <a:r>
              <a:rPr lang="en-GB" dirty="0">
                <a:latin typeface="Arial" panose="020B0604020202020204" pitchFamily="34" charset="0"/>
                <a:cs typeface="Arial" panose="020B0604020202020204" pitchFamily="34" charset="0"/>
              </a:rPr>
              <a:t>In a 2021 survey of GB adults, 73% of respondents said that doctor assisted death should be legal if someone is terminally ill</a:t>
            </a:r>
          </a:p>
          <a:p>
            <a:r>
              <a:rPr lang="en-GB" dirty="0">
                <a:latin typeface="Arial" panose="020B0604020202020204" pitchFamily="34" charset="0"/>
                <a:cs typeface="Arial" panose="020B0604020202020204" pitchFamily="34" charset="0"/>
              </a:rPr>
              <a:t>In 2019,</a:t>
            </a:r>
            <a:r>
              <a:rPr lang="en-GB" b="0" i="0" dirty="0">
                <a:solidFill>
                  <a:srgbClr val="000000"/>
                </a:solidFill>
                <a:effectLst/>
                <a:latin typeface="Sabon"/>
              </a:rPr>
              <a:t> </a:t>
            </a:r>
            <a:r>
              <a:rPr lang="en-GB" b="0" i="0" dirty="0">
                <a:solidFill>
                  <a:srgbClr val="000000"/>
                </a:solidFill>
                <a:effectLst/>
                <a:latin typeface="Arial" panose="020B0604020202020204" pitchFamily="34" charset="0"/>
                <a:cs typeface="Arial" panose="020B0604020202020204" pitchFamily="34" charset="0"/>
              </a:rPr>
              <a:t>The largest poll ever conducted on assisted dying found that 84% of people in Great Britain support a change in the law. </a:t>
            </a:r>
          </a:p>
          <a:p>
            <a:r>
              <a:rPr lang="en-GB" b="0" i="0" dirty="0">
                <a:solidFill>
                  <a:srgbClr val="000000"/>
                </a:solidFill>
                <a:effectLst/>
                <a:latin typeface="Arial" panose="020B0604020202020204" pitchFamily="34" charset="0"/>
                <a:cs typeface="Arial" panose="020B0604020202020204" pitchFamily="34" charset="0"/>
              </a:rPr>
              <a:t>A survey of more than five thousand people from England, Wales and Scotland said they would support a change in the law to allow terminally ill, mentally competent adults to have an assisted death, provided they met strict upfront safeguards</a:t>
            </a:r>
            <a:r>
              <a:rPr lang="en-GB" dirty="0">
                <a:latin typeface="Arial" panose="020B0604020202020204" pitchFamily="34" charset="0"/>
                <a:cs typeface="Arial" panose="020B0604020202020204" pitchFamily="34" charset="0"/>
              </a:rPr>
              <a:t> </a:t>
            </a:r>
          </a:p>
        </p:txBody>
      </p:sp>
      <p:sp>
        <p:nvSpPr>
          <p:cNvPr id="6" name="TextBox 5">
            <a:extLst>
              <a:ext uri="{FF2B5EF4-FFF2-40B4-BE49-F238E27FC236}">
                <a16:creationId xmlns:a16="http://schemas.microsoft.com/office/drawing/2014/main" id="{1404BFBA-E32B-D05B-0725-47AFE2250874}"/>
              </a:ext>
            </a:extLst>
          </p:cNvPr>
          <p:cNvSpPr txBox="1"/>
          <p:nvPr/>
        </p:nvSpPr>
        <p:spPr>
          <a:xfrm>
            <a:off x="8414468" y="5737368"/>
            <a:ext cx="3048662"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(YouGov, 2021; Dignity in Dying, 2019) </a:t>
            </a:r>
          </a:p>
        </p:txBody>
      </p:sp>
    </p:spTree>
    <p:extLst>
      <p:ext uri="{BB962C8B-B14F-4D97-AF65-F5344CB8AC3E}">
        <p14:creationId xmlns:p14="http://schemas.microsoft.com/office/powerpoint/2010/main" val="1740094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1010675"/>
            <a:ext cx="9601196" cy="1303867"/>
          </a:xfrm>
        </p:spPr>
        <p:txBody>
          <a:bodyPr/>
          <a:lstStyle/>
          <a:p>
            <a:r>
              <a:rPr lang="en-GB" b="1" dirty="0">
                <a:latin typeface="Arial" panose="020B0604020202020204" pitchFamily="34" charset="0"/>
                <a:cs typeface="Arial" panose="020B0604020202020204" pitchFamily="34" charset="0"/>
              </a:rPr>
              <a:t>The Law</a:t>
            </a:r>
          </a:p>
        </p:txBody>
      </p:sp>
      <p:sp>
        <p:nvSpPr>
          <p:cNvPr id="3" name="Content Placeholder 2"/>
          <p:cNvSpPr>
            <a:spLocks noGrp="1"/>
          </p:cNvSpPr>
          <p:nvPr>
            <p:ph idx="1"/>
          </p:nvPr>
        </p:nvSpPr>
        <p:spPr>
          <a:xfrm>
            <a:off x="950975" y="2466464"/>
            <a:ext cx="10347827" cy="3885766"/>
          </a:xfrm>
        </p:spPr>
        <p:txBody>
          <a:bodyPr>
            <a:normAutofit fontScale="92500" lnSpcReduction="20000"/>
          </a:bodyPr>
          <a:lstStyle/>
          <a:p>
            <a:pPr marL="0" indent="0">
              <a:buNone/>
            </a:pPr>
            <a:r>
              <a:rPr lang="en-GB" b="1" dirty="0">
                <a:latin typeface="Arial" panose="020B0604020202020204" pitchFamily="34" charset="0"/>
                <a:cs typeface="Arial" panose="020B0604020202020204" pitchFamily="34" charset="0"/>
              </a:rPr>
              <a:t>Assisted Suicide </a:t>
            </a:r>
          </a:p>
          <a:p>
            <a:r>
              <a:rPr lang="en-GB" dirty="0">
                <a:latin typeface="Arial" panose="020B0604020202020204" pitchFamily="34" charset="0"/>
                <a:cs typeface="Arial" panose="020B0604020202020204" pitchFamily="34" charset="0"/>
              </a:rPr>
              <a:t>This is illegal under the terms of the Suicide Act (1961) and is punishable by up to 14 years' imprisonment. Trying to kill yourself is not a criminal act.</a:t>
            </a:r>
          </a:p>
          <a:p>
            <a:pPr marL="0" indent="0">
              <a:buNone/>
            </a:pPr>
            <a:r>
              <a:rPr lang="en-GB" b="1" dirty="0">
                <a:latin typeface="Arial" panose="020B0604020202020204" pitchFamily="34" charset="0"/>
                <a:cs typeface="Arial" panose="020B0604020202020204" pitchFamily="34" charset="0"/>
              </a:rPr>
              <a:t>Euthanasia</a:t>
            </a:r>
          </a:p>
          <a:p>
            <a:r>
              <a:rPr lang="en-GB" dirty="0">
                <a:latin typeface="Arial" panose="020B0604020202020204" pitchFamily="34" charset="0"/>
                <a:cs typeface="Arial" panose="020B0604020202020204" pitchFamily="34" charset="0"/>
              </a:rPr>
              <a:t>Depending on the circumstances, euthanasia is regarded as either manslaughter or murder. The maximum penalty is life imprisonment</a:t>
            </a:r>
          </a:p>
          <a:p>
            <a:r>
              <a:rPr lang="en-GB" dirty="0">
                <a:latin typeface="Arial" panose="020B0604020202020204" pitchFamily="34" charset="0"/>
                <a:cs typeface="Arial" panose="020B0604020202020204" pitchFamily="34" charset="0"/>
              </a:rPr>
              <a:t>The DPP examines individual cases to decide whether to prosecute.</a:t>
            </a:r>
          </a:p>
          <a:p>
            <a:r>
              <a:rPr lang="en-GB" dirty="0">
                <a:latin typeface="Arial" panose="020B0604020202020204" pitchFamily="34" charset="0"/>
                <a:cs typeface="Arial" panose="020B0604020202020204" pitchFamily="34" charset="0"/>
              </a:rPr>
              <a:t>From 1 April 2009 up to 31 March 2022, there have been </a:t>
            </a:r>
            <a:r>
              <a:rPr lang="en-GB" b="1" dirty="0">
                <a:solidFill>
                  <a:srgbClr val="7030A0"/>
                </a:solidFill>
                <a:latin typeface="Arial" panose="020B0604020202020204" pitchFamily="34" charset="0"/>
                <a:cs typeface="Arial" panose="020B0604020202020204" pitchFamily="34" charset="0"/>
              </a:rPr>
              <a:t>174</a:t>
            </a:r>
            <a:r>
              <a:rPr lang="en-GB" dirty="0">
                <a:latin typeface="Arial" panose="020B0604020202020204" pitchFamily="34" charset="0"/>
                <a:cs typeface="Arial" panose="020B0604020202020204" pitchFamily="34" charset="0"/>
              </a:rPr>
              <a:t> cases referred to the CPS by the police that have been recorded as assisted suicide. Of these </a:t>
            </a:r>
            <a:r>
              <a:rPr lang="en-GB" b="1" dirty="0">
                <a:solidFill>
                  <a:srgbClr val="7030A0"/>
                </a:solidFill>
                <a:latin typeface="Arial" panose="020B0604020202020204" pitchFamily="34" charset="0"/>
                <a:cs typeface="Arial" panose="020B0604020202020204" pitchFamily="34" charset="0"/>
              </a:rPr>
              <a:t>174</a:t>
            </a:r>
            <a:r>
              <a:rPr lang="en-GB" dirty="0">
                <a:latin typeface="Arial" panose="020B0604020202020204" pitchFamily="34" charset="0"/>
                <a:cs typeface="Arial" panose="020B0604020202020204" pitchFamily="34" charset="0"/>
              </a:rPr>
              <a:t> cases, </a:t>
            </a:r>
            <a:r>
              <a:rPr lang="en-GB" b="1" dirty="0">
                <a:solidFill>
                  <a:srgbClr val="7030A0"/>
                </a:solidFill>
                <a:latin typeface="Arial" panose="020B0604020202020204" pitchFamily="34" charset="0"/>
                <a:cs typeface="Arial" panose="020B0604020202020204" pitchFamily="34" charset="0"/>
              </a:rPr>
              <a:t>115</a:t>
            </a:r>
            <a:r>
              <a:rPr lang="en-GB" dirty="0">
                <a:latin typeface="Arial" panose="020B0604020202020204" pitchFamily="34" charset="0"/>
                <a:cs typeface="Arial" panose="020B0604020202020204" pitchFamily="34" charset="0"/>
              </a:rPr>
              <a:t> were not proceeded with by the CPS and </a:t>
            </a:r>
            <a:r>
              <a:rPr lang="en-GB" b="1" dirty="0">
                <a:solidFill>
                  <a:srgbClr val="7030A0"/>
                </a:solidFill>
                <a:latin typeface="Arial" panose="020B0604020202020204" pitchFamily="34" charset="0"/>
                <a:cs typeface="Arial" panose="020B0604020202020204" pitchFamily="34" charset="0"/>
              </a:rPr>
              <a:t>33</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cases were withdrawn by the police. There are currently eight ongoing cases.</a:t>
            </a:r>
          </a:p>
          <a:p>
            <a:endParaRPr lang="en-GB" dirty="0">
              <a:latin typeface="Arial" panose="020B0604020202020204" pitchFamily="34" charset="0"/>
              <a:cs typeface="Arial" panose="020B0604020202020204" pitchFamily="34" charset="0"/>
            </a:endParaRPr>
          </a:p>
        </p:txBody>
      </p:sp>
      <p:sp>
        <p:nvSpPr>
          <p:cNvPr id="5" name="TextBox 4"/>
          <p:cNvSpPr txBox="1"/>
          <p:nvPr/>
        </p:nvSpPr>
        <p:spPr>
          <a:xfrm>
            <a:off x="10533826" y="6365652"/>
            <a:ext cx="1353787" cy="276999"/>
          </a:xfrm>
          <a:prstGeom prst="rect">
            <a:avLst/>
          </a:prstGeom>
          <a:noFill/>
        </p:spPr>
        <p:txBody>
          <a:bodyPr wrap="square" rtlCol="0">
            <a:spAutoFit/>
          </a:bodyPr>
          <a:lstStyle/>
          <a:p>
            <a:pPr lvl="0"/>
            <a:r>
              <a:rPr lang="en-GB" sz="1200" dirty="0">
                <a:solidFill>
                  <a:prstClr val="black"/>
                </a:solidFill>
                <a:latin typeface="Arial" panose="020B0604020202020204" pitchFamily="34" charset="0"/>
                <a:cs typeface="Arial" panose="020B0604020202020204" pitchFamily="34" charset="0"/>
              </a:rPr>
              <a:t>(NHS, 2017)</a:t>
            </a:r>
          </a:p>
        </p:txBody>
      </p:sp>
    </p:spTree>
    <p:extLst>
      <p:ext uri="{BB962C8B-B14F-4D97-AF65-F5344CB8AC3E}">
        <p14:creationId xmlns:p14="http://schemas.microsoft.com/office/powerpoint/2010/main" val="984789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Choosing Death Around the World</a:t>
            </a:r>
          </a:p>
        </p:txBody>
      </p:sp>
      <p:sp>
        <p:nvSpPr>
          <p:cNvPr id="3" name="Content Placeholder 2"/>
          <p:cNvSpPr>
            <a:spLocks noGrp="1"/>
          </p:cNvSpPr>
          <p:nvPr>
            <p:ph idx="1"/>
          </p:nvPr>
        </p:nvSpPr>
        <p:spPr>
          <a:xfrm>
            <a:off x="707666" y="2422565"/>
            <a:ext cx="10694504" cy="3788229"/>
          </a:xfrm>
        </p:spPr>
        <p:txBody>
          <a:bodyPr>
            <a:normAutofit fontScale="70000" lnSpcReduction="20000"/>
          </a:bodyPr>
          <a:lstStyle/>
          <a:p>
            <a:r>
              <a:rPr lang="en-GB" b="1" dirty="0">
                <a:latin typeface="Arial" panose="020B0604020202020204" pitchFamily="34" charset="0"/>
                <a:cs typeface="Arial" panose="020B0604020202020204" pitchFamily="34" charset="0"/>
              </a:rPr>
              <a:t>Assisted Suicide - </a:t>
            </a:r>
            <a:r>
              <a:rPr lang="en-GB" dirty="0">
                <a:latin typeface="Arial" panose="020B0604020202020204" pitchFamily="34" charset="0"/>
                <a:cs typeface="Arial" panose="020B0604020202020204" pitchFamily="34" charset="0"/>
              </a:rPr>
              <a:t>is a death in which a person provides the means for a terminally ill patient to commit suicide. Laws vary in different countries and the practice has been legalised in the following...</a:t>
            </a:r>
          </a:p>
          <a:p>
            <a:r>
              <a:rPr lang="en-GB" dirty="0">
                <a:latin typeface="Arial" panose="020B0604020202020204" pitchFamily="34" charset="0"/>
                <a:cs typeface="Arial" panose="020B0604020202020204" pitchFamily="34" charset="0"/>
              </a:rPr>
              <a:t>Switzerland (1940)</a:t>
            </a:r>
          </a:p>
          <a:p>
            <a:r>
              <a:rPr lang="en-GB" dirty="0">
                <a:latin typeface="Arial" panose="020B0604020202020204" pitchFamily="34" charset="0"/>
                <a:cs typeface="Arial" panose="020B0604020202020204" pitchFamily="34" charset="0"/>
              </a:rPr>
              <a:t>Belgium (as well as voluntary euthanasia) (2002)</a:t>
            </a:r>
          </a:p>
          <a:p>
            <a:r>
              <a:rPr lang="en-GB" dirty="0">
                <a:latin typeface="Arial" panose="020B0604020202020204" pitchFamily="34" charset="0"/>
                <a:cs typeface="Arial" panose="020B0604020202020204" pitchFamily="34" charset="0"/>
              </a:rPr>
              <a:t>Netherlands (as well as voluntary euthanasia) lawful since April 2002, (but permitted by the courts since 1984).</a:t>
            </a:r>
          </a:p>
          <a:p>
            <a:r>
              <a:rPr lang="en-GB" dirty="0">
                <a:latin typeface="Arial" panose="020B0604020202020204" pitchFamily="34" charset="0"/>
                <a:cs typeface="Arial" panose="020B0604020202020204" pitchFamily="34" charset="0"/>
              </a:rPr>
              <a:t>Luxembourg (as well as voluntary euthanasia) (2008) </a:t>
            </a:r>
          </a:p>
          <a:p>
            <a:r>
              <a:rPr lang="en-GB" dirty="0">
                <a:latin typeface="Arial" panose="020B0604020202020204" pitchFamily="34" charset="0"/>
                <a:cs typeface="Arial" panose="020B0604020202020204" pitchFamily="34" charset="0"/>
              </a:rPr>
              <a:t>Canada (2016)</a:t>
            </a:r>
          </a:p>
          <a:p>
            <a:r>
              <a:rPr lang="en-GB" dirty="0">
                <a:latin typeface="Arial" panose="020B0604020202020204" pitchFamily="34" charset="0"/>
                <a:cs typeface="Arial" panose="020B0604020202020204" pitchFamily="34" charset="0"/>
              </a:rPr>
              <a:t>Australia and New Zealand (not all states)</a:t>
            </a:r>
          </a:p>
          <a:p>
            <a:r>
              <a:rPr lang="en-GB" dirty="0">
                <a:latin typeface="Arial" panose="020B0604020202020204" pitchFamily="34" charset="0"/>
                <a:cs typeface="Arial" panose="020B0604020202020204" pitchFamily="34" charset="0"/>
              </a:rPr>
              <a:t>USA (Oregon, 1994; California, 2015; </a:t>
            </a:r>
            <a:r>
              <a:rPr lang="en-GB" dirty="0" err="1">
                <a:latin typeface="Arial" panose="020B0604020202020204" pitchFamily="34" charset="0"/>
                <a:cs typeface="Arial" panose="020B0604020202020204" pitchFamily="34" charset="0"/>
              </a:rPr>
              <a:t>Colarado</a:t>
            </a:r>
            <a:r>
              <a:rPr lang="en-GB" dirty="0">
                <a:latin typeface="Arial" panose="020B0604020202020204" pitchFamily="34" charset="0"/>
                <a:cs typeface="Arial" panose="020B0604020202020204" pitchFamily="34" charset="0"/>
              </a:rPr>
              <a:t>, 2016; DC, 2016;  Hawaii. 2018; Montana, 2009; Vermont, 2013; Washington, 2008; New Mexico 2019; New Jersey, 2019; Maine, 2019</a:t>
            </a:r>
          </a:p>
          <a:p>
            <a:r>
              <a:rPr lang="en-GB" dirty="0">
                <a:latin typeface="Arial" panose="020B0604020202020204" pitchFamily="34" charset="0"/>
                <a:cs typeface="Arial" panose="020B0604020202020204" pitchFamily="34" charset="0"/>
                <a:hlinkClick r:id="rId2"/>
              </a:rPr>
              <a:t>https://www.youtube.com/watch?v=iTBk3HmJ7pg</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10090067" y="5737368"/>
            <a:ext cx="2101933" cy="276999"/>
          </a:xfrm>
          <a:prstGeom prst="rect">
            <a:avLst/>
          </a:prstGeom>
          <a:noFill/>
        </p:spPr>
        <p:txBody>
          <a:bodyPr wrap="square" rtlCol="0">
            <a:spAutoFit/>
          </a:bodyPr>
          <a:lstStyle/>
          <a:p>
            <a:r>
              <a:rPr lang="en-GB" sz="1200" dirty="0"/>
              <a:t>(MDMD, 2018)</a:t>
            </a:r>
          </a:p>
        </p:txBody>
      </p:sp>
    </p:spTree>
    <p:extLst>
      <p:ext uri="{BB962C8B-B14F-4D97-AF65-F5344CB8AC3E}">
        <p14:creationId xmlns:p14="http://schemas.microsoft.com/office/powerpoint/2010/main" val="3538390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The Stages of Death: Understanding the Process of Dying</a:t>
            </a:r>
          </a:p>
        </p:txBody>
      </p:sp>
      <p:sp>
        <p:nvSpPr>
          <p:cNvPr id="3" name="Content Placeholder 2"/>
          <p:cNvSpPr>
            <a:spLocks noGrp="1"/>
          </p:cNvSpPr>
          <p:nvPr>
            <p:ph idx="1"/>
          </p:nvPr>
        </p:nvSpPr>
        <p:spPr>
          <a:xfrm>
            <a:off x="1295400" y="2556932"/>
            <a:ext cx="10342417" cy="3318936"/>
          </a:xfrm>
        </p:spPr>
        <p:txBody>
          <a:bodyPr>
            <a:noAutofit/>
          </a:bodyPr>
          <a:lstStyle/>
          <a:p>
            <a:r>
              <a:rPr lang="en-GB" sz="2800" dirty="0">
                <a:latin typeface="Arial" panose="020B0604020202020204" pitchFamily="34" charset="0"/>
                <a:cs typeface="Arial" panose="020B0604020202020204" pitchFamily="34" charset="0"/>
              </a:rPr>
              <a:t>No researcher has had a greater influence on our understanding of death and dying than Elizabeth </a:t>
            </a:r>
            <a:r>
              <a:rPr lang="en-GB" sz="2800" dirty="0" err="1">
                <a:latin typeface="Arial" panose="020B0604020202020204" pitchFamily="34" charset="0"/>
                <a:cs typeface="Arial" panose="020B0604020202020204" pitchFamily="34" charset="0"/>
              </a:rPr>
              <a:t>Kubler</a:t>
            </a:r>
            <a:r>
              <a:rPr lang="en-GB" sz="2800" dirty="0">
                <a:latin typeface="Arial" panose="020B0604020202020204" pitchFamily="34" charset="0"/>
                <a:cs typeface="Arial" panose="020B0604020202020204" pitchFamily="34" charset="0"/>
              </a:rPr>
              <a:t>-Ross</a:t>
            </a:r>
          </a:p>
          <a:p>
            <a:r>
              <a:rPr lang="en-GB" sz="2800" dirty="0">
                <a:latin typeface="Arial" panose="020B0604020202020204" pitchFamily="34" charset="0"/>
                <a:cs typeface="Arial" panose="020B0604020202020204" pitchFamily="34" charset="0"/>
              </a:rPr>
              <a:t>Her stage theory of death and dying was created in the late 1960s from extensive interviews with people that were dying and those that cared for them</a:t>
            </a:r>
          </a:p>
          <a:p>
            <a:r>
              <a:rPr lang="en-GB" sz="2800" dirty="0">
                <a:latin typeface="Arial" panose="020B0604020202020204" pitchFamily="34" charset="0"/>
                <a:cs typeface="Arial" panose="020B0604020202020204" pitchFamily="34" charset="0"/>
              </a:rPr>
              <a:t>Elisabeth </a:t>
            </a:r>
            <a:r>
              <a:rPr lang="en-GB" sz="2800" dirty="0" err="1">
                <a:latin typeface="Arial" panose="020B0604020202020204" pitchFamily="34" charset="0"/>
                <a:cs typeface="Arial" panose="020B0604020202020204" pitchFamily="34" charset="0"/>
              </a:rPr>
              <a:t>Kubler</a:t>
            </a:r>
            <a:r>
              <a:rPr lang="en-GB" sz="2800" dirty="0">
                <a:latin typeface="Arial" panose="020B0604020202020204" pitchFamily="34" charset="0"/>
                <a:cs typeface="Arial" panose="020B0604020202020204" pitchFamily="34" charset="0"/>
              </a:rPr>
              <a:t>-Ross identified five stages of coping with death…</a:t>
            </a:r>
          </a:p>
        </p:txBody>
      </p:sp>
    </p:spTree>
    <p:extLst>
      <p:ext uri="{BB962C8B-B14F-4D97-AF65-F5344CB8AC3E}">
        <p14:creationId xmlns:p14="http://schemas.microsoft.com/office/powerpoint/2010/main" val="1137579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Kubler</a:t>
            </a:r>
            <a:r>
              <a:rPr lang="en-GB" b="1" dirty="0">
                <a:latin typeface="Arial" panose="020B0604020202020204" pitchFamily="34" charset="0"/>
                <a:cs typeface="Arial" panose="020B0604020202020204" pitchFamily="34" charset="0"/>
              </a:rPr>
              <a:t>-Ross’ 5 Stages of Death</a:t>
            </a:r>
          </a:p>
        </p:txBody>
      </p:sp>
      <p:sp>
        <p:nvSpPr>
          <p:cNvPr id="3" name="Content Placeholder 2"/>
          <p:cNvSpPr>
            <a:spLocks noGrp="1"/>
          </p:cNvSpPr>
          <p:nvPr>
            <p:ph idx="1"/>
          </p:nvPr>
        </p:nvSpPr>
        <p:spPr>
          <a:xfrm>
            <a:off x="1895301" y="2606808"/>
            <a:ext cx="7099069" cy="3353417"/>
          </a:xfrm>
        </p:spPr>
        <p:txBody>
          <a:bodyPr>
            <a:normAutofit fontScale="62500" lnSpcReduction="20000"/>
          </a:bodyPr>
          <a:lstStyle/>
          <a:p>
            <a:pPr marL="457200" indent="-457200">
              <a:buFont typeface="Arial"/>
              <a:buAutoNum type="arabicParenR"/>
            </a:pPr>
            <a:r>
              <a:rPr lang="en-GB" sz="4000" b="1" dirty="0">
                <a:latin typeface="Arial" panose="020B0604020202020204" pitchFamily="34" charset="0"/>
                <a:cs typeface="Arial" panose="020B0604020202020204" pitchFamily="34" charset="0"/>
              </a:rPr>
              <a:t>Denial</a:t>
            </a:r>
          </a:p>
          <a:p>
            <a:pPr marL="457200" indent="-457200">
              <a:buFont typeface="Arial"/>
              <a:buAutoNum type="arabicParenR"/>
            </a:pPr>
            <a:r>
              <a:rPr lang="en-GB" sz="4000" b="1" dirty="0">
                <a:latin typeface="Arial" panose="020B0604020202020204" pitchFamily="34" charset="0"/>
                <a:cs typeface="Arial" panose="020B0604020202020204" pitchFamily="34" charset="0"/>
              </a:rPr>
              <a:t>Anger </a:t>
            </a:r>
          </a:p>
          <a:p>
            <a:pPr marL="457200" indent="-457200">
              <a:buFont typeface="Arial"/>
              <a:buAutoNum type="arabicParenR"/>
            </a:pPr>
            <a:r>
              <a:rPr lang="en-GB" sz="4000" b="1" dirty="0">
                <a:latin typeface="Arial" panose="020B0604020202020204" pitchFamily="34" charset="0"/>
                <a:cs typeface="Arial" panose="020B0604020202020204" pitchFamily="34" charset="0"/>
              </a:rPr>
              <a:t>Bargaining</a:t>
            </a:r>
          </a:p>
          <a:p>
            <a:pPr marL="457200" indent="-457200">
              <a:buFont typeface="Arial"/>
              <a:buAutoNum type="arabicParenR"/>
            </a:pPr>
            <a:r>
              <a:rPr lang="en-GB" sz="4000" b="1" dirty="0">
                <a:latin typeface="Arial" panose="020B0604020202020204" pitchFamily="34" charset="0"/>
                <a:cs typeface="Arial" panose="020B0604020202020204" pitchFamily="34" charset="0"/>
              </a:rPr>
              <a:t>Depression</a:t>
            </a:r>
          </a:p>
          <a:p>
            <a:pPr marL="457200" indent="-457200">
              <a:buFont typeface="Arial"/>
              <a:buAutoNum type="arabicParenR"/>
            </a:pPr>
            <a:r>
              <a:rPr lang="en-GB" sz="4000" b="1" dirty="0">
                <a:latin typeface="Arial" panose="020B0604020202020204" pitchFamily="34" charset="0"/>
                <a:cs typeface="Arial" panose="020B0604020202020204" pitchFamily="34" charset="0"/>
              </a:rPr>
              <a:t>Acceptance</a:t>
            </a:r>
          </a:p>
          <a:p>
            <a:pPr marL="457200" indent="-457200">
              <a:buFont typeface="Arial"/>
              <a:buAutoNum type="arabicParenR"/>
            </a:pPr>
            <a:endParaRPr lang="en-GB" b="1" dirty="0"/>
          </a:p>
          <a:p>
            <a:pPr marL="457200" indent="-457200">
              <a:buAutoNum type="arabicParenR"/>
            </a:pPr>
            <a:endParaRPr lang="en-GB" b="1" dirty="0"/>
          </a:p>
          <a:p>
            <a:pPr marL="0" indent="0">
              <a:buNone/>
            </a:pPr>
            <a:r>
              <a:rPr lang="en-GB" b="1" dirty="0"/>
              <a:t> </a:t>
            </a:r>
          </a:p>
          <a:p>
            <a:pPr marL="457200" indent="-457200">
              <a:buAutoNum type="arabicParenR"/>
            </a:pPr>
            <a:endParaRPr lang="en-GB" b="1" dirty="0"/>
          </a:p>
        </p:txBody>
      </p:sp>
    </p:spTree>
    <p:extLst>
      <p:ext uri="{BB962C8B-B14F-4D97-AF65-F5344CB8AC3E}">
        <p14:creationId xmlns:p14="http://schemas.microsoft.com/office/powerpoint/2010/main" val="1723464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Kubler-Ross’ 5 Stages of Death</a:t>
            </a:r>
          </a:p>
        </p:txBody>
      </p:sp>
      <p:sp>
        <p:nvSpPr>
          <p:cNvPr id="3" name="Content Placeholder 2"/>
          <p:cNvSpPr>
            <a:spLocks noGrp="1"/>
          </p:cNvSpPr>
          <p:nvPr>
            <p:ph idx="1"/>
          </p:nvPr>
        </p:nvSpPr>
        <p:spPr>
          <a:xfrm>
            <a:off x="1295402" y="2583058"/>
            <a:ext cx="9601196" cy="3318936"/>
          </a:xfrm>
        </p:spPr>
        <p:txBody>
          <a:bodyPr/>
          <a:lstStyle/>
          <a:p>
            <a:pPr marL="0" indent="0">
              <a:buNone/>
            </a:pPr>
            <a:r>
              <a:rPr lang="en-GB" sz="3200" b="1" dirty="0">
                <a:latin typeface="Arial" panose="020B0604020202020204" pitchFamily="34" charset="0"/>
                <a:cs typeface="Arial" panose="020B0604020202020204" pitchFamily="34" charset="0"/>
              </a:rPr>
              <a:t>1) Denial </a:t>
            </a:r>
          </a:p>
          <a:p>
            <a:r>
              <a:rPr lang="en-GB" sz="2800" dirty="0">
                <a:latin typeface="Arial" panose="020B0604020202020204" pitchFamily="34" charset="0"/>
                <a:cs typeface="Arial" panose="020B0604020202020204" pitchFamily="34" charset="0"/>
              </a:rPr>
              <a:t>Denial is resisting the whole idea of death ("No I'm not or she's not"). </a:t>
            </a:r>
          </a:p>
          <a:p>
            <a:r>
              <a:rPr lang="en-GB" sz="2800" dirty="0">
                <a:latin typeface="Arial" panose="020B0604020202020204" pitchFamily="34" charset="0"/>
                <a:cs typeface="Arial" panose="020B0604020202020204" pitchFamily="34" charset="0"/>
              </a:rPr>
              <a:t>Denial is a form of defence mechanism to allow one to absorb difficult information at one's own pace</a:t>
            </a:r>
          </a:p>
        </p:txBody>
      </p:sp>
    </p:spTree>
    <p:extLst>
      <p:ext uri="{BB962C8B-B14F-4D97-AF65-F5344CB8AC3E}">
        <p14:creationId xmlns:p14="http://schemas.microsoft.com/office/powerpoint/2010/main" val="4045101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Kubler-Ross’ 5 Stages of Death</a:t>
            </a:r>
          </a:p>
        </p:txBody>
      </p:sp>
      <p:sp>
        <p:nvSpPr>
          <p:cNvPr id="3" name="Content Placeholder 2"/>
          <p:cNvSpPr>
            <a:spLocks noGrp="1"/>
          </p:cNvSpPr>
          <p:nvPr>
            <p:ph idx="1"/>
          </p:nvPr>
        </p:nvSpPr>
        <p:spPr>
          <a:xfrm>
            <a:off x="1295402" y="2752875"/>
            <a:ext cx="9601196" cy="3318936"/>
          </a:xfrm>
        </p:spPr>
        <p:txBody>
          <a:bodyPr/>
          <a:lstStyle/>
          <a:p>
            <a:pPr marL="0" indent="0">
              <a:buNone/>
            </a:pPr>
            <a:r>
              <a:rPr lang="en-GB" sz="3200" b="1" dirty="0">
                <a:latin typeface="Arial" panose="020B0604020202020204" pitchFamily="34" charset="0"/>
                <a:cs typeface="Arial" panose="020B0604020202020204" pitchFamily="34" charset="0"/>
              </a:rPr>
              <a:t>2)</a:t>
            </a:r>
            <a:r>
              <a:rPr lang="en-GB" sz="3200" b="1" dirty="0"/>
              <a:t>	</a:t>
            </a:r>
            <a:r>
              <a:rPr lang="en-GB" sz="3200" b="1" dirty="0">
                <a:latin typeface="Arial" panose="020B0604020202020204" pitchFamily="34" charset="0"/>
                <a:cs typeface="Arial" panose="020B0604020202020204" pitchFamily="34" charset="0"/>
              </a:rPr>
              <a:t>Anger </a:t>
            </a:r>
          </a:p>
          <a:p>
            <a:r>
              <a:rPr lang="en-GB" sz="2800" dirty="0">
                <a:latin typeface="Arial" panose="020B0604020202020204" pitchFamily="34" charset="0"/>
                <a:cs typeface="Arial" panose="020B0604020202020204" pitchFamily="34" charset="0"/>
              </a:rPr>
              <a:t>"Why me/her?" "Why not you?" </a:t>
            </a:r>
          </a:p>
          <a:p>
            <a:r>
              <a:rPr lang="en-GB" sz="2800" dirty="0">
                <a:latin typeface="Arial" panose="020B0604020202020204" pitchFamily="34" charset="0"/>
                <a:cs typeface="Arial" panose="020B0604020202020204" pitchFamily="34" charset="0"/>
              </a:rPr>
              <a:t>In this stage people may be very difficult to be around</a:t>
            </a:r>
          </a:p>
        </p:txBody>
      </p:sp>
    </p:spTree>
    <p:extLst>
      <p:ext uri="{BB962C8B-B14F-4D97-AF65-F5344CB8AC3E}">
        <p14:creationId xmlns:p14="http://schemas.microsoft.com/office/powerpoint/2010/main" val="1910615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Kubler-Ross’ 5 Stages of Death</a:t>
            </a:r>
          </a:p>
        </p:txBody>
      </p:sp>
      <p:sp>
        <p:nvSpPr>
          <p:cNvPr id="3" name="Content Placeholder 2"/>
          <p:cNvSpPr>
            <a:spLocks noGrp="1"/>
          </p:cNvSpPr>
          <p:nvPr>
            <p:ph idx="1"/>
          </p:nvPr>
        </p:nvSpPr>
        <p:spPr>
          <a:xfrm>
            <a:off x="1295402" y="2465492"/>
            <a:ext cx="9601196" cy="3318936"/>
          </a:xfrm>
        </p:spPr>
        <p:txBody>
          <a:bodyPr>
            <a:normAutofit fontScale="92500" lnSpcReduction="20000"/>
          </a:bodyPr>
          <a:lstStyle/>
          <a:p>
            <a:pPr marL="0" indent="0">
              <a:buNone/>
            </a:pPr>
            <a:r>
              <a:rPr lang="en-GB" sz="3200" b="1" dirty="0">
                <a:latin typeface="Arial" panose="020B0604020202020204" pitchFamily="34" charset="0"/>
                <a:cs typeface="Arial" panose="020B0604020202020204" pitchFamily="34" charset="0"/>
              </a:rPr>
              <a:t>3) Bargaining </a:t>
            </a:r>
          </a:p>
          <a:p>
            <a:r>
              <a:rPr lang="en-GB" sz="3000" dirty="0">
                <a:latin typeface="Arial" panose="020B0604020202020204" pitchFamily="34" charset="0"/>
                <a:cs typeface="Arial" panose="020B0604020202020204" pitchFamily="34" charset="0"/>
              </a:rPr>
              <a:t>At this stage individuals are trying to negotiate their way out of the death. </a:t>
            </a:r>
          </a:p>
          <a:p>
            <a:r>
              <a:rPr lang="en-GB" sz="3000" dirty="0">
                <a:latin typeface="Arial" panose="020B0604020202020204" pitchFamily="34" charset="0"/>
                <a:cs typeface="Arial" panose="020B0604020202020204" pitchFamily="34" charset="0"/>
              </a:rPr>
              <a:t>Typically, people try to "make deals" with God </a:t>
            </a:r>
          </a:p>
          <a:p>
            <a:r>
              <a:rPr lang="en-GB" sz="3000" dirty="0">
                <a:latin typeface="Arial" panose="020B0604020202020204" pitchFamily="34" charset="0"/>
                <a:cs typeface="Arial" panose="020B0604020202020204" pitchFamily="34" charset="0"/>
              </a:rPr>
              <a:t>Sometimes the bargain creates an event or date until which the person can hold on to (such as a grandchild's wedding, or a 100th birthday).</a:t>
            </a:r>
          </a:p>
          <a:p>
            <a:endParaRPr lang="en-GB" dirty="0"/>
          </a:p>
        </p:txBody>
      </p:sp>
    </p:spTree>
    <p:extLst>
      <p:ext uri="{BB962C8B-B14F-4D97-AF65-F5344CB8AC3E}">
        <p14:creationId xmlns:p14="http://schemas.microsoft.com/office/powerpoint/2010/main" val="412094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Kubler-Ross’ 5 Stages of Death</a:t>
            </a:r>
          </a:p>
        </p:txBody>
      </p:sp>
      <p:sp>
        <p:nvSpPr>
          <p:cNvPr id="3" name="Content Placeholder 2"/>
          <p:cNvSpPr>
            <a:spLocks noGrp="1"/>
          </p:cNvSpPr>
          <p:nvPr>
            <p:ph idx="1"/>
          </p:nvPr>
        </p:nvSpPr>
        <p:spPr/>
        <p:txBody>
          <a:bodyPr/>
          <a:lstStyle/>
          <a:p>
            <a:pPr marL="0" indent="0">
              <a:buNone/>
            </a:pPr>
            <a:r>
              <a:rPr lang="en-GB" sz="3200" b="1" dirty="0">
                <a:latin typeface="Arial" panose="020B0604020202020204" pitchFamily="34" charset="0"/>
                <a:cs typeface="Arial" panose="020B0604020202020204" pitchFamily="34" charset="0"/>
              </a:rPr>
              <a:t>4)	Depression </a:t>
            </a:r>
          </a:p>
          <a:p>
            <a:pPr>
              <a:buFont typeface="Arial" panose="020B0604020202020204" pitchFamily="34" charset="0"/>
              <a:buChar char="•"/>
            </a:pPr>
            <a:r>
              <a:rPr lang="en-GB" dirty="0">
                <a:latin typeface="Arial" panose="020B0604020202020204" pitchFamily="34" charset="0"/>
                <a:cs typeface="Arial" panose="020B0604020202020204" pitchFamily="34" charset="0"/>
              </a:rPr>
              <a:t>The individual at this stage is overwhelmed by a deep sense of loss. </a:t>
            </a:r>
          </a:p>
          <a:p>
            <a:pPr>
              <a:buFont typeface="Arial" panose="020B0604020202020204" pitchFamily="34" charset="0"/>
              <a:buChar char="•"/>
            </a:pPr>
            <a:r>
              <a:rPr lang="en-GB" dirty="0">
                <a:latin typeface="Arial" panose="020B0604020202020204" pitchFamily="34" charset="0"/>
                <a:cs typeface="Arial" panose="020B0604020202020204" pitchFamily="34" charset="0"/>
              </a:rPr>
              <a:t>Reactive depression is a type of depression based on what has already occurred, such as loss of dignity, health, etc. </a:t>
            </a:r>
          </a:p>
          <a:p>
            <a:pPr>
              <a:buFont typeface="Arial" panose="020B0604020202020204" pitchFamily="34" charset="0"/>
              <a:buChar char="•"/>
            </a:pPr>
            <a:r>
              <a:rPr lang="en-GB" dirty="0">
                <a:latin typeface="Arial" panose="020B0604020202020204" pitchFamily="34" charset="0"/>
                <a:cs typeface="Arial" panose="020B0604020202020204" pitchFamily="34" charset="0"/>
              </a:rPr>
              <a:t>Preparatory depression is the anticipation of future losses, such as the loss of a relationship.</a:t>
            </a:r>
          </a:p>
          <a:p>
            <a:pPr marL="0" indent="0">
              <a:buNone/>
            </a:pPr>
            <a:endParaRPr lang="en-GB" dirty="0"/>
          </a:p>
        </p:txBody>
      </p:sp>
    </p:spTree>
    <p:extLst>
      <p:ext uri="{BB962C8B-B14F-4D97-AF65-F5344CB8AC3E}">
        <p14:creationId xmlns:p14="http://schemas.microsoft.com/office/powerpoint/2010/main" val="1171534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Kubler-Ross’ 5 Stages of Death</a:t>
            </a:r>
          </a:p>
        </p:txBody>
      </p:sp>
      <p:sp>
        <p:nvSpPr>
          <p:cNvPr id="3" name="Content Placeholder 2"/>
          <p:cNvSpPr>
            <a:spLocks noGrp="1"/>
          </p:cNvSpPr>
          <p:nvPr>
            <p:ph idx="1"/>
          </p:nvPr>
        </p:nvSpPr>
        <p:spPr>
          <a:xfrm>
            <a:off x="1168181" y="2485370"/>
            <a:ext cx="9601196" cy="3318936"/>
          </a:xfrm>
        </p:spPr>
        <p:txBody>
          <a:bodyPr/>
          <a:lstStyle/>
          <a:p>
            <a:pPr marL="0" indent="0">
              <a:buNone/>
            </a:pPr>
            <a:r>
              <a:rPr lang="en-GB" sz="3200" b="1" dirty="0">
                <a:latin typeface="Arial" panose="020B0604020202020204" pitchFamily="34" charset="0"/>
                <a:cs typeface="Arial" panose="020B0604020202020204" pitchFamily="34" charset="0"/>
              </a:rPr>
              <a:t>5) Acceptance </a:t>
            </a:r>
          </a:p>
          <a:p>
            <a:r>
              <a:rPr lang="en-GB" sz="2800" dirty="0">
                <a:latin typeface="Arial" panose="020B0604020202020204" pitchFamily="34" charset="0"/>
                <a:cs typeface="Arial" panose="020B0604020202020204" pitchFamily="34" charset="0"/>
              </a:rPr>
              <a:t>People are fully aware that death is impending</a:t>
            </a:r>
          </a:p>
          <a:p>
            <a:r>
              <a:rPr lang="en-GB" sz="2800" dirty="0">
                <a:latin typeface="Arial" panose="020B0604020202020204" pitchFamily="34" charset="0"/>
                <a:cs typeface="Arial" panose="020B0604020202020204" pitchFamily="34" charset="0"/>
              </a:rPr>
              <a:t>In this stage individuals near death make peace with death and may want to be left alone. </a:t>
            </a:r>
          </a:p>
          <a:p>
            <a:r>
              <a:rPr lang="en-GB" sz="2800" dirty="0">
                <a:latin typeface="Arial" panose="020B0604020202020204" pitchFamily="34" charset="0"/>
                <a:cs typeface="Arial" panose="020B0604020202020204" pitchFamily="34" charset="0"/>
              </a:rPr>
              <a:t>Persons in this stage are often unemotional and uncommunicative</a:t>
            </a:r>
          </a:p>
        </p:txBody>
      </p:sp>
    </p:spTree>
    <p:extLst>
      <p:ext uri="{BB962C8B-B14F-4D97-AF65-F5344CB8AC3E}">
        <p14:creationId xmlns:p14="http://schemas.microsoft.com/office/powerpoint/2010/main" val="3573238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Criticisms of Kubler-Ross's Model </a:t>
            </a:r>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The theory does not apply to people who are not sure they are going to die - when the prognosis is ambiguous. </a:t>
            </a:r>
          </a:p>
          <a:p>
            <a:r>
              <a:rPr lang="en-GB" dirty="0">
                <a:latin typeface="Arial" panose="020B0604020202020204" pitchFamily="34" charset="0"/>
                <a:cs typeface="Arial" panose="020B0604020202020204" pitchFamily="34" charset="0"/>
              </a:rPr>
              <a:t>The stages are not universal, nor do people go through them in progression. </a:t>
            </a:r>
          </a:p>
          <a:p>
            <a:r>
              <a:rPr lang="en-GB" dirty="0">
                <a:latin typeface="Arial" panose="020B0604020202020204" pitchFamily="34" charset="0"/>
                <a:cs typeface="Arial" panose="020B0604020202020204" pitchFamily="34" charset="0"/>
              </a:rPr>
              <a:t>Anxiety, especially about pain, is omitted in her stages and this is an important concern for cancer patients. </a:t>
            </a:r>
          </a:p>
          <a:p>
            <a:r>
              <a:rPr lang="en-GB" dirty="0">
                <a:latin typeface="Arial" panose="020B0604020202020204" pitchFamily="34" charset="0"/>
                <a:cs typeface="Arial" panose="020B0604020202020204" pitchFamily="34" charset="0"/>
              </a:rPr>
              <a:t>There are still a lot of differences in peoples' reactions to death related to family, culture, finances, personality, etc. </a:t>
            </a:r>
          </a:p>
          <a:p>
            <a:endParaRPr lang="en-GB" dirty="0"/>
          </a:p>
        </p:txBody>
      </p:sp>
      <p:sp>
        <p:nvSpPr>
          <p:cNvPr id="4" name="TextBox 3"/>
          <p:cNvSpPr txBox="1"/>
          <p:nvPr/>
        </p:nvSpPr>
        <p:spPr>
          <a:xfrm>
            <a:off x="9018526" y="5737368"/>
            <a:ext cx="266989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Stroebe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Schut</a:t>
            </a:r>
            <a:r>
              <a:rPr lang="en-GB" sz="1200" dirty="0">
                <a:latin typeface="Arial" panose="020B0604020202020204" pitchFamily="34" charset="0"/>
                <a:cs typeface="Arial" panose="020B0604020202020204" pitchFamily="34" charset="0"/>
              </a:rPr>
              <a:t> and </a:t>
            </a:r>
            <a:r>
              <a:rPr lang="en-GB" sz="1200" dirty="0" err="1">
                <a:latin typeface="Arial" panose="020B0604020202020204" pitchFamily="34" charset="0"/>
                <a:cs typeface="Arial" panose="020B0604020202020204" pitchFamily="34" charset="0"/>
              </a:rPr>
              <a:t>Boerner</a:t>
            </a:r>
            <a:r>
              <a:rPr lang="en-GB" sz="1200" dirty="0">
                <a:latin typeface="Arial" panose="020B0604020202020204" pitchFamily="34" charset="0"/>
                <a:cs typeface="Arial" panose="020B0604020202020204" pitchFamily="34" charset="0"/>
              </a:rPr>
              <a:t>, 2017)</a:t>
            </a:r>
          </a:p>
        </p:txBody>
      </p:sp>
    </p:spTree>
    <p:extLst>
      <p:ext uri="{BB962C8B-B14F-4D97-AF65-F5344CB8AC3E}">
        <p14:creationId xmlns:p14="http://schemas.microsoft.com/office/powerpoint/2010/main" val="3610606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97A21-099D-FC1D-F623-4333F5FB9162}"/>
              </a:ext>
            </a:extLst>
          </p:cNvPr>
          <p:cNvSpPr>
            <a:spLocks noGrp="1"/>
          </p:cNvSpPr>
          <p:nvPr>
            <p:ph type="title"/>
          </p:nvPr>
        </p:nvSpPr>
        <p:spPr>
          <a:xfrm>
            <a:off x="1981200" y="839788"/>
            <a:ext cx="8229600" cy="1143000"/>
          </a:xfrm>
        </p:spPr>
        <p:txBody>
          <a:bodyPr rtlCol="0">
            <a:normAutofit fontScale="90000"/>
          </a:bodyPr>
          <a:lstStyle/>
          <a:p>
            <a:pPr>
              <a:defRPr/>
            </a:pPr>
            <a:br>
              <a:rPr lang="en-US" b="1" dirty="0">
                <a:solidFill>
                  <a:schemeClr val="tx2"/>
                </a:solidFill>
                <a:latin typeface="Arial" panose="020B0604020202020204" pitchFamily="34" charset="0"/>
                <a:cs typeface="Arial" panose="020B0604020202020204" pitchFamily="34" charset="0"/>
              </a:rPr>
            </a:br>
            <a:r>
              <a:rPr lang="en-GB" b="1" dirty="0">
                <a:solidFill>
                  <a:schemeClr val="tx1">
                    <a:lumMod val="85000"/>
                    <a:lumOff val="15000"/>
                  </a:schemeClr>
                </a:solidFill>
                <a:latin typeface="Arial" panose="020B0604020202020204" pitchFamily="34" charset="0"/>
                <a:cs typeface="Arial" panose="020B0604020202020204" pitchFamily="34" charset="0"/>
              </a:rPr>
              <a:t>Theories of Ageing </a:t>
            </a:r>
            <a:br>
              <a:rPr lang="en-GB" b="1" dirty="0">
                <a:solidFill>
                  <a:schemeClr val="tx1">
                    <a:lumMod val="85000"/>
                    <a:lumOff val="15000"/>
                  </a:schemeClr>
                </a:solidFill>
                <a:latin typeface="Arial" panose="020B0604020202020204" pitchFamily="34" charset="0"/>
                <a:cs typeface="Arial" panose="020B0604020202020204" pitchFamily="34" charset="0"/>
              </a:rPr>
            </a:br>
            <a:br>
              <a:rPr lang="en-US" b="1" dirty="0">
                <a:solidFill>
                  <a:schemeClr val="tx2"/>
                </a:solidFill>
                <a:latin typeface="Arial" panose="020B0604020202020204" pitchFamily="34" charset="0"/>
                <a:cs typeface="Arial" panose="020B0604020202020204" pitchFamily="34" charset="0"/>
              </a:rPr>
            </a:br>
            <a:endParaRPr lang="en-US" b="1" dirty="0">
              <a:solidFill>
                <a:schemeClr val="tx2"/>
              </a:solidFill>
              <a:latin typeface="Arial" panose="020B0604020202020204" pitchFamily="34" charset="0"/>
              <a:cs typeface="Arial" panose="020B0604020202020204" pitchFamily="34" charset="0"/>
            </a:endParaRPr>
          </a:p>
        </p:txBody>
      </p:sp>
      <p:sp>
        <p:nvSpPr>
          <p:cNvPr id="16387" name="Content Placeholder 2">
            <a:extLst>
              <a:ext uri="{FF2B5EF4-FFF2-40B4-BE49-F238E27FC236}">
                <a16:creationId xmlns:a16="http://schemas.microsoft.com/office/drawing/2014/main" id="{98594FAD-8586-9FF9-BAE7-FCF3FE8879B0}"/>
              </a:ext>
            </a:extLst>
          </p:cNvPr>
          <p:cNvSpPr>
            <a:spLocks noGrp="1"/>
          </p:cNvSpPr>
          <p:nvPr>
            <p:ph idx="1"/>
          </p:nvPr>
        </p:nvSpPr>
        <p:spPr>
          <a:xfrm>
            <a:off x="1981200" y="4846638"/>
            <a:ext cx="8229600" cy="1524000"/>
          </a:xfrm>
        </p:spPr>
        <p:txBody>
          <a:bodyPr/>
          <a:lstStyle/>
          <a:p>
            <a:pPr algn="ctr" eaLnBrk="1" hangingPunct="1">
              <a:buFont typeface="Arial" panose="020B0604020202020204" pitchFamily="34" charset="0"/>
              <a:buNone/>
            </a:pPr>
            <a:r>
              <a:rPr lang="en-GB" altLang="en-US" b="1">
                <a:latin typeface="Arial" panose="020B0604020202020204" pitchFamily="34" charset="0"/>
                <a:cs typeface="Arial" panose="020B0604020202020204" pitchFamily="34" charset="0"/>
              </a:rPr>
              <a:t>        </a:t>
            </a:r>
          </a:p>
          <a:p>
            <a:pPr algn="ctr" eaLnBrk="1" hangingPunct="1">
              <a:buFont typeface="Arial" panose="020B0604020202020204" pitchFamily="34" charset="0"/>
              <a:buNone/>
            </a:pPr>
            <a:r>
              <a:rPr lang="en-GB" altLang="en-US" b="1">
                <a:latin typeface="Arial" panose="020B0604020202020204" pitchFamily="34" charset="0"/>
                <a:cs typeface="Arial" panose="020B0604020202020204" pitchFamily="34" charset="0"/>
              </a:rPr>
              <a:t>Living With Care: The Older Person</a:t>
            </a:r>
          </a:p>
        </p:txBody>
      </p:sp>
      <p:pic>
        <p:nvPicPr>
          <p:cNvPr id="16388" name="Picture 2" descr="C:\Documents and Settings\Acer\Desktop\N\global ageing dme.edu copyright.jpg_SIA - JPG - Fit to Width_462.jpg">
            <a:extLst>
              <a:ext uri="{FF2B5EF4-FFF2-40B4-BE49-F238E27FC236}">
                <a16:creationId xmlns:a16="http://schemas.microsoft.com/office/drawing/2014/main" id="{288E0392-C8D4-6005-0419-CDF690FAE8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4114" y="1982788"/>
            <a:ext cx="7343775" cy="297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527C4F6-332C-D541-DDEF-FF4A7AF3FACD}"/>
              </a:ext>
            </a:extLst>
          </p:cNvPr>
          <p:cNvSpPr/>
          <p:nvPr/>
        </p:nvSpPr>
        <p:spPr>
          <a:xfrm>
            <a:off x="-38100" y="453808"/>
            <a:ext cx="8153400" cy="646331"/>
          </a:xfrm>
          <a:prstGeom prst="rect">
            <a:avLst/>
          </a:prstGeom>
          <a:noFill/>
          <a:ln>
            <a:noFill/>
          </a:ln>
          <a:effectLst>
            <a:glow rad="63500">
              <a:schemeClr val="accent4">
                <a:satMod val="175000"/>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rgbClr r="0" g="0" b="0"/>
          </a:lnRef>
          <a:fillRef idx="1001">
            <a:schemeClr val="lt1"/>
          </a:fillRef>
          <a:effectRef idx="0">
            <a:scrgbClr r="0" g="0" b="0"/>
          </a:effectRef>
          <a:fontRef idx="major"/>
        </p:style>
        <p:txBody>
          <a:bodyPr>
            <a:spAutoFit/>
          </a:bodyPr>
          <a:lstStyle/>
          <a:p>
            <a:pPr algn="just">
              <a:defRPr/>
            </a:pPr>
            <a:r>
              <a:rPr lang="en-US" sz="3600" b="1" dirty="0">
                <a:solidFill>
                  <a:srgbClr val="FFC000"/>
                </a:solidFill>
                <a:latin typeface="Arial" panose="020B0604020202020204" pitchFamily="34" charset="0"/>
                <a:cs typeface="Arial" panose="020B0604020202020204" pitchFamily="34" charset="0"/>
              </a:rPr>
              <a:t>       </a:t>
            </a:r>
            <a:r>
              <a:rPr lang="en-US" sz="3600" b="1" dirty="0">
                <a:solidFill>
                  <a:schemeClr val="accent3">
                    <a:lumMod val="60000"/>
                    <a:lumOff val="40000"/>
                  </a:schemeClr>
                </a:solidFill>
                <a:latin typeface="Arial" panose="020B0604020202020204" pitchFamily="34" charset="0"/>
                <a:cs typeface="Arial" panose="020B0604020202020204" pitchFamily="34" charset="0"/>
              </a:rPr>
              <a:t>Negative Outlook</a:t>
            </a:r>
          </a:p>
        </p:txBody>
      </p:sp>
      <p:grpSp>
        <p:nvGrpSpPr>
          <p:cNvPr id="45061" name="Group 18">
            <a:extLst>
              <a:ext uri="{FF2B5EF4-FFF2-40B4-BE49-F238E27FC236}">
                <a16:creationId xmlns:a16="http://schemas.microsoft.com/office/drawing/2014/main" id="{DD909C64-F61F-E56B-1FCA-E4C45C82C803}"/>
              </a:ext>
            </a:extLst>
          </p:cNvPr>
          <p:cNvGrpSpPr>
            <a:grpSpLocks/>
          </p:cNvGrpSpPr>
          <p:nvPr/>
        </p:nvGrpSpPr>
        <p:grpSpPr bwMode="auto">
          <a:xfrm>
            <a:off x="3429000" y="1600200"/>
            <a:ext cx="4343400" cy="533400"/>
            <a:chOff x="1905000" y="1905000"/>
            <a:chExt cx="4343400" cy="533400"/>
          </a:xfrm>
        </p:grpSpPr>
        <p:cxnSp>
          <p:nvCxnSpPr>
            <p:cNvPr id="14" name="Straight Connector 13">
              <a:extLst>
                <a:ext uri="{FF2B5EF4-FFF2-40B4-BE49-F238E27FC236}">
                  <a16:creationId xmlns:a16="http://schemas.microsoft.com/office/drawing/2014/main" id="{4E7A2E6C-879E-23F5-97E3-742474C756B1}"/>
                </a:ext>
              </a:extLst>
            </p:cNvPr>
            <p:cNvCxnSpPr/>
            <p:nvPr/>
          </p:nvCxnSpPr>
          <p:spPr>
            <a:xfrm>
              <a:off x="1905000" y="2438400"/>
              <a:ext cx="4343400" cy="0"/>
            </a:xfrm>
            <a:prstGeom prst="line">
              <a:avLst/>
            </a:prstGeom>
          </p:spPr>
          <p:style>
            <a:lnRef idx="2">
              <a:schemeClr val="dk1"/>
            </a:lnRef>
            <a:fillRef idx="0">
              <a:schemeClr val="dk1"/>
            </a:fillRef>
            <a:effectRef idx="1">
              <a:schemeClr val="dk1"/>
            </a:effectRef>
            <a:fontRef idx="minor">
              <a:schemeClr val="tx1"/>
            </a:fontRef>
          </p:style>
        </p:cxnSp>
        <p:cxnSp>
          <p:nvCxnSpPr>
            <p:cNvPr id="15" name="Straight Connector 14">
              <a:extLst>
                <a:ext uri="{FF2B5EF4-FFF2-40B4-BE49-F238E27FC236}">
                  <a16:creationId xmlns:a16="http://schemas.microsoft.com/office/drawing/2014/main" id="{D0FF7A7A-261B-54F6-4128-E76504461BAA}"/>
                </a:ext>
              </a:extLst>
            </p:cNvPr>
            <p:cNvCxnSpPr/>
            <p:nvPr/>
          </p:nvCxnSpPr>
          <p:spPr>
            <a:xfrm rot="5400000" flipH="1" flipV="1">
              <a:off x="1638300" y="2171700"/>
              <a:ext cx="533400" cy="0"/>
            </a:xfrm>
            <a:prstGeom prst="line">
              <a:avLst/>
            </a:prstGeom>
          </p:spPr>
          <p:style>
            <a:lnRef idx="2">
              <a:schemeClr val="dk1"/>
            </a:lnRef>
            <a:fillRef idx="0">
              <a:schemeClr val="dk1"/>
            </a:fillRef>
            <a:effectRef idx="1">
              <a:schemeClr val="dk1"/>
            </a:effectRef>
            <a:fontRef idx="minor">
              <a:schemeClr val="tx1"/>
            </a:fontRef>
          </p:style>
        </p:cxnSp>
        <p:cxnSp>
          <p:nvCxnSpPr>
            <p:cNvPr id="18" name="Straight Connector 17">
              <a:extLst>
                <a:ext uri="{FF2B5EF4-FFF2-40B4-BE49-F238E27FC236}">
                  <a16:creationId xmlns:a16="http://schemas.microsoft.com/office/drawing/2014/main" id="{735864E0-FF1C-2188-B4A2-91FE1BC85D52}"/>
                </a:ext>
              </a:extLst>
            </p:cNvPr>
            <p:cNvCxnSpPr/>
            <p:nvPr/>
          </p:nvCxnSpPr>
          <p:spPr>
            <a:xfrm rot="5400000" flipH="1" flipV="1">
              <a:off x="5981700" y="2171700"/>
              <a:ext cx="533400" cy="0"/>
            </a:xfrm>
            <a:prstGeom prst="line">
              <a:avLst/>
            </a:prstGeom>
          </p:spPr>
          <p:style>
            <a:lnRef idx="2">
              <a:schemeClr val="dk1"/>
            </a:lnRef>
            <a:fillRef idx="0">
              <a:schemeClr val="dk1"/>
            </a:fillRef>
            <a:effectRef idx="1">
              <a:schemeClr val="dk1"/>
            </a:effectRef>
            <a:fontRef idx="minor">
              <a:schemeClr val="tx1"/>
            </a:fontRef>
          </p:style>
        </p:cxnSp>
      </p:grpSp>
      <p:cxnSp>
        <p:nvCxnSpPr>
          <p:cNvPr id="21" name="Straight Arrow Connector 20">
            <a:extLst>
              <a:ext uri="{FF2B5EF4-FFF2-40B4-BE49-F238E27FC236}">
                <a16:creationId xmlns:a16="http://schemas.microsoft.com/office/drawing/2014/main" id="{C466FD8B-8A8F-358F-3F1E-2D4469DC89E0}"/>
              </a:ext>
            </a:extLst>
          </p:cNvPr>
          <p:cNvCxnSpPr/>
          <p:nvPr/>
        </p:nvCxnSpPr>
        <p:spPr>
          <a:xfrm rot="5400000">
            <a:off x="5410994" y="2361406"/>
            <a:ext cx="457200" cy="1588"/>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22" name="TextBox 21">
            <a:extLst>
              <a:ext uri="{FF2B5EF4-FFF2-40B4-BE49-F238E27FC236}">
                <a16:creationId xmlns:a16="http://schemas.microsoft.com/office/drawing/2014/main" id="{17CDBD12-17BD-FF84-3A66-5FCF818D2D3C}"/>
              </a:ext>
            </a:extLst>
          </p:cNvPr>
          <p:cNvSpPr txBox="1"/>
          <p:nvPr/>
        </p:nvSpPr>
        <p:spPr>
          <a:xfrm>
            <a:off x="2438400" y="2667000"/>
            <a:ext cx="7239000" cy="769938"/>
          </a:xfrm>
          <a:prstGeom prst="rect">
            <a:avLst/>
          </a:prstGeom>
        </p:spPr>
        <p:style>
          <a:lnRef idx="3">
            <a:schemeClr val="lt1"/>
          </a:lnRef>
          <a:fillRef idx="1">
            <a:schemeClr val="accent2"/>
          </a:fillRef>
          <a:effectRef idx="1">
            <a:schemeClr val="accent2"/>
          </a:effectRef>
          <a:fontRef idx="minor">
            <a:schemeClr val="lt1"/>
          </a:fontRef>
        </p:style>
        <p:txBody>
          <a:bodyPr>
            <a:spAutoFit/>
          </a:bodyPr>
          <a:lstStyle/>
          <a:p>
            <a:pPr algn="ctr">
              <a:defRPr/>
            </a:pPr>
            <a:r>
              <a:rPr lang="en-US" sz="2200" dirty="0">
                <a:latin typeface="Arial" panose="020B0604020202020204" pitchFamily="34" charset="0"/>
                <a:cs typeface="Arial" panose="020B0604020202020204" pitchFamily="34" charset="0"/>
              </a:rPr>
              <a:t>Society provides inadequate support services, and funds for the elderly.</a:t>
            </a:r>
          </a:p>
        </p:txBody>
      </p:sp>
      <p:sp>
        <p:nvSpPr>
          <p:cNvPr id="23" name="TextBox 22">
            <a:extLst>
              <a:ext uri="{FF2B5EF4-FFF2-40B4-BE49-F238E27FC236}">
                <a16:creationId xmlns:a16="http://schemas.microsoft.com/office/drawing/2014/main" id="{20B0B56B-6858-5B3B-F28A-A725FDCB7F43}"/>
              </a:ext>
            </a:extLst>
          </p:cNvPr>
          <p:cNvSpPr txBox="1"/>
          <p:nvPr/>
        </p:nvSpPr>
        <p:spPr>
          <a:xfrm>
            <a:off x="2209800" y="1058864"/>
            <a:ext cx="3124200" cy="1108075"/>
          </a:xfrm>
          <a:prstGeom prst="rect">
            <a:avLst/>
          </a:prstGeom>
        </p:spPr>
        <p:style>
          <a:lnRef idx="3">
            <a:schemeClr val="lt1"/>
          </a:lnRef>
          <a:fillRef idx="1">
            <a:schemeClr val="accent2"/>
          </a:fillRef>
          <a:effectRef idx="1">
            <a:schemeClr val="accent2"/>
          </a:effectRef>
          <a:fontRef idx="minor">
            <a:schemeClr val="lt1"/>
          </a:fontRef>
        </p:style>
        <p:txBody>
          <a:bodyPr>
            <a:spAutoFit/>
          </a:bodyPr>
          <a:lstStyle/>
          <a:p>
            <a:pPr algn="ctr">
              <a:defRPr/>
            </a:pPr>
            <a:r>
              <a:rPr lang="en-US" sz="2200" dirty="0">
                <a:latin typeface="Arial" panose="020B0604020202020204" pitchFamily="34" charset="0"/>
                <a:cs typeface="Arial" panose="020B0604020202020204" pitchFamily="34" charset="0"/>
              </a:rPr>
              <a:t>Society views elderly as incompetent; obsolete</a:t>
            </a:r>
          </a:p>
        </p:txBody>
      </p:sp>
      <p:sp>
        <p:nvSpPr>
          <p:cNvPr id="24" name="TextBox 23">
            <a:extLst>
              <a:ext uri="{FF2B5EF4-FFF2-40B4-BE49-F238E27FC236}">
                <a16:creationId xmlns:a16="http://schemas.microsoft.com/office/drawing/2014/main" id="{3A288C63-8952-1E57-8CD8-F56D548AF6C8}"/>
              </a:ext>
            </a:extLst>
          </p:cNvPr>
          <p:cNvSpPr txBox="1"/>
          <p:nvPr/>
        </p:nvSpPr>
        <p:spPr>
          <a:xfrm>
            <a:off x="5867400" y="1058864"/>
            <a:ext cx="4495800" cy="1108075"/>
          </a:xfrm>
          <a:prstGeom prst="rect">
            <a:avLst/>
          </a:prstGeom>
        </p:spPr>
        <p:style>
          <a:lnRef idx="3">
            <a:schemeClr val="lt1"/>
          </a:lnRef>
          <a:fillRef idx="1">
            <a:schemeClr val="accent2"/>
          </a:fillRef>
          <a:effectRef idx="1">
            <a:schemeClr val="accent2"/>
          </a:effectRef>
          <a:fontRef idx="minor">
            <a:schemeClr val="lt1"/>
          </a:fontRef>
        </p:style>
        <p:txBody>
          <a:bodyPr>
            <a:spAutoFit/>
          </a:bodyPr>
          <a:lstStyle/>
          <a:p>
            <a:pPr algn="ctr">
              <a:defRPr/>
            </a:pPr>
            <a:r>
              <a:rPr lang="en-US" sz="2200" dirty="0">
                <a:latin typeface="Arial" panose="020B0604020202020204" pitchFamily="34" charset="0"/>
                <a:cs typeface="Arial" panose="020B0604020202020204" pitchFamily="34" charset="0"/>
              </a:rPr>
              <a:t>Society develops label for the elderly: useless; ineffective; helpless</a:t>
            </a:r>
          </a:p>
        </p:txBody>
      </p:sp>
      <p:cxnSp>
        <p:nvCxnSpPr>
          <p:cNvPr id="28" name="Straight Arrow Connector 27">
            <a:extLst>
              <a:ext uri="{FF2B5EF4-FFF2-40B4-BE49-F238E27FC236}">
                <a16:creationId xmlns:a16="http://schemas.microsoft.com/office/drawing/2014/main" id="{DDC21EA9-4538-E06F-B236-F31027C6C252}"/>
              </a:ext>
            </a:extLst>
          </p:cNvPr>
          <p:cNvCxnSpPr/>
          <p:nvPr/>
        </p:nvCxnSpPr>
        <p:spPr>
          <a:xfrm rot="5400000">
            <a:off x="5410994" y="3656806"/>
            <a:ext cx="457200" cy="1588"/>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29" name="TextBox 28">
            <a:extLst>
              <a:ext uri="{FF2B5EF4-FFF2-40B4-BE49-F238E27FC236}">
                <a16:creationId xmlns:a16="http://schemas.microsoft.com/office/drawing/2014/main" id="{32169456-E549-E46A-2732-C98894BCA206}"/>
              </a:ext>
            </a:extLst>
          </p:cNvPr>
          <p:cNvSpPr txBox="1"/>
          <p:nvPr/>
        </p:nvSpPr>
        <p:spPr>
          <a:xfrm>
            <a:off x="4267200" y="3962401"/>
            <a:ext cx="3276600" cy="1108075"/>
          </a:xfrm>
          <a:prstGeom prst="rect">
            <a:avLst/>
          </a:prstGeom>
        </p:spPr>
        <p:style>
          <a:lnRef idx="3">
            <a:schemeClr val="lt1"/>
          </a:lnRef>
          <a:fillRef idx="1">
            <a:schemeClr val="accent2"/>
          </a:fillRef>
          <a:effectRef idx="1">
            <a:schemeClr val="accent2"/>
          </a:effectRef>
          <a:fontRef idx="minor">
            <a:schemeClr val="lt1"/>
          </a:fontRef>
        </p:style>
        <p:txBody>
          <a:bodyPr>
            <a:spAutoFit/>
          </a:bodyPr>
          <a:lstStyle/>
          <a:p>
            <a:pPr algn="ctr">
              <a:defRPr/>
            </a:pPr>
            <a:r>
              <a:rPr lang="en-US" sz="2200" dirty="0">
                <a:latin typeface="Arial" panose="020B0604020202020204" pitchFamily="34" charset="0"/>
                <a:cs typeface="Arial" panose="020B0604020202020204" pitchFamily="34" charset="0"/>
              </a:rPr>
              <a:t>Elderly’s skills deteriorate</a:t>
            </a:r>
          </a:p>
          <a:p>
            <a:pPr algn="ctr">
              <a:defRPr/>
            </a:pPr>
            <a:endParaRPr lang="en-US" sz="2200" dirty="0"/>
          </a:p>
        </p:txBody>
      </p:sp>
      <p:sp>
        <p:nvSpPr>
          <p:cNvPr id="30" name="TextBox 29">
            <a:extLst>
              <a:ext uri="{FF2B5EF4-FFF2-40B4-BE49-F238E27FC236}">
                <a16:creationId xmlns:a16="http://schemas.microsoft.com/office/drawing/2014/main" id="{A122725B-6688-4C97-A584-173A0D34262D}"/>
              </a:ext>
            </a:extLst>
          </p:cNvPr>
          <p:cNvSpPr txBox="1"/>
          <p:nvPr/>
        </p:nvSpPr>
        <p:spPr>
          <a:xfrm>
            <a:off x="3886200" y="5249864"/>
            <a:ext cx="3886200" cy="769937"/>
          </a:xfrm>
          <a:prstGeom prst="rect">
            <a:avLst/>
          </a:prstGeom>
        </p:spPr>
        <p:style>
          <a:lnRef idx="3">
            <a:schemeClr val="lt1"/>
          </a:lnRef>
          <a:fillRef idx="1">
            <a:schemeClr val="accent2"/>
          </a:fillRef>
          <a:effectRef idx="1">
            <a:schemeClr val="accent2"/>
          </a:effectRef>
          <a:fontRef idx="minor">
            <a:schemeClr val="lt1"/>
          </a:fontRef>
        </p:style>
        <p:txBody>
          <a:bodyPr>
            <a:spAutoFit/>
          </a:bodyPr>
          <a:lstStyle/>
          <a:p>
            <a:pPr algn="ctr">
              <a:defRPr/>
            </a:pPr>
            <a:r>
              <a:rPr lang="en-US" sz="2200" dirty="0">
                <a:latin typeface="Arial" panose="020B0604020202020204" pitchFamily="34" charset="0"/>
                <a:cs typeface="Arial" panose="020B0604020202020204" pitchFamily="34" charset="0"/>
              </a:rPr>
              <a:t>Elderly labels self as </a:t>
            </a:r>
          </a:p>
          <a:p>
            <a:pPr algn="ctr">
              <a:defRPr/>
            </a:pPr>
            <a:r>
              <a:rPr lang="en-US" sz="2200" dirty="0">
                <a:latin typeface="Arial" panose="020B0604020202020204" pitchFamily="34" charset="0"/>
                <a:cs typeface="Arial" panose="020B0604020202020204" pitchFamily="34" charset="0"/>
              </a:rPr>
              <a:t>incompetent</a:t>
            </a:r>
          </a:p>
        </p:txBody>
      </p:sp>
      <p:cxnSp>
        <p:nvCxnSpPr>
          <p:cNvPr id="31" name="Straight Arrow Connector 30">
            <a:extLst>
              <a:ext uri="{FF2B5EF4-FFF2-40B4-BE49-F238E27FC236}">
                <a16:creationId xmlns:a16="http://schemas.microsoft.com/office/drawing/2014/main" id="{16FDDBF9-C9CE-FC36-C8B7-C1B8C2EB790E}"/>
              </a:ext>
            </a:extLst>
          </p:cNvPr>
          <p:cNvCxnSpPr/>
          <p:nvPr/>
        </p:nvCxnSpPr>
        <p:spPr>
          <a:xfrm rot="5400000">
            <a:off x="5485607" y="4952207"/>
            <a:ext cx="457200" cy="1587"/>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pic>
        <p:nvPicPr>
          <p:cNvPr id="7170" name="Picture 2">
            <a:extLst>
              <a:ext uri="{FF2B5EF4-FFF2-40B4-BE49-F238E27FC236}">
                <a16:creationId xmlns:a16="http://schemas.microsoft.com/office/drawing/2014/main" id="{51A4C965-784A-B617-683C-357CADF05ECD}"/>
              </a:ext>
            </a:extLst>
          </p:cNvPr>
          <p:cNvPicPr>
            <a:picLocks noChangeAspect="1" noChangeArrowheads="1"/>
          </p:cNvPicPr>
          <p:nvPr/>
        </p:nvPicPr>
        <p:blipFill>
          <a:blip r:embed="rId2" cstate="print"/>
          <a:srcRect/>
          <a:stretch>
            <a:fillRect/>
          </a:stretch>
        </p:blipFill>
        <p:spPr bwMode="auto">
          <a:xfrm>
            <a:off x="1981200" y="4191000"/>
            <a:ext cx="1524000" cy="1981200"/>
          </a:xfrm>
          <a:prstGeom prst="ellipse">
            <a:avLst/>
          </a:prstGeom>
          <a:ln>
            <a:noFill/>
          </a:ln>
          <a:effectLst>
            <a:softEdge rad="112500"/>
          </a:effectLst>
        </p:spPr>
      </p:pic>
      <p:pic>
        <p:nvPicPr>
          <p:cNvPr id="7171" name="Picture 3">
            <a:extLst>
              <a:ext uri="{FF2B5EF4-FFF2-40B4-BE49-F238E27FC236}">
                <a16:creationId xmlns:a16="http://schemas.microsoft.com/office/drawing/2014/main" id="{95675E8A-8DAB-1611-11F6-5C8C1C40854C}"/>
              </a:ext>
            </a:extLst>
          </p:cNvPr>
          <p:cNvPicPr>
            <a:picLocks noChangeAspect="1" noChangeArrowheads="1"/>
          </p:cNvPicPr>
          <p:nvPr/>
        </p:nvPicPr>
        <p:blipFill>
          <a:blip r:embed="rId3" cstate="print"/>
          <a:srcRect/>
          <a:stretch>
            <a:fillRect/>
          </a:stretch>
        </p:blipFill>
        <p:spPr bwMode="auto">
          <a:xfrm>
            <a:off x="8305800" y="3733800"/>
            <a:ext cx="1885950" cy="1885950"/>
          </a:xfrm>
          <a:prstGeom prst="ellipse">
            <a:avLst/>
          </a:prstGeom>
          <a:ln>
            <a:noFill/>
          </a:ln>
          <a:effectLst>
            <a:softEdge rad="112500"/>
          </a:effec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D97C209-8C70-A819-7210-CB09BD12182F}"/>
              </a:ext>
            </a:extLst>
          </p:cNvPr>
          <p:cNvSpPr/>
          <p:nvPr/>
        </p:nvSpPr>
        <p:spPr>
          <a:xfrm>
            <a:off x="238125" y="469681"/>
            <a:ext cx="8153400" cy="646331"/>
          </a:xfrm>
          <a:prstGeom prst="rect">
            <a:avLst/>
          </a:prstGeom>
          <a:noFill/>
          <a:ln>
            <a:noFill/>
          </a:ln>
          <a:effectLst>
            <a:glow rad="63500">
              <a:schemeClr val="accent4">
                <a:satMod val="175000"/>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rgbClr r="0" g="0" b="0"/>
          </a:lnRef>
          <a:fillRef idx="1001">
            <a:schemeClr val="lt1"/>
          </a:fillRef>
          <a:effectRef idx="0">
            <a:scrgbClr r="0" g="0" b="0"/>
          </a:effectRef>
          <a:fontRef idx="major"/>
        </p:style>
        <p:txBody>
          <a:bodyPr>
            <a:spAutoFit/>
          </a:bodyPr>
          <a:lstStyle/>
          <a:p>
            <a:pPr algn="just">
              <a:defRPr/>
            </a:pPr>
            <a:r>
              <a:rPr lang="en-US" sz="2800" b="1" dirty="0">
                <a:solidFill>
                  <a:schemeClr val="accent3">
                    <a:lumMod val="60000"/>
                    <a:lumOff val="40000"/>
                  </a:schemeClr>
                </a:solidFill>
                <a:latin typeface="Arial" panose="020B0604020202020204" pitchFamily="34" charset="0"/>
                <a:cs typeface="Arial" panose="020B0604020202020204" pitchFamily="34" charset="0"/>
              </a:rPr>
              <a:t>       </a:t>
            </a:r>
            <a:r>
              <a:rPr lang="en-US" sz="3600" b="1" dirty="0">
                <a:solidFill>
                  <a:schemeClr val="accent3">
                    <a:lumMod val="60000"/>
                    <a:lumOff val="40000"/>
                  </a:schemeClr>
                </a:solidFill>
                <a:latin typeface="Arial" panose="020B0604020202020204" pitchFamily="34" charset="0"/>
                <a:cs typeface="Arial" panose="020B0604020202020204" pitchFamily="34" charset="0"/>
              </a:rPr>
              <a:t>Positive Outlook</a:t>
            </a:r>
          </a:p>
        </p:txBody>
      </p:sp>
      <p:grpSp>
        <p:nvGrpSpPr>
          <p:cNvPr id="46085" name="Group 18">
            <a:extLst>
              <a:ext uri="{FF2B5EF4-FFF2-40B4-BE49-F238E27FC236}">
                <a16:creationId xmlns:a16="http://schemas.microsoft.com/office/drawing/2014/main" id="{193B7039-08E9-09DB-6E6E-E3E3A616B1E5}"/>
              </a:ext>
            </a:extLst>
          </p:cNvPr>
          <p:cNvGrpSpPr>
            <a:grpSpLocks/>
          </p:cNvGrpSpPr>
          <p:nvPr/>
        </p:nvGrpSpPr>
        <p:grpSpPr bwMode="auto">
          <a:xfrm>
            <a:off x="3429000" y="1600200"/>
            <a:ext cx="4343400" cy="533400"/>
            <a:chOff x="1905000" y="1905000"/>
            <a:chExt cx="4343400" cy="533400"/>
          </a:xfrm>
        </p:grpSpPr>
        <p:cxnSp>
          <p:nvCxnSpPr>
            <p:cNvPr id="14" name="Straight Connector 13">
              <a:extLst>
                <a:ext uri="{FF2B5EF4-FFF2-40B4-BE49-F238E27FC236}">
                  <a16:creationId xmlns:a16="http://schemas.microsoft.com/office/drawing/2014/main" id="{11FC3C25-49C8-80EB-B99B-A71CDCF517BD}"/>
                </a:ext>
              </a:extLst>
            </p:cNvPr>
            <p:cNvCxnSpPr/>
            <p:nvPr/>
          </p:nvCxnSpPr>
          <p:spPr>
            <a:xfrm>
              <a:off x="1905000" y="2438400"/>
              <a:ext cx="4343400" cy="0"/>
            </a:xfrm>
            <a:prstGeom prst="line">
              <a:avLst/>
            </a:prstGeom>
          </p:spPr>
          <p:style>
            <a:lnRef idx="2">
              <a:schemeClr val="dk1"/>
            </a:lnRef>
            <a:fillRef idx="0">
              <a:schemeClr val="dk1"/>
            </a:fillRef>
            <a:effectRef idx="1">
              <a:schemeClr val="dk1"/>
            </a:effectRef>
            <a:fontRef idx="minor">
              <a:schemeClr val="tx1"/>
            </a:fontRef>
          </p:style>
        </p:cxnSp>
        <p:cxnSp>
          <p:nvCxnSpPr>
            <p:cNvPr id="15" name="Straight Connector 14">
              <a:extLst>
                <a:ext uri="{FF2B5EF4-FFF2-40B4-BE49-F238E27FC236}">
                  <a16:creationId xmlns:a16="http://schemas.microsoft.com/office/drawing/2014/main" id="{5A4B5200-5244-FDE0-7796-3CCF46767B2D}"/>
                </a:ext>
              </a:extLst>
            </p:cNvPr>
            <p:cNvCxnSpPr/>
            <p:nvPr/>
          </p:nvCxnSpPr>
          <p:spPr>
            <a:xfrm rot="5400000" flipH="1" flipV="1">
              <a:off x="1638300" y="2171700"/>
              <a:ext cx="533400" cy="0"/>
            </a:xfrm>
            <a:prstGeom prst="line">
              <a:avLst/>
            </a:prstGeom>
          </p:spPr>
          <p:style>
            <a:lnRef idx="2">
              <a:schemeClr val="dk1"/>
            </a:lnRef>
            <a:fillRef idx="0">
              <a:schemeClr val="dk1"/>
            </a:fillRef>
            <a:effectRef idx="1">
              <a:schemeClr val="dk1"/>
            </a:effectRef>
            <a:fontRef idx="minor">
              <a:schemeClr val="tx1"/>
            </a:fontRef>
          </p:style>
        </p:cxnSp>
        <p:cxnSp>
          <p:nvCxnSpPr>
            <p:cNvPr id="18" name="Straight Connector 17">
              <a:extLst>
                <a:ext uri="{FF2B5EF4-FFF2-40B4-BE49-F238E27FC236}">
                  <a16:creationId xmlns:a16="http://schemas.microsoft.com/office/drawing/2014/main" id="{353B2950-9F19-DFB0-833D-0D92DD9B5987}"/>
                </a:ext>
              </a:extLst>
            </p:cNvPr>
            <p:cNvCxnSpPr/>
            <p:nvPr/>
          </p:nvCxnSpPr>
          <p:spPr>
            <a:xfrm rot="5400000" flipH="1" flipV="1">
              <a:off x="5981700" y="2171700"/>
              <a:ext cx="533400" cy="0"/>
            </a:xfrm>
            <a:prstGeom prst="line">
              <a:avLst/>
            </a:prstGeom>
          </p:spPr>
          <p:style>
            <a:lnRef idx="2">
              <a:schemeClr val="dk1"/>
            </a:lnRef>
            <a:fillRef idx="0">
              <a:schemeClr val="dk1"/>
            </a:fillRef>
            <a:effectRef idx="1">
              <a:schemeClr val="dk1"/>
            </a:effectRef>
            <a:fontRef idx="minor">
              <a:schemeClr val="tx1"/>
            </a:fontRef>
          </p:style>
        </p:cxnSp>
      </p:grpSp>
      <p:cxnSp>
        <p:nvCxnSpPr>
          <p:cNvPr id="21" name="Straight Arrow Connector 20">
            <a:extLst>
              <a:ext uri="{FF2B5EF4-FFF2-40B4-BE49-F238E27FC236}">
                <a16:creationId xmlns:a16="http://schemas.microsoft.com/office/drawing/2014/main" id="{FCA16993-0AEB-21BE-240E-19F823BC03F1}"/>
              </a:ext>
            </a:extLst>
          </p:cNvPr>
          <p:cNvCxnSpPr/>
          <p:nvPr/>
        </p:nvCxnSpPr>
        <p:spPr>
          <a:xfrm rot="5400000">
            <a:off x="5410994" y="2361406"/>
            <a:ext cx="457200" cy="1588"/>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22" name="TextBox 21">
            <a:extLst>
              <a:ext uri="{FF2B5EF4-FFF2-40B4-BE49-F238E27FC236}">
                <a16:creationId xmlns:a16="http://schemas.microsoft.com/office/drawing/2014/main" id="{0C648FDA-40C4-2043-9F47-435EE3646A9C}"/>
              </a:ext>
            </a:extLst>
          </p:cNvPr>
          <p:cNvSpPr txBox="1"/>
          <p:nvPr/>
        </p:nvSpPr>
        <p:spPr>
          <a:xfrm>
            <a:off x="2438400" y="2667001"/>
            <a:ext cx="7239000" cy="1108075"/>
          </a:xfrm>
          <a:prstGeom prst="rect">
            <a:avLst/>
          </a:prstGeom>
        </p:spPr>
        <p:style>
          <a:lnRef idx="3">
            <a:schemeClr val="lt1"/>
          </a:lnRef>
          <a:fillRef idx="1">
            <a:schemeClr val="accent2"/>
          </a:fillRef>
          <a:effectRef idx="1">
            <a:schemeClr val="accent2"/>
          </a:effectRef>
          <a:fontRef idx="minor">
            <a:schemeClr val="lt1"/>
          </a:fontRef>
        </p:style>
        <p:txBody>
          <a:bodyPr>
            <a:spAutoFit/>
          </a:bodyPr>
          <a:lstStyle/>
          <a:p>
            <a:pPr algn="ctr">
              <a:defRPr/>
            </a:pPr>
            <a:r>
              <a:rPr lang="en-US" sz="2200" dirty="0">
                <a:latin typeface="Arial" panose="020B0604020202020204" pitchFamily="34" charset="0"/>
                <a:cs typeface="Arial" panose="020B0604020202020204" pitchFamily="34" charset="0"/>
              </a:rPr>
              <a:t>Society provides support systems for the elderly: family support; housing; health services; economics; nutrition and social services.</a:t>
            </a:r>
          </a:p>
        </p:txBody>
      </p:sp>
      <p:sp>
        <p:nvSpPr>
          <p:cNvPr id="23" name="TextBox 22">
            <a:extLst>
              <a:ext uri="{FF2B5EF4-FFF2-40B4-BE49-F238E27FC236}">
                <a16:creationId xmlns:a16="http://schemas.microsoft.com/office/drawing/2014/main" id="{1BC22753-B018-FC48-FD4E-0AFD8CB2E892}"/>
              </a:ext>
            </a:extLst>
          </p:cNvPr>
          <p:cNvSpPr txBox="1"/>
          <p:nvPr/>
        </p:nvSpPr>
        <p:spPr>
          <a:xfrm>
            <a:off x="2209800" y="1058864"/>
            <a:ext cx="3124200" cy="1108075"/>
          </a:xfrm>
          <a:prstGeom prst="rect">
            <a:avLst/>
          </a:prstGeom>
        </p:spPr>
        <p:style>
          <a:lnRef idx="3">
            <a:schemeClr val="lt1"/>
          </a:lnRef>
          <a:fillRef idx="1">
            <a:schemeClr val="accent2"/>
          </a:fillRef>
          <a:effectRef idx="1">
            <a:schemeClr val="accent2"/>
          </a:effectRef>
          <a:fontRef idx="minor">
            <a:schemeClr val="lt1"/>
          </a:fontRef>
        </p:style>
        <p:txBody>
          <a:bodyPr>
            <a:spAutoFit/>
          </a:bodyPr>
          <a:lstStyle/>
          <a:p>
            <a:pPr algn="ctr">
              <a:defRPr/>
            </a:pPr>
            <a:r>
              <a:rPr lang="en-US" sz="2200" dirty="0">
                <a:latin typeface="Arial" panose="020B0604020202020204" pitchFamily="34" charset="0"/>
                <a:cs typeface="Arial" panose="020B0604020202020204" pitchFamily="34" charset="0"/>
              </a:rPr>
              <a:t>Society views elderly as competent; important</a:t>
            </a:r>
          </a:p>
        </p:txBody>
      </p:sp>
      <p:sp>
        <p:nvSpPr>
          <p:cNvPr id="24" name="TextBox 23">
            <a:extLst>
              <a:ext uri="{FF2B5EF4-FFF2-40B4-BE49-F238E27FC236}">
                <a16:creationId xmlns:a16="http://schemas.microsoft.com/office/drawing/2014/main" id="{1FCAE8D9-1A48-4B16-934C-AF4A7EC33383}"/>
              </a:ext>
            </a:extLst>
          </p:cNvPr>
          <p:cNvSpPr txBox="1"/>
          <p:nvPr/>
        </p:nvSpPr>
        <p:spPr>
          <a:xfrm>
            <a:off x="5600700" y="890589"/>
            <a:ext cx="4495800" cy="1108075"/>
          </a:xfrm>
          <a:prstGeom prst="rect">
            <a:avLst/>
          </a:prstGeom>
        </p:spPr>
        <p:style>
          <a:lnRef idx="3">
            <a:schemeClr val="lt1"/>
          </a:lnRef>
          <a:fillRef idx="1">
            <a:schemeClr val="accent2"/>
          </a:fillRef>
          <a:effectRef idx="1">
            <a:schemeClr val="accent2"/>
          </a:effectRef>
          <a:fontRef idx="minor">
            <a:schemeClr val="lt1"/>
          </a:fontRef>
        </p:style>
        <p:txBody>
          <a:bodyPr>
            <a:spAutoFit/>
          </a:bodyPr>
          <a:lstStyle/>
          <a:p>
            <a:pPr algn="ctr">
              <a:defRPr/>
            </a:pPr>
            <a:r>
              <a:rPr lang="en-US" sz="2200" dirty="0">
                <a:latin typeface="Arial" panose="020B0604020202020204" pitchFamily="34" charset="0"/>
                <a:cs typeface="Arial" panose="020B0604020202020204" pitchFamily="34" charset="0"/>
              </a:rPr>
              <a:t>Society develops positive label for the elderly: helpers; self-controlled; wise; competent</a:t>
            </a:r>
          </a:p>
        </p:txBody>
      </p:sp>
      <p:cxnSp>
        <p:nvCxnSpPr>
          <p:cNvPr id="28" name="Straight Arrow Connector 27">
            <a:extLst>
              <a:ext uri="{FF2B5EF4-FFF2-40B4-BE49-F238E27FC236}">
                <a16:creationId xmlns:a16="http://schemas.microsoft.com/office/drawing/2014/main" id="{1E587915-F51C-5835-6FDB-A6FD42A5F18A}"/>
              </a:ext>
            </a:extLst>
          </p:cNvPr>
          <p:cNvCxnSpPr/>
          <p:nvPr/>
        </p:nvCxnSpPr>
        <p:spPr>
          <a:xfrm rot="5400000">
            <a:off x="5485607" y="4037807"/>
            <a:ext cx="457200" cy="1587"/>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29" name="TextBox 28">
            <a:extLst>
              <a:ext uri="{FF2B5EF4-FFF2-40B4-BE49-F238E27FC236}">
                <a16:creationId xmlns:a16="http://schemas.microsoft.com/office/drawing/2014/main" id="{2A055808-5CC0-37FE-23F3-36DA86B4168F}"/>
              </a:ext>
            </a:extLst>
          </p:cNvPr>
          <p:cNvSpPr txBox="1"/>
          <p:nvPr/>
        </p:nvSpPr>
        <p:spPr>
          <a:xfrm>
            <a:off x="4114800" y="4370388"/>
            <a:ext cx="3276600" cy="430212"/>
          </a:xfrm>
          <a:prstGeom prst="rect">
            <a:avLst/>
          </a:prstGeom>
        </p:spPr>
        <p:style>
          <a:lnRef idx="3">
            <a:schemeClr val="lt1"/>
          </a:lnRef>
          <a:fillRef idx="1">
            <a:schemeClr val="accent2"/>
          </a:fillRef>
          <a:effectRef idx="1">
            <a:schemeClr val="accent2"/>
          </a:effectRef>
          <a:fontRef idx="minor">
            <a:schemeClr val="lt1"/>
          </a:fontRef>
        </p:style>
        <p:txBody>
          <a:bodyPr>
            <a:spAutoFit/>
          </a:bodyPr>
          <a:lstStyle/>
          <a:p>
            <a:pPr algn="ctr">
              <a:defRPr/>
            </a:pPr>
            <a:r>
              <a:rPr lang="en-US" sz="2200" dirty="0">
                <a:latin typeface="Arial" panose="020B0604020202020204" pitchFamily="34" charset="0"/>
                <a:cs typeface="Arial" panose="020B0604020202020204" pitchFamily="34" charset="0"/>
              </a:rPr>
              <a:t>Elderly’s skills improve</a:t>
            </a:r>
          </a:p>
        </p:txBody>
      </p:sp>
      <p:sp>
        <p:nvSpPr>
          <p:cNvPr id="30" name="TextBox 29">
            <a:extLst>
              <a:ext uri="{FF2B5EF4-FFF2-40B4-BE49-F238E27FC236}">
                <a16:creationId xmlns:a16="http://schemas.microsoft.com/office/drawing/2014/main" id="{018F45B1-64A6-EA45-3DE3-6101CC344AFD}"/>
              </a:ext>
            </a:extLst>
          </p:cNvPr>
          <p:cNvSpPr txBox="1"/>
          <p:nvPr/>
        </p:nvSpPr>
        <p:spPr>
          <a:xfrm>
            <a:off x="3810000" y="5410200"/>
            <a:ext cx="3886200" cy="769938"/>
          </a:xfrm>
          <a:prstGeom prst="rect">
            <a:avLst/>
          </a:prstGeom>
        </p:spPr>
        <p:style>
          <a:lnRef idx="3">
            <a:schemeClr val="lt1"/>
          </a:lnRef>
          <a:fillRef idx="1">
            <a:schemeClr val="accent2"/>
          </a:fillRef>
          <a:effectRef idx="1">
            <a:schemeClr val="accent2"/>
          </a:effectRef>
          <a:fontRef idx="minor">
            <a:schemeClr val="lt1"/>
          </a:fontRef>
        </p:style>
        <p:txBody>
          <a:bodyPr>
            <a:spAutoFit/>
          </a:bodyPr>
          <a:lstStyle/>
          <a:p>
            <a:pPr algn="ctr">
              <a:defRPr/>
            </a:pPr>
            <a:r>
              <a:rPr lang="en-US" sz="2200" dirty="0">
                <a:latin typeface="Arial" panose="020B0604020202020204" pitchFamily="34" charset="0"/>
                <a:cs typeface="Arial" panose="020B0604020202020204" pitchFamily="34" charset="0"/>
              </a:rPr>
              <a:t>Elderly labels self as </a:t>
            </a:r>
          </a:p>
          <a:p>
            <a:pPr algn="ctr">
              <a:defRPr/>
            </a:pPr>
            <a:r>
              <a:rPr lang="en-US" sz="2200" dirty="0">
                <a:latin typeface="Arial" panose="020B0604020202020204" pitchFamily="34" charset="0"/>
                <a:cs typeface="Arial" panose="020B0604020202020204" pitchFamily="34" charset="0"/>
              </a:rPr>
              <a:t>competent</a:t>
            </a:r>
          </a:p>
        </p:txBody>
      </p:sp>
      <p:cxnSp>
        <p:nvCxnSpPr>
          <p:cNvPr id="31" name="Straight Arrow Connector 30">
            <a:extLst>
              <a:ext uri="{FF2B5EF4-FFF2-40B4-BE49-F238E27FC236}">
                <a16:creationId xmlns:a16="http://schemas.microsoft.com/office/drawing/2014/main" id="{BA0E85AB-E557-D0E5-8634-6A1581FF7B58}"/>
              </a:ext>
            </a:extLst>
          </p:cNvPr>
          <p:cNvCxnSpPr/>
          <p:nvPr/>
        </p:nvCxnSpPr>
        <p:spPr>
          <a:xfrm rot="5400000">
            <a:off x="5485607" y="5104607"/>
            <a:ext cx="457200" cy="1587"/>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pic>
        <p:nvPicPr>
          <p:cNvPr id="8194" name="Picture 2">
            <a:extLst>
              <a:ext uri="{FF2B5EF4-FFF2-40B4-BE49-F238E27FC236}">
                <a16:creationId xmlns:a16="http://schemas.microsoft.com/office/drawing/2014/main" id="{C54CCF22-5028-05BD-3AB2-D43381DADEB2}"/>
              </a:ext>
            </a:extLst>
          </p:cNvPr>
          <p:cNvPicPr>
            <a:picLocks noChangeAspect="1" noChangeArrowheads="1"/>
          </p:cNvPicPr>
          <p:nvPr/>
        </p:nvPicPr>
        <p:blipFill>
          <a:blip r:embed="rId2" cstate="print"/>
          <a:srcRect/>
          <a:stretch>
            <a:fillRect/>
          </a:stretch>
        </p:blipFill>
        <p:spPr bwMode="auto">
          <a:xfrm>
            <a:off x="7772400" y="4267200"/>
            <a:ext cx="2590800" cy="1727200"/>
          </a:xfrm>
          <a:prstGeom prst="rect">
            <a:avLst/>
          </a:prstGeom>
          <a:ln>
            <a:noFill/>
          </a:ln>
          <a:effectLst>
            <a:softEdge rad="112500"/>
          </a:effectLst>
        </p:spPr>
      </p:pic>
      <p:pic>
        <p:nvPicPr>
          <p:cNvPr id="8195" name="Picture 3">
            <a:extLst>
              <a:ext uri="{FF2B5EF4-FFF2-40B4-BE49-F238E27FC236}">
                <a16:creationId xmlns:a16="http://schemas.microsoft.com/office/drawing/2014/main" id="{BB975CF0-9201-0A48-268B-324AD8691234}"/>
              </a:ext>
            </a:extLst>
          </p:cNvPr>
          <p:cNvPicPr>
            <a:picLocks noChangeAspect="1" noChangeArrowheads="1"/>
          </p:cNvPicPr>
          <p:nvPr/>
        </p:nvPicPr>
        <p:blipFill>
          <a:blip r:embed="rId3" cstate="print"/>
          <a:srcRect/>
          <a:stretch>
            <a:fillRect/>
          </a:stretch>
        </p:blipFill>
        <p:spPr bwMode="auto">
          <a:xfrm>
            <a:off x="1857375" y="4057650"/>
            <a:ext cx="2457450" cy="1638300"/>
          </a:xfrm>
          <a:prstGeom prst="ellipse">
            <a:avLst/>
          </a:prstGeom>
          <a:ln>
            <a:noFill/>
          </a:ln>
          <a:effectLst>
            <a:softEdge rad="112500"/>
          </a:effec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95702FB6-BE5B-F7EA-2571-B859480875A3}"/>
              </a:ext>
            </a:extLst>
          </p:cNvPr>
          <p:cNvSpPr>
            <a:spLocks noGrp="1"/>
          </p:cNvSpPr>
          <p:nvPr>
            <p:ph type="title"/>
          </p:nvPr>
        </p:nvSpPr>
        <p:spPr>
          <a:xfrm>
            <a:off x="2700338" y="908050"/>
            <a:ext cx="6799262" cy="1303338"/>
          </a:xfrm>
        </p:spPr>
        <p:txBody>
          <a:bodyPr>
            <a:normAutofit fontScale="90000"/>
          </a:bodyPr>
          <a:lstStyle/>
          <a:p>
            <a:pPr eaLnBrk="1" hangingPunct="1"/>
            <a:r>
              <a:rPr lang="en-GB" altLang="en-US" sz="4400" b="1">
                <a:latin typeface="Arial" panose="020B0604020202020204" pitchFamily="34" charset="0"/>
                <a:cs typeface="Arial" panose="020B0604020202020204" pitchFamily="34" charset="0"/>
              </a:rPr>
              <a:t> Social Theories of Ageing</a:t>
            </a:r>
          </a:p>
        </p:txBody>
      </p:sp>
      <p:sp>
        <p:nvSpPr>
          <p:cNvPr id="3" name="Content Placeholder 2">
            <a:extLst>
              <a:ext uri="{FF2B5EF4-FFF2-40B4-BE49-F238E27FC236}">
                <a16:creationId xmlns:a16="http://schemas.microsoft.com/office/drawing/2014/main" id="{0E167724-D57F-9FEC-DEFC-525E099D3913}"/>
              </a:ext>
            </a:extLst>
          </p:cNvPr>
          <p:cNvSpPr>
            <a:spLocks noGrp="1"/>
          </p:cNvSpPr>
          <p:nvPr>
            <p:ph idx="1"/>
          </p:nvPr>
        </p:nvSpPr>
        <p:spPr/>
        <p:txBody>
          <a:bodyPr rtlCol="0">
            <a:normAutofit fontScale="92500" lnSpcReduction="10000"/>
          </a:bodyPr>
          <a:lstStyle/>
          <a:p>
            <a:pPr eaLnBrk="1" fontAlgn="auto" hangingPunct="1">
              <a:buFont typeface="Arial"/>
              <a:buChar char="•"/>
              <a:defRPr/>
            </a:pPr>
            <a:r>
              <a:rPr lang="en-GB" dirty="0">
                <a:solidFill>
                  <a:schemeClr val="tx1">
                    <a:lumMod val="85000"/>
                    <a:lumOff val="15000"/>
                  </a:schemeClr>
                </a:solidFill>
                <a:latin typeface="Arial" panose="020B0604020202020204" pitchFamily="34" charset="0"/>
                <a:cs typeface="Arial" panose="020B0604020202020204" pitchFamily="34" charset="0"/>
              </a:rPr>
              <a:t>Disengagement Theory</a:t>
            </a:r>
          </a:p>
          <a:p>
            <a:pPr eaLnBrk="1" fontAlgn="auto" hangingPunct="1">
              <a:buFont typeface="Arial"/>
              <a:buChar char="•"/>
              <a:defRPr/>
            </a:pPr>
            <a:r>
              <a:rPr lang="en-GB" dirty="0">
                <a:solidFill>
                  <a:schemeClr val="tx1">
                    <a:lumMod val="85000"/>
                    <a:lumOff val="15000"/>
                  </a:schemeClr>
                </a:solidFill>
                <a:latin typeface="Arial" panose="020B0604020202020204" pitchFamily="34" charset="0"/>
                <a:cs typeface="Arial" panose="020B0604020202020204" pitchFamily="34" charset="0"/>
              </a:rPr>
              <a:t>Activity Theory</a:t>
            </a:r>
          </a:p>
          <a:p>
            <a:pPr eaLnBrk="1" fontAlgn="auto" hangingPunct="1">
              <a:buClr>
                <a:srgbClr val="D9B247"/>
              </a:buClr>
              <a:buFont typeface="Arial"/>
              <a:buChar char="•"/>
              <a:defRPr/>
            </a:pPr>
            <a:r>
              <a:rPr lang="en-GB" dirty="0">
                <a:solidFill>
                  <a:prstClr val="black">
                    <a:lumMod val="85000"/>
                    <a:lumOff val="15000"/>
                  </a:prstClr>
                </a:solidFill>
                <a:latin typeface="Arial" panose="020B0604020202020204" pitchFamily="34" charset="0"/>
                <a:cs typeface="Arial" panose="020B0604020202020204" pitchFamily="34" charset="0"/>
              </a:rPr>
              <a:t>Continuity Theory </a:t>
            </a:r>
            <a:endParaRPr lang="en-GB" dirty="0">
              <a:solidFill>
                <a:schemeClr val="tx1">
                  <a:lumMod val="85000"/>
                  <a:lumOff val="15000"/>
                </a:schemeClr>
              </a:solidFill>
              <a:latin typeface="Arial" panose="020B0604020202020204" pitchFamily="34" charset="0"/>
              <a:cs typeface="Arial" panose="020B0604020202020204" pitchFamily="34" charset="0"/>
            </a:endParaRPr>
          </a:p>
          <a:p>
            <a:pPr eaLnBrk="1" fontAlgn="auto" hangingPunct="1">
              <a:buFont typeface="Arial"/>
              <a:buChar char="•"/>
              <a:defRPr/>
            </a:pPr>
            <a:r>
              <a:rPr lang="en-GB" dirty="0">
                <a:solidFill>
                  <a:schemeClr val="tx1">
                    <a:lumMod val="85000"/>
                    <a:lumOff val="15000"/>
                  </a:schemeClr>
                </a:solidFill>
                <a:latin typeface="Arial" panose="020B0604020202020204" pitchFamily="34" charset="0"/>
                <a:cs typeface="Arial" panose="020B0604020202020204" pitchFamily="34" charset="0"/>
              </a:rPr>
              <a:t>Social Breakdown Reconstruction Theory</a:t>
            </a:r>
          </a:p>
          <a:p>
            <a:pPr eaLnBrk="1" fontAlgn="auto" hangingPunct="1">
              <a:buFont typeface="Arial"/>
              <a:buChar char="•"/>
              <a:defRPr/>
            </a:pPr>
            <a:r>
              <a:rPr lang="en-GB" dirty="0">
                <a:solidFill>
                  <a:schemeClr val="tx1">
                    <a:lumMod val="85000"/>
                    <a:lumOff val="15000"/>
                  </a:schemeClr>
                </a:solidFill>
                <a:latin typeface="Arial" panose="020B0604020202020204" pitchFamily="34" charset="0"/>
                <a:cs typeface="Arial" panose="020B0604020202020204" pitchFamily="34" charset="0"/>
              </a:rPr>
              <a:t>Modernization Theory</a:t>
            </a:r>
          </a:p>
          <a:p>
            <a:pPr eaLnBrk="1" fontAlgn="auto" hangingPunct="1">
              <a:buFont typeface="Arial"/>
              <a:buChar char="•"/>
              <a:defRPr/>
            </a:pPr>
            <a:r>
              <a:rPr lang="en-GB" dirty="0">
                <a:solidFill>
                  <a:schemeClr val="tx1">
                    <a:lumMod val="85000"/>
                    <a:lumOff val="15000"/>
                  </a:schemeClr>
                </a:solidFill>
                <a:latin typeface="Arial" panose="020B0604020202020204" pitchFamily="34" charset="0"/>
                <a:cs typeface="Arial" panose="020B0604020202020204" pitchFamily="34" charset="0"/>
              </a:rPr>
              <a:t>Gerotranscendence</a:t>
            </a:r>
          </a:p>
          <a:p>
            <a:pPr eaLnBrk="1" fontAlgn="auto" hangingPunct="1">
              <a:buFont typeface="Arial"/>
              <a:buChar char="•"/>
              <a:defRPr/>
            </a:pPr>
            <a:r>
              <a:rPr lang="en-GB" dirty="0">
                <a:solidFill>
                  <a:schemeClr val="tx1">
                    <a:lumMod val="85000"/>
                    <a:lumOff val="15000"/>
                  </a:schemeClr>
                </a:solidFill>
                <a:latin typeface="Arial" panose="020B0604020202020204" pitchFamily="34" charset="0"/>
                <a:cs typeface="Arial" panose="020B0604020202020204" pitchFamily="34" charset="0"/>
              </a:rPr>
              <a:t>Symbolic Interaction</a:t>
            </a:r>
          </a:p>
          <a:p>
            <a:pPr eaLnBrk="1" fontAlgn="auto" hangingPunct="1">
              <a:buFont typeface="Arial"/>
              <a:buChar char="•"/>
              <a:defRPr/>
            </a:pPr>
            <a:endParaRPr lang="en-GB" dirty="0">
              <a:solidFill>
                <a:schemeClr val="tx1">
                  <a:lumMod val="85000"/>
                  <a:lumOff val="15000"/>
                </a:schemeClr>
              </a:solidFill>
            </a:endParaRPr>
          </a:p>
          <a:p>
            <a:pPr eaLnBrk="1" fontAlgn="auto" hangingPunct="1">
              <a:buFont typeface="Arial"/>
              <a:buChar char="•"/>
              <a:defRPr/>
            </a:pPr>
            <a:endParaRPr lang="en-GB" dirty="0">
              <a:solidFill>
                <a:schemeClr val="tx1">
                  <a:lumMod val="85000"/>
                  <a:lumOff val="15000"/>
                </a:schemeClr>
              </a:solidFill>
            </a:endParaRPr>
          </a:p>
          <a:p>
            <a:pPr marL="0" indent="0">
              <a:buNone/>
              <a:defRPr/>
            </a:pPr>
            <a:endParaRPr lang="en-GB" dirty="0">
              <a:solidFill>
                <a:schemeClr val="tx1">
                  <a:lumMod val="85000"/>
                  <a:lumOff val="15000"/>
                </a:schemeClr>
              </a:solidFill>
            </a:endParaRPr>
          </a:p>
          <a:p>
            <a:pPr eaLnBrk="1" fontAlgn="auto" hangingPunct="1">
              <a:buFont typeface="Arial"/>
              <a:buChar char="•"/>
              <a:defRPr/>
            </a:pPr>
            <a:endParaRPr lang="en-GB" dirty="0">
              <a:solidFill>
                <a:schemeClr val="tx1">
                  <a:lumMod val="85000"/>
                  <a:lumOff val="15000"/>
                </a:schemeClr>
              </a:solidFill>
            </a:endParaRPr>
          </a:p>
          <a:p>
            <a:pPr eaLnBrk="1" fontAlgn="auto" hangingPunct="1">
              <a:buFont typeface="Arial"/>
              <a:buChar char="•"/>
              <a:defRPr/>
            </a:pPr>
            <a:endParaRPr lang="en-GB" dirty="0">
              <a:solidFill>
                <a:schemeClr val="tx1">
                  <a:lumMod val="85000"/>
                  <a:lumOff val="15000"/>
                </a:schemeClr>
              </a:solidFill>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894C3A81-8D94-41DE-1511-D447F8EE4377}"/>
              </a:ext>
            </a:extLst>
          </p:cNvPr>
          <p:cNvSpPr>
            <a:spLocks noGrp="1"/>
          </p:cNvSpPr>
          <p:nvPr>
            <p:ph type="title"/>
          </p:nvPr>
        </p:nvSpPr>
        <p:spPr>
          <a:xfrm>
            <a:off x="2511426" y="836614"/>
            <a:ext cx="6799263" cy="1303337"/>
          </a:xfrm>
        </p:spPr>
        <p:txBody>
          <a:bodyPr/>
          <a:lstStyle/>
          <a:p>
            <a:pPr eaLnBrk="1" hangingPunct="1"/>
            <a:r>
              <a:rPr lang="en-GB" altLang="en-US" b="1">
                <a:ln>
                  <a:noFill/>
                </a:ln>
                <a:latin typeface="Arial" panose="020B0604020202020204" pitchFamily="34" charset="0"/>
                <a:cs typeface="Arial" panose="020B0604020202020204" pitchFamily="34" charset="0"/>
              </a:rPr>
              <a:t>Disengagement Theory </a:t>
            </a:r>
          </a:p>
        </p:txBody>
      </p:sp>
      <p:sp>
        <p:nvSpPr>
          <p:cNvPr id="4" name="Rectangle 3">
            <a:extLst>
              <a:ext uri="{FF2B5EF4-FFF2-40B4-BE49-F238E27FC236}">
                <a16:creationId xmlns:a16="http://schemas.microsoft.com/office/drawing/2014/main" id="{E97EDB13-2C56-583A-6150-8B339AEF01D8}"/>
              </a:ext>
            </a:extLst>
          </p:cNvPr>
          <p:cNvSpPr/>
          <p:nvPr/>
        </p:nvSpPr>
        <p:spPr>
          <a:xfrm>
            <a:off x="2286000" y="2390776"/>
            <a:ext cx="6781800" cy="4062413"/>
          </a:xfrm>
          <a:prstGeom prst="rect">
            <a:avLst/>
          </a:prstGeom>
        </p:spPr>
        <p:txBody>
          <a:bodyPr>
            <a:spAutoFit/>
          </a:bodyPr>
          <a:lstStyle/>
          <a:p>
            <a:pPr marL="285750" indent="-285750">
              <a:buFont typeface="Arial" panose="020B0604020202020204" pitchFamily="34" charset="0"/>
              <a:buChar char="•"/>
              <a:defRPr/>
            </a:pPr>
            <a:r>
              <a:rPr lang="en-GB" dirty="0"/>
              <a:t>As older adults slow down, they gradually withdraw from society.</a:t>
            </a:r>
          </a:p>
          <a:p>
            <a:pPr>
              <a:defRPr/>
            </a:pPr>
            <a:endParaRPr lang="en-GB" dirty="0"/>
          </a:p>
          <a:p>
            <a:pPr marL="285750" indent="-285750">
              <a:buFont typeface="Arial" panose="020B0604020202020204" pitchFamily="34" charset="0"/>
              <a:buChar char="•"/>
              <a:defRPr/>
            </a:pPr>
            <a:r>
              <a:rPr lang="en-GB" dirty="0"/>
              <a:t>Disengagement is a mutual activity in which the elderly not only disengages from the society, but the society disengages from the older adult.</a:t>
            </a:r>
          </a:p>
          <a:p>
            <a:pPr marL="285750" indent="-285750">
              <a:buFont typeface="Arial" panose="020B0604020202020204" pitchFamily="34" charset="0"/>
              <a:buChar char="•"/>
              <a:defRPr/>
            </a:pPr>
            <a:endParaRPr lang="en-GB" dirty="0"/>
          </a:p>
          <a:p>
            <a:pPr marL="285750" indent="-285750">
              <a:buFont typeface="Arial" panose="020B0604020202020204" pitchFamily="34" charset="0"/>
              <a:buChar char="•"/>
              <a:defRPr/>
            </a:pPr>
            <a:r>
              <a:rPr lang="en-GB" dirty="0"/>
              <a:t>The  elderly develop greater self-preoccupation and decrease emotional ties with people and reduce interest in social activities. Such social withdrawal and increased self-absorption was thought to increase life satisfaction among them </a:t>
            </a:r>
          </a:p>
          <a:p>
            <a:pPr marL="285750" indent="-285750">
              <a:buFont typeface="Arial" panose="020B0604020202020204" pitchFamily="34" charset="0"/>
              <a:buChar char="•"/>
              <a:defRPr/>
            </a:pPr>
            <a:endParaRPr lang="en-GB" dirty="0"/>
          </a:p>
          <a:p>
            <a:pPr algn="r">
              <a:defRPr/>
            </a:pPr>
            <a:r>
              <a:rPr lang="en-GB" sz="1200" dirty="0"/>
              <a:t>                                                                                                                                                   (Larkin, 2009) </a:t>
            </a:r>
          </a:p>
        </p:txBody>
      </p:sp>
      <p:pic>
        <p:nvPicPr>
          <p:cNvPr id="28676" name="Picture 2">
            <a:extLst>
              <a:ext uri="{FF2B5EF4-FFF2-40B4-BE49-F238E27FC236}">
                <a16:creationId xmlns:a16="http://schemas.microsoft.com/office/drawing/2014/main" id="{E898ACC9-DF77-502A-602F-F6AE51F2A42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840789" y="1416050"/>
            <a:ext cx="1317625" cy="1949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6B231C84-4785-73C4-0FF6-6C0F9E6FA054}"/>
              </a:ext>
            </a:extLst>
          </p:cNvPr>
          <p:cNvSpPr>
            <a:spLocks noGrp="1"/>
          </p:cNvSpPr>
          <p:nvPr>
            <p:ph type="title"/>
          </p:nvPr>
        </p:nvSpPr>
        <p:spPr>
          <a:xfrm>
            <a:off x="2700338" y="915989"/>
            <a:ext cx="6799262" cy="1303337"/>
          </a:xfrm>
        </p:spPr>
        <p:txBody>
          <a:bodyPr/>
          <a:lstStyle/>
          <a:p>
            <a:pPr eaLnBrk="1" hangingPunct="1"/>
            <a:r>
              <a:rPr lang="en-GB" altLang="en-US" sz="4400" b="1">
                <a:latin typeface="Arial" panose="020B0604020202020204" pitchFamily="34" charset="0"/>
                <a:cs typeface="Arial" panose="020B0604020202020204" pitchFamily="34" charset="0"/>
              </a:rPr>
              <a:t>Disengagement Theory</a:t>
            </a:r>
          </a:p>
        </p:txBody>
      </p:sp>
      <p:sp>
        <p:nvSpPr>
          <p:cNvPr id="3" name="Rectangle 2">
            <a:extLst>
              <a:ext uri="{FF2B5EF4-FFF2-40B4-BE49-F238E27FC236}">
                <a16:creationId xmlns:a16="http://schemas.microsoft.com/office/drawing/2014/main" id="{889B7CC7-391C-1FBE-894D-A7E937C99B71}"/>
              </a:ext>
            </a:extLst>
          </p:cNvPr>
          <p:cNvSpPr/>
          <p:nvPr/>
        </p:nvSpPr>
        <p:spPr>
          <a:xfrm>
            <a:off x="2566989" y="2708276"/>
            <a:ext cx="5976937" cy="3140075"/>
          </a:xfrm>
          <a:prstGeom prst="rect">
            <a:avLst/>
          </a:prstGeom>
        </p:spPr>
        <p:txBody>
          <a:bodyPr>
            <a:spAutoFit/>
          </a:bodyPr>
          <a:lstStyle/>
          <a:p>
            <a:pPr marL="285750" indent="-285750">
              <a:buFont typeface="Arial" panose="020B0604020202020204" pitchFamily="34" charset="0"/>
              <a:buChar char="•"/>
              <a:defRPr/>
            </a:pPr>
            <a:r>
              <a:rPr lang="en-GB" dirty="0"/>
              <a:t>Looks at old age as a time when both the older person and society engage in mutual separation (e.g., retirement from work) </a:t>
            </a:r>
          </a:p>
          <a:p>
            <a:pPr>
              <a:defRPr/>
            </a:pPr>
            <a:endParaRPr lang="en-GB" dirty="0"/>
          </a:p>
          <a:p>
            <a:pPr marL="285750" indent="-285750">
              <a:buFont typeface="Arial" panose="020B0604020202020204" pitchFamily="34" charset="0"/>
              <a:buChar char="•"/>
              <a:defRPr/>
            </a:pPr>
            <a:r>
              <a:rPr lang="en-GB" dirty="0"/>
              <a:t>One of the earliest attempts to explain old age in modern society</a:t>
            </a:r>
          </a:p>
          <a:p>
            <a:pPr>
              <a:defRPr/>
            </a:pPr>
            <a:endParaRPr lang="en-GB" dirty="0"/>
          </a:p>
          <a:p>
            <a:pPr marL="285750" indent="-285750">
              <a:buFont typeface="Arial" panose="020B0604020202020204" pitchFamily="34" charset="0"/>
              <a:buChar char="•"/>
              <a:defRPr/>
            </a:pPr>
            <a:r>
              <a:rPr lang="en-GB" dirty="0"/>
              <a:t>Doesn’t always refer to the outward behaviour of people – can mean an inner attitude toward life </a:t>
            </a:r>
          </a:p>
          <a:p>
            <a:pPr>
              <a:defRPr/>
            </a:pPr>
            <a:endParaRPr lang="en-GB" sz="1200" dirty="0"/>
          </a:p>
          <a:p>
            <a:pPr algn="r">
              <a:defRPr/>
            </a:pPr>
            <a:r>
              <a:rPr lang="en-GB" sz="1200" dirty="0"/>
              <a:t>                                                                                                                                  (Larkin, 2009) </a:t>
            </a:r>
          </a:p>
        </p:txBody>
      </p:sp>
      <p:pic>
        <p:nvPicPr>
          <p:cNvPr id="29700" name="Picture 3">
            <a:extLst>
              <a:ext uri="{FF2B5EF4-FFF2-40B4-BE49-F238E27FC236}">
                <a16:creationId xmlns:a16="http://schemas.microsoft.com/office/drawing/2014/main" id="{6ADEA31C-1E41-3969-D477-359FBD447A8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328026" y="3189288"/>
            <a:ext cx="1908175" cy="24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A4CFC9C3-93B7-8D3D-8113-42DC3454BBA4}"/>
              </a:ext>
            </a:extLst>
          </p:cNvPr>
          <p:cNvSpPr>
            <a:spLocks noGrp="1"/>
          </p:cNvSpPr>
          <p:nvPr>
            <p:ph type="title"/>
          </p:nvPr>
        </p:nvSpPr>
        <p:spPr/>
        <p:txBody>
          <a:bodyPr/>
          <a:lstStyle/>
          <a:p>
            <a:pPr eaLnBrk="1" hangingPunct="1"/>
            <a:r>
              <a:rPr lang="en-GB" altLang="en-US" b="1">
                <a:ln>
                  <a:noFill/>
                </a:ln>
                <a:latin typeface="Arial" panose="020B0604020202020204" pitchFamily="34" charset="0"/>
                <a:cs typeface="Arial" panose="020B0604020202020204" pitchFamily="34" charset="0"/>
              </a:rPr>
              <a:t>Activity Theory</a:t>
            </a:r>
          </a:p>
        </p:txBody>
      </p:sp>
      <p:sp>
        <p:nvSpPr>
          <p:cNvPr id="3" name="Content Placeholder 2">
            <a:extLst>
              <a:ext uri="{FF2B5EF4-FFF2-40B4-BE49-F238E27FC236}">
                <a16:creationId xmlns:a16="http://schemas.microsoft.com/office/drawing/2014/main" id="{FD69C6FC-1A5A-B520-4F84-AF4A5F171720}"/>
              </a:ext>
            </a:extLst>
          </p:cNvPr>
          <p:cNvSpPr>
            <a:spLocks noGrp="1"/>
          </p:cNvSpPr>
          <p:nvPr>
            <p:ph idx="1"/>
          </p:nvPr>
        </p:nvSpPr>
        <p:spPr>
          <a:xfrm>
            <a:off x="3011488" y="2455863"/>
            <a:ext cx="6799262" cy="3314700"/>
          </a:xfrm>
        </p:spPr>
        <p:txBody>
          <a:bodyPr rtlCol="0">
            <a:normAutofit lnSpcReduction="10000"/>
          </a:bodyPr>
          <a:lstStyle/>
          <a:p>
            <a:pPr eaLnBrk="1" fontAlgn="auto" hangingPunct="1">
              <a:buFont typeface="Arial"/>
              <a:buChar char="•"/>
              <a:defRPr/>
            </a:pPr>
            <a:r>
              <a:rPr lang="en-GB" dirty="0">
                <a:solidFill>
                  <a:schemeClr val="tx1">
                    <a:lumMod val="85000"/>
                    <a:lumOff val="15000"/>
                  </a:schemeClr>
                </a:solidFill>
                <a:latin typeface="Arial" panose="020B0604020202020204" pitchFamily="34" charset="0"/>
                <a:cs typeface="Arial" panose="020B0604020202020204" pitchFamily="34" charset="0"/>
              </a:rPr>
              <a:t>Opposite view of Disengagement Theory </a:t>
            </a:r>
          </a:p>
          <a:p>
            <a:pPr eaLnBrk="1" fontAlgn="auto" hangingPunct="1">
              <a:buFont typeface="Arial"/>
              <a:buChar char="•"/>
              <a:defRPr/>
            </a:pPr>
            <a:r>
              <a:rPr lang="en-GB" dirty="0">
                <a:solidFill>
                  <a:schemeClr val="tx1">
                    <a:lumMod val="85000"/>
                    <a:lumOff val="15000"/>
                  </a:schemeClr>
                </a:solidFill>
                <a:latin typeface="Arial" panose="020B0604020202020204" pitchFamily="34" charset="0"/>
                <a:cs typeface="Arial" panose="020B0604020202020204" pitchFamily="34" charset="0"/>
              </a:rPr>
              <a:t>The more  active and involved the elderly are, the more likely that they are satisfied with their lives.</a:t>
            </a:r>
          </a:p>
          <a:p>
            <a:pPr eaLnBrk="1" fontAlgn="auto" hangingPunct="1">
              <a:buFont typeface="Arial"/>
              <a:buChar char="•"/>
              <a:defRPr/>
            </a:pPr>
            <a:r>
              <a:rPr lang="en-GB" dirty="0">
                <a:solidFill>
                  <a:schemeClr val="tx1">
                    <a:lumMod val="85000"/>
                    <a:lumOff val="15000"/>
                  </a:schemeClr>
                </a:solidFill>
                <a:latin typeface="Arial" panose="020B0604020202020204" pitchFamily="34" charset="0"/>
                <a:cs typeface="Arial" panose="020B0604020202020204" pitchFamily="34" charset="0"/>
              </a:rPr>
              <a:t>It is therefore important to find substitute activities for them after their retirement.</a:t>
            </a:r>
          </a:p>
          <a:p>
            <a:pPr eaLnBrk="1" fontAlgn="auto" hangingPunct="1">
              <a:buFont typeface="Arial"/>
              <a:buChar char="•"/>
              <a:defRPr/>
            </a:pPr>
            <a:r>
              <a:rPr lang="en-GB" dirty="0">
                <a:solidFill>
                  <a:schemeClr val="tx1">
                    <a:lumMod val="85000"/>
                    <a:lumOff val="15000"/>
                  </a:schemeClr>
                </a:solidFill>
                <a:latin typeface="Arial" panose="020B0604020202020204" pitchFamily="34" charset="0"/>
                <a:cs typeface="Arial" panose="020B0604020202020204" pitchFamily="34" charset="0"/>
              </a:rPr>
              <a:t>Argues that the more active people are, the more likely they are to age successfully</a:t>
            </a:r>
          </a:p>
          <a:p>
            <a:pPr eaLnBrk="1" fontAlgn="auto" hangingPunct="1">
              <a:buFont typeface="Arial"/>
              <a:buChar char="•"/>
              <a:defRPr/>
            </a:pPr>
            <a:endParaRPr lang="en-GB" dirty="0">
              <a:solidFill>
                <a:schemeClr val="tx1">
                  <a:lumMod val="85000"/>
                  <a:lumOff val="15000"/>
                </a:schemeClr>
              </a:solidFill>
            </a:endParaRPr>
          </a:p>
          <a:p>
            <a:pPr eaLnBrk="1" fontAlgn="auto" hangingPunct="1">
              <a:buFont typeface="Arial"/>
              <a:buChar char="•"/>
              <a:defRPr/>
            </a:pPr>
            <a:endParaRPr lang="en-GB" dirty="0">
              <a:solidFill>
                <a:schemeClr val="tx1">
                  <a:lumMod val="85000"/>
                  <a:lumOff val="15000"/>
                </a:schemeClr>
              </a:solidFill>
            </a:endParaRPr>
          </a:p>
        </p:txBody>
      </p:sp>
      <p:pic>
        <p:nvPicPr>
          <p:cNvPr id="30724" name="Picture 3">
            <a:extLst>
              <a:ext uri="{FF2B5EF4-FFF2-40B4-BE49-F238E27FC236}">
                <a16:creationId xmlns:a16="http://schemas.microsoft.com/office/drawing/2014/main" id="{B0DE549E-2599-6680-83A0-6B0C1CA43D4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112126" y="684213"/>
            <a:ext cx="2054225" cy="167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4">
            <a:extLst>
              <a:ext uri="{FF2B5EF4-FFF2-40B4-BE49-F238E27FC236}">
                <a16:creationId xmlns:a16="http://schemas.microsoft.com/office/drawing/2014/main" id="{CEEBCCA4-6B7C-CDAB-0C53-2C02269B6D96}"/>
              </a:ext>
            </a:extLst>
          </p:cNvPr>
          <p:cNvPicPr>
            <a:picLocks noChangeAspect="1"/>
          </p:cNvPicPr>
          <p:nvPr/>
        </p:nvPicPr>
        <p:blipFill>
          <a:blip r:embed="rId3">
            <a:extLst>
              <a:ext uri="{28A0092B-C50C-407E-A947-70E740481C1C}">
                <a14:useLocalDpi xmlns:a14="http://schemas.microsoft.com/office/drawing/2010/main" val="0"/>
              </a:ext>
            </a:extLst>
          </a:blip>
          <a:srcRect l="9030" r="14130" b="3487"/>
          <a:stretch>
            <a:fillRect/>
          </a:stretch>
        </p:blipFill>
        <p:spPr bwMode="auto">
          <a:xfrm>
            <a:off x="2208214" y="623889"/>
            <a:ext cx="1838325" cy="1671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6" name="Picture 1">
            <a:extLst>
              <a:ext uri="{FF2B5EF4-FFF2-40B4-BE49-F238E27FC236}">
                <a16:creationId xmlns:a16="http://schemas.microsoft.com/office/drawing/2014/main" id="{180CB3F6-13FA-FF6C-5C4E-AF9A16481CD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208214" y="5665789"/>
            <a:ext cx="7272337" cy="41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6995470B-601B-D653-7FD6-1AA8C07BA657}"/>
              </a:ext>
            </a:extLst>
          </p:cNvPr>
          <p:cNvSpPr>
            <a:spLocks noGrp="1"/>
          </p:cNvSpPr>
          <p:nvPr>
            <p:ph type="title"/>
          </p:nvPr>
        </p:nvSpPr>
        <p:spPr>
          <a:xfrm>
            <a:off x="2700338" y="915989"/>
            <a:ext cx="6799262" cy="1303337"/>
          </a:xfrm>
        </p:spPr>
        <p:txBody>
          <a:bodyPr/>
          <a:lstStyle/>
          <a:p>
            <a:pPr eaLnBrk="1" hangingPunct="1"/>
            <a:r>
              <a:rPr lang="en-GB" altLang="en-US" b="1">
                <a:ln>
                  <a:noFill/>
                </a:ln>
                <a:latin typeface="Arial" panose="020B0604020202020204" pitchFamily="34" charset="0"/>
                <a:cs typeface="Arial" panose="020B0604020202020204" pitchFamily="34" charset="0"/>
              </a:rPr>
              <a:t>Activity Theory</a:t>
            </a:r>
          </a:p>
        </p:txBody>
      </p:sp>
      <p:pic>
        <p:nvPicPr>
          <p:cNvPr id="31747" name="Picture 2">
            <a:extLst>
              <a:ext uri="{FF2B5EF4-FFF2-40B4-BE49-F238E27FC236}">
                <a16:creationId xmlns:a16="http://schemas.microsoft.com/office/drawing/2014/main" id="{EA4F843B-72AA-710A-55B6-D1A6F96C08F2}"/>
              </a:ext>
            </a:extLst>
          </p:cNvPr>
          <p:cNvPicPr>
            <a:picLocks noChangeAspect="1"/>
          </p:cNvPicPr>
          <p:nvPr/>
        </p:nvPicPr>
        <p:blipFill>
          <a:blip r:embed="rId2">
            <a:extLst>
              <a:ext uri="{28A0092B-C50C-407E-A947-70E740481C1C}">
                <a14:useLocalDpi xmlns:a14="http://schemas.microsoft.com/office/drawing/2010/main" val="0"/>
              </a:ext>
            </a:extLst>
          </a:blip>
          <a:srcRect r="13963"/>
          <a:stretch>
            <a:fillRect/>
          </a:stretch>
        </p:blipFill>
        <p:spPr bwMode="auto">
          <a:xfrm>
            <a:off x="2135189" y="635001"/>
            <a:ext cx="2054225" cy="158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8" name="Picture 3">
            <a:extLst>
              <a:ext uri="{FF2B5EF4-FFF2-40B4-BE49-F238E27FC236}">
                <a16:creationId xmlns:a16="http://schemas.microsoft.com/office/drawing/2014/main" id="{4A559CD4-8217-FFA0-1155-4A3134B1339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112126" y="684213"/>
            <a:ext cx="2054225" cy="167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F7F8B43E-E9BD-B7C7-2C63-4503034CB0D3}"/>
              </a:ext>
            </a:extLst>
          </p:cNvPr>
          <p:cNvSpPr txBox="1"/>
          <p:nvPr/>
        </p:nvSpPr>
        <p:spPr>
          <a:xfrm>
            <a:off x="2208214" y="2520951"/>
            <a:ext cx="7775575" cy="4259263"/>
          </a:xfrm>
          <a:prstGeom prst="rect">
            <a:avLst/>
          </a:prstGeom>
          <a:noFill/>
        </p:spPr>
        <p:txBody>
          <a:bodyPr>
            <a:spAutoFit/>
          </a:bodyPr>
          <a:lstStyle/>
          <a:p>
            <a:pPr marL="285750" indent="-285750">
              <a:spcBef>
                <a:spcPct val="20000"/>
              </a:spcBef>
              <a:spcAft>
                <a:spcPts val="600"/>
              </a:spcAft>
              <a:buClr>
                <a:srgbClr val="D9B247"/>
              </a:buClr>
              <a:buSzPct val="115000"/>
              <a:buFont typeface="Arial"/>
              <a:buChar char="•"/>
              <a:defRPr/>
            </a:pPr>
            <a:r>
              <a:rPr lang="en-GB" sz="2400" dirty="0">
                <a:solidFill>
                  <a:prstClr val="black">
                    <a:lumMod val="85000"/>
                    <a:lumOff val="15000"/>
                  </a:prstClr>
                </a:solidFill>
              </a:rPr>
              <a:t>May be difficult for “old-old” people because of physical changes associated with ageing </a:t>
            </a:r>
          </a:p>
          <a:p>
            <a:pPr marL="285750" indent="-285750">
              <a:spcBef>
                <a:spcPct val="20000"/>
              </a:spcBef>
              <a:spcAft>
                <a:spcPts val="600"/>
              </a:spcAft>
              <a:buClr>
                <a:srgbClr val="D9B247"/>
              </a:buClr>
              <a:buSzPct val="115000"/>
              <a:buFont typeface="Arial"/>
              <a:buChar char="•"/>
              <a:defRPr/>
            </a:pPr>
            <a:r>
              <a:rPr lang="en-GB" sz="2400" dirty="0">
                <a:ea typeface="Calibri" panose="020F0502020204030204" pitchFamily="34" charset="0"/>
              </a:rPr>
              <a:t>fails to take into consideration that there may be constraints that prevent older people engaging in activities, such as a lack of social or economic resources </a:t>
            </a:r>
          </a:p>
          <a:p>
            <a:pPr marL="285750" indent="-285750">
              <a:spcBef>
                <a:spcPct val="20000"/>
              </a:spcBef>
              <a:spcAft>
                <a:spcPts val="600"/>
              </a:spcAft>
              <a:buClr>
                <a:srgbClr val="D9B247"/>
              </a:buClr>
              <a:buSzPct val="115000"/>
              <a:buFont typeface="Arial"/>
              <a:buChar char="•"/>
              <a:defRPr/>
            </a:pPr>
            <a:r>
              <a:rPr lang="en-GB" sz="2400" dirty="0">
                <a:solidFill>
                  <a:schemeClr val="tx1">
                    <a:lumMod val="85000"/>
                    <a:lumOff val="15000"/>
                  </a:schemeClr>
                </a:solidFill>
              </a:rPr>
              <a:t>Formulated as a direct response to the disengagement theory</a:t>
            </a:r>
          </a:p>
          <a:p>
            <a:pPr marL="285750" indent="-285750">
              <a:spcBef>
                <a:spcPct val="20000"/>
              </a:spcBef>
              <a:spcAft>
                <a:spcPts val="600"/>
              </a:spcAft>
              <a:buClr>
                <a:srgbClr val="D9B247"/>
              </a:buClr>
              <a:buSzPct val="115000"/>
              <a:buFont typeface="Arial"/>
              <a:buChar char="•"/>
              <a:defRPr/>
            </a:pPr>
            <a:endParaRPr lang="en-GB" sz="2400" dirty="0">
              <a:solidFill>
                <a:schemeClr val="tx1">
                  <a:lumMod val="85000"/>
                  <a:lumOff val="15000"/>
                </a:schemeClr>
              </a:solidFill>
            </a:endParaRPr>
          </a:p>
          <a:p>
            <a:pPr marL="285750" indent="-285750">
              <a:spcBef>
                <a:spcPct val="20000"/>
              </a:spcBef>
              <a:spcAft>
                <a:spcPts val="600"/>
              </a:spcAft>
              <a:buClr>
                <a:srgbClr val="D9B247"/>
              </a:buClr>
              <a:buSzPct val="115000"/>
              <a:buFont typeface="Arial"/>
              <a:buChar char="•"/>
              <a:defRPr/>
            </a:pPr>
            <a:endParaRPr lang="en-GB" sz="1700" dirty="0">
              <a:solidFill>
                <a:srgbClr val="FF0000"/>
              </a:solidFill>
            </a:endParaRPr>
          </a:p>
        </p:txBody>
      </p:sp>
      <p:pic>
        <p:nvPicPr>
          <p:cNvPr id="31750" name="Picture 6">
            <a:extLst>
              <a:ext uri="{FF2B5EF4-FFF2-40B4-BE49-F238E27FC236}">
                <a16:creationId xmlns:a16="http://schemas.microsoft.com/office/drawing/2014/main" id="{ABF97A6B-8E1B-A3BB-69BB-EF9C1FABFA2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389188" y="5805488"/>
            <a:ext cx="6731000" cy="33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AF682123-FD6D-3330-DFA9-99690F598E1B}"/>
              </a:ext>
            </a:extLst>
          </p:cNvPr>
          <p:cNvSpPr>
            <a:spLocks noGrp="1"/>
          </p:cNvSpPr>
          <p:nvPr>
            <p:ph type="title"/>
          </p:nvPr>
        </p:nvSpPr>
        <p:spPr>
          <a:xfrm>
            <a:off x="2640013" y="922339"/>
            <a:ext cx="6799262" cy="1303337"/>
          </a:xfrm>
        </p:spPr>
        <p:txBody>
          <a:bodyPr/>
          <a:lstStyle/>
          <a:p>
            <a:pPr eaLnBrk="1" hangingPunct="1"/>
            <a:r>
              <a:rPr lang="en-GB" altLang="en-US" sz="4400" b="1">
                <a:latin typeface="Arial" panose="020B0604020202020204" pitchFamily="34" charset="0"/>
                <a:cs typeface="Arial" panose="020B0604020202020204" pitchFamily="34" charset="0"/>
              </a:rPr>
              <a:t>Continuity Theory</a:t>
            </a:r>
          </a:p>
        </p:txBody>
      </p:sp>
      <p:sp>
        <p:nvSpPr>
          <p:cNvPr id="3" name="Content Placeholder 2">
            <a:extLst>
              <a:ext uri="{FF2B5EF4-FFF2-40B4-BE49-F238E27FC236}">
                <a16:creationId xmlns:a16="http://schemas.microsoft.com/office/drawing/2014/main" id="{05245F67-38FA-F781-A2ED-31A4C07751AB}"/>
              </a:ext>
            </a:extLst>
          </p:cNvPr>
          <p:cNvSpPr>
            <a:spLocks noGrp="1"/>
          </p:cNvSpPr>
          <p:nvPr>
            <p:ph idx="1"/>
          </p:nvPr>
        </p:nvSpPr>
        <p:spPr/>
        <p:txBody>
          <a:bodyPr rtlCol="0">
            <a:normAutofit lnSpcReduction="10000"/>
          </a:bodyPr>
          <a:lstStyle/>
          <a:p>
            <a:pPr eaLnBrk="1" fontAlgn="auto" hangingPunct="1">
              <a:buFont typeface="Arial"/>
              <a:buChar char="•"/>
              <a:defRPr/>
            </a:pPr>
            <a:r>
              <a:rPr lang="en-GB" dirty="0">
                <a:solidFill>
                  <a:schemeClr val="tx1">
                    <a:lumMod val="85000"/>
                    <a:lumOff val="15000"/>
                  </a:schemeClr>
                </a:solidFill>
                <a:latin typeface="Arial" panose="020B0604020202020204" pitchFamily="34" charset="0"/>
                <a:cs typeface="Arial" panose="020B0604020202020204" pitchFamily="34" charset="0"/>
              </a:rPr>
              <a:t>Claims that people who grow older are inclined to maintain as much as they can of the same habits, personality, and style of life they developed in earlier years</a:t>
            </a:r>
          </a:p>
          <a:p>
            <a:pPr eaLnBrk="1" fontAlgn="auto" hangingPunct="1">
              <a:buFont typeface="Arial"/>
              <a:buChar char="•"/>
              <a:defRPr/>
            </a:pPr>
            <a:r>
              <a:rPr lang="en-GB" dirty="0">
                <a:solidFill>
                  <a:schemeClr val="tx1">
                    <a:lumMod val="85000"/>
                    <a:lumOff val="15000"/>
                  </a:schemeClr>
                </a:solidFill>
                <a:latin typeface="Arial" panose="020B0604020202020204" pitchFamily="34" charset="0"/>
                <a:cs typeface="Arial" panose="020B0604020202020204" pitchFamily="34" charset="0"/>
              </a:rPr>
              <a:t>Similar to Activity Theory in believing that decreases in social interaction are better explained by poor health or disability, rather than some functional need of society to “disengage” older people from their previous roles   </a:t>
            </a:r>
          </a:p>
          <a:p>
            <a:pPr marL="0" indent="0" algn="r">
              <a:buNone/>
              <a:defRPr/>
            </a:pPr>
            <a:r>
              <a:rPr lang="en-GB" dirty="0">
                <a:solidFill>
                  <a:schemeClr val="tx1">
                    <a:lumMod val="85000"/>
                    <a:lumOff val="15000"/>
                  </a:schemeClr>
                </a:solidFill>
                <a:latin typeface="Arial" panose="020B0604020202020204" pitchFamily="34" charset="0"/>
                <a:cs typeface="Arial" panose="020B0604020202020204" pitchFamily="34" charset="0"/>
              </a:rPr>
              <a:t>                                      </a:t>
            </a:r>
            <a:r>
              <a:rPr lang="en-GB" sz="1300" dirty="0">
                <a:solidFill>
                  <a:schemeClr val="tx1">
                    <a:lumMod val="85000"/>
                    <a:lumOff val="15000"/>
                  </a:schemeClr>
                </a:solidFill>
                <a:latin typeface="Arial" panose="020B0604020202020204" pitchFamily="34" charset="0"/>
                <a:cs typeface="Arial" panose="020B0604020202020204" pitchFamily="34" charset="0"/>
              </a:rPr>
              <a:t>(Wang, 2012)</a:t>
            </a:r>
          </a:p>
          <a:p>
            <a:pPr eaLnBrk="1" fontAlgn="auto" hangingPunct="1">
              <a:buFont typeface="Arial"/>
              <a:buChar char="•"/>
              <a:defRPr/>
            </a:pPr>
            <a:endParaRPr lang="en-GB" dirty="0">
              <a:solidFill>
                <a:schemeClr val="tx1">
                  <a:lumMod val="85000"/>
                  <a:lumOff val="15000"/>
                </a:schemeClr>
              </a:solidFill>
            </a:endParaRPr>
          </a:p>
        </p:txBody>
      </p:sp>
      <p:pic>
        <p:nvPicPr>
          <p:cNvPr id="32772" name="Picture 4">
            <a:extLst>
              <a:ext uri="{FF2B5EF4-FFF2-40B4-BE49-F238E27FC236}">
                <a16:creationId xmlns:a16="http://schemas.microsoft.com/office/drawing/2014/main" id="{9EFC3010-3062-0ED3-F21C-859034B99EE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543926" y="1093789"/>
            <a:ext cx="1673225" cy="115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3" name="Picture 7" descr="Image result for old person active printable free images">
            <a:extLst>
              <a:ext uri="{FF2B5EF4-FFF2-40B4-BE49-F238E27FC236}">
                <a16:creationId xmlns:a16="http://schemas.microsoft.com/office/drawing/2014/main" id="{447E90C3-8A89-4CB5-17E2-1AA18103B6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9888" b="9808"/>
          <a:stretch>
            <a:fillRect/>
          </a:stretch>
        </p:blipFill>
        <p:spPr bwMode="auto">
          <a:xfrm>
            <a:off x="2351089" y="1000126"/>
            <a:ext cx="1082675" cy="1217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4A3F8-F315-4C3A-965D-62A72F8AE1D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6DCD7ED7-4087-41B3-8382-2F3A84AF2740}"/>
              </a:ext>
            </a:extLst>
          </p:cNvPr>
          <p:cNvSpPr>
            <a:spLocks noGrp="1"/>
          </p:cNvSpPr>
          <p:nvPr>
            <p:ph idx="1"/>
          </p:nvPr>
        </p:nvSpPr>
        <p:spPr/>
        <p:txBody>
          <a:bodyPr>
            <a:normAutofit fontScale="40000" lnSpcReduction="20000"/>
          </a:bodyPr>
          <a:lstStyle/>
          <a:p>
            <a:r>
              <a:rPr lang="en-GB" dirty="0">
                <a:latin typeface="Arial" panose="020B0604020202020204" pitchFamily="34" charset="0"/>
                <a:cs typeface="Arial" panose="020B0604020202020204" pitchFamily="34" charset="0"/>
              </a:rPr>
              <a:t>Centre for Ageing Better (2021) </a:t>
            </a:r>
            <a:r>
              <a:rPr lang="en-GB" i="1" dirty="0">
                <a:latin typeface="Arial" panose="020B0604020202020204" pitchFamily="34" charset="0"/>
                <a:cs typeface="Arial" panose="020B0604020202020204" pitchFamily="34" charset="0"/>
              </a:rPr>
              <a:t>How the social model of disability can help us add life to years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2"/>
              </a:rPr>
              <a:t>https://ageing-better.org.uk/blogs/how-social-model-disability-can-help-us-add-life-years</a:t>
            </a:r>
            <a:r>
              <a:rPr lang="en-GB" dirty="0">
                <a:latin typeface="Arial" panose="020B0604020202020204" pitchFamily="34" charset="0"/>
                <a:cs typeface="Arial" panose="020B0604020202020204" pitchFamily="34" charset="0"/>
              </a:rPr>
              <a:t> (Accessed: 7 February 2022).</a:t>
            </a:r>
          </a:p>
          <a:p>
            <a:r>
              <a:rPr lang="en-GB" dirty="0">
                <a:latin typeface="Arial" panose="020B0604020202020204" pitchFamily="34" charset="0"/>
                <a:cs typeface="Arial" panose="020B0604020202020204" pitchFamily="34" charset="0"/>
              </a:rPr>
              <a:t>Disability Arts Online (2022) </a:t>
            </a:r>
            <a:r>
              <a:rPr lang="en-GB" i="1" dirty="0">
                <a:latin typeface="Arial" panose="020B0604020202020204" pitchFamily="34" charset="0"/>
                <a:cs typeface="Arial" panose="020B0604020202020204" pitchFamily="34" charset="0"/>
              </a:rPr>
              <a:t>Further towards an Affirmative Model of Disability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3"/>
              </a:rPr>
              <a:t>https://disabilityarts.online/magazine/opinion/towards-affirmative-model-disability/</a:t>
            </a:r>
            <a:r>
              <a:rPr lang="en-GB" dirty="0">
                <a:latin typeface="Arial" panose="020B0604020202020204" pitchFamily="34" charset="0"/>
                <a:cs typeface="Arial" panose="020B0604020202020204" pitchFamily="34" charset="0"/>
              </a:rPr>
              <a:t>   (Accessed: 28 January 2022).</a:t>
            </a:r>
          </a:p>
          <a:p>
            <a:r>
              <a:rPr lang="en-GB" dirty="0">
                <a:latin typeface="Arial" panose="020B0604020202020204" pitchFamily="34" charset="0"/>
                <a:cs typeface="Arial" panose="020B0604020202020204" pitchFamily="34" charset="0"/>
              </a:rPr>
              <a:t>Disability Nottinghamshire (2022) </a:t>
            </a:r>
            <a:r>
              <a:rPr lang="en-GB" i="1" dirty="0">
                <a:latin typeface="Arial" panose="020B0604020202020204" pitchFamily="34" charset="0"/>
                <a:cs typeface="Arial" panose="020B0604020202020204" pitchFamily="34" charset="0"/>
              </a:rPr>
              <a:t>Social Model vs Medical Model of disability </a:t>
            </a:r>
            <a:r>
              <a:rPr lang="en-GB" dirty="0">
                <a:latin typeface="Arial" panose="020B0604020202020204" pitchFamily="34" charset="0"/>
                <a:cs typeface="Arial" panose="020B0604020202020204" pitchFamily="34" charset="0"/>
              </a:rPr>
              <a:t>Available at:  (Accessed: 7 February 2022).</a:t>
            </a:r>
          </a:p>
          <a:p>
            <a:r>
              <a:rPr lang="en-GB" dirty="0">
                <a:latin typeface="Arial" panose="020B0604020202020204" pitchFamily="34" charset="0"/>
                <a:cs typeface="Arial" panose="020B0604020202020204" pitchFamily="34" charset="0"/>
              </a:rPr>
              <a:t>McCain H. (2016) </a:t>
            </a:r>
            <a:r>
              <a:rPr lang="en-GB" i="1" dirty="0">
                <a:latin typeface="Arial" panose="020B0604020202020204" pitchFamily="34" charset="0"/>
                <a:cs typeface="Arial" panose="020B0604020202020204" pitchFamily="34" charset="0"/>
              </a:rPr>
              <a:t>Medical Model of Disability versus Social Model of Disability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4"/>
              </a:rPr>
              <a:t>https://canbc.org/blog/medical-model-of-disability-versus-social-model-of-disability/#:~:text=The%20medical%20model%20tries%20to,between%20the%20individual%20and%20society</a:t>
            </a:r>
            <a:r>
              <a:rPr lang="en-GB" dirty="0">
                <a:latin typeface="Arial" panose="020B0604020202020204" pitchFamily="34" charset="0"/>
                <a:cs typeface="Arial" panose="020B0604020202020204" pitchFamily="34" charset="0"/>
              </a:rPr>
              <a:t>.  (Accessed: 10 February 2022).</a:t>
            </a:r>
          </a:p>
          <a:p>
            <a:pPr fontAlgn="ctr"/>
            <a:r>
              <a:rPr lang="en-GB" dirty="0" err="1">
                <a:latin typeface="Arial" panose="020B0604020202020204" pitchFamily="34" charset="0"/>
                <a:cs typeface="Arial" panose="020B0604020202020204" pitchFamily="34" charset="0"/>
              </a:rPr>
              <a:t>NeuroDivercity</a:t>
            </a:r>
            <a:r>
              <a:rPr lang="en-GB" dirty="0">
                <a:latin typeface="Arial" panose="020B0604020202020204" pitchFamily="34" charset="0"/>
                <a:cs typeface="Arial" panose="020B0604020202020204" pitchFamily="34" charset="0"/>
              </a:rPr>
              <a:t> (2017) </a:t>
            </a:r>
            <a:r>
              <a:rPr lang="en-GB" i="1" dirty="0">
                <a:latin typeface="Arial" panose="020B0604020202020204" pitchFamily="34" charset="0"/>
                <a:cs typeface="Arial" panose="020B0604020202020204" pitchFamily="34" charset="0"/>
              </a:rPr>
              <a:t>Social and Medical Models of Disability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5"/>
              </a:rPr>
              <a:t>https://www.neurodivercitysg.com/medical-model-vs-social-model.html</a:t>
            </a:r>
            <a:r>
              <a:rPr lang="en-GB" dirty="0">
                <a:latin typeface="Arial" panose="020B0604020202020204" pitchFamily="34" charset="0"/>
                <a:cs typeface="Arial" panose="020B0604020202020204" pitchFamily="34" charset="0"/>
              </a:rPr>
              <a:t> (Accessed: 7 February 2022).</a:t>
            </a:r>
            <a:r>
              <a:rPr lang="en-GB" b="1" i="0" dirty="0">
                <a:solidFill>
                  <a:srgbClr val="FFFFFF"/>
                </a:solidFill>
                <a:effectLst/>
                <a:latin typeface="Montserrat" panose="00000500000000000000" pitchFamily="2" charset="0"/>
              </a:rPr>
              <a:t>Medical &amp; Social Models of Disability</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OCR (2012) </a:t>
            </a:r>
            <a:r>
              <a:rPr lang="en-GB" i="1" dirty="0">
                <a:latin typeface="Arial" panose="020B0604020202020204" pitchFamily="34" charset="0"/>
                <a:cs typeface="Arial" panose="020B0604020202020204" pitchFamily="34" charset="0"/>
              </a:rPr>
              <a:t>Definitions of Health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6"/>
              </a:rPr>
              <a:t>https://www.ocr.org.uk/images/83072-unit-06-sociological-perspectives-for-health-and-social-care-teacher-instructions.pdf</a:t>
            </a:r>
            <a:r>
              <a:rPr lang="en-GB" dirty="0">
                <a:latin typeface="Arial" panose="020B0604020202020204" pitchFamily="34" charset="0"/>
                <a:cs typeface="Arial" panose="020B0604020202020204" pitchFamily="34" charset="0"/>
              </a:rPr>
              <a:t>   (Accessed: 7 February 2022).</a:t>
            </a:r>
          </a:p>
          <a:p>
            <a:pPr>
              <a:lnSpc>
                <a:spcPct val="107000"/>
              </a:lnSpc>
              <a:spcAft>
                <a:spcPts val="800"/>
              </a:spcAft>
            </a:pPr>
            <a:r>
              <a:rPr lang="en-GB" sz="2800" dirty="0">
                <a:effectLst/>
                <a:latin typeface="Arial" panose="020B0604020202020204" pitchFamily="34" charset="0"/>
                <a:ea typeface="Calibri" panose="020F0502020204030204" pitchFamily="34" charset="0"/>
                <a:cs typeface="Times New Roman" panose="02020603050405020304" pitchFamily="18" charset="0"/>
              </a:rPr>
              <a:t>Oldman, C. (2002). ‘Later life and the social model of disability: A comfortable partnership?’ </a:t>
            </a:r>
            <a:r>
              <a:rPr lang="en-GB" sz="2800" i="1" dirty="0">
                <a:effectLst/>
                <a:latin typeface="Arial" panose="020B0604020202020204" pitchFamily="34" charset="0"/>
                <a:ea typeface="Calibri" panose="020F0502020204030204" pitchFamily="34" charset="0"/>
                <a:cs typeface="Times New Roman" panose="02020603050405020304" pitchFamily="18" charset="0"/>
              </a:rPr>
              <a:t>Ageing and Society,</a:t>
            </a:r>
            <a:r>
              <a:rPr lang="en-GB" sz="2800" dirty="0">
                <a:effectLst/>
                <a:latin typeface="Arial" panose="020B0604020202020204" pitchFamily="34" charset="0"/>
                <a:ea typeface="Calibri" panose="020F0502020204030204" pitchFamily="34" charset="0"/>
                <a:cs typeface="Times New Roman" panose="02020603050405020304" pitchFamily="18" charset="0"/>
              </a:rPr>
              <a:t> </a:t>
            </a:r>
            <a:r>
              <a:rPr lang="en-GB" sz="2800" i="1" dirty="0">
                <a:effectLst/>
                <a:latin typeface="Arial" panose="020B0604020202020204" pitchFamily="34" charset="0"/>
                <a:ea typeface="Calibri" panose="020F0502020204030204" pitchFamily="34" charset="0"/>
                <a:cs typeface="Times New Roman" panose="02020603050405020304" pitchFamily="18" charset="0"/>
              </a:rPr>
              <a:t>22</a:t>
            </a:r>
            <a:r>
              <a:rPr lang="en-GB" sz="2800" dirty="0">
                <a:effectLst/>
                <a:latin typeface="Arial" panose="020B0604020202020204" pitchFamily="34" charset="0"/>
                <a:ea typeface="Calibri" panose="020F0502020204030204" pitchFamily="34" charset="0"/>
                <a:cs typeface="Times New Roman" panose="02020603050405020304" pitchFamily="18" charset="0"/>
              </a:rPr>
              <a:t>(6), pp.791-806.</a:t>
            </a: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Scope (no date) </a:t>
            </a:r>
            <a:r>
              <a:rPr lang="en-GB" i="1" dirty="0">
                <a:latin typeface="Arial" panose="020B0604020202020204" pitchFamily="34" charset="0"/>
                <a:ea typeface="Calibri" panose="020F0502020204030204" pitchFamily="34" charset="0"/>
                <a:cs typeface="Arial" panose="020B0604020202020204" pitchFamily="34" charset="0"/>
              </a:rPr>
              <a:t>Social Model of Disability </a:t>
            </a:r>
            <a:r>
              <a:rPr lang="en-GB" dirty="0">
                <a:latin typeface="Arial" panose="020B0604020202020204" pitchFamily="34" charset="0"/>
                <a:ea typeface="Calibri" panose="020F0502020204030204" pitchFamily="34" charset="0"/>
                <a:cs typeface="Arial" panose="020B0604020202020204" pitchFamily="34" charset="0"/>
              </a:rPr>
              <a:t>Available at: </a:t>
            </a:r>
            <a:r>
              <a:rPr lang="en-GB" dirty="0">
                <a:latin typeface="Arial" panose="020B0604020202020204" pitchFamily="34" charset="0"/>
                <a:ea typeface="Calibri" panose="020F0502020204030204" pitchFamily="34" charset="0"/>
                <a:cs typeface="Arial" panose="020B0604020202020204" pitchFamily="34" charset="0"/>
                <a:hlinkClick r:id="rId7"/>
              </a:rPr>
              <a:t>https://www.scope.org.uk/about-us/social-model-of-disability/</a:t>
            </a:r>
            <a:r>
              <a:rPr lang="en-GB" dirty="0">
                <a:latin typeface="Arial" panose="020B0604020202020204" pitchFamily="34" charset="0"/>
                <a:ea typeface="Calibri" panose="020F0502020204030204" pitchFamily="34" charset="0"/>
                <a:cs typeface="Arial" panose="020B0604020202020204" pitchFamily="34" charset="0"/>
              </a:rPr>
              <a:t> (Accessed: 28 January 2022).</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48172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2570" y="432651"/>
            <a:ext cx="10526860" cy="6527941"/>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References</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AgeUK, (2019) </a:t>
            </a:r>
            <a:r>
              <a:rPr lang="en-GB" sz="1000" i="1" dirty="0">
                <a:latin typeface="Arial" panose="020B0604020202020204" pitchFamily="34" charset="0"/>
                <a:ea typeface="Calibri" panose="020F0502020204030204" pitchFamily="34" charset="0"/>
                <a:cs typeface="Arial" panose="020B0604020202020204" pitchFamily="34" charset="0"/>
              </a:rPr>
              <a:t>Advance Decisions (Living Wills)</a:t>
            </a:r>
            <a:r>
              <a:rPr lang="en-GB" sz="1000" dirty="0">
                <a:latin typeface="Arial" panose="020B0604020202020204" pitchFamily="34" charset="0"/>
                <a:ea typeface="Calibri" panose="020F0502020204030204" pitchFamily="34" charset="0"/>
                <a:cs typeface="Arial" panose="020B0604020202020204" pitchFamily="34" charset="0"/>
              </a:rPr>
              <a:t> 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2"/>
              </a:rPr>
              <a:t>https://www.ageuk.org.uk/information-advice/money-legal/legal-issues/advance-decisions/</a:t>
            </a:r>
            <a:r>
              <a:rPr lang="en-GB" sz="1000" dirty="0">
                <a:latin typeface="Arial" panose="020B0604020202020204" pitchFamily="34" charset="0"/>
                <a:ea typeface="Calibri" panose="020F0502020204030204" pitchFamily="34" charset="0"/>
                <a:cs typeface="Arial" panose="020B0604020202020204" pitchFamily="34" charset="0"/>
              </a:rPr>
              <a:t> (Accessed: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Care.org (2023) </a:t>
            </a:r>
            <a:r>
              <a:rPr lang="en-GB" sz="1000" i="1" dirty="0">
                <a:latin typeface="Arial" panose="020B0604020202020204" pitchFamily="34" charset="0"/>
                <a:ea typeface="Calibri" panose="020F0502020204030204" pitchFamily="34" charset="0"/>
                <a:cs typeface="Arial" panose="020B0604020202020204" pitchFamily="34" charset="0"/>
              </a:rPr>
              <a:t>Assisted Suicide: Arguments for and against assisted suicide and euthanasia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ea typeface="Calibri" panose="020F0502020204030204" pitchFamily="34" charset="0"/>
                <a:cs typeface="Arial" panose="020B0604020202020204" pitchFamily="34" charset="0"/>
                <a:hlinkClick r:id="rId3"/>
              </a:rPr>
              <a:t>https://care.org.uk/cause/assisted-suicide/arguments-for-and-against-assisted-suicide-and-euthanasia</a:t>
            </a:r>
            <a:r>
              <a:rPr lang="en-GB" sz="1000" dirty="0">
                <a:latin typeface="Arial" panose="020B0604020202020204" pitchFamily="34" charset="0"/>
                <a:ea typeface="Calibri" panose="020F0502020204030204" pitchFamily="34" charset="0"/>
                <a:cs typeface="Arial" panose="020B0604020202020204" pitchFamily="34" charset="0"/>
              </a:rPr>
              <a:t> (Accessed: 22 January 2023).</a:t>
            </a:r>
            <a:endParaRPr lang="en-GB" sz="1000" i="1" dirty="0">
              <a:latin typeface="Arial" panose="020B0604020202020204" pitchFamily="34" charset="0"/>
              <a:ea typeface="Calibri" panose="020F0502020204030204" pitchFamily="34" charset="0"/>
              <a:cs typeface="Arial" panose="020B0604020202020204" pitchFamily="34" charset="0"/>
            </a:endParaRP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Dignity in Dying (2019) </a:t>
            </a:r>
            <a:r>
              <a:rPr lang="en-GB" sz="1000" i="1" dirty="0">
                <a:latin typeface="Arial" panose="020B0604020202020204" pitchFamily="34" charset="0"/>
                <a:ea typeface="Calibri" panose="020F0502020204030204" pitchFamily="34" charset="0"/>
                <a:cs typeface="Arial" panose="020B0604020202020204" pitchFamily="34" charset="0"/>
              </a:rPr>
              <a:t>Largest Ever Poll On Assisted Dying Finds Increase In Support To 84% Of Britons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ea typeface="Calibri" panose="020F0502020204030204" pitchFamily="34" charset="0"/>
                <a:cs typeface="Arial" panose="020B0604020202020204" pitchFamily="34" charset="0"/>
                <a:hlinkClick r:id="rId4"/>
              </a:rPr>
              <a:t>https://www.dignityindying.org.uk/news/poll-assisted-dying-support-84-britons/</a:t>
            </a:r>
            <a:r>
              <a:rPr lang="en-GB" sz="1000" dirty="0">
                <a:latin typeface="Arial" panose="020B0604020202020204" pitchFamily="34" charset="0"/>
                <a:ea typeface="Calibri" panose="020F0502020204030204" pitchFamily="34" charset="0"/>
                <a:cs typeface="Arial" panose="020B0604020202020204" pitchFamily="34" charset="0"/>
              </a:rPr>
              <a:t> (Accessed: 10 January 2023).</a:t>
            </a:r>
            <a:endParaRPr lang="en-GB" sz="1000" i="1" dirty="0">
              <a:latin typeface="Arial" panose="020B0604020202020204" pitchFamily="34" charset="0"/>
              <a:ea typeface="Calibri" panose="020F0502020204030204" pitchFamily="34" charset="0"/>
              <a:cs typeface="Arial" panose="020B0604020202020204" pitchFamily="34" charset="0"/>
            </a:endParaRP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Hospice UK, (2019) </a:t>
            </a:r>
            <a:r>
              <a:rPr lang="en-GB" sz="1000" i="1" dirty="0">
                <a:latin typeface="Arial" panose="020B0604020202020204" pitchFamily="34" charset="0"/>
                <a:ea typeface="Calibri" panose="020F0502020204030204" pitchFamily="34" charset="0"/>
                <a:cs typeface="Arial" panose="020B0604020202020204" pitchFamily="34" charset="0"/>
              </a:rPr>
              <a:t>Raising Awareness of Dying, Death and Bereavement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5"/>
              </a:rPr>
              <a:t>https://www.dyingmatters.org/page/SchoolLessonPlan</a:t>
            </a:r>
            <a:r>
              <a:rPr lang="en-GB" sz="1000" dirty="0">
                <a:latin typeface="Arial" panose="020B0604020202020204" pitchFamily="34" charset="0"/>
                <a:ea typeface="Calibri" panose="020F0502020204030204" pitchFamily="34" charset="0"/>
                <a:cs typeface="Arial" panose="020B0604020202020204" pitchFamily="34" charset="0"/>
              </a:rPr>
              <a:t> (Accessed: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GOV.UK, (2017) </a:t>
            </a:r>
            <a:r>
              <a:rPr lang="en-GB" sz="1000" i="1" dirty="0">
                <a:latin typeface="Arial" panose="020B0604020202020204" pitchFamily="34" charset="0"/>
                <a:ea typeface="Calibri" panose="020F0502020204030204" pitchFamily="34" charset="0"/>
                <a:cs typeface="Arial" panose="020B0604020202020204" pitchFamily="34" charset="0"/>
              </a:rPr>
              <a:t>Major Causes of Death and how they have Changed.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6"/>
              </a:rPr>
              <a:t>https://www.gov.uk/government/publications/health-profile-for-england/chapter-2-major-causes-of-death-and-how-they-have-changed</a:t>
            </a:r>
            <a:r>
              <a:rPr lang="en-GB" sz="1000" dirty="0">
                <a:latin typeface="Arial" panose="020B0604020202020204" pitchFamily="34" charset="0"/>
                <a:ea typeface="Calibri" panose="020F0502020204030204" pitchFamily="34" charset="0"/>
                <a:cs typeface="Arial" panose="020B0604020202020204" pitchFamily="34" charset="0"/>
              </a:rPr>
              <a:t> (Accessed: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Kellehear, A., (2014) </a:t>
            </a:r>
            <a:r>
              <a:rPr lang="en-GB" sz="1000" i="1" dirty="0">
                <a:latin typeface="Arial" panose="020B0604020202020204" pitchFamily="34" charset="0"/>
                <a:ea typeface="Calibri" panose="020F0502020204030204" pitchFamily="34" charset="0"/>
                <a:cs typeface="Arial" panose="020B0604020202020204" pitchFamily="34" charset="0"/>
              </a:rPr>
              <a:t>The Inner Life of the Dying Person (End-of-Life Care: A Series) </a:t>
            </a:r>
            <a:r>
              <a:rPr lang="en-GB" sz="1000" dirty="0">
                <a:latin typeface="Arial" panose="020B0604020202020204" pitchFamily="34" charset="0"/>
                <a:ea typeface="Calibri" panose="020F0502020204030204" pitchFamily="34" charset="0"/>
                <a:cs typeface="Arial" panose="020B0604020202020204" pitchFamily="34" charset="0"/>
              </a:rPr>
              <a:t>New York: Columbia University Publishers.</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Marie Curie (2023) </a:t>
            </a:r>
            <a:r>
              <a:rPr lang="en-GB" sz="1000" i="1" dirty="0">
                <a:latin typeface="Arial" panose="020B0604020202020204" pitchFamily="34" charset="0"/>
                <a:ea typeface="Calibri" panose="020F0502020204030204" pitchFamily="34" charset="0"/>
                <a:cs typeface="Arial" panose="020B0604020202020204" pitchFamily="34" charset="0"/>
              </a:rPr>
              <a:t>What is a Death Doula?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ea typeface="Calibri" panose="020F0502020204030204" pitchFamily="34" charset="0"/>
                <a:cs typeface="Arial" panose="020B0604020202020204" pitchFamily="34" charset="0"/>
                <a:hlinkClick r:id="rId7"/>
              </a:rPr>
              <a:t>https://www.mariecurie.org.uk/talkabout/articles/what-is-a-death-doula/288358#:~:text=In%20the%20UK%2C%20End%20of,Living%20Well%20Dying%20Training%20programme%20</a:t>
            </a:r>
            <a:r>
              <a:rPr lang="en-GB" sz="1000" dirty="0">
                <a:latin typeface="Arial" panose="020B0604020202020204" pitchFamily="34" charset="0"/>
                <a:ea typeface="Calibri" panose="020F0502020204030204" pitchFamily="34" charset="0"/>
                <a:cs typeface="Arial" panose="020B0604020202020204" pitchFamily="34" charset="0"/>
              </a:rPr>
              <a:t>. (Accessed: 20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NHS. (2022) </a:t>
            </a:r>
            <a:r>
              <a:rPr lang="en-GB" sz="1000" i="1" dirty="0">
                <a:latin typeface="Arial" panose="020B0604020202020204" pitchFamily="34" charset="0"/>
                <a:ea typeface="Calibri" panose="020F0502020204030204" pitchFamily="34" charset="0"/>
                <a:cs typeface="Arial" panose="020B0604020202020204" pitchFamily="34" charset="0"/>
              </a:rPr>
              <a:t>What to Expect from End of Life Care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ea typeface="Calibri" panose="020F0502020204030204" pitchFamily="34" charset="0"/>
                <a:cs typeface="Arial" panose="020B0604020202020204" pitchFamily="34" charset="0"/>
                <a:hlinkClick r:id="rId8"/>
              </a:rPr>
              <a:t>https://www.nhs.uk/conditions/end-of-life-care/what-to-expect-from-care/</a:t>
            </a:r>
            <a:r>
              <a:rPr lang="en-GB" sz="1000" dirty="0">
                <a:latin typeface="Arial" panose="020B0604020202020204" pitchFamily="34" charset="0"/>
                <a:ea typeface="Calibri" panose="020F0502020204030204" pitchFamily="34" charset="0"/>
                <a:cs typeface="Arial" panose="020B0604020202020204" pitchFamily="34" charset="0"/>
              </a:rPr>
              <a:t> Accessed: 5 September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NHS, (2020) </a:t>
            </a:r>
            <a:r>
              <a:rPr lang="en-GB" sz="1000" i="1" dirty="0">
                <a:latin typeface="Arial" panose="020B0604020202020204" pitchFamily="34" charset="0"/>
                <a:ea typeface="Calibri" panose="020F0502020204030204" pitchFamily="34" charset="0"/>
                <a:cs typeface="Arial" panose="020B0604020202020204" pitchFamily="34" charset="0"/>
              </a:rPr>
              <a:t>Brain Death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9"/>
              </a:rPr>
              <a:t>https://www.nhs.uk/conditions/brain-death/</a:t>
            </a:r>
            <a:r>
              <a:rPr lang="en-GB" sz="1000" dirty="0">
                <a:latin typeface="Arial" panose="020B0604020202020204" pitchFamily="34" charset="0"/>
                <a:cs typeface="Arial" panose="020B0604020202020204" pitchFamily="34" charset="0"/>
              </a:rPr>
              <a:t> </a:t>
            </a:r>
            <a:r>
              <a:rPr lang="en-GB" sz="1000" dirty="0">
                <a:latin typeface="Arial" panose="020B0604020202020204" pitchFamily="34" charset="0"/>
                <a:ea typeface="Calibri" panose="020F0502020204030204" pitchFamily="34" charset="0"/>
                <a:cs typeface="Arial" panose="020B0604020202020204" pitchFamily="34" charset="0"/>
              </a:rPr>
              <a:t>(Accessed: 12 January 2023).</a:t>
            </a:r>
            <a:endParaRPr lang="en-GB" sz="1000" dirty="0">
              <a:latin typeface="Arial" panose="020B0604020202020204" pitchFamily="34" charset="0"/>
              <a:cs typeface="Arial" panose="020B0604020202020204" pitchFamily="34" charset="0"/>
            </a:endParaRP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NHS, (2017) </a:t>
            </a:r>
            <a:r>
              <a:rPr lang="en-GB" sz="1000" i="1" dirty="0">
                <a:latin typeface="Arial" panose="020B0604020202020204" pitchFamily="34" charset="0"/>
                <a:ea typeface="Calibri" panose="020F0502020204030204" pitchFamily="34" charset="0"/>
                <a:cs typeface="Arial" panose="020B0604020202020204" pitchFamily="34" charset="0"/>
              </a:rPr>
              <a:t>Euthanasia and Assisted Suicide.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0"/>
              </a:rPr>
              <a:t>https://www.nhs.uk/conditions/euthanasia-and-assisted-suicide/</a:t>
            </a:r>
            <a:r>
              <a:rPr lang="en-GB" sz="1000" dirty="0">
                <a:latin typeface="Arial" panose="020B0604020202020204" pitchFamily="34" charset="0"/>
                <a:ea typeface="Calibri" panose="020F0502020204030204" pitchFamily="34" charset="0"/>
                <a:cs typeface="Arial" panose="020B0604020202020204" pitchFamily="34" charset="0"/>
              </a:rPr>
              <a:t> (Accessed: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NHS, (2016)</a:t>
            </a:r>
            <a:r>
              <a:rPr lang="en-GB" sz="1000" b="1" kern="1800" dirty="0">
                <a:solidFill>
                  <a:srgbClr val="212B32"/>
                </a:solidFill>
                <a:latin typeface="Arial" panose="020B0604020202020204" pitchFamily="34" charset="0"/>
                <a:ea typeface="Times New Roman" panose="02020603050405020304" pitchFamily="18" charset="0"/>
                <a:cs typeface="Arial" panose="020B0604020202020204" pitchFamily="34" charset="0"/>
              </a:rPr>
              <a:t> </a:t>
            </a:r>
            <a:r>
              <a:rPr lang="en-GB" sz="1000" i="1" dirty="0">
                <a:latin typeface="Arial" panose="020B0604020202020204" pitchFamily="34" charset="0"/>
                <a:ea typeface="Calibri" panose="020F0502020204030204" pitchFamily="34" charset="0"/>
                <a:cs typeface="Arial" panose="020B0604020202020204" pitchFamily="34" charset="0"/>
              </a:rPr>
              <a:t>Brain stem death.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9"/>
              </a:rPr>
              <a:t>https://www.nhs.uk/conditions/brain-death/</a:t>
            </a:r>
            <a:r>
              <a:rPr lang="en-GB" sz="1000" dirty="0">
                <a:latin typeface="Arial" panose="020B0604020202020204" pitchFamily="34" charset="0"/>
                <a:ea typeface="Calibri" panose="020F0502020204030204" pitchFamily="34" charset="0"/>
                <a:cs typeface="Arial" panose="020B0604020202020204" pitchFamily="34" charset="0"/>
              </a:rPr>
              <a:t> (Accessed: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NHS England (2023) </a:t>
            </a:r>
            <a:r>
              <a:rPr lang="en-GB" sz="1000" i="1" dirty="0">
                <a:latin typeface="Arial" panose="020B0604020202020204" pitchFamily="34" charset="0"/>
                <a:ea typeface="Calibri" panose="020F0502020204030204" pitchFamily="34" charset="0"/>
                <a:cs typeface="Arial" panose="020B0604020202020204" pitchFamily="34" charset="0"/>
              </a:rPr>
              <a:t>Specialist palliative and end of life care services Adult service specification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ea typeface="Calibri" panose="020F0502020204030204" pitchFamily="34" charset="0"/>
                <a:cs typeface="Arial" panose="020B0604020202020204" pitchFamily="34" charset="0"/>
                <a:hlinkClick r:id="rId11"/>
              </a:rPr>
              <a:t>https://www.england.nhs.uk/wp-content/uploads/2023/01/B1674-specialist-palliative-and-end-of-life-care-services-adult-service-specification.pdf</a:t>
            </a:r>
            <a:r>
              <a:rPr lang="en-GB" sz="1000" dirty="0">
                <a:latin typeface="Arial" panose="020B0604020202020204" pitchFamily="34" charset="0"/>
                <a:ea typeface="Calibri" panose="020F0502020204030204" pitchFamily="34" charset="0"/>
                <a:cs typeface="Arial" panose="020B0604020202020204" pitchFamily="34" charset="0"/>
              </a:rPr>
              <a:t> Accessed: 2 September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ONS, (2019) </a:t>
            </a:r>
            <a:r>
              <a:rPr lang="en-GB" sz="1000" i="1" dirty="0">
                <a:latin typeface="Arial" panose="020B0604020202020204" pitchFamily="34" charset="0"/>
                <a:ea typeface="Calibri" panose="020F0502020204030204" pitchFamily="34" charset="0"/>
                <a:cs typeface="Arial" panose="020B0604020202020204" pitchFamily="34" charset="0"/>
              </a:rPr>
              <a:t>Suicides in the UK: 2018 Registrations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12"/>
              </a:rPr>
              <a:t>https://www.ons.gov.uk/peoplepopulationandcommunity/birthsdeathsandmarriages/deaths/bulletins/suicidesintheunitedkingdom/2018registrations#suicide-patterns-by-age</a:t>
            </a:r>
            <a:r>
              <a:rPr lang="en-GB" sz="1000" dirty="0">
                <a:latin typeface="Arial" panose="020B0604020202020204" pitchFamily="34" charset="0"/>
                <a:cs typeface="Arial" panose="020B0604020202020204" pitchFamily="34" charset="0"/>
              </a:rPr>
              <a:t> </a:t>
            </a:r>
            <a:r>
              <a:rPr lang="en-GB" sz="1000" dirty="0">
                <a:latin typeface="Arial" panose="020B0604020202020204" pitchFamily="34" charset="0"/>
                <a:ea typeface="Calibri" panose="020F0502020204030204" pitchFamily="34" charset="0"/>
                <a:cs typeface="Arial" panose="020B0604020202020204" pitchFamily="34" charset="0"/>
              </a:rPr>
              <a:t>(Accessed: 12 January 2023).</a:t>
            </a:r>
            <a:endParaRPr lang="en-GB" sz="1000" dirty="0">
              <a:latin typeface="Arial" panose="020B0604020202020204" pitchFamily="34" charset="0"/>
              <a:cs typeface="Arial" panose="020B0604020202020204" pitchFamily="34" charset="0"/>
            </a:endParaRPr>
          </a:p>
          <a:p>
            <a:pPr marL="540385" indent="-540385">
              <a:lnSpc>
                <a:spcPct val="107000"/>
              </a:lnSpc>
              <a:spcAft>
                <a:spcPts val="800"/>
              </a:spcAft>
            </a:pPr>
            <a:r>
              <a:rPr lang="en-GB" sz="1000" dirty="0" err="1">
                <a:latin typeface="Arial" panose="020B0604020202020204" pitchFamily="34" charset="0"/>
                <a:ea typeface="Calibri" panose="020F0502020204030204" pitchFamily="34" charset="0"/>
                <a:cs typeface="Arial" panose="020B0604020202020204" pitchFamily="34" charset="0"/>
              </a:rPr>
              <a:t>Oram</a:t>
            </a:r>
            <a:r>
              <a:rPr lang="en-GB" sz="1000" dirty="0">
                <a:latin typeface="Arial" panose="020B0604020202020204" pitchFamily="34" charset="0"/>
                <a:ea typeface="Calibri" panose="020F0502020204030204" pitchFamily="34" charset="0"/>
                <a:cs typeface="Arial" panose="020B0604020202020204" pitchFamily="34" charset="0"/>
              </a:rPr>
              <a:t>, J. and Murphy, P. (2011) ‘Diagnosis of Death’ </a:t>
            </a:r>
            <a:r>
              <a:rPr lang="en-GB" sz="1000" i="1" dirty="0">
                <a:latin typeface="Arial" panose="020B0604020202020204" pitchFamily="34" charset="0"/>
                <a:ea typeface="Calibri" panose="020F0502020204030204" pitchFamily="34" charset="0"/>
                <a:cs typeface="Arial" panose="020B0604020202020204" pitchFamily="34" charset="0"/>
              </a:rPr>
              <a:t>Continuing Education in Anaesthesia Critical Care &amp; Pain</a:t>
            </a:r>
            <a:r>
              <a:rPr lang="en-GB" sz="1000" dirty="0">
                <a:latin typeface="Arial" panose="020B0604020202020204" pitchFamily="34" charset="0"/>
                <a:ea typeface="Calibri" panose="020F0502020204030204" pitchFamily="34" charset="0"/>
                <a:cs typeface="Arial" panose="020B0604020202020204" pitchFamily="34" charset="0"/>
              </a:rPr>
              <a:t>, 11(3), pp. 77–81.</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ScienceDirect, (2019) </a:t>
            </a:r>
            <a:r>
              <a:rPr lang="en-GB" sz="1000" i="1" dirty="0">
                <a:latin typeface="Arial" panose="020B0604020202020204" pitchFamily="34" charset="0"/>
                <a:ea typeface="Calibri" panose="020F0502020204030204" pitchFamily="34" charset="0"/>
                <a:cs typeface="Arial" panose="020B0604020202020204" pitchFamily="34" charset="0"/>
              </a:rPr>
              <a:t>Learn more about Grief</a:t>
            </a:r>
            <a:r>
              <a:rPr lang="en-GB" sz="1000" dirty="0">
                <a:latin typeface="Arial" panose="020B0604020202020204" pitchFamily="34" charset="0"/>
                <a:ea typeface="Calibri" panose="020F0502020204030204" pitchFamily="34" charset="0"/>
                <a:cs typeface="Arial" panose="020B0604020202020204" pitchFamily="34" charset="0"/>
              </a:rPr>
              <a:t> 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3"/>
              </a:rPr>
              <a:t>https://www.sciencedirect.com/topics/neuroscience/grief</a:t>
            </a:r>
            <a:r>
              <a:rPr lang="en-GB" sz="1000" dirty="0">
                <a:latin typeface="Arial" panose="020B0604020202020204" pitchFamily="34" charset="0"/>
                <a:ea typeface="Calibri" panose="020F0502020204030204" pitchFamily="34" charset="0"/>
                <a:cs typeface="Arial" panose="020B0604020202020204" pitchFamily="34" charset="0"/>
              </a:rPr>
              <a:t> (Accessed: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Statista (2022) </a:t>
            </a:r>
            <a:r>
              <a:rPr lang="en-GB" sz="1000" i="1" dirty="0">
                <a:latin typeface="Arial" panose="020B0604020202020204" pitchFamily="34" charset="0"/>
                <a:ea typeface="Calibri" panose="020F0502020204030204" pitchFamily="34" charset="0"/>
                <a:cs typeface="Arial" panose="020B0604020202020204" pitchFamily="34" charset="0"/>
              </a:rPr>
              <a:t>Where Most People Die by Assisted Suicide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ea typeface="Calibri" panose="020F0502020204030204" pitchFamily="34" charset="0"/>
                <a:cs typeface="Arial" panose="020B0604020202020204" pitchFamily="34" charset="0"/>
                <a:hlinkClick r:id="rId14"/>
              </a:rPr>
              <a:t>https://www.statista.com/chart/28133/assisted-dying-world-map/</a:t>
            </a:r>
            <a:r>
              <a:rPr lang="en-GB" sz="1000" dirty="0">
                <a:latin typeface="Arial" panose="020B0604020202020204" pitchFamily="34" charset="0"/>
                <a:ea typeface="Calibri" panose="020F0502020204030204" pitchFamily="34" charset="0"/>
                <a:cs typeface="Arial" panose="020B0604020202020204" pitchFamily="34" charset="0"/>
              </a:rPr>
              <a:t> (Accessed: 10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Stroebe, M., </a:t>
            </a:r>
            <a:r>
              <a:rPr lang="en-GB" sz="1000" dirty="0" err="1">
                <a:latin typeface="Arial" panose="020B0604020202020204" pitchFamily="34" charset="0"/>
                <a:ea typeface="Calibri" panose="020F0502020204030204" pitchFamily="34" charset="0"/>
                <a:cs typeface="Arial" panose="020B0604020202020204" pitchFamily="34" charset="0"/>
              </a:rPr>
              <a:t>Schut</a:t>
            </a:r>
            <a:r>
              <a:rPr lang="en-GB" sz="1000" dirty="0">
                <a:latin typeface="Arial" panose="020B0604020202020204" pitchFamily="34" charset="0"/>
                <a:ea typeface="Calibri" panose="020F0502020204030204" pitchFamily="34" charset="0"/>
                <a:cs typeface="Arial" panose="020B0604020202020204" pitchFamily="34" charset="0"/>
              </a:rPr>
              <a:t>, H. and </a:t>
            </a:r>
            <a:r>
              <a:rPr lang="en-GB" sz="1000" dirty="0" err="1">
                <a:latin typeface="Arial" panose="020B0604020202020204" pitchFamily="34" charset="0"/>
                <a:ea typeface="Calibri" panose="020F0502020204030204" pitchFamily="34" charset="0"/>
                <a:cs typeface="Arial" panose="020B0604020202020204" pitchFamily="34" charset="0"/>
              </a:rPr>
              <a:t>Boerner</a:t>
            </a:r>
            <a:r>
              <a:rPr lang="en-GB" sz="1000" dirty="0">
                <a:latin typeface="Arial" panose="020B0604020202020204" pitchFamily="34" charset="0"/>
                <a:ea typeface="Calibri" panose="020F0502020204030204" pitchFamily="34" charset="0"/>
                <a:cs typeface="Arial" panose="020B0604020202020204" pitchFamily="34" charset="0"/>
              </a:rPr>
              <a:t>, K. (2017) </a:t>
            </a:r>
            <a:r>
              <a:rPr lang="en-GB" sz="1000" i="1" dirty="0">
                <a:latin typeface="Arial" panose="020B0604020202020204" pitchFamily="34" charset="0"/>
                <a:ea typeface="Calibri" panose="020F0502020204030204" pitchFamily="34" charset="0"/>
                <a:cs typeface="Arial" panose="020B0604020202020204" pitchFamily="34" charset="0"/>
              </a:rPr>
              <a:t>Cautioning Health-Care Professionals: Bereaved Persons are Misguided through the Stages of Grief.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5"/>
              </a:rPr>
              <a:t>https://journals.sagepub.com/doi/full/10.1177/0030222817691870</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rPr>
              <a:t> </a:t>
            </a:r>
            <a:r>
              <a:rPr lang="en-GB" sz="1000" dirty="0">
                <a:latin typeface="Arial" panose="020B0604020202020204" pitchFamily="34" charset="0"/>
                <a:ea typeface="Calibri" panose="020F0502020204030204" pitchFamily="34" charset="0"/>
                <a:cs typeface="Arial" panose="020B0604020202020204" pitchFamily="34" charset="0"/>
              </a:rPr>
              <a:t>(Accessed: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YouGov (2021) </a:t>
            </a:r>
            <a:r>
              <a:rPr lang="en-GB" sz="1000" i="1" dirty="0">
                <a:latin typeface="Arial" panose="020B0604020202020204" pitchFamily="34" charset="0"/>
                <a:ea typeface="Calibri" panose="020F0502020204030204" pitchFamily="34" charset="0"/>
                <a:cs typeface="Arial" panose="020B0604020202020204" pitchFamily="34" charset="0"/>
              </a:rPr>
              <a:t>Doctor Assisted Suicide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ea typeface="Calibri" panose="020F0502020204030204" pitchFamily="34" charset="0"/>
                <a:cs typeface="Arial" panose="020B0604020202020204" pitchFamily="34" charset="0"/>
                <a:hlinkClick r:id="rId16"/>
              </a:rPr>
              <a:t>https://docs.cdn.yougov.com/9zj99qnobf/YouGov%20-%20Doctor-assisted%20suicide.pdf</a:t>
            </a:r>
            <a:r>
              <a:rPr lang="en-GB" sz="1000" dirty="0">
                <a:latin typeface="Arial" panose="020B0604020202020204" pitchFamily="34" charset="0"/>
                <a:ea typeface="Calibri" panose="020F0502020204030204" pitchFamily="34" charset="0"/>
                <a:cs typeface="Arial" panose="020B0604020202020204" pitchFamily="34" charset="0"/>
              </a:rPr>
              <a:t> (Accessed: 13 January 2023).</a:t>
            </a:r>
          </a:p>
          <a:p>
            <a:endParaRPr lang="en-GB" sz="1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31262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1_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3581</Words>
  <Application>Microsoft Office PowerPoint</Application>
  <PresentationFormat>Widescreen</PresentationFormat>
  <Paragraphs>255</Paragraphs>
  <Slides>48</Slides>
  <Notes>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48</vt:i4>
      </vt:variant>
    </vt:vector>
  </HeadingPairs>
  <TitlesOfParts>
    <vt:vector size="55" baseType="lpstr">
      <vt:lpstr>Sabon</vt:lpstr>
      <vt:lpstr>Arial</vt:lpstr>
      <vt:lpstr>Calibri</vt:lpstr>
      <vt:lpstr>Garamond</vt:lpstr>
      <vt:lpstr>Montserrat</vt:lpstr>
      <vt:lpstr>Organic</vt:lpstr>
      <vt:lpstr>1_Organic</vt:lpstr>
      <vt:lpstr>Ageing and Dying </vt:lpstr>
      <vt:lpstr>During the session today.. </vt:lpstr>
      <vt:lpstr>Medical and Social Models</vt:lpstr>
      <vt:lpstr>The Medical Model</vt:lpstr>
      <vt:lpstr>Positives of the Medical Model</vt:lpstr>
      <vt:lpstr>Negatives of the Medical Model</vt:lpstr>
      <vt:lpstr>The Social Model</vt:lpstr>
      <vt:lpstr>Positives of the Social Model</vt:lpstr>
      <vt:lpstr>Negatives of the Social Model</vt:lpstr>
      <vt:lpstr>The Medical Model of Disability</vt:lpstr>
      <vt:lpstr>PowerPoint Presentation</vt:lpstr>
      <vt:lpstr> Social Model of Disability</vt:lpstr>
      <vt:lpstr>PowerPoint Presentation</vt:lpstr>
      <vt:lpstr>Death and Dying</vt:lpstr>
      <vt:lpstr>NHS End of Life Care Pathway </vt:lpstr>
      <vt:lpstr>NHS End of Life Care Pathway </vt:lpstr>
      <vt:lpstr>PowerPoint Presentation</vt:lpstr>
      <vt:lpstr>5 Priorities for Care if you are at EOL </vt:lpstr>
      <vt:lpstr>Defining Death: Determining the Point at Which Life Ends</vt:lpstr>
      <vt:lpstr>FUNCTIONAL DEATH is the Absence of a Heartbeat and Breathing </vt:lpstr>
      <vt:lpstr>Because of the Vagueness of what “Functional Death” is, Medical Doctors now use Brain Functioning to Determine Death</vt:lpstr>
      <vt:lpstr>Choosing the Way One Dies - People Now have Choices</vt:lpstr>
      <vt:lpstr>It is Sometimes Difficult to get Medical Personnel to Follow these Directives… </vt:lpstr>
      <vt:lpstr>Do Not Resuscitate- DNR.</vt:lpstr>
      <vt:lpstr>Euthanasia and Assisted Suicide</vt:lpstr>
      <vt:lpstr>Euthanasia and Assisted Suicide</vt:lpstr>
      <vt:lpstr>Public Opinion on Euthanasia and Assisted Suicide</vt:lpstr>
      <vt:lpstr>The Law</vt:lpstr>
      <vt:lpstr>Choosing Death Around the World</vt:lpstr>
      <vt:lpstr>The Stages of Death: Understanding the Process of Dying</vt:lpstr>
      <vt:lpstr>Kubler-Ross’ 5 Stages of Death</vt:lpstr>
      <vt:lpstr>Kubler-Ross’ 5 Stages of Death</vt:lpstr>
      <vt:lpstr>Kubler-Ross’ 5 Stages of Death</vt:lpstr>
      <vt:lpstr>Kubler-Ross’ 5 Stages of Death</vt:lpstr>
      <vt:lpstr>Kubler-Ross’ 5 Stages of Death</vt:lpstr>
      <vt:lpstr>Kubler-Ross’ 5 Stages of Death</vt:lpstr>
      <vt:lpstr>Criticisms of Kubler-Ross's Model </vt:lpstr>
      <vt:lpstr> Theories of Ageing   </vt:lpstr>
      <vt:lpstr>PowerPoint Presentation</vt:lpstr>
      <vt:lpstr>PowerPoint Presentation</vt:lpstr>
      <vt:lpstr> Social Theories of Ageing</vt:lpstr>
      <vt:lpstr>Disengagement Theory </vt:lpstr>
      <vt:lpstr>Disengagement Theory</vt:lpstr>
      <vt:lpstr>Activity Theory</vt:lpstr>
      <vt:lpstr>Activity Theory</vt:lpstr>
      <vt:lpstr>Continuity Theory</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Ageing and Dying </dc:title>
  <dc:creator>Rebecca Stewart</dc:creator>
  <cp:lastModifiedBy>Rebecca Stewart</cp:lastModifiedBy>
  <cp:revision>1</cp:revision>
  <dcterms:created xsi:type="dcterms:W3CDTF">2024-02-08T21:29:27Z</dcterms:created>
  <dcterms:modified xsi:type="dcterms:W3CDTF">2024-02-08T22:04:19Z</dcterms:modified>
</cp:coreProperties>
</file>