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71" r:id="rId5"/>
    <p:sldId id="291" r:id="rId6"/>
    <p:sldId id="316" r:id="rId7"/>
    <p:sldId id="317" r:id="rId8"/>
    <p:sldId id="318" r:id="rId9"/>
    <p:sldId id="319" r:id="rId10"/>
    <p:sldId id="321" r:id="rId11"/>
    <p:sldId id="322" r:id="rId12"/>
    <p:sldId id="325" r:id="rId13"/>
    <p:sldId id="326" r:id="rId14"/>
    <p:sldId id="327" r:id="rId15"/>
    <p:sldId id="328" r:id="rId16"/>
    <p:sldId id="329" r:id="rId17"/>
    <p:sldId id="331" r:id="rId18"/>
    <p:sldId id="332" r:id="rId19"/>
    <p:sldId id="333" r:id="rId20"/>
    <p:sldId id="335" r:id="rId21"/>
    <p:sldId id="336" r:id="rId22"/>
    <p:sldId id="337" r:id="rId23"/>
    <p:sldId id="338" r:id="rId24"/>
    <p:sldId id="339" r:id="rId25"/>
    <p:sldId id="341" r:id="rId26"/>
    <p:sldId id="342" r:id="rId27"/>
    <p:sldId id="343" r:id="rId28"/>
    <p:sldId id="344" r:id="rId29"/>
    <p:sldId id="345" r:id="rId30"/>
    <p:sldId id="346" r:id="rId31"/>
    <p:sldId id="347" r:id="rId32"/>
    <p:sldId id="352" r:id="rId33"/>
    <p:sldId id="353" r:id="rId34"/>
    <p:sldId id="354" r:id="rId35"/>
    <p:sldId id="355" r:id="rId36"/>
    <p:sldId id="356" r:id="rId37"/>
    <p:sldId id="348" r:id="rId38"/>
    <p:sldId id="351" r:id="rId39"/>
    <p:sldId id="357" r:id="rId4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653" autoAdjust="0"/>
  </p:normalViewPr>
  <p:slideViewPr>
    <p:cSldViewPr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 dirty="0" smtClean="0"/>
              <a:t>insert header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 dirty="0" smtClean="0"/>
              <a:t>insert header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 dirty="0" smtClean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50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40837-779E-4BE0-834A-69DA6342FC4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338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To run this as an exercise, you can read out (or get them to read in groups) a text and ask them to shout out a relevant question as you go, indicating where</a:t>
            </a:r>
            <a:r>
              <a:rPr lang="en-GB" baseline="0" dirty="0" smtClean="0"/>
              <a:t> they find it problematic, either in terms of its validity or the level of explanation it provides.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40837-779E-4BE0-834A-69DA6342FC4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987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dirty="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dirty="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dirty="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dirty="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dirty="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723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2153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  <p:sldLayoutId id="214748366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4"/>
                </a:solidFill>
              </a:rPr>
              <a:t>Using Information in HR </a:t>
            </a:r>
            <a:br>
              <a:rPr lang="en-GB" dirty="0" smtClean="0">
                <a:solidFill>
                  <a:schemeClr val="accent4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WK3: Report Writing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48064" y="472514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>
                <a:solidFill>
                  <a:schemeClr val="bg1"/>
                </a:solidFill>
              </a:rPr>
              <a:t>Julie Potter: September 2017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 smtClean="0"/>
              <a:t>Module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489117867"/>
              </p:ext>
            </p:extLst>
          </p:nvPr>
        </p:nvGraphicFramePr>
        <p:xfrm>
          <a:off x="385887" y="2636912"/>
          <a:ext cx="8310562" cy="2614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/>
                <a:gridCol w="7403431"/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Creating</a:t>
                      </a:r>
                      <a:r>
                        <a:rPr lang="en-US" sz="1700" b="0" baseline="0" dirty="0" smtClean="0">
                          <a:solidFill>
                            <a:schemeClr val="tx1"/>
                          </a:solidFill>
                        </a:rPr>
                        <a:t> a critical literature review</a:t>
                      </a:r>
                      <a:endParaRPr lang="en-US" sz="17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Drawing conclusions and making</a:t>
                      </a:r>
                      <a:r>
                        <a:rPr lang="en-US" sz="1700" b="0" baseline="0" dirty="0" smtClean="0">
                          <a:solidFill>
                            <a:schemeClr val="tx1"/>
                          </a:solidFill>
                        </a:rPr>
                        <a:t> recommendations</a:t>
                      </a:r>
                      <a:endParaRPr lang="en-US" sz="17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Structuring</a:t>
                      </a:r>
                      <a:r>
                        <a:rPr lang="en-US" sz="1700" baseline="0" dirty="0" smtClean="0"/>
                        <a:t> your report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8147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aim of session is to help you to draw </a:t>
            </a:r>
            <a:r>
              <a:rPr lang="en-GB" dirty="0"/>
              <a:t>meaningful conclusions from the </a:t>
            </a:r>
            <a:r>
              <a:rPr lang="en-GB" dirty="0" smtClean="0"/>
              <a:t>literature review </a:t>
            </a:r>
            <a:r>
              <a:rPr lang="en-GB" dirty="0"/>
              <a:t>and make </a:t>
            </a:r>
            <a:r>
              <a:rPr lang="en-GB" dirty="0" smtClean="0"/>
              <a:t>justified recommendations </a:t>
            </a:r>
            <a:r>
              <a:rPr lang="en-GB" dirty="0"/>
              <a:t>for improvements in practice.</a:t>
            </a:r>
            <a:endParaRPr lang="en-US" altLang="en-US" b="1" dirty="0">
              <a:ea typeface="Helvetica" charset="0"/>
              <a:cs typeface="Helvetica" charset="0"/>
              <a:sym typeface="Helvetica" charset="0"/>
            </a:endParaRPr>
          </a:p>
          <a:p>
            <a:endParaRPr lang="en-GB" dirty="0"/>
          </a:p>
          <a:p>
            <a:r>
              <a:rPr lang="en-GB" dirty="0" smtClean="0"/>
              <a:t>The session will cover: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3270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/>
              <a:t>Creating a critical literature review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496944" cy="416106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Today is about: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Getting </a:t>
            </a:r>
            <a:r>
              <a:rPr lang="en-GB" dirty="0" smtClean="0"/>
              <a:t>you to think about the purpose of a literature review</a:t>
            </a:r>
          </a:p>
          <a:p>
            <a:endParaRPr lang="en-GB" dirty="0"/>
          </a:p>
          <a:p>
            <a:r>
              <a:rPr lang="en-GB" dirty="0" smtClean="0"/>
              <a:t>Getting you to think about what your own literature review will look like</a:t>
            </a:r>
          </a:p>
          <a:p>
            <a:endParaRPr lang="en-GB" dirty="0"/>
          </a:p>
          <a:p>
            <a:r>
              <a:rPr lang="en-GB" dirty="0" smtClean="0"/>
              <a:t>Critical </a:t>
            </a:r>
            <a:r>
              <a:rPr lang="en-GB" dirty="0" smtClean="0"/>
              <a:t>thinking and </a:t>
            </a:r>
            <a:r>
              <a:rPr lang="en-GB" dirty="0" smtClean="0"/>
              <a:t>writing</a:t>
            </a:r>
          </a:p>
          <a:p>
            <a:endParaRPr lang="en-GB" dirty="0"/>
          </a:p>
          <a:p>
            <a:r>
              <a:rPr lang="en-GB" dirty="0" smtClean="0"/>
              <a:t>Planning and structuring options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16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literature review (for)?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When thinking about what a literature review </a:t>
            </a:r>
            <a:r>
              <a:rPr lang="en-GB" i="1" dirty="0" smtClean="0"/>
              <a:t>is</a:t>
            </a:r>
            <a:r>
              <a:rPr lang="en-GB" dirty="0" smtClean="0"/>
              <a:t>, we need to think about what it is </a:t>
            </a:r>
            <a:r>
              <a:rPr lang="en-GB" i="1" dirty="0" smtClean="0"/>
              <a:t>for</a:t>
            </a:r>
            <a:r>
              <a:rPr lang="en-GB" dirty="0" smtClean="0"/>
              <a:t>. What is the purpose of a literature review?</a:t>
            </a:r>
          </a:p>
          <a:p>
            <a:endParaRPr lang="en-GB" sz="3600" dirty="0"/>
          </a:p>
          <a:p>
            <a:pPr marL="0" indent="0" algn="ctr">
              <a:buNone/>
            </a:pPr>
            <a:r>
              <a:rPr lang="en-GB" sz="3600" dirty="0" smtClean="0"/>
              <a:t>In pairs, discuss what you think a literature review is for. Jot your ideas down on paper.</a:t>
            </a:r>
          </a:p>
        </p:txBody>
      </p:sp>
    </p:spTree>
    <p:extLst>
      <p:ext uri="{BB962C8B-B14F-4D97-AF65-F5344CB8AC3E}">
        <p14:creationId xmlns:p14="http://schemas.microsoft.com/office/powerpoint/2010/main" val="318933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What is a literature review (for)?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66738"/>
            <a:ext cx="8229600" cy="4622502"/>
          </a:xfrm>
        </p:spPr>
        <p:txBody>
          <a:bodyPr>
            <a:noAutofit/>
          </a:bodyPr>
          <a:lstStyle/>
          <a:p>
            <a:r>
              <a:rPr lang="en-GB" sz="1800" b="1" dirty="0" smtClean="0"/>
              <a:t>Establishes the terms and context</a:t>
            </a:r>
            <a:r>
              <a:rPr lang="en-GB" sz="1800" dirty="0" smtClean="0"/>
              <a:t>. </a:t>
            </a:r>
            <a:r>
              <a:rPr lang="en-GB" sz="1800" i="1" dirty="0" smtClean="0"/>
              <a:t>How else will you define exactly what you’re looking at and where its limits are?</a:t>
            </a:r>
          </a:p>
          <a:p>
            <a:r>
              <a:rPr lang="en-GB" sz="1800" b="1" dirty="0" smtClean="0"/>
              <a:t>Presents a survey of preceding literature on the topic. </a:t>
            </a:r>
            <a:r>
              <a:rPr lang="en-GB" sz="1800" i="1" dirty="0" smtClean="0"/>
              <a:t>How else will you know what’s been done already?</a:t>
            </a:r>
          </a:p>
          <a:p>
            <a:r>
              <a:rPr lang="en-GB" sz="1800" b="1" dirty="0" smtClean="0"/>
              <a:t>Explores ways that others have solved similar questions/problems. </a:t>
            </a:r>
            <a:r>
              <a:rPr lang="en-GB" sz="1800" i="1" dirty="0" smtClean="0"/>
              <a:t>How else will you select an appropriate methodology and approach?</a:t>
            </a:r>
          </a:p>
          <a:p>
            <a:r>
              <a:rPr lang="en-GB" sz="1800" b="1" dirty="0" smtClean="0"/>
              <a:t>Outlines the relationship of these texts to each other. </a:t>
            </a:r>
            <a:r>
              <a:rPr lang="en-GB" sz="1800" i="1" dirty="0" smtClean="0"/>
              <a:t>How else will you know what the different perspectives and debates are, and where you are coming from?</a:t>
            </a:r>
          </a:p>
          <a:p>
            <a:r>
              <a:rPr lang="en-GB" sz="1800" b="1" dirty="0" smtClean="0"/>
              <a:t>Evaluates the quality and relevance of the literature. </a:t>
            </a:r>
            <a:r>
              <a:rPr lang="en-GB" sz="1800" i="1" dirty="0"/>
              <a:t>How else will you be able to build on or reject it?</a:t>
            </a:r>
          </a:p>
          <a:p>
            <a:r>
              <a:rPr lang="en-GB" sz="1800" b="1" dirty="0" smtClean="0"/>
              <a:t>Establishes the gaps or inadequacies. </a:t>
            </a:r>
            <a:r>
              <a:rPr lang="en-GB" sz="1800" i="1" dirty="0" smtClean="0"/>
              <a:t>How else will you justify your own contribution?</a:t>
            </a:r>
          </a:p>
          <a:p>
            <a:r>
              <a:rPr lang="en-GB" sz="1800" b="1" dirty="0" smtClean="0"/>
              <a:t>Demonstrates your scholarly rigor. </a:t>
            </a:r>
            <a:r>
              <a:rPr lang="en-GB" sz="1800" i="1" dirty="0" smtClean="0"/>
              <a:t>How else can I have faith in your conclusions?</a:t>
            </a: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293857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A critical analysis of existing research in your field; it highlights both the strengths and weaknesses of existing research</a:t>
            </a:r>
          </a:p>
          <a:p>
            <a:endParaRPr lang="en-GB" dirty="0"/>
          </a:p>
          <a:p>
            <a:r>
              <a:rPr lang="en-GB" dirty="0" smtClean="0"/>
              <a:t>Allows you to gain a critical understanding of your field</a:t>
            </a:r>
          </a:p>
          <a:p>
            <a:endParaRPr lang="en-GB" dirty="0"/>
          </a:p>
          <a:p>
            <a:r>
              <a:rPr lang="en-GB" dirty="0" smtClean="0"/>
              <a:t>Opportunity to think about what has been done in your field; opportunity to think about the similarities, patterns, trends and also differences across the existing research</a:t>
            </a:r>
          </a:p>
          <a:p>
            <a:endParaRPr lang="en-GB" dirty="0"/>
          </a:p>
          <a:p>
            <a:r>
              <a:rPr lang="en-GB" dirty="0" smtClean="0"/>
              <a:t>By identifying strengths and weakness, you will be able to think about what has not/needs to be done in your field</a:t>
            </a:r>
          </a:p>
          <a:p>
            <a:endParaRPr lang="en-GB" dirty="0"/>
          </a:p>
          <a:p>
            <a:r>
              <a:rPr lang="en-GB" dirty="0" smtClean="0"/>
              <a:t>The gap in the literature is your justification for your research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448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Critical Thinking as a student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7544" y="1340768"/>
            <a:ext cx="8313737" cy="4327525"/>
          </a:xfrm>
        </p:spPr>
        <p:txBody>
          <a:bodyPr>
            <a:normAutofit/>
          </a:bodyPr>
          <a:lstStyle/>
          <a:p>
            <a:pPr marL="623888">
              <a:spcBef>
                <a:spcPct val="0"/>
              </a:spcBef>
            </a:pPr>
            <a:r>
              <a:rPr lang="en-US" altLang="en-US" dirty="0" smtClean="0"/>
              <a:t>Undergraduate level: backing your points up with  appropriate, authoritative </a:t>
            </a:r>
            <a:r>
              <a:rPr lang="en-US" altLang="en-US" dirty="0" smtClean="0"/>
              <a:t>sources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10845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Why is it so important to write critically?! Bloom’s </a:t>
            </a:r>
            <a:r>
              <a:rPr lang="en-GB" sz="1800" dirty="0" err="1" smtClean="0"/>
              <a:t>Taxomony</a:t>
            </a:r>
            <a:r>
              <a:rPr lang="en-GB" sz="1800" dirty="0" smtClean="0"/>
              <a:t>: Cognitive Domain (1956) as revised by Anderson &amp; </a:t>
            </a:r>
            <a:r>
              <a:rPr lang="en-GB" sz="1800" dirty="0" err="1" smtClean="0"/>
              <a:t>Krathwohl</a:t>
            </a:r>
            <a:r>
              <a:rPr lang="en-GB" sz="1800" dirty="0" smtClean="0"/>
              <a:t> (2001)</a:t>
            </a:r>
            <a:endParaRPr lang="en-GB" sz="1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052736"/>
            <a:ext cx="6984776" cy="3888432"/>
          </a:xfrm>
        </p:spPr>
      </p:pic>
    </p:spTree>
    <p:extLst>
      <p:ext uri="{BB962C8B-B14F-4D97-AF65-F5344CB8AC3E}">
        <p14:creationId xmlns:p14="http://schemas.microsoft.com/office/powerpoint/2010/main" val="427217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88913"/>
            <a:ext cx="8208963" cy="1068387"/>
          </a:xfrm>
        </p:spPr>
        <p:txBody>
          <a:bodyPr>
            <a:noAutofit/>
          </a:bodyPr>
          <a:lstStyle/>
          <a:p>
            <a:r>
              <a:rPr lang="en-GB" altLang="en-US" sz="3600" dirty="0" smtClean="0">
                <a:latin typeface="Arial Black" pitchFamily="34" charset="0"/>
              </a:rPr>
              <a:t>Critical thinking</a:t>
            </a:r>
            <a:br>
              <a:rPr lang="en-GB" altLang="en-US" sz="3600" dirty="0" smtClean="0">
                <a:latin typeface="Arial Black" pitchFamily="34" charset="0"/>
              </a:rPr>
            </a:br>
            <a:r>
              <a:rPr lang="en-GB" altLang="en-US" sz="3600" dirty="0" smtClean="0">
                <a:latin typeface="Arial Black" pitchFamily="34" charset="0"/>
              </a:rPr>
              <a:t>(a three-year-old’s guide)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781" y="1340768"/>
            <a:ext cx="7200900" cy="4824412"/>
          </a:xfrm>
        </p:spPr>
        <p:txBody>
          <a:bodyPr>
            <a:normAutofit/>
          </a:bodyPr>
          <a:lstStyle/>
          <a:p>
            <a:pPr lvl="1"/>
            <a:r>
              <a:rPr lang="en-GB" altLang="en-US" sz="2400" dirty="0" smtClean="0">
                <a:latin typeface="Kristen ITC" pitchFamily="66" charset="0"/>
              </a:rPr>
              <a:t>Why?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How does that work?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What’s that made of?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What’s that for?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What does that mean?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But X says…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How do you know?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So what? 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Says who?</a:t>
            </a:r>
          </a:p>
          <a:p>
            <a:pPr lvl="1"/>
            <a:r>
              <a:rPr lang="en-GB" altLang="en-US" sz="2400" dirty="0" smtClean="0">
                <a:latin typeface="Kristen ITC" pitchFamily="66" charset="0"/>
              </a:rPr>
              <a:t>What happens if…</a:t>
            </a:r>
          </a:p>
        </p:txBody>
      </p:sp>
    </p:spTree>
    <p:extLst>
      <p:ext uri="{BB962C8B-B14F-4D97-AF65-F5344CB8AC3E}">
        <p14:creationId xmlns:p14="http://schemas.microsoft.com/office/powerpoint/2010/main" val="64702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critical thinking can mean in terms of the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Understanding research on its own terms – testing its viability</a:t>
            </a:r>
          </a:p>
          <a:p>
            <a:endParaRPr lang="en-GB" dirty="0"/>
          </a:p>
          <a:p>
            <a:r>
              <a:rPr lang="en-GB" dirty="0" smtClean="0"/>
              <a:t>Understanding research in relation to other arguments</a:t>
            </a:r>
          </a:p>
          <a:p>
            <a:endParaRPr lang="en-GB" dirty="0"/>
          </a:p>
          <a:p>
            <a:r>
              <a:rPr lang="en-GB" dirty="0" smtClean="0"/>
              <a:t>Critiquing research in relation to what you want to 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09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Starting to think about your own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Who are the key players in my field? This could be anything from </a:t>
            </a:r>
            <a:r>
              <a:rPr lang="en-GB" dirty="0" smtClean="0"/>
              <a:t>academics, </a:t>
            </a:r>
            <a:r>
              <a:rPr lang="en-GB" dirty="0" smtClean="0"/>
              <a:t>governing bodies, schools of thought etc. (Sources!)</a:t>
            </a:r>
          </a:p>
          <a:p>
            <a:endParaRPr lang="en-GB" dirty="0" smtClean="0"/>
          </a:p>
          <a:p>
            <a:r>
              <a:rPr lang="en-GB" dirty="0" smtClean="0"/>
              <a:t>What are the main ideas/debates in my field?</a:t>
            </a:r>
          </a:p>
          <a:p>
            <a:endParaRPr lang="en-GB" dirty="0"/>
          </a:p>
          <a:p>
            <a:r>
              <a:rPr lang="en-GB" dirty="0" smtClean="0"/>
              <a:t>How have these ideas changed over time?</a:t>
            </a:r>
          </a:p>
          <a:p>
            <a:endParaRPr lang="en-GB" dirty="0"/>
          </a:p>
          <a:p>
            <a:r>
              <a:rPr lang="en-GB" dirty="0" smtClean="0"/>
              <a:t>What are some of the problems with these ideas/debates? Is there a problem with the methodology?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72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players and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First stage of the literature review is to identify the key people in your field and collate all relevant sources about your topic.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Ask yourself: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What research and theory is there on my topic?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What are the key sources (books, articles) on my topic?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Who are the main theorists and researchers in this area?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How has the topic/problem been investigated over time?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54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to start?!</a:t>
            </a:r>
            <a:endParaRPr lang="en-GB" dirty="0"/>
          </a:p>
        </p:txBody>
      </p:sp>
      <p:pic>
        <p:nvPicPr>
          <p:cNvPr id="4" name="Content Placeholder 3" descr="C:\Users\nhmw3\AppData\Local\Microsoft\Windows\Temporary Internet Files\Content.IE5\C7CUD9TL\MP90044249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3008433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 txBox="1">
            <a:spLocks/>
          </p:cNvSpPr>
          <p:nvPr/>
        </p:nvSpPr>
        <p:spPr>
          <a:xfrm>
            <a:off x="4443487" y="1362174"/>
            <a:ext cx="3944937" cy="40830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  <a:defRPr/>
            </a:pPr>
            <a:r>
              <a:rPr lang="en-GB" sz="2800" dirty="0" smtClean="0"/>
              <a:t>YOU DON’T NEED TO READ EVERYTHING – you can’t!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sz="2800" dirty="0" smtClean="0"/>
          </a:p>
          <a:p>
            <a:pPr>
              <a:defRPr/>
            </a:pPr>
            <a:r>
              <a:rPr lang="en-GB" sz="2800" dirty="0" smtClean="0"/>
              <a:t>You don’t need to read every text </a:t>
            </a:r>
          </a:p>
          <a:p>
            <a:pPr>
              <a:defRPr/>
            </a:pPr>
            <a:endParaRPr lang="en-GB" sz="1200" dirty="0" smtClean="0"/>
          </a:p>
          <a:p>
            <a:pPr>
              <a:defRPr/>
            </a:pPr>
            <a:r>
              <a:rPr lang="en-GB" sz="2800" dirty="0" smtClean="0"/>
              <a:t>You don’t need to read every word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2215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Main ideas/debates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496944" cy="4725301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Once you have the relevant sources you can begin to think about what the key ideas, debates, methodologies etc. are in your field. </a:t>
            </a:r>
          </a:p>
          <a:p>
            <a:r>
              <a:rPr lang="en-GB" dirty="0" smtClean="0"/>
              <a:t>You can also think about how these ideas have changed over time.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  Ask yourself: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How has the topic or problem been defined?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Are there any trends and patterns across the literature?</a:t>
            </a: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What </a:t>
            </a:r>
            <a:r>
              <a:rPr lang="en-GB" dirty="0"/>
              <a:t>methodological assumptions and approaches have been used?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What are the agreements and disagreements between theorists on my topic?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74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-37707"/>
            <a:ext cx="7975600" cy="795337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Organising your material: Identifying a debate</a:t>
            </a:r>
          </a:p>
        </p:txBody>
      </p:sp>
      <p:sp>
        <p:nvSpPr>
          <p:cNvPr id="20483" name="Oval 4"/>
          <p:cNvSpPr>
            <a:spLocks noChangeArrowheads="1"/>
          </p:cNvSpPr>
          <p:nvPr/>
        </p:nvSpPr>
        <p:spPr bwMode="auto">
          <a:xfrm>
            <a:off x="863600" y="1693863"/>
            <a:ext cx="2808288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20484" name="Text Box 6"/>
          <p:cNvSpPr txBox="1">
            <a:spLocks noChangeArrowheads="1"/>
          </p:cNvSpPr>
          <p:nvPr/>
        </p:nvSpPr>
        <p:spPr bwMode="auto">
          <a:xfrm>
            <a:off x="1566863" y="1911350"/>
            <a:ext cx="14398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>
                <a:latin typeface="Arial Black" pitchFamily="34" charset="0"/>
              </a:rPr>
              <a:t>Scholar X</a:t>
            </a:r>
          </a:p>
        </p:txBody>
      </p:sp>
      <p:sp>
        <p:nvSpPr>
          <p:cNvPr id="20485" name="Oval 7"/>
          <p:cNvSpPr>
            <a:spLocks noChangeArrowheads="1"/>
          </p:cNvSpPr>
          <p:nvPr/>
        </p:nvSpPr>
        <p:spPr bwMode="auto">
          <a:xfrm>
            <a:off x="5688013" y="1693863"/>
            <a:ext cx="2809875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20486" name="Text Box 8"/>
          <p:cNvSpPr txBox="1">
            <a:spLocks noChangeArrowheads="1"/>
          </p:cNvSpPr>
          <p:nvPr/>
        </p:nvSpPr>
        <p:spPr bwMode="auto">
          <a:xfrm>
            <a:off x="6121400" y="1905000"/>
            <a:ext cx="19431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>
                <a:latin typeface="Arial Black" pitchFamily="34" charset="0"/>
              </a:rPr>
              <a:t>Scholar Y</a:t>
            </a:r>
          </a:p>
        </p:txBody>
      </p:sp>
      <p:sp>
        <p:nvSpPr>
          <p:cNvPr id="20487" name="AutoShape 9"/>
          <p:cNvSpPr>
            <a:spLocks noChangeArrowheads="1"/>
          </p:cNvSpPr>
          <p:nvPr/>
        </p:nvSpPr>
        <p:spPr bwMode="auto">
          <a:xfrm>
            <a:off x="3779838" y="1801813"/>
            <a:ext cx="1800225" cy="576262"/>
          </a:xfrm>
          <a:prstGeom prst="leftRightArrow">
            <a:avLst>
              <a:gd name="adj1" fmla="val 50000"/>
              <a:gd name="adj2" fmla="val 6247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819400" y="2781300"/>
            <a:ext cx="5113338" cy="2769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solidFill>
                  <a:srgbClr val="000000"/>
                </a:solidFill>
                <a:latin typeface="Arial Black" pitchFamily="34" charset="0"/>
              </a:rPr>
              <a:t> </a:t>
            </a:r>
            <a:r>
              <a:rPr lang="en-GB" altLang="en-US" sz="2000" dirty="0">
                <a:solidFill>
                  <a:srgbClr val="000000"/>
                </a:solidFill>
                <a:latin typeface="Arial Black" pitchFamily="34" charset="0"/>
              </a:rPr>
              <a:t>disagrees with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Arial Black" pitchFamily="34" charset="0"/>
              </a:rPr>
              <a:t> agrees with (school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Arial Black" pitchFamily="34" charset="0"/>
              </a:rPr>
              <a:t> of thought?)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Arial Black" pitchFamily="34" charset="0"/>
              </a:rPr>
              <a:t> builds on the conclusions of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Arial Black" pitchFamily="34" charset="0"/>
              </a:rPr>
              <a:t> confirms the findings of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Arial Black" pitchFamily="34" charset="0"/>
              </a:rPr>
              <a:t> has reservations about</a:t>
            </a:r>
          </a:p>
        </p:txBody>
      </p:sp>
      <p:pic>
        <p:nvPicPr>
          <p:cNvPr id="20489" name="Picture 2" descr="C:\Users\nhmw3\AppData\Local\Microsoft\Windows\Temporary Internet Files\Content.IE5\C7CUD9TL\MP9004225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8" y="2808288"/>
            <a:ext cx="2139950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0" name="Picture 4" descr="C:\Users\nhmw3\AppData\Local\Microsoft\Windows\Temporary Internet Files\Content.IE5\1SK5YKYM\MP90040261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225" y="2808288"/>
            <a:ext cx="2127250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904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critically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When identifying the key ideas, themes and methodologies in your field, it is important to think critically about them</a:t>
            </a:r>
          </a:p>
          <a:p>
            <a:r>
              <a:rPr lang="en-GB" dirty="0" smtClean="0"/>
              <a:t>This will allow you to identify a ‘gap’ in the literature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    Ask yourself: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What  </a:t>
            </a:r>
            <a:r>
              <a:rPr lang="en-GB" dirty="0" smtClean="0"/>
              <a:t>are the strengths and weaknesses of these debates?</a:t>
            </a: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What evidence is lacking, inconclusive or </a:t>
            </a:r>
            <a:r>
              <a:rPr lang="en-GB" dirty="0" smtClean="0"/>
              <a:t>limited</a:t>
            </a:r>
            <a:r>
              <a:rPr lang="en-GB" dirty="0"/>
              <a:t>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What will you add to the topic? What will you do differently?</a:t>
            </a: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03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Thinking about your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/>
              <a:t>Map your story (literature review):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is your topic?</a:t>
            </a:r>
          </a:p>
          <a:p>
            <a:r>
              <a:rPr lang="en-GB" dirty="0" smtClean="0"/>
              <a:t>Who are the key people in your field? What are the key resources?</a:t>
            </a:r>
          </a:p>
          <a:p>
            <a:r>
              <a:rPr lang="en-GB" dirty="0" smtClean="0"/>
              <a:t>What are the key ideas in your field? What methodologies have been used?</a:t>
            </a:r>
          </a:p>
          <a:p>
            <a:r>
              <a:rPr lang="en-GB" dirty="0" smtClean="0"/>
              <a:t>What are some of the strengths and weaknesses of existing research?</a:t>
            </a:r>
          </a:p>
          <a:p>
            <a:r>
              <a:rPr lang="en-GB" dirty="0" smtClean="0"/>
              <a:t>What will your contribution be? How will it be different?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(NB: If you can’t answer some of these question, make a note of this. It will come in handy later!)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9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Share your 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496944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 smtClean="0"/>
              <a:t>With the person next to you, tell them the story of your literature review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797075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Getting started: Planning the review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Planning is about organising the structure of your literature review (your story will help with this!)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How ill you organise the information?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 smtClean="0"/>
              <a:t>Chronologically?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 smtClean="0"/>
              <a:t>Thematically?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 smtClean="0"/>
              <a:t>By trends/approaches/techniques?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 smtClean="0"/>
              <a:t>Major debates/controversies?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 smtClean="0"/>
              <a:t>Probably a combination of these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43861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smtClean="0"/>
              <a:t>Mind-mapping</a:t>
            </a:r>
            <a:endParaRPr lang="en-GB" altLang="en-US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z="2800" dirty="0" smtClean="0"/>
              <a:t>You can: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dirty="0" smtClean="0"/>
          </a:p>
          <a:p>
            <a:pPr lvl="1" eaLnBrk="1" hangingPunct="1"/>
            <a:r>
              <a:rPr lang="en-GB" altLang="en-US" sz="2800" dirty="0" smtClean="0"/>
              <a:t>Jot down ideas</a:t>
            </a:r>
          </a:p>
          <a:p>
            <a:pPr lvl="1" eaLnBrk="1" hangingPunct="1"/>
            <a:r>
              <a:rPr lang="en-GB" altLang="en-US" sz="2800" dirty="0" smtClean="0"/>
              <a:t>Move them around</a:t>
            </a:r>
          </a:p>
          <a:p>
            <a:pPr lvl="1" eaLnBrk="1" hangingPunct="1"/>
            <a:r>
              <a:rPr lang="en-GB" altLang="en-US" sz="2800" dirty="0" smtClean="0"/>
              <a:t>Create links</a:t>
            </a:r>
          </a:p>
          <a:p>
            <a:pPr lvl="1" eaLnBrk="1" hangingPunct="1"/>
            <a:r>
              <a:rPr lang="en-GB" altLang="en-US" sz="2800" dirty="0" smtClean="0"/>
              <a:t>Put text on nodes</a:t>
            </a:r>
          </a:p>
          <a:p>
            <a:pPr lvl="1" eaLnBrk="1" hangingPunct="1"/>
            <a:r>
              <a:rPr lang="en-GB" altLang="en-US" sz="2800" dirty="0" smtClean="0"/>
              <a:t>Swap between ‘Diagram’ and ‘Outline’</a:t>
            </a:r>
          </a:p>
          <a:p>
            <a:pPr lvl="1" eaLnBrk="1" hangingPunct="1"/>
            <a:r>
              <a:rPr lang="en-GB" altLang="en-US" sz="2800" dirty="0" smtClean="0"/>
              <a:t>Transfer to Word</a:t>
            </a:r>
          </a:p>
          <a:p>
            <a:pPr lvl="1"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36168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 smtClean="0"/>
              <a:t>‘Self-esteem and obesity in children and adolescents’ </a:t>
            </a:r>
            <a:r>
              <a:rPr lang="en-GB" sz="2800" dirty="0" err="1" smtClean="0"/>
              <a:t>mindmap</a:t>
            </a:r>
            <a:r>
              <a:rPr lang="en-GB" sz="2800" dirty="0" smtClean="0"/>
              <a:t> (based on French, Storey  and Perry, 1995)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712968" cy="518457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3816149" y="2848190"/>
            <a:ext cx="2160240" cy="1371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Self-esteem and obesity in children and adolescents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4069461" y="1484784"/>
            <a:ext cx="1595028" cy="94368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Introduction</a:t>
            </a:r>
            <a:endParaRPr lang="en-GB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6090667" y="1635907"/>
            <a:ext cx="1309601" cy="9144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Key questions</a:t>
            </a:r>
            <a:endParaRPr lang="en-GB" sz="1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7684491" y="2489388"/>
            <a:ext cx="1207990" cy="42671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Question 2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6491820" y="3914652"/>
            <a:ext cx="1741420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tx1"/>
                </a:solidFill>
              </a:rPr>
              <a:t>Self-esteem: Theory and measurements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4015215" y="4493790"/>
            <a:ext cx="1706488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tx1"/>
                </a:solidFill>
              </a:rPr>
              <a:t>Self-esteem and obesity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6372220" y="4975014"/>
            <a:ext cx="1472157" cy="92628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</a:rPr>
              <a:t>Children aged 3-6 years</a:t>
            </a:r>
            <a:endParaRPr lang="en-GB" sz="1400" b="1" dirty="0">
              <a:solidFill>
                <a:schemeClr val="tx1"/>
              </a:solidFill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4450249" y="5674709"/>
            <a:ext cx="1615097" cy="9144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</a:rPr>
              <a:t>Children aged 7-12 years</a:t>
            </a:r>
            <a:endParaRPr lang="en-GB" sz="1400" b="1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094368" y="4076371"/>
            <a:ext cx="1393304" cy="94834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 smtClean="0">
                <a:solidFill>
                  <a:schemeClr val="tx1"/>
                </a:solidFill>
              </a:rPr>
              <a:t>Children aged 13-18 years</a:t>
            </a:r>
            <a:endParaRPr lang="en-GB" sz="1400" b="1" dirty="0">
              <a:solidFill>
                <a:schemeClr val="tx1"/>
              </a:solidFill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1387679" y="2001727"/>
            <a:ext cx="1607041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solidFill>
                  <a:schemeClr val="tx1"/>
                </a:solidFill>
              </a:rPr>
              <a:t>Summary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6228184" y="2784661"/>
            <a:ext cx="1172084" cy="40929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Question 4</a:t>
            </a:r>
            <a:endParaRPr lang="en-GB" sz="1200" b="1" dirty="0">
              <a:solidFill>
                <a:schemeClr val="tx1"/>
              </a:solidFill>
            </a:endParaRPr>
          </a:p>
        </p:txBody>
      </p:sp>
      <p:cxnSp>
        <p:nvCxnSpPr>
          <p:cNvPr id="23" name="Straight Arrow Connector 22"/>
          <p:cNvCxnSpPr>
            <a:endCxn id="5" idx="2"/>
          </p:cNvCxnSpPr>
          <p:nvPr/>
        </p:nvCxnSpPr>
        <p:spPr>
          <a:xfrm flipV="1">
            <a:off x="4866975" y="2428467"/>
            <a:ext cx="0" cy="4197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4" idx="3"/>
            <a:endCxn id="8" idx="0"/>
          </p:cNvCxnSpPr>
          <p:nvPr/>
        </p:nvCxnSpPr>
        <p:spPr>
          <a:xfrm>
            <a:off x="5976389" y="3533990"/>
            <a:ext cx="1386141" cy="3806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>
            <a:endCxn id="12" idx="0"/>
          </p:cNvCxnSpPr>
          <p:nvPr/>
        </p:nvCxnSpPr>
        <p:spPr>
          <a:xfrm>
            <a:off x="4866975" y="4219790"/>
            <a:ext cx="1484" cy="2740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>
            <a:stCxn id="4" idx="1"/>
          </p:cNvCxnSpPr>
          <p:nvPr/>
        </p:nvCxnSpPr>
        <p:spPr>
          <a:xfrm>
            <a:off x="3816149" y="3533990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3816149" y="365115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 flipV="1">
            <a:off x="2994720" y="2489388"/>
            <a:ext cx="821430" cy="7045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5" idx="3"/>
          </p:cNvCxnSpPr>
          <p:nvPr/>
        </p:nvCxnSpPr>
        <p:spPr>
          <a:xfrm flipV="1">
            <a:off x="5664489" y="1956625"/>
            <a:ext cx="426178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/>
          <p:nvPr/>
        </p:nvCxnSpPr>
        <p:spPr>
          <a:xfrm>
            <a:off x="5721703" y="4988005"/>
            <a:ext cx="650517" cy="4201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stCxn id="12" idx="2"/>
            <a:endCxn id="14" idx="0"/>
          </p:cNvCxnSpPr>
          <p:nvPr/>
        </p:nvCxnSpPr>
        <p:spPr>
          <a:xfrm>
            <a:off x="4868459" y="5408190"/>
            <a:ext cx="389339" cy="26651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1" name="Straight Arrow Connector 100"/>
          <p:cNvCxnSpPr/>
          <p:nvPr/>
        </p:nvCxnSpPr>
        <p:spPr>
          <a:xfrm flipH="1" flipV="1">
            <a:off x="3465514" y="4565558"/>
            <a:ext cx="539019" cy="4224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/>
          <p:cNvCxnSpPr/>
          <p:nvPr/>
        </p:nvCxnSpPr>
        <p:spPr>
          <a:xfrm flipH="1">
            <a:off x="6838749" y="2561373"/>
            <a:ext cx="188137" cy="223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7400268" y="2204864"/>
            <a:ext cx="888218" cy="254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4" name="Rounded Rectangle 23"/>
          <p:cNvSpPr/>
          <p:nvPr/>
        </p:nvSpPr>
        <p:spPr>
          <a:xfrm>
            <a:off x="7684491" y="1635908"/>
            <a:ext cx="1301838" cy="45719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Question 1</a:t>
            </a:r>
            <a:endParaRPr lang="en-GB" sz="1200" b="1" dirty="0">
              <a:solidFill>
                <a:schemeClr val="tx1"/>
              </a:solidFill>
            </a:endParaRPr>
          </a:p>
        </p:txBody>
      </p:sp>
      <p:cxnSp>
        <p:nvCxnSpPr>
          <p:cNvPr id="26" name="Straight Arrow Connector 25"/>
          <p:cNvCxnSpPr>
            <a:stCxn id="6" idx="3"/>
            <a:endCxn id="24" idx="1"/>
          </p:cNvCxnSpPr>
          <p:nvPr/>
        </p:nvCxnSpPr>
        <p:spPr>
          <a:xfrm flipV="1">
            <a:off x="7400268" y="1864508"/>
            <a:ext cx="284223" cy="2285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4" name="Rounded Rectangle 43"/>
          <p:cNvSpPr/>
          <p:nvPr/>
        </p:nvSpPr>
        <p:spPr>
          <a:xfrm>
            <a:off x="7684491" y="3193958"/>
            <a:ext cx="1097498" cy="4572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 smtClean="0"/>
              <a:t>Question 3</a:t>
            </a:r>
            <a:endParaRPr lang="en-GB" sz="1200" b="1" dirty="0"/>
          </a:p>
        </p:txBody>
      </p:sp>
      <p:cxnSp>
        <p:nvCxnSpPr>
          <p:cNvPr id="48" name="Straight Arrow Connector 47"/>
          <p:cNvCxnSpPr/>
          <p:nvPr/>
        </p:nvCxnSpPr>
        <p:spPr>
          <a:xfrm>
            <a:off x="7400268" y="2489388"/>
            <a:ext cx="444109" cy="704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3" name="Rounded Rectangle 32"/>
          <p:cNvSpPr/>
          <p:nvPr/>
        </p:nvSpPr>
        <p:spPr>
          <a:xfrm>
            <a:off x="2592190" y="5170668"/>
            <a:ext cx="1142916" cy="68025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Treatment studies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35" name="Rounded Rectangle 34"/>
          <p:cNvSpPr/>
          <p:nvPr/>
        </p:nvSpPr>
        <p:spPr>
          <a:xfrm>
            <a:off x="2915815" y="5949280"/>
            <a:ext cx="1099399" cy="66064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 smtClean="0"/>
              <a:t>Cross sectional studies</a:t>
            </a:r>
            <a:endParaRPr lang="en-GB" sz="1200" b="1" dirty="0"/>
          </a:p>
        </p:txBody>
      </p:sp>
      <p:cxnSp>
        <p:nvCxnSpPr>
          <p:cNvPr id="37" name="Straight Arrow Connector 36"/>
          <p:cNvCxnSpPr>
            <a:stCxn id="14" idx="1"/>
          </p:cNvCxnSpPr>
          <p:nvPr/>
        </p:nvCxnSpPr>
        <p:spPr>
          <a:xfrm flipH="1" flipV="1">
            <a:off x="3735106" y="5510795"/>
            <a:ext cx="715143" cy="6211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14" idx="1"/>
            <a:endCxn id="35" idx="3"/>
          </p:cNvCxnSpPr>
          <p:nvPr/>
        </p:nvCxnSpPr>
        <p:spPr>
          <a:xfrm flipH="1">
            <a:off x="4015214" y="6131909"/>
            <a:ext cx="435035" cy="1476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5" name="Rounded Rectangle 64"/>
          <p:cNvSpPr/>
          <p:nvPr/>
        </p:nvSpPr>
        <p:spPr>
          <a:xfrm>
            <a:off x="1324726" y="3284984"/>
            <a:ext cx="1159042" cy="62966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200" b="1" dirty="0" smtClean="0">
              <a:solidFill>
                <a:schemeClr val="tx1"/>
              </a:solidFill>
            </a:endParaRPr>
          </a:p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Treatment </a:t>
            </a:r>
            <a:r>
              <a:rPr lang="en-GB" sz="1200" b="1" dirty="0">
                <a:solidFill>
                  <a:schemeClr val="tx1"/>
                </a:solidFill>
              </a:rPr>
              <a:t>studies</a:t>
            </a:r>
          </a:p>
          <a:p>
            <a:pPr algn="ctr"/>
            <a:endParaRPr lang="en-GB" dirty="0"/>
          </a:p>
        </p:txBody>
      </p:sp>
      <p:sp>
        <p:nvSpPr>
          <p:cNvPr id="67" name="Rounded Rectangle 66"/>
          <p:cNvSpPr/>
          <p:nvPr/>
        </p:nvSpPr>
        <p:spPr>
          <a:xfrm>
            <a:off x="467544" y="4219791"/>
            <a:ext cx="1296144" cy="60926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dirty="0" smtClean="0"/>
              <a:t>Prospective studies</a:t>
            </a:r>
            <a:endParaRPr lang="en-GB" sz="1200" b="1" dirty="0"/>
          </a:p>
        </p:txBody>
      </p:sp>
      <p:sp>
        <p:nvSpPr>
          <p:cNvPr id="68" name="Rounded Rectangle 67"/>
          <p:cNvSpPr/>
          <p:nvPr/>
        </p:nvSpPr>
        <p:spPr>
          <a:xfrm>
            <a:off x="827584" y="5024720"/>
            <a:ext cx="1130424" cy="7966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200" b="1" dirty="0" smtClean="0"/>
          </a:p>
          <a:p>
            <a:pPr algn="ctr"/>
            <a:r>
              <a:rPr lang="en-GB" sz="1200" b="1" dirty="0" smtClean="0"/>
              <a:t>Cross </a:t>
            </a:r>
            <a:r>
              <a:rPr lang="en-GB" sz="1200" b="1" dirty="0"/>
              <a:t>sectional studies</a:t>
            </a:r>
          </a:p>
          <a:p>
            <a:pPr algn="ctr"/>
            <a:endParaRPr lang="en-GB" dirty="0"/>
          </a:p>
        </p:txBody>
      </p:sp>
      <p:cxnSp>
        <p:nvCxnSpPr>
          <p:cNvPr id="70" name="Straight Arrow Connector 69"/>
          <p:cNvCxnSpPr>
            <a:endCxn id="68" idx="3"/>
          </p:cNvCxnSpPr>
          <p:nvPr/>
        </p:nvCxnSpPr>
        <p:spPr>
          <a:xfrm flipH="1">
            <a:off x="1958008" y="5024720"/>
            <a:ext cx="237728" cy="3983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15" idx="1"/>
            <a:endCxn id="67" idx="3"/>
          </p:cNvCxnSpPr>
          <p:nvPr/>
        </p:nvCxnSpPr>
        <p:spPr>
          <a:xfrm flipH="1" flipV="1">
            <a:off x="1763688" y="4524422"/>
            <a:ext cx="330680" cy="26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stCxn id="15" idx="0"/>
            <a:endCxn id="65" idx="3"/>
          </p:cNvCxnSpPr>
          <p:nvPr/>
        </p:nvCxnSpPr>
        <p:spPr>
          <a:xfrm flipH="1" flipV="1">
            <a:off x="2483768" y="3599818"/>
            <a:ext cx="307252" cy="4765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1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Writing the review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Start with an overview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Decide on organising principles (themes, trends, methodology, chronology, controversies – usually a combination of some of these)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Use headings for the different sections of the review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Summarise </a:t>
            </a:r>
            <a:r>
              <a:rPr lang="en-GB" sz="2800" dirty="0" smtClean="0"/>
              <a:t>your review/highlight ‘gap’ in research</a:t>
            </a:r>
          </a:p>
          <a:p>
            <a:pPr eaLnBrk="1" hangingPunct="1">
              <a:lnSpc>
                <a:spcPct val="90000"/>
              </a:lnSpc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35478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smtClean="0"/>
              <a:t>Clarity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68760"/>
            <a:ext cx="8040687" cy="4104456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GB" sz="2400" b="1" dirty="0" smtClean="0"/>
              <a:t>Tips for clear writing:</a:t>
            </a:r>
          </a:p>
          <a:p>
            <a:pPr>
              <a:defRPr/>
            </a:pPr>
            <a:r>
              <a:rPr lang="en-GB" sz="2400" dirty="0" smtClean="0"/>
              <a:t>Clear introduction: overview of topic, aim of review and structure</a:t>
            </a:r>
          </a:p>
          <a:p>
            <a:pPr>
              <a:defRPr/>
            </a:pPr>
            <a:r>
              <a:rPr lang="en-GB" sz="2400" dirty="0" smtClean="0"/>
              <a:t>Clear paragraph structure </a:t>
            </a:r>
          </a:p>
          <a:p>
            <a:pPr>
              <a:defRPr/>
            </a:pPr>
            <a:r>
              <a:rPr lang="en-GB" sz="2400" dirty="0" smtClean="0"/>
              <a:t>Make sure the subject of your sentence is clear</a:t>
            </a:r>
          </a:p>
          <a:p>
            <a:pPr>
              <a:defRPr/>
            </a:pPr>
            <a:r>
              <a:rPr lang="en-GB" sz="2400" dirty="0" smtClean="0"/>
              <a:t>Don’t assume knowledge</a:t>
            </a:r>
          </a:p>
          <a:p>
            <a:pPr>
              <a:defRPr/>
            </a:pPr>
            <a:r>
              <a:rPr lang="en-GB" sz="2400" dirty="0" smtClean="0"/>
              <a:t>Make sure key terminology and difficult ideas are always explained thoroughly (ask your yourself: does it make sense?)</a:t>
            </a:r>
          </a:p>
          <a:p>
            <a:pPr>
              <a:defRPr/>
            </a:pPr>
            <a:r>
              <a:rPr lang="en-GB" sz="2400" dirty="0" smtClean="0"/>
              <a:t>Be objective and balanced</a:t>
            </a:r>
          </a:p>
          <a:p>
            <a:pPr>
              <a:defRPr/>
            </a:pPr>
            <a:r>
              <a:rPr lang="en-GB" sz="2400" dirty="0" smtClean="0"/>
              <a:t>Use signposts to orientate the reader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89873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208" y="188640"/>
            <a:ext cx="8229600" cy="1143000"/>
          </a:xfrm>
        </p:spPr>
        <p:txBody>
          <a:bodyPr/>
          <a:lstStyle/>
          <a:p>
            <a:r>
              <a:rPr lang="en-GB" dirty="0" smtClean="0"/>
              <a:t>Your critical voice: signposting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54770"/>
            <a:ext cx="8496944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Where appropriate, begin sections and paragraphs with a statement which synthesises or analyses, rather than just describes</a:t>
            </a:r>
          </a:p>
          <a:p>
            <a:endParaRPr lang="en-GB" dirty="0"/>
          </a:p>
          <a:p>
            <a:r>
              <a:rPr lang="en-GB" dirty="0" smtClean="0"/>
              <a:t>Use signposting words to demonstrate how texts relate to each other and also what you think of them</a:t>
            </a:r>
          </a:p>
          <a:p>
            <a:pPr marL="0" indent="0">
              <a:buNone/>
            </a:pPr>
            <a:r>
              <a:rPr lang="en-GB" dirty="0" smtClean="0"/>
              <a:t>    </a:t>
            </a:r>
            <a:r>
              <a:rPr lang="en-GB" dirty="0" err="1" smtClean="0"/>
              <a:t>Eg</a:t>
            </a:r>
            <a:r>
              <a:rPr lang="en-GB" dirty="0" smtClean="0"/>
              <a:t>. However, yet, moreover, indeed, similarly </a:t>
            </a:r>
            <a:r>
              <a:rPr lang="en-GB" dirty="0" err="1" smtClean="0"/>
              <a:t>etc</a:t>
            </a:r>
            <a:r>
              <a:rPr lang="en-GB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68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Paragraphs and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b="1" smtClean="0"/>
              <a:t>Paragraph: </a:t>
            </a:r>
          </a:p>
          <a:p>
            <a:pPr>
              <a:buFontTx/>
              <a:buChar char="-"/>
            </a:pPr>
            <a:r>
              <a:rPr lang="en-GB" altLang="en-US" sz="2400" smtClean="0"/>
              <a:t>Topic sentence</a:t>
            </a:r>
          </a:p>
          <a:p>
            <a:pPr>
              <a:buFontTx/>
              <a:buChar char="-"/>
            </a:pPr>
            <a:r>
              <a:rPr lang="en-GB" altLang="en-US" sz="2400" smtClean="0"/>
              <a:t>Discussion of topic</a:t>
            </a:r>
          </a:p>
          <a:p>
            <a:pPr>
              <a:buFontTx/>
              <a:buChar char="-"/>
            </a:pPr>
            <a:r>
              <a:rPr lang="en-GB" altLang="en-US" sz="2400" smtClean="0"/>
              <a:t>Closing sentence</a:t>
            </a:r>
          </a:p>
          <a:p>
            <a:pPr>
              <a:buFont typeface="Wingdings" pitchFamily="2" charset="2"/>
              <a:buNone/>
            </a:pPr>
            <a:endParaRPr lang="en-GB" altLang="en-US" sz="2400" smtClean="0"/>
          </a:p>
          <a:p>
            <a:r>
              <a:rPr lang="en-GB" altLang="en-US" sz="2400" b="1" smtClean="0"/>
              <a:t>Thematic and grammatical links</a:t>
            </a:r>
          </a:p>
          <a:p>
            <a:pPr>
              <a:buFontTx/>
              <a:buChar char="-"/>
            </a:pPr>
            <a:r>
              <a:rPr lang="en-GB" altLang="en-US" sz="2400" smtClean="0"/>
              <a:t>Logical progression from one paragraph to the next</a:t>
            </a:r>
          </a:p>
          <a:p>
            <a:pPr>
              <a:buFontTx/>
              <a:buChar char="-"/>
            </a:pPr>
            <a:r>
              <a:rPr lang="en-GB" altLang="en-US" sz="2400" smtClean="0"/>
              <a:t>Demonstrate links in your language</a:t>
            </a:r>
          </a:p>
          <a:p>
            <a:endParaRPr lang="en-GB" altLang="en-US" b="1" smtClean="0"/>
          </a:p>
          <a:p>
            <a:endParaRPr lang="en-GB" altLang="en-US" b="1" smtClean="0"/>
          </a:p>
        </p:txBody>
      </p:sp>
    </p:spTree>
    <p:extLst>
      <p:ext uri="{BB962C8B-B14F-4D97-AF65-F5344CB8AC3E}">
        <p14:creationId xmlns:p14="http://schemas.microsoft.com/office/powerpoint/2010/main" val="318911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Illustrating trends: synthesising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Avoid list-like structure by illustrating trends and patterns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For example: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Research into thesis titles has emphasised the use of the colon to distinguish the thematic focus from the precise focus of the work (Smith, 1999; James, 2002; Webster, 2007; </a:t>
            </a:r>
            <a:r>
              <a:rPr lang="en-GB" dirty="0" err="1" smtClean="0"/>
              <a:t>Helgesen</a:t>
            </a:r>
            <a:r>
              <a:rPr lang="en-GB" dirty="0" smtClean="0"/>
              <a:t>, 2008). 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5714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3422"/>
            <a:ext cx="7975600" cy="79533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Use of citations in the literature review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040687" cy="40830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b="1" smtClean="0"/>
              <a:t>Two types of citations: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b="1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b="1" smtClean="0"/>
              <a:t>Integral:</a:t>
            </a:r>
            <a:r>
              <a:rPr lang="en-GB" altLang="en-US" sz="2400" smtClean="0"/>
              <a:t> The author’s name appears in the sentence.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Example (author-date system): Lillis (2001) argues that both tutors and students often lack explicit knowledge of the conventions governing the construction of academic texts.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b="1" smtClean="0"/>
              <a:t>Non-integral:</a:t>
            </a:r>
            <a:r>
              <a:rPr lang="en-GB" altLang="en-US" sz="2400" smtClean="0"/>
              <a:t> The author’s name appears outside sentence.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smtClean="0"/>
              <a:t>Example: Both tutors and students often lack explicit knowledge of the conventions governing the construction of academic texts (Lillis, 2001).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5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14413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260648"/>
            <a:ext cx="7975600" cy="795337"/>
          </a:xfrm>
        </p:spPr>
        <p:txBody>
          <a:bodyPr/>
          <a:lstStyle/>
          <a:p>
            <a:r>
              <a:rPr lang="en-GB" altLang="en-US" sz="2800" dirty="0" smtClean="0"/>
              <a:t>Citation and writer’s voice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465" y="1196752"/>
            <a:ext cx="8040687" cy="408305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sz="2400" b="1" dirty="0"/>
              <a:t>Whose voice is dominant  - the writer’s or the original author’s?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r>
              <a:rPr lang="en-GB" altLang="en-US" sz="2400" dirty="0"/>
              <a:t>The moon is made of cheese (Brie 1999).</a:t>
            </a:r>
          </a:p>
          <a:p>
            <a:r>
              <a:rPr lang="en-GB" altLang="en-US" sz="2400" dirty="0"/>
              <a:t>Brie (1999) argues that the moon is made of cheese.</a:t>
            </a:r>
          </a:p>
          <a:p>
            <a:r>
              <a:rPr lang="en-GB" altLang="en-US" sz="2400" dirty="0"/>
              <a:t>As Brie (1999) points out, the moon is made of cheese.</a:t>
            </a:r>
          </a:p>
          <a:p>
            <a:r>
              <a:rPr lang="en-GB" altLang="en-US" sz="2400" dirty="0"/>
              <a:t>According to Brie (1999), the moon is made of cheese. However, ….</a:t>
            </a:r>
          </a:p>
          <a:p>
            <a:r>
              <a:rPr lang="en-GB" altLang="en-US" sz="2400" dirty="0"/>
              <a:t>Brie (1999) argues out that the moon is made of cheese. However, ….</a:t>
            </a:r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pPr>
              <a:buFont typeface="Wingdings" panose="05000000000000000000" pitchFamily="2" charset="2"/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57011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Drawing 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Conclusions are logical deductions based on the data in the literature review</a:t>
            </a:r>
          </a:p>
          <a:p>
            <a:r>
              <a:rPr lang="en-GB" dirty="0" smtClean="0"/>
              <a:t>Includes a comprehensive summary of your secondary research findings</a:t>
            </a:r>
          </a:p>
          <a:p>
            <a:r>
              <a:rPr lang="en-GB" dirty="0" smtClean="0"/>
              <a:t>Ends with a statement leading to the recommendations section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9364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Recommendations should be:</a:t>
            </a:r>
          </a:p>
          <a:p>
            <a:r>
              <a:rPr lang="en-GB" dirty="0" smtClean="0"/>
              <a:t>Logical – should flow logically from the conclusions</a:t>
            </a:r>
          </a:p>
          <a:p>
            <a:r>
              <a:rPr lang="en-GB" dirty="0" smtClean="0"/>
              <a:t>Relevant – must meet the purpose and scope outlined</a:t>
            </a:r>
          </a:p>
          <a:p>
            <a:r>
              <a:rPr lang="en-GB" dirty="0" smtClean="0"/>
              <a:t>Feasible – must be practical and workable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3003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How to write recommendations:</a:t>
            </a:r>
          </a:p>
          <a:p>
            <a:r>
              <a:rPr lang="en-GB" dirty="0" smtClean="0"/>
              <a:t>Brief – write concisely</a:t>
            </a:r>
          </a:p>
          <a:p>
            <a:r>
              <a:rPr lang="en-GB" dirty="0" smtClean="0"/>
              <a:t>Clear – do not be ambiguous as to how the suggestion should be implemented. Ask who, what, when, where and how much?</a:t>
            </a:r>
          </a:p>
          <a:p>
            <a:r>
              <a:rPr lang="en-GB" dirty="0" smtClean="0"/>
              <a:t>Precise – vague recommendations usually result from insufficient research/analysis</a:t>
            </a:r>
          </a:p>
        </p:txBody>
      </p:sp>
    </p:spTree>
    <p:extLst>
      <p:ext uri="{BB962C8B-B14F-4D97-AF65-F5344CB8AC3E}">
        <p14:creationId xmlns:p14="http://schemas.microsoft.com/office/powerpoint/2010/main" val="27135527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1268760"/>
            <a:ext cx="7200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 smtClean="0"/>
              <a:t>Title </a:t>
            </a:r>
            <a:r>
              <a:rPr lang="en-GB" dirty="0"/>
              <a:t>page (report title and their name, submission date)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/>
              <a:t>Executive summary (overview, methods of analysis, findings, recommendations)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/>
              <a:t>Table of contents (list of numbered sections)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Introduction (terms of reference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  <a:endParaRPr lang="en-GB" dirty="0">
              <a:solidFill>
                <a:srgbClr val="FF0000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Main body (headings and </a:t>
            </a:r>
            <a:r>
              <a:rPr lang="en-GB" dirty="0" smtClean="0">
                <a:solidFill>
                  <a:srgbClr val="FF0000"/>
                </a:solidFill>
              </a:rPr>
              <a:t>sub-headings). </a:t>
            </a:r>
            <a:r>
              <a:rPr lang="en-GB" dirty="0">
                <a:solidFill>
                  <a:srgbClr val="FF0000"/>
                </a:solidFill>
              </a:rPr>
              <a:t>Candidates should use a mix of narrative and diagrammatic formats where appropriate to present their findings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FF0000"/>
                </a:solidFill>
              </a:rPr>
              <a:t>Methodology – Justification of the sources used</a:t>
            </a:r>
            <a:endParaRPr lang="en-GB" dirty="0">
              <a:solidFill>
                <a:srgbClr val="FF0000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Conclusion (including </a:t>
            </a:r>
            <a:r>
              <a:rPr lang="en-GB">
                <a:solidFill>
                  <a:srgbClr val="FF0000"/>
                </a:solidFill>
              </a:rPr>
              <a:t>major </a:t>
            </a:r>
            <a:r>
              <a:rPr lang="en-GB" smtClean="0">
                <a:solidFill>
                  <a:srgbClr val="FF0000"/>
                </a:solidFill>
              </a:rPr>
              <a:t>inferences) </a:t>
            </a:r>
            <a:endParaRPr lang="en-GB" dirty="0" smtClean="0">
              <a:solidFill>
                <a:srgbClr val="FF0000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FF0000"/>
                </a:solidFill>
              </a:rPr>
              <a:t>Recommendations</a:t>
            </a:r>
            <a:endParaRPr lang="en-GB" dirty="0">
              <a:solidFill>
                <a:srgbClr val="FF0000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 smtClean="0"/>
              <a:t>Reference </a:t>
            </a:r>
            <a:r>
              <a:rPr lang="en-GB" dirty="0"/>
              <a:t>list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Appendix if used i.e. information supporting their analysis but not essential to its explanation.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5589240"/>
            <a:ext cx="9144000" cy="12926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The </a:t>
            </a:r>
            <a:r>
              <a:rPr lang="en-GB" sz="1200" dirty="0"/>
              <a:t>title page, executive summary, reference list and any appendices are excluded from the word count.</a:t>
            </a:r>
          </a:p>
          <a:p>
            <a:r>
              <a:rPr lang="en-GB" sz="1200" dirty="0"/>
              <a:t>You should relate academic concepts, theories and professional practice to the way organisations operate, in a critical and informed way, and with reference to key texts, articles and other publications and by using organisational examples for illustration. </a:t>
            </a:r>
          </a:p>
          <a:p>
            <a:r>
              <a:rPr lang="en-GB" sz="1200" dirty="0"/>
              <a:t>All reference sources should be acknowledged correctly and a bibliography provided where appropriate (these should be excluded from the word count).</a:t>
            </a:r>
          </a:p>
          <a:p>
            <a:r>
              <a:rPr lang="en-GB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323528" y="272267"/>
            <a:ext cx="33712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 smtClean="0">
                <a:latin typeface="+mj-lt"/>
              </a:rPr>
              <a:t>Report </a:t>
            </a:r>
            <a:r>
              <a:rPr lang="en-GB" sz="3600" dirty="0">
                <a:latin typeface="+mj-lt"/>
              </a:rPr>
              <a:t>structure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68344" y="2924944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Included in Word count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19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Grp="1" noChangeArrowheads="1"/>
          </p:cNvSpPr>
          <p:nvPr>
            <p:ph type="body" idx="1"/>
          </p:nvPr>
        </p:nvSpPr>
        <p:spPr>
          <a:xfrm>
            <a:off x="107504" y="1196752"/>
            <a:ext cx="8809137" cy="3698007"/>
          </a:xfrm>
        </p:spPr>
        <p:txBody>
          <a:bodyPr lIns="88896" tIns="50798" rIns="88896" bIns="50798" anchor="t"/>
          <a:lstStyle/>
          <a:p>
            <a:pPr marL="0" indent="0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None/>
              <a:defRPr/>
            </a:pPr>
            <a:r>
              <a:rPr lang="en-US" altLang="en-US" sz="22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Charts and diagrams - </a:t>
            </a:r>
            <a:r>
              <a:rPr lang="en-US" altLang="en-US" sz="2200" dirty="0" err="1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summarise</a:t>
            </a:r>
            <a:r>
              <a:rPr lang="en-US" altLang="en-US" sz="22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 and provide powerful visual impact </a:t>
            </a:r>
          </a:p>
          <a:p>
            <a:pPr marL="0" indent="0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None/>
              <a:defRPr/>
            </a:pPr>
            <a:endParaRPr lang="en-US" altLang="en-US" sz="22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  <a:p>
            <a:pPr marL="0" indent="0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None/>
              <a:defRPr/>
            </a:pPr>
            <a:r>
              <a:rPr lang="en-US" altLang="en-US" sz="22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Used for different purposes: </a:t>
            </a:r>
            <a:endParaRPr lang="en-US" altLang="en-US" sz="17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  <a:p>
            <a:pPr marL="629521" indent="-392892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Gantt chart - project plan</a:t>
            </a:r>
          </a:p>
          <a:p>
            <a:pPr marL="629521" indent="-392892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Bar chart compare turnover over time </a:t>
            </a:r>
          </a:p>
          <a:p>
            <a:pPr marL="629521" indent="-392892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Pie chart to </a:t>
            </a:r>
            <a:r>
              <a:rPr lang="en-US" altLang="en-US" sz="2000" dirty="0" err="1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categorise</a:t>
            </a: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 reasons for </a:t>
            </a:r>
            <a:endParaRPr lang="en-US" altLang="en-US" sz="2000" dirty="0" smtClean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  <a:p>
            <a:pPr marL="629521" indent="-392892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000" dirty="0" smtClean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leaving</a:t>
            </a:r>
            <a:endParaRPr lang="en-US" altLang="en-US" sz="20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  <a:p>
            <a:pPr marL="0" indent="0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None/>
              <a:defRPr/>
            </a:pPr>
            <a:endParaRPr lang="en-US" altLang="en-US" sz="22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  <a:p>
            <a:pPr marL="116082" indent="-116082" defTabSz="914145">
              <a:lnSpc>
                <a:spcPct val="90000"/>
              </a:lnSpc>
              <a:spcBef>
                <a:spcPts val="422"/>
              </a:spcBef>
              <a:buNone/>
              <a:defRPr/>
            </a:pPr>
            <a:endParaRPr lang="en-US" altLang="en-US" sz="22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</p:txBody>
      </p:sp>
      <p:sp>
        <p:nvSpPr>
          <p:cNvPr id="25609" name="Rectangle 6"/>
          <p:cNvSpPr>
            <a:spLocks/>
          </p:cNvSpPr>
          <p:nvPr/>
        </p:nvSpPr>
        <p:spPr bwMode="auto">
          <a:xfrm>
            <a:off x="179512" y="116632"/>
            <a:ext cx="5382434" cy="720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6435" tIns="72248" rIns="126435" bIns="72248" anchor="ctr"/>
          <a:lstStyle>
            <a:lvl1pPr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1pPr>
            <a:lvl2pPr marL="742950" indent="-28575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2pPr>
            <a:lvl3pPr marL="11430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3pPr>
            <a:lvl4pPr marL="16002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4pPr>
            <a:lvl5pPr marL="20574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5pPr>
            <a:lvl6pPr marL="25146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6pPr>
            <a:lvl7pPr marL="29718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7pPr>
            <a:lvl8pPr marL="34290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8pPr>
            <a:lvl9pPr marL="38862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9pPr>
          </a:lstStyle>
          <a:p>
            <a:pPr eaLnBrk="1">
              <a:spcBef>
                <a:spcPct val="0"/>
              </a:spcBef>
              <a:buSzTx/>
              <a:buFontTx/>
              <a:buNone/>
            </a:pPr>
            <a:r>
              <a:rPr lang="en-US" alt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Helvetica" charset="0"/>
                <a:cs typeface="Helvetica" charset="0"/>
                <a:sym typeface="Helvetica" charset="0"/>
              </a:rPr>
              <a:t>Charts and Diagrams</a:t>
            </a:r>
            <a:endParaRPr lang="en-US" altLang="en-US" sz="3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pic>
        <p:nvPicPr>
          <p:cNvPr id="10" name="Picture 1" descr="image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47" y="4077072"/>
            <a:ext cx="3920295" cy="2564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" name="Picture 2" descr="image8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3429000" cy="2680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Rectangle 4"/>
          <p:cNvSpPr>
            <a:spLocks/>
          </p:cNvSpPr>
          <p:nvPr/>
        </p:nvSpPr>
        <p:spPr bwMode="auto">
          <a:xfrm>
            <a:off x="5076056" y="4869160"/>
            <a:ext cx="4041799" cy="64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8896" tIns="50798" rIns="88896" bIns="50798"/>
          <a:lstStyle>
            <a:lvl1pPr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1pPr>
            <a:lvl2pPr marL="742950" indent="-28575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2pPr>
            <a:lvl3pPr marL="11430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3pPr>
            <a:lvl4pPr marL="16002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4pPr>
            <a:lvl5pPr marL="20574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5pPr>
            <a:lvl6pPr marL="25146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6pPr>
            <a:lvl7pPr marL="29718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7pPr>
            <a:lvl8pPr marL="34290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8pPr>
            <a:lvl9pPr marL="38862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9pPr>
          </a:lstStyle>
          <a:p>
            <a:pPr eaLnBrk="1">
              <a:spcBef>
                <a:spcPts val="1125"/>
              </a:spcBef>
              <a:buSzTx/>
              <a:buNone/>
            </a:pPr>
            <a:r>
              <a:rPr lang="en-US" altLang="en-US" sz="1800" b="1" dirty="0">
                <a:latin typeface="Arial" pitchFamily="34" charset="0"/>
                <a:cs typeface="Arial" pitchFamily="34" charset="0"/>
                <a:sym typeface="Arial" pitchFamily="34" charset="0"/>
              </a:rPr>
              <a:t>Pie chart- </a:t>
            </a:r>
            <a:r>
              <a:rPr lang="en-US" altLang="en-US" sz="1800" dirty="0">
                <a:latin typeface="Arial" pitchFamily="34" charset="0"/>
                <a:cs typeface="Arial" pitchFamily="34" charset="0"/>
                <a:sym typeface="Arial" pitchFamily="34" charset="0"/>
              </a:rPr>
              <a:t>useful to show breakdown of a whole into key categories.</a:t>
            </a:r>
            <a:endParaRPr lang="en-US" altLang="en-US" sz="2500" dirty="0"/>
          </a:p>
        </p:txBody>
      </p:sp>
    </p:spTree>
    <p:extLst>
      <p:ext uri="{BB962C8B-B14F-4D97-AF65-F5344CB8AC3E}">
        <p14:creationId xmlns:p14="http://schemas.microsoft.com/office/powerpoint/2010/main" val="212224058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467544" y="332656"/>
            <a:ext cx="7719579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en-GB" altLang="en-US" sz="2800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Editing and Proofreading</a:t>
            </a:r>
          </a:p>
          <a:p>
            <a:pPr algn="just">
              <a:defRPr/>
            </a:pPr>
            <a:endParaRPr lang="en-GB" altLang="en-US" sz="2400" b="1" dirty="0"/>
          </a:p>
          <a:p>
            <a:pPr algn="just">
              <a:buFont typeface="Wingdings" pitchFamily="2" charset="2"/>
              <a:buNone/>
            </a:pPr>
            <a:endParaRPr lang="en-GB" altLang="en-US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Editing and proofreading are fundamental aspects of good academic practice.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Editing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is the process of continually revising and improving your written work. It is often an activity that forms a major part of the writing process.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Proofreading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is the final check before printing and submission. It is a process that helps remove errors and improve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143717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8222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/>
              <a:t>Learning from models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en-GB" dirty="0" smtClean="0"/>
          </a:p>
          <a:p>
            <a:pPr eaLnBrk="1" hangingPunct="1"/>
            <a:r>
              <a:rPr lang="en-GB" dirty="0" smtClean="0"/>
              <a:t>Look at samples of good </a:t>
            </a:r>
            <a:r>
              <a:rPr lang="en-GB" dirty="0" smtClean="0"/>
              <a:t>reports </a:t>
            </a:r>
            <a:r>
              <a:rPr lang="en-GB" dirty="0" smtClean="0"/>
              <a:t>in your field</a:t>
            </a:r>
          </a:p>
          <a:p>
            <a:pPr eaLnBrk="1" hangingPunct="1">
              <a:buFont typeface="Wingdings" pitchFamily="2" charset="2"/>
              <a:buNone/>
            </a:pPr>
            <a:endParaRPr lang="en-GB" dirty="0" smtClean="0"/>
          </a:p>
          <a:p>
            <a:pPr eaLnBrk="1" hangingPunct="1"/>
            <a:r>
              <a:rPr lang="en-GB" dirty="0" smtClean="0"/>
              <a:t>Read reviews in prestigious journals in your field</a:t>
            </a:r>
          </a:p>
        </p:txBody>
      </p:sp>
    </p:spTree>
    <p:extLst>
      <p:ext uri="{BB962C8B-B14F-4D97-AF65-F5344CB8AC3E}">
        <p14:creationId xmlns:p14="http://schemas.microsoft.com/office/powerpoint/2010/main" val="1200161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1628800"/>
            <a:ext cx="7732245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Is it in a report format with 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An executive summary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A clear contents page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Use of Harvard Referencing throughout?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Numbered sub-headings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A list of alphabetically ordered references at the end?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Page numbers in place?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Your name in header/footer?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 smtClean="0"/>
              <a:t>Some use of diagrams/figures?</a:t>
            </a: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Checks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5245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816</TotalTime>
  <Words>2109</Words>
  <Application>Microsoft Office PowerPoint</Application>
  <PresentationFormat>On-screen Show (4:3)</PresentationFormat>
  <Paragraphs>290</Paragraphs>
  <Slides>36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Arial</vt:lpstr>
      <vt:lpstr>Arial Black</vt:lpstr>
      <vt:lpstr>Calibri</vt:lpstr>
      <vt:lpstr>Helvetica</vt:lpstr>
      <vt:lpstr>Helvetica Light</vt:lpstr>
      <vt:lpstr>Kristen ITC</vt:lpstr>
      <vt:lpstr>Myriad Pro</vt:lpstr>
      <vt:lpstr>Tahoma</vt:lpstr>
      <vt:lpstr>Wingdings</vt:lpstr>
      <vt:lpstr>20140311PresentationUWTSDTemplate</vt:lpstr>
      <vt:lpstr>Using Information in HR  WK3: Report Writing</vt:lpstr>
      <vt:lpstr>Module Overview</vt:lpstr>
      <vt:lpstr>Creating a critical literature review</vt:lpstr>
      <vt:lpstr>What is a literature review (for)?</vt:lpstr>
      <vt:lpstr>What is a literature review (for)?</vt:lpstr>
      <vt:lpstr>Literature Review</vt:lpstr>
      <vt:lpstr>Critical Thinking as a student</vt:lpstr>
      <vt:lpstr>Why is it so important to write critically?! Bloom’s Taxomony: Cognitive Domain (1956) as revised by Anderson &amp; Krathwohl (2001)</vt:lpstr>
      <vt:lpstr>Critical thinking (a three-year-old’s guide)</vt:lpstr>
      <vt:lpstr>What critical thinking can mean in terms of the literature review</vt:lpstr>
      <vt:lpstr>Starting to think about your own literature review</vt:lpstr>
      <vt:lpstr>Key players and sources</vt:lpstr>
      <vt:lpstr>Where to start?!</vt:lpstr>
      <vt:lpstr>Main ideas/debates</vt:lpstr>
      <vt:lpstr> Organising your material: Identifying a debate</vt:lpstr>
      <vt:lpstr>Thinking critically </vt:lpstr>
      <vt:lpstr>Thinking about your literature review</vt:lpstr>
      <vt:lpstr>Share your story</vt:lpstr>
      <vt:lpstr>Getting started: Planning the review </vt:lpstr>
      <vt:lpstr>Mind-mapping</vt:lpstr>
      <vt:lpstr>‘Self-esteem and obesity in children and adolescents’ mindmap (based on French, Storey  and Perry, 1995)</vt:lpstr>
      <vt:lpstr>Writing the review</vt:lpstr>
      <vt:lpstr>Clarity</vt:lpstr>
      <vt:lpstr>Your critical voice: signposting</vt:lpstr>
      <vt:lpstr>Paragraphs and flow</vt:lpstr>
      <vt:lpstr>Illustrating trends: synthesising literature</vt:lpstr>
      <vt:lpstr>Use of citations in the literature review</vt:lpstr>
      <vt:lpstr>Citation and writer’s voice</vt:lpstr>
      <vt:lpstr>Drawing Conclusions</vt:lpstr>
      <vt:lpstr>Making Recommendations</vt:lpstr>
      <vt:lpstr>Making Recommendations</vt:lpstr>
      <vt:lpstr>PowerPoint Presentation</vt:lpstr>
      <vt:lpstr>PowerPoint Presentation</vt:lpstr>
      <vt:lpstr>PowerPoint Presentation</vt:lpstr>
      <vt:lpstr>Learning from models</vt:lpstr>
      <vt:lpstr>Final Checks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Potter</cp:lastModifiedBy>
  <cp:revision>29</cp:revision>
  <cp:lastPrinted>2016-11-03T10:04:23Z</cp:lastPrinted>
  <dcterms:created xsi:type="dcterms:W3CDTF">2015-04-14T15:21:28Z</dcterms:created>
  <dcterms:modified xsi:type="dcterms:W3CDTF">2017-10-17T11:28:12Z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