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6188" autoAdjust="0"/>
  </p:normalViewPr>
  <p:slideViewPr>
    <p:cSldViewPr>
      <p:cViewPr>
        <p:scale>
          <a:sx n="86" d="100"/>
          <a:sy n="86" d="100"/>
        </p:scale>
        <p:origin x="930" y="-2103"/>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319953-C3F5-47C9-9CD2-2E5224D45453}" type="datetimeFigureOut">
              <a:rPr lang="en-US" smtClean="0"/>
              <a:pPr/>
              <a:t>11/12/2023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4E3131A-107F-4484-8832-817E09BCF478}"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latin typeface="Arial" pitchFamily="34" charset="0"/>
                <a:ea typeface="+mn-ea"/>
                <a:cs typeface="Arial" pitchFamily="34" charset="0"/>
              </a:rPr>
              <a:t>Data protection is one of the effective approaches to prevent fraud and cybercrime to avoid any misconduct and losses in the organisation. However, data protection within the organisation is proposed to prevent the unauthorised access, usage, modification and destruction of information accordingly. On the other hand, data protection in the digital business has played a significant role in the present situation for the public perception and expectation of privacy. In accordance, this type of effective approach helps to avoid considerable problems, which may damage the reputation of the organisation and confidential information (</a:t>
            </a:r>
            <a:r>
              <a:rPr lang="en-GB" sz="1100" kern="1200" dirty="0" err="1">
                <a:solidFill>
                  <a:schemeClr val="tx1"/>
                </a:solidFill>
                <a:latin typeface="Arial" pitchFamily="34" charset="0"/>
                <a:ea typeface="+mn-ea"/>
                <a:cs typeface="Arial" pitchFamily="34" charset="0"/>
              </a:rPr>
              <a:t>Crocetti</a:t>
            </a:r>
            <a:r>
              <a:rPr lang="en-GB" sz="1100" kern="1200" dirty="0">
                <a:solidFill>
                  <a:schemeClr val="tx1"/>
                </a:solidFill>
                <a:latin typeface="Arial" pitchFamily="34" charset="0"/>
                <a:ea typeface="+mn-ea"/>
                <a:cs typeface="Arial" pitchFamily="34" charset="0"/>
              </a:rPr>
              <a:t>, 2021). Data protection is one of the effective legal mechanisms to ensure data privacy. Apart from that, the Data Protection Act 2018 applies to individual data, which is highly confidential to access personal data through subject access requests and contains rules (GOV.UK, 2018). </a:t>
            </a:r>
            <a:endParaRPr lang="en-US" sz="1100" kern="1200" dirty="0">
              <a:solidFill>
                <a:schemeClr val="tx1"/>
              </a:solidFill>
              <a:latin typeface="Arial" pitchFamily="34" charset="0"/>
              <a:ea typeface="+mn-ea"/>
              <a:cs typeface="Arial" pitchFamily="34" charset="0"/>
            </a:endParaRPr>
          </a:p>
          <a:p>
            <a:pPr algn="just"/>
            <a:endParaRPr lang="en-GB" sz="11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B4E3131A-107F-4484-8832-817E09BCF478}"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latin typeface="Arial" pitchFamily="34" charset="0"/>
                <a:ea typeface="+mn-ea"/>
                <a:cs typeface="Arial" pitchFamily="34" charset="0"/>
              </a:rPr>
              <a:t>The data can be kept safe in the workplace by encrypting the external storage devices and backing up all of the sensitive data regularly. The organisation needs to develop security policies for the team members to prevent data loss and threats in the workplace. For instance, the encryption of sensitive data stored in the workplace and </a:t>
            </a:r>
            <a:r>
              <a:rPr lang="en-GB" sz="1100" kern="1200" dirty="0" err="1">
                <a:solidFill>
                  <a:schemeClr val="tx1"/>
                </a:solidFill>
                <a:latin typeface="Arial" pitchFamily="34" charset="0"/>
                <a:ea typeface="+mn-ea"/>
                <a:cs typeface="Arial" pitchFamily="34" charset="0"/>
              </a:rPr>
              <a:t>smartphones</a:t>
            </a:r>
            <a:r>
              <a:rPr lang="en-GB" sz="1100" kern="1200" dirty="0">
                <a:solidFill>
                  <a:schemeClr val="tx1"/>
                </a:solidFill>
                <a:latin typeface="Arial" pitchFamily="34" charset="0"/>
                <a:ea typeface="+mn-ea"/>
                <a:cs typeface="Arial" pitchFamily="34" charset="0"/>
              </a:rPr>
              <a:t> can help to protect the data due to user access (</a:t>
            </a:r>
            <a:r>
              <a:rPr lang="en-GB" sz="1100" kern="1200" dirty="0" err="1">
                <a:solidFill>
                  <a:schemeClr val="tx1"/>
                </a:solidFill>
                <a:latin typeface="Arial" pitchFamily="34" charset="0"/>
                <a:ea typeface="+mn-ea"/>
                <a:cs typeface="Arial" pitchFamily="34" charset="0"/>
              </a:rPr>
              <a:t>Musick</a:t>
            </a:r>
            <a:r>
              <a:rPr lang="en-GB" sz="1100" kern="1200" dirty="0">
                <a:solidFill>
                  <a:schemeClr val="tx1"/>
                </a:solidFill>
                <a:latin typeface="Arial" pitchFamily="34" charset="0"/>
                <a:ea typeface="+mn-ea"/>
                <a:cs typeface="Arial" pitchFamily="34" charset="0"/>
              </a:rPr>
              <a:t>, 2020). Apart from that, data backup is one of the effective approaches to avoid data loss and threats to the organisation with this data protection approach users can store their confidential information in external storage and keep it other than the workplace. In accordance, this effective approach is helpful to reduce the risk of data loss and cyber threats in the workplace. </a:t>
            </a:r>
            <a:endParaRPr lang="en-US" sz="1100" kern="1200" dirty="0">
              <a:solidFill>
                <a:schemeClr val="tx1"/>
              </a:solidFill>
              <a:latin typeface="Arial" pitchFamily="34" charset="0"/>
              <a:ea typeface="+mn-ea"/>
              <a:cs typeface="Arial" pitchFamily="34" charset="0"/>
            </a:endParaRPr>
          </a:p>
          <a:p>
            <a:pPr algn="just"/>
            <a:endParaRPr lang="en-GB" sz="11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B4E3131A-107F-4484-8832-817E09BCF478}"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GB" sz="1100" kern="1200" dirty="0">
                <a:solidFill>
                  <a:schemeClr val="tx1"/>
                </a:solidFill>
                <a:latin typeface="Arial" pitchFamily="34" charset="0"/>
                <a:ea typeface="+mn-ea"/>
                <a:cs typeface="Arial" pitchFamily="34" charset="0"/>
              </a:rPr>
              <a:t>Improper configuration and outdated systems can affect the organisational data information, which may be one of the major causes of the data being leaked or lost. </a:t>
            </a:r>
            <a:r>
              <a:rPr lang="en-GB" sz="1100" kern="1200" dirty="0" err="1">
                <a:solidFill>
                  <a:schemeClr val="tx1"/>
                </a:solidFill>
                <a:latin typeface="Arial" pitchFamily="34" charset="0"/>
                <a:ea typeface="+mn-ea"/>
                <a:cs typeface="Arial" pitchFamily="34" charset="0"/>
              </a:rPr>
              <a:t>Mis</a:t>
            </a:r>
            <a:r>
              <a:rPr lang="en-GB" sz="1100" kern="1200" dirty="0">
                <a:solidFill>
                  <a:schemeClr val="tx1"/>
                </a:solidFill>
                <a:latin typeface="Arial" pitchFamily="34" charset="0"/>
                <a:ea typeface="+mn-ea"/>
                <a:cs typeface="Arial" pitchFamily="34" charset="0"/>
              </a:rPr>
              <a:t>-configured and un-patched infrastructure in the workplace can unintentionally expose the data, which may be one of the major causes of cyber threats. Apart from that, human errors in the workplace related to sending emails with critical information to the wrong recipients and excessive permission for the critical file can expose the data on unauthorised websites (</a:t>
            </a:r>
            <a:r>
              <a:rPr lang="en-GB" sz="1100" kern="1200" dirty="0" err="1">
                <a:solidFill>
                  <a:schemeClr val="tx1"/>
                </a:solidFill>
                <a:latin typeface="Arial" pitchFamily="34" charset="0"/>
                <a:ea typeface="+mn-ea"/>
                <a:cs typeface="Arial" pitchFamily="34" charset="0"/>
              </a:rPr>
              <a:t>Kaspersky</a:t>
            </a:r>
            <a:r>
              <a:rPr lang="en-GB" sz="1100" kern="1200" dirty="0">
                <a:solidFill>
                  <a:schemeClr val="tx1"/>
                </a:solidFill>
                <a:latin typeface="Arial" pitchFamily="34" charset="0"/>
                <a:ea typeface="+mn-ea"/>
                <a:cs typeface="Arial" pitchFamily="34" charset="0"/>
              </a:rPr>
              <a:t>, 2022). For instance, weak and stolen passwords for highly confidential data can be breached easily, which is one of the major reasons for data leaks and loss in the workplace. On the other hand, the sensitive data in the workplace is left exposed due to the un-patched vulnerabilities in the software. Software vulnerabilities in the workplace can easily turn into huge cyber security issues for the organisation.</a:t>
            </a:r>
            <a:endParaRPr lang="en-US" sz="1100" kern="1200" dirty="0">
              <a:solidFill>
                <a:schemeClr val="tx1"/>
              </a:solidFill>
              <a:latin typeface="Arial" pitchFamily="34" charset="0"/>
              <a:ea typeface="+mn-ea"/>
              <a:cs typeface="Arial" pitchFamily="34" charset="0"/>
            </a:endParaRPr>
          </a:p>
          <a:p>
            <a:pPr algn="just">
              <a:lnSpc>
                <a:spcPct val="150000"/>
              </a:lnSpc>
            </a:pPr>
            <a:endParaRPr lang="en-GB" sz="11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B4E3131A-107F-4484-8832-817E09BCF478}"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latin typeface="Arial" pitchFamily="34" charset="0"/>
                <a:ea typeface="+mn-ea"/>
                <a:cs typeface="Arial" pitchFamily="34" charset="0"/>
              </a:rPr>
              <a:t>As technology brings numerous benefits to organisations, there are also some risks arising from it that business leaders must pay close attention to. Data </a:t>
            </a:r>
            <a:r>
              <a:rPr lang="en-GB" sz="1100" kern="1200">
                <a:solidFill>
                  <a:schemeClr val="tx1"/>
                </a:solidFill>
                <a:latin typeface="Arial" pitchFamily="34" charset="0"/>
                <a:ea typeface="+mn-ea"/>
                <a:cs typeface="Arial" pitchFamily="34" charset="0"/>
              </a:rPr>
              <a:t>protection automatically </a:t>
            </a:r>
            <a:r>
              <a:rPr lang="en-GB" sz="1100" kern="1200" dirty="0">
                <a:solidFill>
                  <a:schemeClr val="tx1"/>
                </a:solidFill>
                <a:latin typeface="Arial" pitchFamily="34" charset="0"/>
                <a:ea typeface="+mn-ea"/>
                <a:cs typeface="Arial" pitchFamily="34" charset="0"/>
              </a:rPr>
              <a:t>backs up important data and can quickly recover it in case of a security breach, manipulation, malware and other disaster. Data protection is significant for the organisation to protect their customer’s data and their company to maintain trust and customer loyalty against cyber threats.</a:t>
            </a:r>
            <a:endParaRPr lang="en-US" sz="1100" kern="1200" dirty="0">
              <a:solidFill>
                <a:schemeClr val="tx1"/>
              </a:solidFill>
              <a:latin typeface="Arial" pitchFamily="34" charset="0"/>
              <a:ea typeface="+mn-ea"/>
              <a:cs typeface="Arial" pitchFamily="34" charset="0"/>
            </a:endParaRPr>
          </a:p>
          <a:p>
            <a:pPr algn="just"/>
            <a:endParaRPr lang="en-GB" sz="11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B4E3131A-107F-4484-8832-817E09BCF478}" type="slidenum">
              <a:rPr lang="en-GB" smtClean="0"/>
              <a:pPr/>
              <a:t>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D6B93A12-B610-46F5-8DA0-91870591256F}" type="datetimeFigureOut">
              <a:rPr lang="en-US" smtClean="0"/>
              <a:pPr/>
              <a:t>11/12/2023</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881EBFCD-F5E0-4F81-AA3B-20E4052DF0CC}" type="slidenum">
              <a:rPr lang="en-GB" smtClean="0"/>
              <a:pPr/>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D6B93A12-B610-46F5-8DA0-91870591256F}" type="datetimeFigureOut">
              <a:rPr lang="en-US" smtClean="0"/>
              <a:pPr/>
              <a:t>11/12/2023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881EBFCD-F5E0-4F81-AA3B-20E4052DF0CC}" type="slidenum">
              <a:rPr lang="en-GB" smtClean="0"/>
              <a:pPr/>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D6B93A12-B610-46F5-8DA0-91870591256F}" type="datetimeFigureOut">
              <a:rPr lang="en-US" smtClean="0"/>
              <a:pPr/>
              <a:t>11/12/2023</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881EBFCD-F5E0-4F81-AA3B-20E4052DF0CC}" type="slidenum">
              <a:rPr lang="en-GB" smtClean="0"/>
              <a:pPr/>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D6B93A12-B610-46F5-8DA0-91870591256F}" type="datetimeFigureOut">
              <a:rPr lang="en-US" smtClean="0"/>
              <a:pPr/>
              <a:t>11/12/2023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1EBFCD-F5E0-4F81-AA3B-20E4052DF0CC}" type="slidenum">
              <a:rPr lang="en-GB" smtClean="0"/>
              <a:pPr/>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D6B93A12-B610-46F5-8DA0-91870591256F}" type="datetimeFigureOut">
              <a:rPr lang="en-US" smtClean="0"/>
              <a:pPr/>
              <a:t>11/12/2023</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881EBFCD-F5E0-4F81-AA3B-20E4052DF0CC}" type="slidenum">
              <a:rPr lang="en-GB" smtClean="0"/>
              <a:pPr/>
              <a:t>‹#›</a:t>
            </a:fld>
            <a:endParaRPr lang="en-GB"/>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D6B93A12-B610-46F5-8DA0-91870591256F}" type="datetimeFigureOut">
              <a:rPr lang="en-US" smtClean="0"/>
              <a:pPr/>
              <a:t>11/12/2023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881EBFCD-F5E0-4F81-AA3B-20E4052DF0C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D6B93A12-B610-46F5-8DA0-91870591256F}" type="datetimeFigureOut">
              <a:rPr lang="en-US" smtClean="0"/>
              <a:pPr/>
              <a:t>11/12/2023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881EBFCD-F5E0-4F81-AA3B-20E4052DF0C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881EBFCD-F5E0-4F81-AA3B-20E4052DF0CC}" type="slidenum">
              <a:rPr lang="en-GB" smtClean="0"/>
              <a:pPr/>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D6B93A12-B610-46F5-8DA0-91870591256F}" type="datetimeFigureOut">
              <a:rPr lang="en-US" smtClean="0"/>
              <a:pPr/>
              <a:t>11/12/2023</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881EBFCD-F5E0-4F81-AA3B-20E4052DF0CC}" type="slidenum">
              <a:rPr lang="en-GB" smtClean="0"/>
              <a:pPr/>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D6B93A12-B610-46F5-8DA0-91870591256F}" type="datetimeFigureOut">
              <a:rPr lang="en-US" smtClean="0"/>
              <a:pPr/>
              <a:t>11/12/2023</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6B93A12-B610-46F5-8DA0-91870591256F}" type="datetimeFigureOut">
              <a:rPr lang="en-US" smtClean="0"/>
              <a:pPr/>
              <a:t>11/12/2023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1EBFCD-F5E0-4F81-AA3B-20E4052DF0CC}"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881EBFCD-F5E0-4F81-AA3B-20E4052DF0CC}" type="slidenum">
              <a:rPr lang="en-GB" smtClean="0"/>
              <a:pPr/>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6B93A12-B610-46F5-8DA0-91870591256F}" type="datetimeFigureOut">
              <a:rPr lang="en-US" smtClean="0"/>
              <a:pPr/>
              <a:t>11/12/2023</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0000">
              <a:schemeClr val="accent4">
                <a:lumMod val="40000"/>
                <a:lumOff val="60000"/>
              </a:schemeClr>
            </a:gs>
            <a:gs pos="18000">
              <a:schemeClr val="accent5">
                <a:lumMod val="40000"/>
                <a:lumOff val="60000"/>
              </a:schemeClr>
            </a:gs>
            <a:gs pos="16000">
              <a:schemeClr val="tx2">
                <a:lumMod val="40000"/>
                <a:lumOff val="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D6B93A12-B610-46F5-8DA0-91870591256F}" type="datetimeFigureOut">
              <a:rPr lang="en-US" smtClean="0"/>
              <a:pPr/>
              <a:t>11/12/2023</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881EBFCD-F5E0-4F81-AA3B-20E4052DF0CC}" type="slidenum">
              <a:rPr lang="en-GB" smtClean="0"/>
              <a:pPr/>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kaspersky.com/resource-center/definitions/data-breach" TargetMode="External"/><Relationship Id="rId2" Type="http://schemas.openxmlformats.org/officeDocument/2006/relationships/hyperlink" Target="https://www.techtarget.com/searchdatabackup/definition/data-protectio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71600" y="3719530"/>
            <a:ext cx="6400800" cy="2566990"/>
          </a:xfrm>
        </p:spPr>
        <p:txBody>
          <a:bodyPr>
            <a:normAutofit/>
          </a:bodyPr>
          <a:lstStyle/>
          <a:p>
            <a:pPr algn="ctr"/>
            <a:r>
              <a:rPr lang="en-GB" sz="2000" dirty="0">
                <a:solidFill>
                  <a:schemeClr val="tx1"/>
                </a:solidFill>
                <a:latin typeface="Arial" pitchFamily="34" charset="0"/>
                <a:cs typeface="Arial" pitchFamily="34" charset="0"/>
              </a:rPr>
              <a:t>bmsw4003</a:t>
            </a:r>
          </a:p>
          <a:p>
            <a:pPr algn="ctr"/>
            <a:endParaRPr lang="en-GB" sz="2000" dirty="0">
              <a:solidFill>
                <a:schemeClr val="tx1"/>
              </a:solidFill>
              <a:latin typeface="Arial" pitchFamily="34" charset="0"/>
              <a:cs typeface="Arial" pitchFamily="34" charset="0"/>
            </a:endParaRPr>
          </a:p>
          <a:p>
            <a:pPr algn="ctr"/>
            <a:r>
              <a:rPr lang="en-GB" sz="2000" dirty="0">
                <a:solidFill>
                  <a:schemeClr val="tx1"/>
                </a:solidFill>
                <a:latin typeface="Arial" pitchFamily="34" charset="0"/>
                <a:cs typeface="Arial" pitchFamily="34" charset="0"/>
              </a:rPr>
              <a:t>Name: aneliya </a:t>
            </a:r>
            <a:r>
              <a:rPr lang="en-GB" sz="2000" dirty="0" err="1">
                <a:solidFill>
                  <a:schemeClr val="tx1"/>
                </a:solidFill>
                <a:latin typeface="Arial" pitchFamily="34" charset="0"/>
                <a:cs typeface="Arial" pitchFamily="34" charset="0"/>
              </a:rPr>
              <a:t>zoykova</a:t>
            </a:r>
            <a:r>
              <a:rPr lang="en-GB" sz="2000" dirty="0">
                <a:solidFill>
                  <a:schemeClr val="tx1"/>
                </a:solidFill>
                <a:latin typeface="Arial" pitchFamily="34" charset="0"/>
                <a:cs typeface="Arial" pitchFamily="34" charset="0"/>
              </a:rPr>
              <a:t> </a:t>
            </a:r>
          </a:p>
          <a:p>
            <a:endParaRPr lang="en-GB" sz="2000" dirty="0">
              <a:solidFill>
                <a:schemeClr val="tx1"/>
              </a:solidFill>
              <a:latin typeface="Arial" pitchFamily="34" charset="0"/>
              <a:cs typeface="Arial" pitchFamily="34" charset="0"/>
            </a:endParaRPr>
          </a:p>
          <a:p>
            <a:pPr algn="ctr"/>
            <a:r>
              <a:rPr lang="en-GB" sz="2000" dirty="0">
                <a:solidFill>
                  <a:schemeClr val="tx1"/>
                </a:solidFill>
                <a:latin typeface="Arial" pitchFamily="34" charset="0"/>
                <a:cs typeface="Arial" pitchFamily="34" charset="0"/>
              </a:rPr>
              <a:t>ID : 2027267</a:t>
            </a:r>
          </a:p>
        </p:txBody>
      </p:sp>
      <p:sp>
        <p:nvSpPr>
          <p:cNvPr id="2" name="Title 1"/>
          <p:cNvSpPr>
            <a:spLocks noGrp="1"/>
          </p:cNvSpPr>
          <p:nvPr>
            <p:ph type="ctrTitle"/>
          </p:nvPr>
        </p:nvSpPr>
        <p:spPr>
          <a:xfrm>
            <a:off x="685800" y="1285860"/>
            <a:ext cx="7772400" cy="2000264"/>
          </a:xfrm>
        </p:spPr>
        <p:txBody>
          <a:bodyPr>
            <a:normAutofit fontScale="90000"/>
          </a:bodyPr>
          <a:lstStyle/>
          <a:p>
            <a:pPr algn="ctr">
              <a:spcBef>
                <a:spcPts val="600"/>
              </a:spcBef>
              <a:spcAft>
                <a:spcPts val="600"/>
              </a:spcAft>
            </a:pPr>
            <a:br>
              <a:rPr lang="en-GB" sz="3600" b="1" dirty="0">
                <a:latin typeface="Times New Roman" pitchFamily="18" charset="0"/>
                <a:ea typeface="Times New Roman"/>
                <a:cs typeface="Times New Roman" pitchFamily="18" charset="0"/>
              </a:rPr>
            </a:br>
            <a:br>
              <a:rPr lang="en-GB" sz="3600" b="1" dirty="0">
                <a:latin typeface="Times New Roman" pitchFamily="18" charset="0"/>
                <a:ea typeface="Times New Roman"/>
                <a:cs typeface="Times New Roman" pitchFamily="18" charset="0"/>
              </a:rPr>
            </a:br>
            <a:br>
              <a:rPr lang="en-GB" sz="3600" b="1" dirty="0">
                <a:latin typeface="Times New Roman" pitchFamily="18" charset="0"/>
                <a:ea typeface="Times New Roman"/>
                <a:cs typeface="Times New Roman" pitchFamily="18" charset="0"/>
              </a:rPr>
            </a:br>
            <a:br>
              <a:rPr lang="en-GB" sz="3600" b="1" dirty="0">
                <a:latin typeface="Arial" pitchFamily="34" charset="0"/>
                <a:ea typeface="Times New Roman"/>
                <a:cs typeface="Arial" pitchFamily="34" charset="0"/>
              </a:rPr>
            </a:br>
            <a:r>
              <a:rPr lang="en-GB" sz="3600" b="1" dirty="0">
                <a:solidFill>
                  <a:schemeClr val="tx1"/>
                </a:solidFill>
                <a:latin typeface="Arial" pitchFamily="34" charset="0"/>
                <a:ea typeface="Times New Roman"/>
                <a:cs typeface="Arial" pitchFamily="34" charset="0"/>
              </a:rPr>
              <a:t>   Digital Skills and Research Methods</a:t>
            </a:r>
            <a:br>
              <a:rPr lang="en-GB" sz="3600" b="1" dirty="0">
                <a:solidFill>
                  <a:schemeClr val="tx1"/>
                </a:solidFill>
                <a:latin typeface="Arial" pitchFamily="34" charset="0"/>
                <a:ea typeface="Times New Roman"/>
                <a:cs typeface="Arial" pitchFamily="34" charset="0"/>
              </a:rPr>
            </a:br>
            <a:br>
              <a:rPr lang="en-GB" sz="3600" b="1" dirty="0">
                <a:solidFill>
                  <a:schemeClr val="tx1"/>
                </a:solidFill>
                <a:latin typeface="Arial" pitchFamily="34" charset="0"/>
                <a:ea typeface="Times New Roman"/>
                <a:cs typeface="Arial" pitchFamily="34" charset="0"/>
              </a:rPr>
            </a:br>
            <a:r>
              <a:rPr lang="en-GB" sz="2700" b="1" u="sng" dirty="0">
                <a:solidFill>
                  <a:schemeClr val="tx1"/>
                </a:solidFill>
                <a:latin typeface="Arial" pitchFamily="34" charset="0"/>
                <a:ea typeface="Times New Roman"/>
                <a:cs typeface="Arial" pitchFamily="34" charset="0"/>
              </a:rPr>
              <a:t>Resit Presentation </a:t>
            </a:r>
            <a:br>
              <a:rPr lang="en-US" sz="3600" dirty="0">
                <a:solidFill>
                  <a:schemeClr val="tx1"/>
                </a:solidFill>
                <a:latin typeface="Arial" pitchFamily="34" charset="0"/>
                <a:ea typeface="Times New Roman"/>
                <a:cs typeface="Arial" pitchFamily="34" charset="0"/>
              </a:rPr>
            </a:br>
            <a:br>
              <a:rPr lang="en-GB" b="1" dirty="0">
                <a:solidFill>
                  <a:schemeClr val="tx1"/>
                </a:solidFill>
                <a:latin typeface="Times New Roman" pitchFamily="18" charset="0"/>
                <a:ea typeface="Times New Roman"/>
                <a:cs typeface="Times New Roman" pitchFamily="18" charset="0"/>
              </a:rPr>
            </a:br>
            <a:endParaRPr lang="en-GB" dirty="0">
              <a:solidFill>
                <a:schemeClr val="tx1"/>
              </a:solidFill>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solidFill>
                  <a:schemeClr val="tx1"/>
                </a:solidFill>
                <a:latin typeface="Arial" pitchFamily="34" charset="0"/>
                <a:cs typeface="Arial" pitchFamily="34" charset="0"/>
              </a:rPr>
              <a:t>Table of Content</a:t>
            </a:r>
          </a:p>
        </p:txBody>
      </p:sp>
      <p:sp>
        <p:nvSpPr>
          <p:cNvPr id="3" name="Content Placeholder 2"/>
          <p:cNvSpPr>
            <a:spLocks noGrp="1"/>
          </p:cNvSpPr>
          <p:nvPr>
            <p:ph sz="quarter" idx="1"/>
          </p:nvPr>
        </p:nvSpPr>
        <p:spPr/>
        <p:txBody>
          <a:bodyPr>
            <a:normAutofit/>
          </a:bodyPr>
          <a:lstStyle/>
          <a:p>
            <a:pPr algn="just">
              <a:lnSpc>
                <a:spcPct val="150000"/>
              </a:lnSpc>
              <a:buNone/>
            </a:pPr>
            <a:r>
              <a:rPr lang="en-GB" sz="2000" dirty="0">
                <a:latin typeface="Arial" pitchFamily="34" charset="0"/>
                <a:cs typeface="Arial" pitchFamily="34" charset="0"/>
              </a:rPr>
              <a:t>Cover page.................................................................................................1</a:t>
            </a:r>
          </a:p>
          <a:p>
            <a:pPr algn="just">
              <a:lnSpc>
                <a:spcPct val="150000"/>
              </a:lnSpc>
              <a:buNone/>
            </a:pPr>
            <a:r>
              <a:rPr lang="en-GB" sz="2000" dirty="0">
                <a:latin typeface="Arial" pitchFamily="34" charset="0"/>
                <a:cs typeface="Arial" pitchFamily="34" charset="0"/>
              </a:rPr>
              <a:t>Introduction and Assessing Data Protection..............................................3</a:t>
            </a:r>
            <a:endParaRPr lang="en-US" sz="2000" dirty="0">
              <a:latin typeface="Arial" pitchFamily="34" charset="0"/>
              <a:cs typeface="Arial" pitchFamily="34" charset="0"/>
            </a:endParaRPr>
          </a:p>
          <a:p>
            <a:pPr algn="just">
              <a:lnSpc>
                <a:spcPct val="150000"/>
              </a:lnSpc>
              <a:buNone/>
            </a:pPr>
            <a:r>
              <a:rPr lang="en-GB" sz="2000" dirty="0">
                <a:latin typeface="Arial" pitchFamily="34" charset="0"/>
                <a:cs typeface="Arial" pitchFamily="34" charset="0"/>
              </a:rPr>
              <a:t>Analysing ways data in the workplace can be kept safe with Examples..4</a:t>
            </a:r>
            <a:endParaRPr lang="en-US" sz="2000" dirty="0">
              <a:latin typeface="Arial" pitchFamily="34" charset="0"/>
              <a:cs typeface="Arial" pitchFamily="34" charset="0"/>
            </a:endParaRPr>
          </a:p>
          <a:p>
            <a:pPr algn="just">
              <a:lnSpc>
                <a:spcPct val="150000"/>
              </a:lnSpc>
              <a:buNone/>
            </a:pPr>
            <a:r>
              <a:rPr lang="en-GB" sz="2000" dirty="0">
                <a:latin typeface="Arial" pitchFamily="34" charset="0"/>
                <a:cs typeface="Arial" pitchFamily="34" charset="0"/>
              </a:rPr>
              <a:t>Ways data in the workplace can be leaked or lost with Examples and Discussions............................................................................................5</a:t>
            </a:r>
            <a:endParaRPr lang="en-US" sz="2000" dirty="0">
              <a:latin typeface="Arial" pitchFamily="34" charset="0"/>
              <a:cs typeface="Arial" pitchFamily="34" charset="0"/>
            </a:endParaRPr>
          </a:p>
          <a:p>
            <a:pPr algn="just">
              <a:lnSpc>
                <a:spcPct val="150000"/>
              </a:lnSpc>
              <a:buNone/>
            </a:pPr>
            <a:r>
              <a:rPr lang="en-GB" sz="2000" dirty="0">
                <a:latin typeface="Arial" pitchFamily="34" charset="0"/>
                <a:cs typeface="Arial" pitchFamily="34" charset="0"/>
              </a:rPr>
              <a:t>Conclusion.................................................................................................6</a:t>
            </a:r>
            <a:endParaRPr lang="en-US" sz="2000" dirty="0">
              <a:latin typeface="Arial" pitchFamily="34" charset="0"/>
              <a:cs typeface="Arial" pitchFamily="34" charset="0"/>
            </a:endParaRPr>
          </a:p>
          <a:p>
            <a:pPr algn="just">
              <a:lnSpc>
                <a:spcPct val="150000"/>
              </a:lnSpc>
              <a:buNone/>
            </a:pPr>
            <a:r>
              <a:rPr lang="en-GB" sz="2000" dirty="0">
                <a:latin typeface="Arial" pitchFamily="34" charset="0"/>
                <a:cs typeface="Arial" pitchFamily="34" charset="0"/>
              </a:rPr>
              <a:t>References................................................................................................7</a:t>
            </a:r>
            <a:endParaRPr lang="en-US" sz="2000" dirty="0">
              <a:latin typeface="Arial" pitchFamily="34" charset="0"/>
              <a:cs typeface="Arial" pitchFamily="34" charset="0"/>
            </a:endParaRPr>
          </a:p>
          <a:p>
            <a:pPr>
              <a:buNone/>
            </a:pPr>
            <a:endParaRPr lang="en-US"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0108" y="214290"/>
            <a:ext cx="8686800" cy="838200"/>
          </a:xfrm>
        </p:spPr>
        <p:txBody>
          <a:bodyPr>
            <a:noAutofit/>
          </a:bodyPr>
          <a:lstStyle/>
          <a:p>
            <a:pPr algn="ctr"/>
            <a:r>
              <a:rPr lang="en-GB" sz="2800" b="1" dirty="0">
                <a:solidFill>
                  <a:schemeClr val="tx1"/>
                </a:solidFill>
                <a:effectLst/>
                <a:latin typeface="Arial" pitchFamily="34" charset="0"/>
                <a:cs typeface="Arial" pitchFamily="34" charset="0"/>
              </a:rPr>
              <a:t> Introduction and Assessing Data Protection </a:t>
            </a:r>
            <a:endParaRPr lang="en-GB" sz="2800" dirty="0">
              <a:solidFill>
                <a:schemeClr val="tx1"/>
              </a:solidFill>
              <a:effectLst/>
              <a:latin typeface="Arial" pitchFamily="34" charset="0"/>
              <a:cs typeface="Arial" pitchFamily="34" charset="0"/>
            </a:endParaRPr>
          </a:p>
        </p:txBody>
      </p:sp>
      <p:sp>
        <p:nvSpPr>
          <p:cNvPr id="3" name="Content Placeholder 2"/>
          <p:cNvSpPr>
            <a:spLocks noGrp="1"/>
          </p:cNvSpPr>
          <p:nvPr>
            <p:ph sz="quarter" idx="1"/>
          </p:nvPr>
        </p:nvSpPr>
        <p:spPr>
          <a:xfrm>
            <a:off x="600076" y="1600200"/>
            <a:ext cx="5114932" cy="4525963"/>
          </a:xfrm>
        </p:spPr>
        <p:txBody>
          <a:bodyPr>
            <a:noAutofit/>
          </a:bodyPr>
          <a:lstStyle/>
          <a:p>
            <a:pPr lvl="0" algn="just">
              <a:lnSpc>
                <a:spcPct val="150000"/>
              </a:lnSpc>
            </a:pPr>
            <a:r>
              <a:rPr lang="en-GB" sz="2000" dirty="0">
                <a:latin typeface="Arial" pitchFamily="34" charset="0"/>
                <a:cs typeface="Arial" pitchFamily="34" charset="0"/>
              </a:rPr>
              <a:t>Data protection is one of the effective processes for safeguarding important information from corruption and loss.</a:t>
            </a:r>
            <a:endParaRPr lang="en-US" sz="2000" dirty="0">
              <a:latin typeface="Arial" pitchFamily="34" charset="0"/>
              <a:cs typeface="Arial" pitchFamily="34" charset="0"/>
            </a:endParaRPr>
          </a:p>
          <a:p>
            <a:pPr lvl="0" algn="just">
              <a:lnSpc>
                <a:spcPct val="150000"/>
              </a:lnSpc>
            </a:pPr>
            <a:r>
              <a:rPr lang="en-GB" sz="2000" dirty="0">
                <a:latin typeface="Arial" pitchFamily="34" charset="0"/>
                <a:cs typeface="Arial" pitchFamily="34" charset="0"/>
              </a:rPr>
              <a:t>Data protection in the digital era helps to restore data to a functional state (</a:t>
            </a:r>
            <a:r>
              <a:rPr lang="en-GB" sz="2000" dirty="0" err="1">
                <a:latin typeface="Arial" pitchFamily="34" charset="0"/>
                <a:cs typeface="Arial" pitchFamily="34" charset="0"/>
              </a:rPr>
              <a:t>Crocetti</a:t>
            </a:r>
            <a:r>
              <a:rPr lang="en-GB" sz="2000" dirty="0">
                <a:latin typeface="Arial" pitchFamily="34" charset="0"/>
                <a:cs typeface="Arial" pitchFamily="34" charset="0"/>
              </a:rPr>
              <a:t>, 2021).</a:t>
            </a:r>
            <a:endParaRPr lang="en-US" sz="2000" dirty="0">
              <a:latin typeface="Arial" pitchFamily="34" charset="0"/>
              <a:cs typeface="Arial" pitchFamily="34" charset="0"/>
            </a:endParaRPr>
          </a:p>
          <a:p>
            <a:pPr lvl="0" algn="just">
              <a:lnSpc>
                <a:spcPct val="150000"/>
              </a:lnSpc>
            </a:pPr>
            <a:r>
              <a:rPr lang="en-GB" sz="2000" dirty="0">
                <a:latin typeface="Arial" pitchFamily="34" charset="0"/>
                <a:cs typeface="Arial" pitchFamily="34" charset="0"/>
              </a:rPr>
              <a:t>Data Protection Act 2018 is helpful in supporting organisations and individuals with their lawful processing of personal data. </a:t>
            </a:r>
            <a:endParaRPr lang="en-US" sz="2000" dirty="0">
              <a:latin typeface="Arial" pitchFamily="34" charset="0"/>
              <a:cs typeface="Arial" pitchFamily="34" charset="0"/>
            </a:endParaRPr>
          </a:p>
        </p:txBody>
      </p:sp>
      <p:pic>
        <p:nvPicPr>
          <p:cNvPr id="21506" name="Picture 2" descr="Learn what you need to become a privacy and data protection expert for $20  | ZDNET"/>
          <p:cNvPicPr>
            <a:picLocks noChangeAspect="1" noChangeArrowheads="1"/>
          </p:cNvPicPr>
          <p:nvPr/>
        </p:nvPicPr>
        <p:blipFill>
          <a:blip r:embed="rId3"/>
          <a:srcRect/>
          <a:stretch>
            <a:fillRect/>
          </a:stretch>
        </p:blipFill>
        <p:spPr bwMode="auto">
          <a:xfrm>
            <a:off x="5786446" y="1785926"/>
            <a:ext cx="3143272" cy="42862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5852" y="142852"/>
            <a:ext cx="7498080" cy="1143000"/>
          </a:xfrm>
        </p:spPr>
        <p:txBody>
          <a:bodyPr>
            <a:noAutofit/>
          </a:bodyPr>
          <a:lstStyle/>
          <a:p>
            <a:pPr algn="ctr"/>
            <a:r>
              <a:rPr lang="en-GB" sz="2800" b="1" dirty="0">
                <a:solidFill>
                  <a:schemeClr val="tx1"/>
                </a:solidFill>
                <a:effectLst/>
                <a:latin typeface="Arial" pitchFamily="34" charset="0"/>
                <a:cs typeface="Arial" pitchFamily="34" charset="0"/>
              </a:rPr>
              <a:t>Analysing ways data in the workplace can be kept safe with Examples </a:t>
            </a:r>
            <a:endParaRPr lang="en-GB" sz="2800" dirty="0">
              <a:solidFill>
                <a:schemeClr val="tx1"/>
              </a:solidFill>
              <a:effectLst/>
              <a:latin typeface="Arial" pitchFamily="34" charset="0"/>
              <a:cs typeface="Arial" pitchFamily="34" charset="0"/>
            </a:endParaRPr>
          </a:p>
        </p:txBody>
      </p:sp>
      <p:sp>
        <p:nvSpPr>
          <p:cNvPr id="3" name="Content Placeholder 2"/>
          <p:cNvSpPr>
            <a:spLocks noGrp="1"/>
          </p:cNvSpPr>
          <p:nvPr>
            <p:ph sz="quarter" idx="1"/>
          </p:nvPr>
        </p:nvSpPr>
        <p:spPr>
          <a:xfrm>
            <a:off x="642910" y="1600200"/>
            <a:ext cx="4900618" cy="4525963"/>
          </a:xfrm>
        </p:spPr>
        <p:txBody>
          <a:bodyPr>
            <a:normAutofit/>
          </a:bodyPr>
          <a:lstStyle/>
          <a:p>
            <a:pPr lvl="0" algn="just">
              <a:lnSpc>
                <a:spcPct val="150000"/>
              </a:lnSpc>
            </a:pPr>
            <a:r>
              <a:rPr lang="en-GB" sz="2000" dirty="0">
                <a:latin typeface="Arial" pitchFamily="34" charset="0"/>
                <a:cs typeface="Arial" pitchFamily="34" charset="0"/>
              </a:rPr>
              <a:t>Data can be kept safe by deleting unused accounts and software updates</a:t>
            </a:r>
            <a:endParaRPr lang="en-US" sz="2000" dirty="0">
              <a:latin typeface="Arial" pitchFamily="34" charset="0"/>
              <a:cs typeface="Arial" pitchFamily="34" charset="0"/>
            </a:endParaRPr>
          </a:p>
          <a:p>
            <a:pPr lvl="0" algn="just">
              <a:lnSpc>
                <a:spcPct val="150000"/>
              </a:lnSpc>
            </a:pPr>
            <a:r>
              <a:rPr lang="en-GB" sz="2000" dirty="0">
                <a:latin typeface="Arial" pitchFamily="34" charset="0"/>
                <a:cs typeface="Arial" pitchFamily="34" charset="0"/>
              </a:rPr>
              <a:t>Develop the security policies in the workplace and make sure the team members follow them (</a:t>
            </a:r>
            <a:r>
              <a:rPr lang="en-GB" sz="2000" dirty="0" err="1">
                <a:latin typeface="Arial" pitchFamily="34" charset="0"/>
                <a:cs typeface="Arial" pitchFamily="34" charset="0"/>
              </a:rPr>
              <a:t>Musick</a:t>
            </a:r>
            <a:r>
              <a:rPr lang="en-GB" sz="2000" dirty="0">
                <a:latin typeface="Arial" pitchFamily="34" charset="0"/>
                <a:cs typeface="Arial" pitchFamily="34" charset="0"/>
              </a:rPr>
              <a:t>, 2020).</a:t>
            </a:r>
            <a:endParaRPr lang="en-US" sz="2000" dirty="0">
              <a:latin typeface="Arial" pitchFamily="34" charset="0"/>
              <a:cs typeface="Arial" pitchFamily="34" charset="0"/>
            </a:endParaRPr>
          </a:p>
          <a:p>
            <a:pPr lvl="0" algn="just">
              <a:lnSpc>
                <a:spcPct val="150000"/>
              </a:lnSpc>
            </a:pPr>
            <a:r>
              <a:rPr lang="en-GB" sz="2000" dirty="0">
                <a:latin typeface="Arial" pitchFamily="34" charset="0"/>
                <a:cs typeface="Arial" pitchFamily="34" charset="0"/>
              </a:rPr>
              <a:t>Multifactor authentication is most important to keep safe individual data in the workplace. </a:t>
            </a:r>
            <a:endParaRPr lang="en-US" sz="2000" dirty="0">
              <a:latin typeface="Arial" pitchFamily="34" charset="0"/>
              <a:cs typeface="Arial" pitchFamily="34" charset="0"/>
            </a:endParaRPr>
          </a:p>
          <a:p>
            <a:pPr algn="just">
              <a:lnSpc>
                <a:spcPct val="150000"/>
              </a:lnSpc>
            </a:pPr>
            <a:endParaRPr lang="en-GB" dirty="0"/>
          </a:p>
        </p:txBody>
      </p:sp>
      <p:pic>
        <p:nvPicPr>
          <p:cNvPr id="18434" name="Picture 2" descr="Information Security in Healthcare for Data Protection and Safety of  Patients"/>
          <p:cNvPicPr>
            <a:picLocks noChangeAspect="1" noChangeArrowheads="1"/>
          </p:cNvPicPr>
          <p:nvPr/>
        </p:nvPicPr>
        <p:blipFill>
          <a:blip r:embed="rId3" cstate="print"/>
          <a:srcRect/>
          <a:stretch>
            <a:fillRect/>
          </a:stretch>
        </p:blipFill>
        <p:spPr bwMode="auto">
          <a:xfrm>
            <a:off x="5572132" y="1785926"/>
            <a:ext cx="3357586" cy="42862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312594"/>
            <a:ext cx="8534400" cy="758952"/>
          </a:xfrm>
        </p:spPr>
        <p:txBody>
          <a:bodyPr>
            <a:noAutofit/>
          </a:bodyPr>
          <a:lstStyle/>
          <a:p>
            <a:pPr algn="ctr"/>
            <a:r>
              <a:rPr lang="en-GB" sz="2800" b="1" dirty="0">
                <a:solidFill>
                  <a:schemeClr val="tx1"/>
                </a:solidFill>
                <a:latin typeface="Arial" pitchFamily="34" charset="0"/>
                <a:cs typeface="Arial" pitchFamily="34" charset="0"/>
              </a:rPr>
              <a:t>Ways data in the workplace can be leaked or lost with Examples and Discussions </a:t>
            </a:r>
            <a:endParaRPr lang="en-GB" sz="2800" dirty="0">
              <a:solidFill>
                <a:schemeClr val="tx1"/>
              </a:solidFill>
              <a:latin typeface="Arial" pitchFamily="34" charset="0"/>
              <a:cs typeface="Arial" pitchFamily="34" charset="0"/>
            </a:endParaRPr>
          </a:p>
        </p:txBody>
      </p:sp>
      <p:sp>
        <p:nvSpPr>
          <p:cNvPr id="3" name="Content Placeholder 2"/>
          <p:cNvSpPr>
            <a:spLocks noGrp="1"/>
          </p:cNvSpPr>
          <p:nvPr>
            <p:ph sz="quarter" idx="1"/>
          </p:nvPr>
        </p:nvSpPr>
        <p:spPr>
          <a:xfrm>
            <a:off x="671514" y="1600200"/>
            <a:ext cx="4829180" cy="4525963"/>
          </a:xfrm>
        </p:spPr>
        <p:txBody>
          <a:bodyPr>
            <a:normAutofit fontScale="92500" lnSpcReduction="10000"/>
          </a:bodyPr>
          <a:lstStyle/>
          <a:p>
            <a:pPr lvl="0" algn="just">
              <a:lnSpc>
                <a:spcPct val="150000"/>
              </a:lnSpc>
            </a:pPr>
            <a:r>
              <a:rPr lang="en-GB" sz="2200" dirty="0">
                <a:latin typeface="Arial" pitchFamily="34" charset="0"/>
                <a:cs typeface="Arial" pitchFamily="34" charset="0"/>
              </a:rPr>
              <a:t>Human error in the workplace is one of the major issues in the workplace for data leaks or loss. </a:t>
            </a:r>
            <a:endParaRPr lang="en-US" sz="2200" dirty="0">
              <a:latin typeface="Arial" pitchFamily="34" charset="0"/>
              <a:cs typeface="Arial" pitchFamily="34" charset="0"/>
            </a:endParaRPr>
          </a:p>
          <a:p>
            <a:pPr lvl="0" algn="just">
              <a:lnSpc>
                <a:spcPct val="150000"/>
              </a:lnSpc>
            </a:pPr>
            <a:r>
              <a:rPr lang="en-GB" sz="2200" dirty="0">
                <a:latin typeface="Arial" pitchFamily="34" charset="0"/>
                <a:cs typeface="Arial" pitchFamily="34" charset="0"/>
              </a:rPr>
              <a:t>Wrong recipients and flaws in the security policies are some of the excessive approaches that can leak or lose data (</a:t>
            </a:r>
            <a:r>
              <a:rPr lang="en-GB" sz="2200" dirty="0" err="1">
                <a:latin typeface="Arial" pitchFamily="34" charset="0"/>
                <a:cs typeface="Arial" pitchFamily="34" charset="0"/>
              </a:rPr>
              <a:t>Kaspersky</a:t>
            </a:r>
            <a:r>
              <a:rPr lang="en-GB" sz="2200" dirty="0">
                <a:latin typeface="Arial" pitchFamily="34" charset="0"/>
                <a:cs typeface="Arial" pitchFamily="34" charset="0"/>
              </a:rPr>
              <a:t>, 2022).</a:t>
            </a:r>
            <a:endParaRPr lang="en-US" sz="2200" dirty="0">
              <a:latin typeface="Arial" pitchFamily="34" charset="0"/>
              <a:cs typeface="Arial" pitchFamily="34" charset="0"/>
            </a:endParaRPr>
          </a:p>
          <a:p>
            <a:pPr lvl="0" algn="just">
              <a:lnSpc>
                <a:spcPct val="150000"/>
              </a:lnSpc>
            </a:pPr>
            <a:r>
              <a:rPr lang="en-GB" sz="2200" dirty="0">
                <a:latin typeface="Arial" pitchFamily="34" charset="0"/>
                <a:cs typeface="Arial" pitchFamily="34" charset="0"/>
              </a:rPr>
              <a:t>Poor data security, outdated systems and lack of employee training is the major cause. </a:t>
            </a:r>
            <a:endParaRPr lang="en-US" sz="2200" dirty="0">
              <a:latin typeface="Arial" pitchFamily="34" charset="0"/>
              <a:cs typeface="Arial" pitchFamily="34" charset="0"/>
            </a:endParaRPr>
          </a:p>
          <a:p>
            <a:pPr algn="just">
              <a:lnSpc>
                <a:spcPct val="150000"/>
              </a:lnSpc>
            </a:pPr>
            <a:endParaRPr lang="en-GB" sz="2000" dirty="0"/>
          </a:p>
        </p:txBody>
      </p:sp>
      <p:pic>
        <p:nvPicPr>
          <p:cNvPr id="16386" name="Picture 2" descr="What is a Data Breach &amp; How to Prevent One"/>
          <p:cNvPicPr>
            <a:picLocks noChangeAspect="1" noChangeArrowheads="1"/>
          </p:cNvPicPr>
          <p:nvPr/>
        </p:nvPicPr>
        <p:blipFill>
          <a:blip r:embed="rId3"/>
          <a:srcRect/>
          <a:stretch>
            <a:fillRect/>
          </a:stretch>
        </p:blipFill>
        <p:spPr bwMode="auto">
          <a:xfrm>
            <a:off x="5572132" y="1714488"/>
            <a:ext cx="3357586" cy="421484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solidFill>
                  <a:schemeClr val="tx1"/>
                </a:solidFill>
                <a:effectLst/>
                <a:latin typeface="Arial" pitchFamily="34" charset="0"/>
                <a:cs typeface="Arial" pitchFamily="34" charset="0"/>
              </a:rPr>
              <a:t>Conclusion</a:t>
            </a:r>
          </a:p>
        </p:txBody>
      </p:sp>
      <p:sp>
        <p:nvSpPr>
          <p:cNvPr id="3" name="Content Placeholder 2"/>
          <p:cNvSpPr>
            <a:spLocks noGrp="1"/>
          </p:cNvSpPr>
          <p:nvPr>
            <p:ph sz="quarter" idx="1"/>
          </p:nvPr>
        </p:nvSpPr>
        <p:spPr>
          <a:xfrm>
            <a:off x="285720" y="1527048"/>
            <a:ext cx="5072098" cy="4902348"/>
          </a:xfrm>
        </p:spPr>
        <p:txBody>
          <a:bodyPr>
            <a:normAutofit lnSpcReduction="10000"/>
          </a:bodyPr>
          <a:lstStyle/>
          <a:p>
            <a:pPr lvl="0" algn="just">
              <a:lnSpc>
                <a:spcPct val="160000"/>
              </a:lnSpc>
            </a:pPr>
            <a:r>
              <a:rPr lang="en-GB" sz="2000" dirty="0">
                <a:latin typeface="Arial" pitchFamily="34" charset="0"/>
                <a:cs typeface="Arial" pitchFamily="34" charset="0"/>
              </a:rPr>
              <a:t>Business leaders need to pay close attention to the latest innovations and leverage technology in the workplace.</a:t>
            </a:r>
            <a:endParaRPr lang="en-US" sz="2000" dirty="0">
              <a:latin typeface="Arial" pitchFamily="34" charset="0"/>
              <a:cs typeface="Arial" pitchFamily="34" charset="0"/>
            </a:endParaRPr>
          </a:p>
          <a:p>
            <a:pPr lvl="0" algn="just">
              <a:lnSpc>
                <a:spcPct val="160000"/>
              </a:lnSpc>
            </a:pPr>
            <a:r>
              <a:rPr lang="en-GB" sz="2000" dirty="0">
                <a:latin typeface="Arial" pitchFamily="34" charset="0"/>
                <a:cs typeface="Arial" pitchFamily="34" charset="0"/>
              </a:rPr>
              <a:t>Data protection safeguards confidential information from loss through backup and recovery.</a:t>
            </a:r>
            <a:endParaRPr lang="en-US" sz="2000" dirty="0">
              <a:latin typeface="Arial" pitchFamily="34" charset="0"/>
              <a:cs typeface="Arial" pitchFamily="34" charset="0"/>
            </a:endParaRPr>
          </a:p>
          <a:p>
            <a:pPr lvl="0" algn="just">
              <a:lnSpc>
                <a:spcPct val="150000"/>
              </a:lnSpc>
            </a:pPr>
            <a:r>
              <a:rPr lang="en-GB" sz="2000" dirty="0">
                <a:latin typeface="Arial" pitchFamily="34" charset="0"/>
                <a:cs typeface="Arial" pitchFamily="34" charset="0"/>
              </a:rPr>
              <a:t>Data protection maintains trust with employees and customers, making it an essential aspect of modern business operations.</a:t>
            </a:r>
            <a:endParaRPr lang="en-US" sz="2000" dirty="0">
              <a:latin typeface="Arial" pitchFamily="34" charset="0"/>
              <a:cs typeface="Arial" pitchFamily="34" charset="0"/>
            </a:endParaRPr>
          </a:p>
          <a:p>
            <a:pPr>
              <a:lnSpc>
                <a:spcPct val="150000"/>
              </a:lnSpc>
            </a:pPr>
            <a:endParaRPr lang="en-GB" dirty="0"/>
          </a:p>
        </p:txBody>
      </p:sp>
      <p:pic>
        <p:nvPicPr>
          <p:cNvPr id="14338" name="Picture 2" descr="What is Data Privacy? Definition &amp; FAQs | EMOTIV"/>
          <p:cNvPicPr>
            <a:picLocks noChangeAspect="1" noChangeArrowheads="1"/>
          </p:cNvPicPr>
          <p:nvPr/>
        </p:nvPicPr>
        <p:blipFill>
          <a:blip r:embed="rId3"/>
          <a:srcRect/>
          <a:stretch>
            <a:fillRect/>
          </a:stretch>
        </p:blipFill>
        <p:spPr bwMode="auto">
          <a:xfrm>
            <a:off x="5429256" y="1500174"/>
            <a:ext cx="3500462" cy="464347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b="1" dirty="0">
                <a:solidFill>
                  <a:schemeClr val="tx1"/>
                </a:solidFill>
                <a:effectLst/>
                <a:latin typeface="Arial" pitchFamily="34" charset="0"/>
                <a:cs typeface="Arial" pitchFamily="34" charset="0"/>
              </a:rPr>
              <a:t>References</a:t>
            </a:r>
          </a:p>
        </p:txBody>
      </p:sp>
      <p:sp>
        <p:nvSpPr>
          <p:cNvPr id="3" name="Content Placeholder 2"/>
          <p:cNvSpPr>
            <a:spLocks noGrp="1"/>
          </p:cNvSpPr>
          <p:nvPr>
            <p:ph sz="quarter" idx="1"/>
          </p:nvPr>
        </p:nvSpPr>
        <p:spPr/>
        <p:txBody>
          <a:bodyPr>
            <a:noAutofit/>
          </a:bodyPr>
          <a:lstStyle/>
          <a:p>
            <a:pPr algn="just"/>
            <a:r>
              <a:rPr lang="en-GB" sz="2000" dirty="0" err="1">
                <a:latin typeface="Arial" pitchFamily="34" charset="0"/>
                <a:cs typeface="Arial" pitchFamily="34" charset="0"/>
              </a:rPr>
              <a:t>Crocetti</a:t>
            </a:r>
            <a:r>
              <a:rPr lang="en-GB" sz="2000" dirty="0">
                <a:latin typeface="Arial" pitchFamily="34" charset="0"/>
                <a:cs typeface="Arial" pitchFamily="34" charset="0"/>
              </a:rPr>
              <a:t>, P. (2021). </a:t>
            </a:r>
            <a:r>
              <a:rPr lang="en-GB" sz="2000" i="1" dirty="0">
                <a:latin typeface="Arial" pitchFamily="34" charset="0"/>
                <a:cs typeface="Arial" pitchFamily="34" charset="0"/>
              </a:rPr>
              <a:t>What is Data Protection and Why is it Important? Definition from WhatIs.com</a:t>
            </a:r>
            <a:r>
              <a:rPr lang="en-GB" sz="2000" dirty="0">
                <a:latin typeface="Arial" pitchFamily="34" charset="0"/>
                <a:cs typeface="Arial" pitchFamily="34" charset="0"/>
              </a:rPr>
              <a:t>. [online] </a:t>
            </a:r>
            <a:r>
              <a:rPr lang="en-GB" sz="2000" dirty="0" err="1">
                <a:latin typeface="Arial" pitchFamily="34" charset="0"/>
                <a:cs typeface="Arial" pitchFamily="34" charset="0"/>
              </a:rPr>
              <a:t>SearchDataBackup</a:t>
            </a:r>
            <a:r>
              <a:rPr lang="en-GB" sz="2000" dirty="0">
                <a:latin typeface="Arial" pitchFamily="34" charset="0"/>
                <a:cs typeface="Arial" pitchFamily="34" charset="0"/>
              </a:rPr>
              <a:t>. Available at: </a:t>
            </a:r>
            <a:r>
              <a:rPr lang="en-GB" sz="2000" dirty="0">
                <a:latin typeface="Arial" pitchFamily="34" charset="0"/>
                <a:cs typeface="Arial" pitchFamily="34" charset="0"/>
                <a:hlinkClick r:id="rId2"/>
              </a:rPr>
              <a:t>https://www.techtarget.com/searchdatabackup/definition/data-protection</a:t>
            </a:r>
            <a:r>
              <a:rPr lang="en-GB" sz="2000" dirty="0">
                <a:latin typeface="Arial" pitchFamily="34" charset="0"/>
                <a:cs typeface="Arial" pitchFamily="34" charset="0"/>
              </a:rPr>
              <a:t>.</a:t>
            </a:r>
            <a:endParaRPr lang="en-US" sz="2000" dirty="0">
              <a:latin typeface="Arial" pitchFamily="34" charset="0"/>
              <a:cs typeface="Arial" pitchFamily="34" charset="0"/>
            </a:endParaRPr>
          </a:p>
          <a:p>
            <a:pPr algn="just"/>
            <a:r>
              <a:rPr lang="en-GB" sz="2000" dirty="0">
                <a:latin typeface="Arial" pitchFamily="34" charset="0"/>
                <a:cs typeface="Arial" pitchFamily="34" charset="0"/>
              </a:rPr>
              <a:t>GOV.UK (2018). </a:t>
            </a:r>
            <a:r>
              <a:rPr lang="en-GB" sz="2000" i="1" dirty="0">
                <a:latin typeface="Arial" pitchFamily="34" charset="0"/>
                <a:cs typeface="Arial" pitchFamily="34" charset="0"/>
              </a:rPr>
              <a:t>Data Protection Act</a:t>
            </a:r>
            <a:r>
              <a:rPr lang="en-GB" sz="2000" dirty="0">
                <a:latin typeface="Arial" pitchFamily="34" charset="0"/>
                <a:cs typeface="Arial" pitchFamily="34" charset="0"/>
              </a:rPr>
              <a:t>. [online] Gov.uk. Available at: https://www.gov.uk/data-protection.</a:t>
            </a:r>
            <a:endParaRPr lang="en-US" sz="2000" dirty="0">
              <a:latin typeface="Arial" pitchFamily="34" charset="0"/>
              <a:cs typeface="Arial" pitchFamily="34" charset="0"/>
            </a:endParaRPr>
          </a:p>
          <a:p>
            <a:pPr algn="just"/>
            <a:r>
              <a:rPr lang="en-GB" sz="2000" dirty="0" err="1">
                <a:latin typeface="Arial" pitchFamily="34" charset="0"/>
                <a:cs typeface="Arial" pitchFamily="34" charset="0"/>
              </a:rPr>
              <a:t>Kaspersky</a:t>
            </a:r>
            <a:r>
              <a:rPr lang="en-GB" sz="2000" dirty="0">
                <a:latin typeface="Arial" pitchFamily="34" charset="0"/>
                <a:cs typeface="Arial" pitchFamily="34" charset="0"/>
              </a:rPr>
              <a:t> (2022). </a:t>
            </a:r>
            <a:r>
              <a:rPr lang="en-GB" sz="2000" i="1" dirty="0">
                <a:latin typeface="Arial" pitchFamily="34" charset="0"/>
                <a:cs typeface="Arial" pitchFamily="34" charset="0"/>
              </a:rPr>
              <a:t>How Data Breaches Happen</a:t>
            </a:r>
            <a:r>
              <a:rPr lang="en-GB" sz="2000" dirty="0">
                <a:latin typeface="Arial" pitchFamily="34" charset="0"/>
                <a:cs typeface="Arial" pitchFamily="34" charset="0"/>
              </a:rPr>
              <a:t>. [online] </a:t>
            </a:r>
            <a:r>
              <a:rPr lang="en-GB" sz="2000" dirty="0" err="1">
                <a:latin typeface="Arial" pitchFamily="34" charset="0"/>
                <a:cs typeface="Arial" pitchFamily="34" charset="0"/>
              </a:rPr>
              <a:t>Kaspersky</a:t>
            </a:r>
            <a:r>
              <a:rPr lang="en-GB" sz="2000" dirty="0">
                <a:latin typeface="Arial" pitchFamily="34" charset="0"/>
                <a:cs typeface="Arial" pitchFamily="34" charset="0"/>
              </a:rPr>
              <a:t>. Available at: </a:t>
            </a:r>
            <a:r>
              <a:rPr lang="en-GB" sz="2000" dirty="0">
                <a:latin typeface="Arial" pitchFamily="34" charset="0"/>
                <a:cs typeface="Arial" pitchFamily="34" charset="0"/>
                <a:hlinkClick r:id="rId3"/>
              </a:rPr>
              <a:t>https://www.kaspersky.com/resource-center/definitions/data-breach</a:t>
            </a:r>
            <a:r>
              <a:rPr lang="en-GB" sz="2000" dirty="0">
                <a:latin typeface="Arial" pitchFamily="34" charset="0"/>
                <a:cs typeface="Arial" pitchFamily="34" charset="0"/>
              </a:rPr>
              <a:t>.</a:t>
            </a:r>
            <a:endParaRPr lang="en-US" sz="2000" dirty="0">
              <a:latin typeface="Arial" pitchFamily="34" charset="0"/>
              <a:cs typeface="Arial" pitchFamily="34" charset="0"/>
            </a:endParaRPr>
          </a:p>
          <a:p>
            <a:pPr algn="just"/>
            <a:r>
              <a:rPr lang="en-GB" sz="2000" dirty="0" err="1">
                <a:latin typeface="Arial" pitchFamily="34" charset="0"/>
                <a:cs typeface="Arial" pitchFamily="34" charset="0"/>
              </a:rPr>
              <a:t>Musick</a:t>
            </a:r>
            <a:r>
              <a:rPr lang="en-GB" sz="2000" dirty="0">
                <a:latin typeface="Arial" pitchFamily="34" charset="0"/>
                <a:cs typeface="Arial" pitchFamily="34" charset="0"/>
              </a:rPr>
              <a:t>, M. (2020). 5 Ways to Keep Your Data Safe in the Workplace. </a:t>
            </a:r>
            <a:r>
              <a:rPr lang="en-GB" sz="2000" i="1" dirty="0">
                <a:latin typeface="Arial" pitchFamily="34" charset="0"/>
                <a:cs typeface="Arial" pitchFamily="34" charset="0"/>
              </a:rPr>
              <a:t>Medium</a:t>
            </a:r>
            <a:r>
              <a:rPr lang="en-GB" sz="2000" dirty="0">
                <a:latin typeface="Arial" pitchFamily="34" charset="0"/>
                <a:cs typeface="Arial" pitchFamily="34" charset="0"/>
              </a:rPr>
              <a:t>. [online] 4 May. Available at: https://medium.datadriveninvestor.com/5-tips-to-keep-your-data-safe-in-the-workplace-d5dcb5a07a61 [Accessed 18 Oct. 2023].</a:t>
            </a:r>
            <a:endParaRPr lang="en-US" sz="2000" dirty="0">
              <a:latin typeface="Arial" pitchFamily="34" charset="0"/>
              <a:cs typeface="Arial" pitchFamily="34" charset="0"/>
            </a:endParaRPr>
          </a:p>
          <a:p>
            <a:pPr algn="just">
              <a:buNone/>
            </a:pPr>
            <a:endParaRPr lang="en-US" sz="1600" dirty="0">
              <a:latin typeface="Arial" pitchFamily="34" charset="0"/>
              <a:cs typeface="Arial"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Thank you lettering Vectors &amp; Illustrations for Free Download | Freepik"/>
          <p:cNvPicPr>
            <a:picLocks noChangeAspect="1" noChangeArrowheads="1"/>
          </p:cNvPicPr>
          <p:nvPr/>
        </p:nvPicPr>
        <p:blipFill>
          <a:blip r:embed="rId2"/>
          <a:srcRect/>
          <a:stretch>
            <a:fillRect/>
          </a:stretch>
        </p:blipFill>
        <p:spPr bwMode="auto">
          <a:xfrm>
            <a:off x="142844" y="0"/>
            <a:ext cx="8929718" cy="6357958"/>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71</TotalTime>
  <Words>1010</Words>
  <Application>Microsoft Office PowerPoint</Application>
  <PresentationFormat>On-screen Show (4:3)</PresentationFormat>
  <Paragraphs>42</Paragraphs>
  <Slides>8</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Georgia</vt:lpstr>
      <vt:lpstr>Times New Roman</vt:lpstr>
      <vt:lpstr>Wingdings</vt:lpstr>
      <vt:lpstr>Wingdings 2</vt:lpstr>
      <vt:lpstr>Civic</vt:lpstr>
      <vt:lpstr>       Digital Skills and Research Methods  Resit Presentation   </vt:lpstr>
      <vt:lpstr>Table of Content</vt:lpstr>
      <vt:lpstr> Introduction and Assessing Data Protection </vt:lpstr>
      <vt:lpstr>Analysing ways data in the workplace can be kept safe with Examples </vt:lpstr>
      <vt:lpstr>Ways data in the workplace can be leaked or lost with Examples and Discussions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Digital Skills and Research Methods  Resit Presentation   </dc:title>
  <dc:creator>user</dc:creator>
  <cp:lastModifiedBy>Dimitar Zoykov</cp:lastModifiedBy>
  <cp:revision>2</cp:revision>
  <dcterms:created xsi:type="dcterms:W3CDTF">2023-10-18T09:02:45Z</dcterms:created>
  <dcterms:modified xsi:type="dcterms:W3CDTF">2023-11-12T20:27:51Z</dcterms:modified>
</cp:coreProperties>
</file>