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notesSlides/notesSlide3.xml" ContentType="application/vnd.openxmlformats-officedocument.presentationml.notesSlide+xml"/>
  <Override PartName="/ppt/tags/tag6.xml" ContentType="application/vnd.openxmlformats-officedocument.presentationml.tags+xml"/>
  <Override PartName="/ppt/notesSlides/notesSlide4.xml" ContentType="application/vnd.openxmlformats-officedocument.presentationml.notesSlide+xml"/>
  <Override PartName="/ppt/tags/tag7.xml" ContentType="application/vnd.openxmlformats-officedocument.presentationml.tags+xml"/>
  <Override PartName="/ppt/notesSlides/notesSlide5.xml" ContentType="application/vnd.openxmlformats-officedocument.presentationml.notesSlide+xml"/>
  <Override PartName="/ppt/tags/tag8.xml" ContentType="application/vnd.openxmlformats-officedocument.presentationml.tags+xml"/>
  <Override PartName="/ppt/notesSlides/notesSlide6.xml" ContentType="application/vnd.openxmlformats-officedocument.presentationml.notesSlide+xml"/>
  <Override PartName="/ppt/tags/tag9.xml" ContentType="application/vnd.openxmlformats-officedocument.presentationml.tags+xml"/>
  <Override PartName="/ppt/notesSlides/notesSlide7.xml" ContentType="application/vnd.openxmlformats-officedocument.presentationml.notesSlide+xml"/>
  <Override PartName="/ppt/tags/tag10.xml" ContentType="application/vnd.openxmlformats-officedocument.presentationml.tags+xml"/>
  <Override PartName="/ppt/notesSlides/notesSlide8.xml" ContentType="application/vnd.openxmlformats-officedocument.presentationml.notesSlide+xml"/>
  <Override PartName="/ppt/tags/tag11.xml" ContentType="application/vnd.openxmlformats-officedocument.presentationml.tags+xml"/>
  <Override PartName="/ppt/notesSlides/notesSlide9.xml" ContentType="application/vnd.openxmlformats-officedocument.presentationml.notesSlide+xml"/>
  <Override PartName="/ppt/tags/tag12.xml" ContentType="application/vnd.openxmlformats-officedocument.presentationml.tags+xml"/>
  <Override PartName="/ppt/notesSlides/notesSlide10.xml" ContentType="application/vnd.openxmlformats-officedocument.presentationml.notesSlide+xml"/>
  <Override PartName="/ppt/tags/tag13.xml" ContentType="application/vnd.openxmlformats-officedocument.presentationml.tags+xml"/>
  <Override PartName="/ppt/notesSlides/notesSlide11.xml" ContentType="application/vnd.openxmlformats-officedocument.presentationml.notesSlide+xml"/>
  <Override PartName="/ppt/tags/tag14.xml" ContentType="application/vnd.openxmlformats-officedocument.presentationml.tags+xml"/>
  <Override PartName="/ppt/notesSlides/notesSlide12.xml" ContentType="application/vnd.openxmlformats-officedocument.presentationml.notesSlide+xml"/>
  <Override PartName="/ppt/tags/tag15.xml" ContentType="application/vnd.openxmlformats-officedocument.presentationml.tags+xml"/>
  <Override PartName="/ppt/notesSlides/notesSlide13.xml" ContentType="application/vnd.openxmlformats-officedocument.presentationml.notesSlide+xml"/>
  <Override PartName="/ppt/tags/tag16.xml" ContentType="application/vnd.openxmlformats-officedocument.presentationml.tags+xml"/>
  <Override PartName="/ppt/notesSlides/notesSlide14.xml" ContentType="application/vnd.openxmlformats-officedocument.presentationml.notesSlide+xml"/>
  <Override PartName="/ppt/tags/tag17.xml" ContentType="application/vnd.openxmlformats-officedocument.presentationml.tags+xml"/>
  <Override PartName="/ppt/notesSlides/notesSlide15.xml" ContentType="application/vnd.openxmlformats-officedocument.presentationml.notesSlide+xml"/>
  <Override PartName="/ppt/tags/tag18.xml" ContentType="application/vnd.openxmlformats-officedocument.presentationml.tags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56" r:id="rId5"/>
    <p:sldId id="263" r:id="rId6"/>
    <p:sldId id="264" r:id="rId7"/>
    <p:sldId id="265" r:id="rId8"/>
    <p:sldId id="273" r:id="rId9"/>
    <p:sldId id="274" r:id="rId10"/>
    <p:sldId id="275" r:id="rId11"/>
    <p:sldId id="276" r:id="rId12"/>
    <p:sldId id="277" r:id="rId13"/>
    <p:sldId id="278" r:id="rId14"/>
    <p:sldId id="280" r:id="rId15"/>
    <p:sldId id="283" r:id="rId16"/>
    <p:sldId id="279" r:id="rId17"/>
    <p:sldId id="285" r:id="rId18"/>
    <p:sldId id="291" r:id="rId19"/>
    <p:sldId id="288" r:id="rId20"/>
    <p:sldId id="287" r:id="rId21"/>
    <p:sldId id="289" r:id="rId22"/>
    <p:sldId id="290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99E898-C7EF-44E7-AD74-017A7CA6AF14}" v="17" dt="2022-01-24T12:37:30.6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020"/>
    <p:restoredTop sz="84464"/>
  </p:normalViewPr>
  <p:slideViewPr>
    <p:cSldViewPr>
      <p:cViewPr>
        <p:scale>
          <a:sx n="77" d="100"/>
          <a:sy n="77" d="100"/>
        </p:scale>
        <p:origin x="618" y="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10/8/2024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What is the purpose of the bones?</a:t>
            </a:r>
          </a:p>
          <a:p>
            <a:r>
              <a:rPr lang="en-US" dirty="0"/>
              <a:t>Protection,</a:t>
            </a:r>
            <a:r>
              <a:rPr lang="en-US" baseline="0" dirty="0"/>
              <a:t> Support. Shape. Movement. Blood Production.</a:t>
            </a:r>
          </a:p>
          <a:p>
            <a:r>
              <a:rPr lang="en-US" baseline="0" dirty="0"/>
              <a:t>Number of bones?</a:t>
            </a:r>
          </a:p>
          <a:p>
            <a:r>
              <a:rPr lang="en-US" baseline="0" dirty="0"/>
              <a:t>Function of each area? </a:t>
            </a:r>
            <a:r>
              <a:rPr lang="en-US" baseline="0" dirty="0" err="1"/>
              <a:t>CSp</a:t>
            </a:r>
            <a:r>
              <a:rPr lang="en-US" baseline="0" dirty="0"/>
              <a:t>, </a:t>
            </a:r>
            <a:r>
              <a:rPr lang="en-US" baseline="0" dirty="0" err="1"/>
              <a:t>TSp</a:t>
            </a:r>
            <a:r>
              <a:rPr lang="en-US" baseline="0" dirty="0"/>
              <a:t>, </a:t>
            </a:r>
            <a:r>
              <a:rPr lang="en-US" baseline="0" dirty="0" err="1"/>
              <a:t>LSp</a:t>
            </a:r>
            <a:r>
              <a:rPr lang="en-US" baseline="0" dirty="0"/>
              <a:t>, Sacrum, Coccyx</a:t>
            </a:r>
          </a:p>
          <a:p>
            <a:endParaRPr lang="en-US" baseline="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6695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14362985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/>
          </p:cNvSpPr>
          <p:nvPr>
            <p:ph type="title"/>
          </p:nvPr>
        </p:nvSpPr>
        <p:spPr>
          <a:xfrm>
            <a:off x="892969" y="1151930"/>
            <a:ext cx="7358063" cy="2321719"/>
          </a:xfrm>
          <a:prstGeom prst="rect">
            <a:avLst/>
          </a:prstGeom>
        </p:spPr>
        <p:txBody>
          <a:bodyPr anchor="b"/>
          <a:lstStyle/>
          <a:p>
            <a:pPr lvl="0">
              <a:defRPr sz="1800"/>
            </a:pPr>
            <a:r>
              <a:rPr sz="5625"/>
              <a:t>Title Text</a:t>
            </a:r>
          </a:p>
        </p:txBody>
      </p:sp>
      <p:sp>
        <p:nvSpPr>
          <p:cNvPr id="6" name="Shape 6"/>
          <p:cNvSpPr>
            <a:spLocks noGrp="1"/>
          </p:cNvSpPr>
          <p:nvPr>
            <p:ph type="body" idx="1"/>
          </p:nvPr>
        </p:nvSpPr>
        <p:spPr>
          <a:xfrm>
            <a:off x="892969" y="3536156"/>
            <a:ext cx="7358063" cy="794742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2250"/>
            </a:lvl1pPr>
            <a:lvl2pPr marL="0" indent="160729" algn="ctr">
              <a:spcBef>
                <a:spcPts val="0"/>
              </a:spcBef>
              <a:buSzTx/>
              <a:buNone/>
              <a:defRPr sz="2250"/>
            </a:lvl2pPr>
            <a:lvl3pPr marL="0" indent="321457" algn="ctr">
              <a:spcBef>
                <a:spcPts val="0"/>
              </a:spcBef>
              <a:buSzTx/>
              <a:buNone/>
              <a:defRPr sz="2250"/>
            </a:lvl3pPr>
            <a:lvl4pPr marL="0" indent="482186" algn="ctr">
              <a:spcBef>
                <a:spcPts val="0"/>
              </a:spcBef>
              <a:buSzTx/>
              <a:buNone/>
              <a:defRPr sz="2250"/>
            </a:lvl4pPr>
            <a:lvl5pPr marL="0" indent="642915" algn="ctr">
              <a:spcBef>
                <a:spcPts val="0"/>
              </a:spcBef>
              <a:buSzTx/>
              <a:buNone/>
              <a:defRPr sz="2250"/>
            </a:lvl5pPr>
          </a:lstStyle>
          <a:p>
            <a:pPr lvl="0">
              <a:defRPr sz="1800"/>
            </a:pPr>
            <a:r>
              <a:rPr sz="2250"/>
              <a:t>Body Level One</a:t>
            </a:r>
          </a:p>
          <a:p>
            <a:pPr lvl="1">
              <a:defRPr sz="1800"/>
            </a:pPr>
            <a:r>
              <a:rPr sz="2250"/>
              <a:t>Body Level Two</a:t>
            </a:r>
          </a:p>
          <a:p>
            <a:pPr lvl="2">
              <a:defRPr sz="1800"/>
            </a:pPr>
            <a:r>
              <a:rPr sz="2250"/>
              <a:t>Body Level Three</a:t>
            </a:r>
          </a:p>
          <a:p>
            <a:pPr lvl="3">
              <a:defRPr sz="1800"/>
            </a:pPr>
            <a:r>
              <a:rPr sz="2250"/>
              <a:t>Body Level Four</a:t>
            </a:r>
          </a:p>
          <a:p>
            <a:pPr lvl="4">
              <a:defRPr sz="1800"/>
            </a:pPr>
            <a:r>
              <a:rPr sz="2250"/>
              <a:t>Body Level Five</a:t>
            </a:r>
          </a:p>
        </p:txBody>
      </p:sp>
    </p:spTree>
    <p:extLst>
      <p:ext uri="{BB962C8B-B14F-4D97-AF65-F5344CB8AC3E}">
        <p14:creationId xmlns:p14="http://schemas.microsoft.com/office/powerpoint/2010/main" val="1861445160"/>
      </p:ext>
    </p:extLst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89446283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2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.xml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3.xml"/><Relationship Id="rId5" Type="http://schemas.openxmlformats.org/officeDocument/2006/relationships/image" Target="../media/image6.jp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4.xml"/><Relationship Id="rId5" Type="http://schemas.openxmlformats.org/officeDocument/2006/relationships/image" Target="../media/image7.gif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5.xml"/><Relationship Id="rId6" Type="http://schemas.openxmlformats.org/officeDocument/2006/relationships/image" Target="../media/image9.png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6.xml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7.xml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8.xml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9.xml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0.xml"/><Relationship Id="rId6" Type="http://schemas.openxmlformats.org/officeDocument/2006/relationships/image" Target="../media/image10.jpg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1.xml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2.xml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3.xml"/><Relationship Id="rId6" Type="http://schemas.openxmlformats.org/officeDocument/2006/relationships/image" Target="../media/image11.png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4.xml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5.xml"/><Relationship Id="rId6" Type="http://schemas.openxmlformats.org/officeDocument/2006/relationships/image" Target="../media/image12.png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6.xml"/><Relationship Id="rId6" Type="http://schemas.openxmlformats.org/officeDocument/2006/relationships/image" Target="../media/image4.png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7.xml"/><Relationship Id="rId6" Type="http://schemas.openxmlformats.org/officeDocument/2006/relationships/image" Target="../media/image4.png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8.xml"/><Relationship Id="rId6" Type="http://schemas.openxmlformats.org/officeDocument/2006/relationships/image" Target="../media/image4.png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BMST4004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US" dirty="0"/>
              <a:t> </a:t>
            </a:r>
            <a:r>
              <a:rPr lang="en-GB" dirty="0">
                <a:solidFill>
                  <a:schemeClr val="bg1"/>
                </a:solidFill>
              </a:rPr>
              <a:t>The Healing Process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ritical thinking pic.png"/>
          <p:cNvPicPr>
            <a:picLocks noChangeAspect="1"/>
          </p:cNvPicPr>
          <p:nvPr/>
        </p:nvPicPr>
        <p:blipFill>
          <a:blip r:embed="rId3">
            <a:alphaModFix am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362297" y="174965"/>
            <a:ext cx="4419416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Learning Outcomes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07298" y="1858083"/>
            <a:ext cx="7727211" cy="2000612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/>
              <a:buChar char="•"/>
            </a:pPr>
            <a:r>
              <a:rPr lang="en-US" sz="2000" dirty="0"/>
              <a:t>Understand basic physical concepts of how injury </a:t>
            </a:r>
          </a:p>
          <a:p>
            <a:pPr defTabSz="410751" latinLnBrk="1" hangingPunct="0"/>
            <a:r>
              <a:rPr lang="en-US" sz="2000" dirty="0"/>
              <a:t>occurs? </a:t>
            </a:r>
          </a:p>
          <a:p>
            <a:pPr marL="401822" indent="-401822" defTabSz="410751" latinLnBrk="1" hangingPunct="0">
              <a:buFont typeface="Arial"/>
              <a:buChar char="•"/>
            </a:pPr>
            <a:r>
              <a:rPr lang="en-US" sz="2000" dirty="0"/>
              <a:t>Identify basic elements of the healing process</a:t>
            </a:r>
          </a:p>
          <a:p>
            <a:pPr marL="401822" indent="-401822" defTabSz="410751" latinLnBrk="1" hangingPunct="0">
              <a:buFont typeface="Arial"/>
              <a:buChar char="•"/>
            </a:pPr>
            <a:r>
              <a:rPr lang="en-US" sz="2000" dirty="0"/>
              <a:t>Discuss the role of collagen in restoration and </a:t>
            </a:r>
          </a:p>
          <a:p>
            <a:pPr defTabSz="410751" latinLnBrk="1" hangingPunct="0"/>
            <a:r>
              <a:rPr lang="en-US" sz="2000" dirty="0"/>
              <a:t>regeneration of tissue </a:t>
            </a:r>
          </a:p>
          <a:p>
            <a:pPr marL="401822" indent="-401822" defTabSz="410751" latinLnBrk="1" hangingPunct="0">
              <a:buFont typeface="Arial"/>
              <a:buChar char="•"/>
            </a:pPr>
            <a:endParaRPr lang="en-US" sz="1266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904630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hysics words.jpg"/>
          <p:cNvPicPr>
            <a:picLocks noChangeAspect="1"/>
          </p:cNvPicPr>
          <p:nvPr/>
        </p:nvPicPr>
        <p:blipFill>
          <a:blip r:embed="rId4">
            <a:alphaModFix amt="1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427"/>
            <a:ext cx="9144000" cy="6805972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629355" y="174965"/>
            <a:ext cx="3885294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>
                <a:solidFill>
                  <a:srgbClr val="0070C0"/>
                </a:solidFill>
              </a:rPr>
              <a:t>BASIC CONCEPTS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09136" y="1352679"/>
            <a:ext cx="5954836" cy="137492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Elasticity</a:t>
            </a: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Ability of an object to resume its former shape after a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deforming force is applied then released.  All substances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contain some level of elasticity.</a:t>
            </a:r>
          </a:p>
        </p:txBody>
      </p:sp>
      <p:sp>
        <p:nvSpPr>
          <p:cNvPr id="6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09136" y="3660122"/>
            <a:ext cx="8370349" cy="279865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531" dirty="0">
                <a:solidFill>
                  <a:srgbClr val="000000"/>
                </a:solidFill>
                <a:sym typeface="Helvetica Light"/>
              </a:rPr>
              <a:t> </a:t>
            </a:r>
            <a:r>
              <a:rPr lang="en-US" dirty="0">
                <a:solidFill>
                  <a:srgbClr val="000000"/>
                </a:solidFill>
                <a:sym typeface="Helvetica Light"/>
              </a:rPr>
              <a:t>Stiffness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Ability of an object to resist deformation when a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</a:t>
            </a:r>
            <a:r>
              <a:rPr lang="en-US" dirty="0">
                <a:solidFill>
                  <a:srgbClr val="000000"/>
                </a:solidFill>
                <a:sym typeface="Helvetica Light"/>
              </a:rPr>
              <a:t>tress </a:t>
            </a:r>
            <a:r>
              <a:rPr lang="en-US" dirty="0">
                <a:solidFill>
                  <a:srgbClr val="000000"/>
                </a:solidFill>
              </a:rPr>
              <a:t>is applied to it.  Related to tensile strength. 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Increased length of time under load reduces stiffness.</a:t>
            </a:r>
          </a:p>
          <a:p>
            <a:pPr defTabSz="410751" latinLnBrk="1" hangingPunct="0"/>
            <a:endParaRPr lang="en-US" sz="2531" dirty="0">
              <a:solidFill>
                <a:srgbClr val="000000"/>
              </a:solidFill>
              <a:sym typeface="Helvetica Light"/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2531" dirty="0">
              <a:solidFill>
                <a:srgbClr val="000000"/>
              </a:solidFill>
              <a:sym typeface="Helvetica Light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9697984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hysics words.jpg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45" y="116632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720438" y="174965"/>
            <a:ext cx="3703130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>
                <a:solidFill>
                  <a:srgbClr val="0070C0"/>
                </a:solidFill>
              </a:rPr>
              <a:t>Stress and Strain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39069" y="1083643"/>
            <a:ext cx="1422313" cy="349135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35719" tIns="35719" rIns="35719" bIns="35719" numCol="1" spcCol="38100" rtlCol="0" anchor="ctr">
            <a:spAutoFit/>
          </a:bodyPr>
          <a:lstStyle/>
          <a:p>
            <a:pPr algn="ctr" defTabSz="410751" latinLnBrk="1" hangingPunct="0"/>
            <a:r>
              <a:rPr lang="en-US" b="1" dirty="0">
                <a:solidFill>
                  <a:srgbClr val="000000"/>
                </a:solidFill>
              </a:rPr>
              <a:t>Hooke’s Law</a:t>
            </a:r>
            <a:endParaRPr lang="en-US" b="1" dirty="0">
              <a:solidFill>
                <a:srgbClr val="000000"/>
              </a:solidFill>
              <a:sym typeface="Helvetica Light"/>
            </a:endParaRPr>
          </a:p>
        </p:txBody>
      </p:sp>
      <p:sp>
        <p:nvSpPr>
          <p:cNvPr id="6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08543" y="1482021"/>
            <a:ext cx="7526914" cy="903132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Stress = Force/ Cross-sectional Area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  <a:sym typeface="Helvetica Light"/>
              </a:rPr>
              <a:t>Strain = Extension/Original Length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  <a:sym typeface="Helvetica Light"/>
            </a:endParaRPr>
          </a:p>
        </p:txBody>
      </p:sp>
      <p:pic>
        <p:nvPicPr>
          <p:cNvPr id="8" name="Picture 7" descr="A diagram of stress strain curve">
            <a:extLst>
              <a:ext uri="{FF2B5EF4-FFF2-40B4-BE49-F238E27FC236}">
                <a16:creationId xmlns:a16="http://schemas.microsoft.com/office/drawing/2014/main" id="{EE7283EC-9B49-DDA5-598E-737B034400E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787" y="2399789"/>
            <a:ext cx="6125493" cy="318945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8358840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physics words.jpg"/>
          <p:cNvPicPr>
            <a:picLocks noChangeAspect="1"/>
          </p:cNvPicPr>
          <p:nvPr/>
        </p:nvPicPr>
        <p:blipFill>
          <a:blip r:embed="rId3">
            <a:alphaModFix am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6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1560" y="1317545"/>
            <a:ext cx="3649039" cy="3036922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Compression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Tension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Shear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Torsion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Compression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&amp; Bending + Torsion</a:t>
            </a: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sp>
        <p:nvSpPr>
          <p:cNvPr id="9" name="Title 4"/>
          <p:cNvSpPr txBox="1">
            <a:spLocks/>
          </p:cNvSpPr>
          <p:nvPr/>
        </p:nvSpPr>
        <p:spPr>
          <a:xfrm>
            <a:off x="2805588" y="267297"/>
            <a:ext cx="3532827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b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TYPES OF FORCE</a:t>
            </a:r>
          </a:p>
        </p:txBody>
      </p:sp>
      <p:pic>
        <p:nvPicPr>
          <p:cNvPr id="2" name="Picture 1" descr="Forces on bone-loading.gi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1646" y="1147751"/>
            <a:ext cx="5178529" cy="395172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88854743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267330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Picture 2" descr="Phases of Tissue Healing Pic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564" y="1051643"/>
            <a:ext cx="5637030" cy="442194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 flipH="1">
            <a:off x="6540594" y="2239180"/>
            <a:ext cx="2416239" cy="2409057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algn="ctr" defTabSz="410751" latinLnBrk="1" hangingPunct="0"/>
            <a:r>
              <a:rPr lang="en-US" sz="2531" dirty="0">
                <a:solidFill>
                  <a:srgbClr val="000000"/>
                </a:solidFill>
                <a:sym typeface="Helvetica Light"/>
              </a:rPr>
              <a:t>Overlap</a:t>
            </a:r>
          </a:p>
          <a:p>
            <a:pPr algn="ctr" defTabSz="410751" latinLnBrk="1" hangingPunct="0"/>
            <a:endParaRPr lang="en-US" sz="2531" dirty="0">
              <a:solidFill>
                <a:srgbClr val="000000"/>
              </a:solidFill>
              <a:sym typeface="Helvetica Light"/>
            </a:endParaRPr>
          </a:p>
          <a:p>
            <a:pPr algn="ctr" defTabSz="410751" latinLnBrk="1" hangingPunct="0"/>
            <a:r>
              <a:rPr lang="en-US" sz="1266" dirty="0">
                <a:solidFill>
                  <a:srgbClr val="000000"/>
                </a:solidFill>
              </a:rPr>
              <a:t>Non Linear</a:t>
            </a:r>
          </a:p>
          <a:p>
            <a:pPr algn="ctr" defTabSz="410751" latinLnBrk="1" hangingPunct="0"/>
            <a:endParaRPr lang="en-US" sz="1266" dirty="0">
              <a:solidFill>
                <a:srgbClr val="000000"/>
              </a:solidFill>
            </a:endParaRPr>
          </a:p>
          <a:p>
            <a:pPr algn="ctr" defTabSz="410751" latinLnBrk="1" hangingPunct="0"/>
            <a:r>
              <a:rPr lang="en-US" sz="2531" dirty="0">
                <a:solidFill>
                  <a:srgbClr val="000000"/>
                </a:solidFill>
                <a:sym typeface="Helvetica Light"/>
              </a:rPr>
              <a:t>Interdependent</a:t>
            </a:r>
          </a:p>
          <a:p>
            <a:pPr algn="ctr" defTabSz="410751" latinLnBrk="1" hangingPunct="0"/>
            <a:endParaRPr lang="en-US" sz="2531" dirty="0">
              <a:solidFill>
                <a:srgbClr val="000000"/>
              </a:solidFill>
              <a:sym typeface="Helvetica Light"/>
            </a:endParaRPr>
          </a:p>
          <a:p>
            <a:pPr algn="ctr" defTabSz="410751" latinLnBrk="1" hangingPunct="0"/>
            <a:r>
              <a:rPr lang="en-US" sz="2531" dirty="0">
                <a:solidFill>
                  <a:srgbClr val="000000"/>
                </a:solidFill>
                <a:sym typeface="Helvetica Light"/>
              </a:rPr>
              <a:t>Interact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30205955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267330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>
                <a:solidFill>
                  <a:srgbClr val="FF0000"/>
                </a:solidFill>
              </a:rPr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773990" y="1427774"/>
            <a:ext cx="7243754" cy="311912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  <a:sym typeface="Helvetica Light"/>
              </a:rPr>
              <a:t>Bleeding Phase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  <a:sym typeface="Helvetica Light"/>
            </a:endParaRP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Short lived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Occurs following trauma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 Tissue-dependent timescale for cessation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4-6 hours is often quoted 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Crush injuries can take up to 24hrs or longer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Initial phase of vasoconstriction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Followed by vasodilation involving an influx of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Blood, Serum proteins, Clotting factors and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Platelets</a:t>
            </a:r>
            <a:endParaRPr lang="en-US" dirty="0">
              <a:solidFill>
                <a:srgbClr val="000000"/>
              </a:solidFill>
              <a:sym typeface="Helvetica Light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10779660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267330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>
                <a:solidFill>
                  <a:srgbClr val="FF0000"/>
                </a:solidFill>
              </a:rPr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773990" y="1843272"/>
            <a:ext cx="7243754" cy="2288127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  <a:sym typeface="Helvetica Light"/>
              </a:rPr>
              <a:t>Inflammatory Phase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  <a:sym typeface="Helvetica Light"/>
            </a:endParaRP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Essential component to healing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Rapid onset (few hours), reaching maximal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  <a:sym typeface="Helvetica Light"/>
              </a:rPr>
              <a:t>magnitude (1-3/7)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Vascular </a:t>
            </a:r>
            <a:r>
              <a:rPr lang="en-US" dirty="0">
                <a:solidFill>
                  <a:srgbClr val="000000"/>
                </a:solidFill>
              </a:rPr>
              <a:t>t</a:t>
            </a:r>
            <a:r>
              <a:rPr lang="en-US" dirty="0">
                <a:solidFill>
                  <a:srgbClr val="000000"/>
                </a:solidFill>
                <a:sym typeface="Helvetica Light"/>
              </a:rPr>
              <a:t>issues form and resolv</a:t>
            </a:r>
            <a:r>
              <a:rPr lang="en-US" dirty="0">
                <a:solidFill>
                  <a:srgbClr val="000000"/>
                </a:solidFill>
              </a:rPr>
              <a:t>e quicker </a:t>
            </a:r>
            <a:r>
              <a:rPr lang="en-US" dirty="0">
                <a:solidFill>
                  <a:srgbClr val="000000"/>
                </a:solidFill>
                <a:sym typeface="Helvetica Light"/>
              </a:rPr>
              <a:t> 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Split into vascular/ chemical and cellular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  <a:sym typeface="Helvetica Light"/>
              </a:rPr>
              <a:t>effects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96570665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169793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773990" y="1771543"/>
            <a:ext cx="7243754" cy="311912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  <a:sym typeface="Helvetica Light"/>
              </a:rPr>
              <a:t>Vascular/ Chemical Effects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  <a:sym typeface="Helvetica Light"/>
            </a:endParaRP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Vasodilation</a:t>
            </a:r>
          </a:p>
          <a:p>
            <a:pPr marL="401822" indent="-401822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Increased vascular permeability to allow important healing </a:t>
            </a:r>
          </a:p>
          <a:p>
            <a:pPr latinLnBrk="1" hangingPunct="0"/>
            <a:r>
              <a:rPr lang="en-US" dirty="0">
                <a:solidFill>
                  <a:srgbClr val="000000"/>
                </a:solidFill>
              </a:rPr>
              <a:t>substances that are normally restricted to blood stream</a:t>
            </a:r>
          </a:p>
          <a:p>
            <a:pPr marL="401822" indent="-401822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Initially histamine is released by platelets, Neutrophils/ granular </a:t>
            </a:r>
          </a:p>
          <a:p>
            <a:pPr latinLnBrk="1" hangingPunct="0"/>
            <a:r>
              <a:rPr lang="en-US" dirty="0">
                <a:solidFill>
                  <a:srgbClr val="000000"/>
                </a:solidFill>
              </a:rPr>
              <a:t>leukocytes and mast cells</a:t>
            </a:r>
          </a:p>
          <a:p>
            <a:pPr marL="401822" indent="-401822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Serotonin and other cytokines maintain the increased permeability,</a:t>
            </a:r>
          </a:p>
          <a:p>
            <a:pPr latinLnBrk="1" hangingPunct="0"/>
            <a:r>
              <a:rPr lang="en-US" dirty="0">
                <a:solidFill>
                  <a:srgbClr val="000000"/>
                </a:solidFill>
              </a:rPr>
              <a:t>and are followed by </a:t>
            </a:r>
            <a:r>
              <a:rPr lang="en-US" dirty="0" err="1">
                <a:solidFill>
                  <a:srgbClr val="000000"/>
                </a:solidFill>
              </a:rPr>
              <a:t>Prostoglandins</a:t>
            </a:r>
            <a:r>
              <a:rPr lang="en-US" dirty="0">
                <a:solidFill>
                  <a:srgbClr val="000000"/>
                </a:solidFill>
              </a:rPr>
              <a:t> (PGE).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PGEs attract leukocytes into the area and further the healing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  <a:sym typeface="Helvetica Light"/>
              </a:rPr>
              <a:t>process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15374524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169793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>
                <a:solidFill>
                  <a:schemeClr val="accent4"/>
                </a:solidFill>
              </a:rPr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773990" y="1354038"/>
            <a:ext cx="7243754" cy="367312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  <a:sym typeface="Helvetica Light"/>
              </a:rPr>
              <a:t>Cellular Effects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  <a:sym typeface="Helvetica Light"/>
            </a:endParaRP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Platelets bind to the </a:t>
            </a:r>
            <a:r>
              <a:rPr lang="en-US" dirty="0" err="1">
                <a:solidFill>
                  <a:srgbClr val="000000"/>
                </a:solidFill>
                <a:sym typeface="Helvetica Light"/>
              </a:rPr>
              <a:t>fibre</a:t>
            </a:r>
            <a:r>
              <a:rPr lang="en-US" dirty="0">
                <a:solidFill>
                  <a:srgbClr val="000000"/>
                </a:solidFill>
                <a:sym typeface="Helvetica Light"/>
              </a:rPr>
              <a:t> stumps and start to form a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  <a:sym typeface="Helvetica Light"/>
              </a:rPr>
              <a:t>lattice-like complex that acts like a plug (low strength)</a:t>
            </a:r>
          </a:p>
          <a:p>
            <a:pPr marL="401822" indent="-401822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Normally lymph channels remove extracellular fluid</a:t>
            </a:r>
          </a:p>
          <a:p>
            <a:pPr algn="l" rtl="0" latinLnBrk="1" hangingPunct="0"/>
            <a:r>
              <a:rPr lang="en-US" dirty="0">
                <a:solidFill>
                  <a:srgbClr val="000000"/>
                </a:solidFill>
              </a:rPr>
              <a:t>but because of the plugs it can’t until another enzyme </a:t>
            </a:r>
          </a:p>
          <a:p>
            <a:pPr algn="l" rtl="0" latinLnBrk="1" hangingPunct="0"/>
            <a:r>
              <a:rPr lang="en-US" dirty="0">
                <a:solidFill>
                  <a:srgbClr val="000000"/>
                </a:solidFill>
              </a:rPr>
              <a:t>comes into to facilitate draining of the </a:t>
            </a:r>
            <a:r>
              <a:rPr lang="en-US" dirty="0" err="1">
                <a:solidFill>
                  <a:srgbClr val="000000"/>
                </a:solidFill>
              </a:rPr>
              <a:t>oedema</a:t>
            </a:r>
            <a:endParaRPr lang="en-US" dirty="0">
              <a:solidFill>
                <a:srgbClr val="000000"/>
              </a:solidFill>
            </a:endParaRPr>
          </a:p>
          <a:p>
            <a:pPr marL="401822" indent="-401822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Neutrophils attempt to remove debris (5-6h)</a:t>
            </a:r>
          </a:p>
          <a:p>
            <a:pPr marL="401822" indent="-401822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 Monocytes replace neutrophils </a:t>
            </a:r>
          </a:p>
          <a:p>
            <a:pPr algn="l" rtl="0" latinLnBrk="1" hangingPunct="0"/>
            <a:r>
              <a:rPr lang="en-US" dirty="0">
                <a:solidFill>
                  <a:srgbClr val="000000"/>
                </a:solidFill>
              </a:rPr>
              <a:t>Macrophages and Monocytes continue the clean up (24-48h)</a:t>
            </a:r>
          </a:p>
          <a:p>
            <a:pPr marL="401822" indent="-401822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Macrophages are essential for clearing up waste </a:t>
            </a:r>
          </a:p>
          <a:p>
            <a:pPr algn="l" rtl="0" latinLnBrk="1" hangingPunct="0"/>
            <a:r>
              <a:rPr lang="en-US" dirty="0">
                <a:solidFill>
                  <a:srgbClr val="000000"/>
                </a:solidFill>
                <a:sym typeface="Helvetica Light"/>
              </a:rPr>
              <a:t>and excess fluid, as well as releasing growth factors upon resolution of the healing process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49109375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169793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Picture 2" descr="physiopathology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342" y="775728"/>
            <a:ext cx="7677091" cy="468090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87229779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169793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>
                <a:solidFill>
                  <a:schemeClr val="accent4"/>
                </a:solidFill>
              </a:rPr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773990" y="925520"/>
            <a:ext cx="7243754" cy="457336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250" b="1" dirty="0">
                <a:solidFill>
                  <a:srgbClr val="000000"/>
                </a:solidFill>
                <a:sym typeface="Helvetica Light"/>
              </a:rPr>
              <a:t>Proliferation Phase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  <a:sym typeface="Helvetica Light"/>
              </a:rPr>
              <a:t>Macrophages removed debris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Growth of new blood vessels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Formation of granulation tissue</a:t>
            </a:r>
          </a:p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sz="2250" b="1" dirty="0">
                <a:solidFill>
                  <a:srgbClr val="000000"/>
                </a:solidFill>
              </a:rPr>
              <a:t>Fibroplasia </a:t>
            </a:r>
          </a:p>
          <a:p>
            <a:pPr marL="321457" indent="-321457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Technical name for scar formation</a:t>
            </a:r>
          </a:p>
          <a:p>
            <a:pPr marL="321457" indent="-321457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Growth factors released during inflammatory phase </a:t>
            </a:r>
          </a:p>
          <a:p>
            <a:pPr defTabSz="410751" latinLnBrk="1" hangingPunct="0"/>
            <a:r>
              <a:rPr lang="en-US" sz="2250" dirty="0">
                <a:solidFill>
                  <a:srgbClr val="000000"/>
                </a:solidFill>
              </a:rPr>
              <a:t>promote proliferation of endothelial cells &amp; fibroblasts</a:t>
            </a:r>
          </a:p>
          <a:p>
            <a:pPr marL="321457" indent="-321457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Characterized by increased number of fibroblasts </a:t>
            </a:r>
          </a:p>
          <a:p>
            <a:pPr defTabSz="410751" latinLnBrk="1" hangingPunct="0"/>
            <a:r>
              <a:rPr lang="en-US" sz="2250" dirty="0">
                <a:solidFill>
                  <a:srgbClr val="000000"/>
                </a:solidFill>
              </a:rPr>
              <a:t>and reduced number of Neutrophils.  </a:t>
            </a:r>
          </a:p>
          <a:p>
            <a:pPr marL="321457" indent="-321457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Fibroplasia is dependent on bodies ability to produce angiogenesis quickly. 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98879182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169793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773990" y="752397"/>
            <a:ext cx="7243754" cy="4919616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250" b="1" dirty="0">
                <a:solidFill>
                  <a:srgbClr val="000000"/>
                </a:solidFill>
                <a:sym typeface="Helvetica Light"/>
              </a:rPr>
              <a:t>Proliferation Phase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  <a:sym typeface="Helvetica Light"/>
              </a:rPr>
              <a:t>Fibroblasts produce collagen that is a component of</a:t>
            </a:r>
          </a:p>
          <a:p>
            <a:pPr defTabSz="410751" latinLnBrk="1" hangingPunct="0"/>
            <a:r>
              <a:rPr lang="en-US" sz="2250" dirty="0">
                <a:solidFill>
                  <a:srgbClr val="000000"/>
                </a:solidFill>
                <a:sym typeface="Helvetica Light"/>
              </a:rPr>
              <a:t>the extra-cellular matrix (ECM) along with elastin and </a:t>
            </a:r>
          </a:p>
          <a:p>
            <a:pPr defTabSz="410751" latinLnBrk="1" hangingPunct="0"/>
            <a:r>
              <a:rPr lang="en-US" sz="2250" dirty="0" err="1">
                <a:solidFill>
                  <a:srgbClr val="000000"/>
                </a:solidFill>
                <a:sym typeface="Helvetica Light"/>
              </a:rPr>
              <a:t>reticulin</a:t>
            </a:r>
            <a:r>
              <a:rPr lang="en-US" sz="2250" dirty="0">
                <a:solidFill>
                  <a:srgbClr val="000000"/>
                </a:solidFill>
                <a:sym typeface="Helvetica Light"/>
              </a:rPr>
              <a:t> (Fibrous elements)</a:t>
            </a:r>
            <a:r>
              <a:rPr lang="en-US" sz="2250" dirty="0">
                <a:solidFill>
                  <a:srgbClr val="000000"/>
                </a:solidFill>
              </a:rPr>
              <a:t>.  Ground substance (</a:t>
            </a:r>
            <a:r>
              <a:rPr lang="en-US" sz="2250" dirty="0" err="1">
                <a:solidFill>
                  <a:srgbClr val="000000"/>
                </a:solidFill>
              </a:rPr>
              <a:t>Glyco</a:t>
            </a:r>
            <a:r>
              <a:rPr lang="en-US" sz="2250" dirty="0">
                <a:solidFill>
                  <a:srgbClr val="000000"/>
                </a:solidFill>
              </a:rPr>
              <a:t>-amino </a:t>
            </a:r>
            <a:r>
              <a:rPr lang="en-US" sz="2250" dirty="0" err="1">
                <a:solidFill>
                  <a:srgbClr val="000000"/>
                </a:solidFill>
              </a:rPr>
              <a:t>glycans</a:t>
            </a:r>
            <a:r>
              <a:rPr lang="en-US" sz="2250" dirty="0">
                <a:solidFill>
                  <a:srgbClr val="000000"/>
                </a:solidFill>
              </a:rPr>
              <a:t>, proteoglycans) are non-fibrous </a:t>
            </a:r>
          </a:p>
          <a:p>
            <a:pPr defTabSz="410751" latinLnBrk="1" hangingPunct="0"/>
            <a:r>
              <a:rPr lang="en-US" sz="2250" dirty="0">
                <a:solidFill>
                  <a:srgbClr val="000000"/>
                </a:solidFill>
              </a:rPr>
              <a:t>elements of the ECM.  </a:t>
            </a:r>
          </a:p>
          <a:p>
            <a:pPr defTabSz="410751" latinLnBrk="1" hangingPunct="0"/>
            <a:endParaRPr lang="en-US" sz="2250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sz="2250" b="1" dirty="0">
                <a:solidFill>
                  <a:srgbClr val="000000"/>
                </a:solidFill>
              </a:rPr>
              <a:t>Angiogenesis</a:t>
            </a:r>
          </a:p>
          <a:p>
            <a:pPr marL="321457" indent="-321457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New blood vessel growth produced by endothelial </a:t>
            </a:r>
          </a:p>
          <a:p>
            <a:pPr defTabSz="410751" latinLnBrk="1" hangingPunct="0"/>
            <a:r>
              <a:rPr lang="en-US" sz="2250" dirty="0">
                <a:solidFill>
                  <a:srgbClr val="000000"/>
                </a:solidFill>
              </a:rPr>
              <a:t>Cells.  </a:t>
            </a:r>
          </a:p>
          <a:p>
            <a:pPr marL="321457" indent="-321457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Important for collagen production </a:t>
            </a:r>
          </a:p>
          <a:p>
            <a:pPr marL="321457" indent="-321457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no 02, no collagen</a:t>
            </a:r>
          </a:p>
          <a:p>
            <a:pPr marL="321457" indent="-321457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Strength of the scar is directly related to amount, type </a:t>
            </a:r>
          </a:p>
          <a:p>
            <a:pPr defTabSz="410751" latinLnBrk="1" hangingPunct="0"/>
            <a:r>
              <a:rPr lang="en-US" sz="2250" dirty="0">
                <a:solidFill>
                  <a:srgbClr val="000000"/>
                </a:solidFill>
              </a:rPr>
              <a:t>and arrangement of collagen.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19381859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169793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Picture 2" descr="Proliferation Image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167851"/>
            <a:ext cx="5860919" cy="413948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92144726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169793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>
                <a:solidFill>
                  <a:srgbClr val="00B050"/>
                </a:solidFill>
              </a:rPr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TextBox 8"/>
          <p:cNvSpPr txBox="1"/>
          <p:nvPr/>
        </p:nvSpPr>
        <p:spPr>
          <a:xfrm flipH="1">
            <a:off x="773990" y="1098647"/>
            <a:ext cx="8056185" cy="422711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250" b="1" dirty="0" err="1">
                <a:solidFill>
                  <a:srgbClr val="000000"/>
                </a:solidFill>
                <a:sym typeface="Helvetica Light"/>
              </a:rPr>
              <a:t>Remodelling</a:t>
            </a:r>
            <a:r>
              <a:rPr lang="en-US" sz="2250" b="1" dirty="0">
                <a:solidFill>
                  <a:srgbClr val="000000"/>
                </a:solidFill>
                <a:sym typeface="Helvetica Light"/>
              </a:rPr>
              <a:t> Phase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250" dirty="0" err="1">
                <a:solidFill>
                  <a:srgbClr val="000000"/>
                </a:solidFill>
              </a:rPr>
              <a:t>Myofibroblasts</a:t>
            </a:r>
            <a:r>
              <a:rPr lang="en-US" sz="2250" dirty="0">
                <a:solidFill>
                  <a:srgbClr val="000000"/>
                </a:solidFill>
              </a:rPr>
              <a:t> continue the contracture of the wound </a:t>
            </a:r>
          </a:p>
          <a:p>
            <a:pPr defTabSz="410751" latinLnBrk="1" hangingPunct="0"/>
            <a:r>
              <a:rPr lang="en-US" sz="2250" dirty="0">
                <a:solidFill>
                  <a:srgbClr val="000000"/>
                </a:solidFill>
              </a:rPr>
              <a:t>edges (from 5/7 to 2/12).  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Aim is to produce tissue with similar mechanical </a:t>
            </a:r>
          </a:p>
          <a:p>
            <a:pPr defTabSz="410751" latinLnBrk="1" hangingPunct="0"/>
            <a:r>
              <a:rPr lang="en-US" sz="2250" dirty="0">
                <a:solidFill>
                  <a:srgbClr val="000000"/>
                </a:solidFill>
              </a:rPr>
              <a:t>capabilities to that of the previously injured structure</a:t>
            </a:r>
          </a:p>
          <a:p>
            <a:pPr marL="401822" indent="-401822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Collagen reorganised in response to the stress that it is </a:t>
            </a:r>
          </a:p>
          <a:p>
            <a:pPr algn="l" rtl="0" latinLnBrk="1" hangingPunct="0"/>
            <a:r>
              <a:rPr lang="en-US" sz="2250" dirty="0">
                <a:solidFill>
                  <a:srgbClr val="000000"/>
                </a:solidFill>
              </a:rPr>
              <a:t>placed under thus giving it tensile strength in a given direction</a:t>
            </a:r>
          </a:p>
          <a:p>
            <a:pPr marL="401822" indent="-401822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Initially Type III is laid down.  Structurally weak</a:t>
            </a:r>
          </a:p>
          <a:p>
            <a:pPr marL="401822" indent="-401822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As the scar matures is becomes stronger, with the Type III </a:t>
            </a:r>
          </a:p>
          <a:p>
            <a:pPr algn="l" rtl="0" latinLnBrk="1" hangingPunct="0"/>
            <a:r>
              <a:rPr lang="en-US" sz="2250" dirty="0">
                <a:solidFill>
                  <a:srgbClr val="000000"/>
                </a:solidFill>
              </a:rPr>
              <a:t>collagen being reabsorbed and Type I collagen replacing it.</a:t>
            </a:r>
          </a:p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15441039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169793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>
                <a:solidFill>
                  <a:schemeClr val="accent2"/>
                </a:solidFill>
              </a:rPr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Picture 2" descr="Remodelling pic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756584"/>
            <a:ext cx="5415272" cy="496201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59553420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ealthy connective Tissue.jpg"/>
          <p:cNvPicPr>
            <a:picLocks noChangeAspect="1"/>
          </p:cNvPicPr>
          <p:nvPr/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4558" y="0"/>
            <a:ext cx="4579442" cy="6858000"/>
          </a:xfrm>
          <a:prstGeom prst="rect">
            <a:avLst/>
          </a:prstGeom>
        </p:spPr>
      </p:pic>
      <p:pic>
        <p:nvPicPr>
          <p:cNvPr id="3" name="Picture 2" descr="Scar Tissue example 2.jpg"/>
          <p:cNvPicPr>
            <a:picLocks noChangeAspect="1"/>
          </p:cNvPicPr>
          <p:nvPr/>
        </p:nvPicPr>
        <p:blipFill>
          <a:blip r:embed="rId5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64558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3040974" y="169793"/>
            <a:ext cx="3062057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SCAR TISSUE </a:t>
            </a:r>
          </a:p>
        </p:txBody>
      </p:sp>
      <p:pic>
        <p:nvPicPr>
          <p:cNvPr id="8" name="UWTSD_Logo.png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TextBox 8"/>
          <p:cNvSpPr txBox="1"/>
          <p:nvPr/>
        </p:nvSpPr>
        <p:spPr>
          <a:xfrm flipH="1">
            <a:off x="773990" y="2829890"/>
            <a:ext cx="8056185" cy="7646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</p:txBody>
      </p:sp>
      <p:sp>
        <p:nvSpPr>
          <p:cNvPr id="10" name="Title 4"/>
          <p:cNvSpPr txBox="1">
            <a:spLocks/>
          </p:cNvSpPr>
          <p:nvPr/>
        </p:nvSpPr>
        <p:spPr>
          <a:xfrm>
            <a:off x="773990" y="1169853"/>
            <a:ext cx="7243755" cy="4961743"/>
          </a:xfrm>
          <a:prstGeom prst="rect">
            <a:avLst/>
          </a:prstGeom>
        </p:spPr>
        <p:txBody>
          <a:bodyPr wrap="squar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pPr algn="l"/>
            <a:r>
              <a:rPr lang="en-US" sz="3516" b="1" dirty="0"/>
              <a:t>Collagen</a:t>
            </a:r>
          </a:p>
          <a:p>
            <a:pPr algn="l"/>
            <a:endParaRPr lang="en-US" sz="3516" b="1" dirty="0"/>
          </a:p>
          <a:p>
            <a:pPr marL="482186" indent="-482186" algn="l">
              <a:buFontTx/>
              <a:buChar char="-"/>
            </a:pPr>
            <a:r>
              <a:rPr lang="en-US" sz="3516" b="1" dirty="0"/>
              <a:t>Major structural protein</a:t>
            </a:r>
          </a:p>
          <a:p>
            <a:pPr marL="482186" indent="-482186" algn="l">
              <a:buFontTx/>
              <a:buChar char="-"/>
            </a:pPr>
            <a:r>
              <a:rPr lang="en-US" sz="3516" b="1" dirty="0"/>
              <a:t>Type I,II, III (80-90%)</a:t>
            </a:r>
          </a:p>
          <a:p>
            <a:pPr marL="482186" indent="-482186" algn="l">
              <a:buFontTx/>
              <a:buChar char="-"/>
            </a:pPr>
            <a:r>
              <a:rPr lang="en-US" sz="3516" b="1"/>
              <a:t>28 </a:t>
            </a:r>
            <a:r>
              <a:rPr lang="en-US" sz="3516" b="1" dirty="0"/>
              <a:t>Types</a:t>
            </a:r>
          </a:p>
          <a:p>
            <a:pPr marL="482186" indent="-482186" algn="l">
              <a:buFontTx/>
              <a:buChar char="-"/>
            </a:pPr>
            <a:r>
              <a:rPr lang="en-US" sz="3516" b="1" dirty="0"/>
              <a:t>Function – hold CT together</a:t>
            </a:r>
          </a:p>
          <a:p>
            <a:pPr marL="482186" indent="-482186" algn="l">
              <a:buFontTx/>
              <a:buChar char="-"/>
            </a:pPr>
            <a:endParaRPr lang="en-US" sz="3516" b="1" dirty="0"/>
          </a:p>
          <a:p>
            <a:pPr marL="482186" indent="-482186" algn="l">
              <a:buFontTx/>
              <a:buChar char="-"/>
            </a:pPr>
            <a:endParaRPr lang="en-US" sz="3516" b="1" dirty="0"/>
          </a:p>
          <a:p>
            <a:pPr marL="482186" indent="-482186" algn="l">
              <a:buFontTx/>
              <a:buChar char="-"/>
            </a:pPr>
            <a:endParaRPr lang="en-US" sz="3516" b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17196754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ealthy connective Tissue.jpg"/>
          <p:cNvPicPr>
            <a:picLocks noChangeAspect="1"/>
          </p:cNvPicPr>
          <p:nvPr/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9907" y="0"/>
            <a:ext cx="4579442" cy="6858000"/>
          </a:xfrm>
          <a:prstGeom prst="rect">
            <a:avLst/>
          </a:prstGeom>
        </p:spPr>
      </p:pic>
      <p:pic>
        <p:nvPicPr>
          <p:cNvPr id="3" name="Picture 2" descr="Scar Tissue example 2.jpg"/>
          <p:cNvPicPr>
            <a:picLocks noChangeAspect="1"/>
          </p:cNvPicPr>
          <p:nvPr/>
        </p:nvPicPr>
        <p:blipFill>
          <a:blip r:embed="rId5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64558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3040974" y="169793"/>
            <a:ext cx="3062057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>
                <a:solidFill>
                  <a:schemeClr val="accent6"/>
                </a:solidFill>
              </a:rPr>
              <a:t>SCAR TISSUE </a:t>
            </a:r>
          </a:p>
        </p:txBody>
      </p:sp>
      <p:pic>
        <p:nvPicPr>
          <p:cNvPr id="8" name="UWTSD_Logo.png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TextBox 8"/>
          <p:cNvSpPr txBox="1"/>
          <p:nvPr/>
        </p:nvSpPr>
        <p:spPr>
          <a:xfrm flipH="1">
            <a:off x="773990" y="2829890"/>
            <a:ext cx="8056185" cy="7646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</p:txBody>
      </p:sp>
      <p:sp>
        <p:nvSpPr>
          <p:cNvPr id="10" name="Title 4"/>
          <p:cNvSpPr txBox="1">
            <a:spLocks/>
          </p:cNvSpPr>
          <p:nvPr/>
        </p:nvSpPr>
        <p:spPr>
          <a:xfrm>
            <a:off x="5279010" y="814569"/>
            <a:ext cx="2738734" cy="1520801"/>
          </a:xfrm>
          <a:prstGeom prst="rect">
            <a:avLst/>
          </a:prstGeom>
        </p:spPr>
        <p:txBody>
          <a:bodyPr wrap="squar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pPr algn="l"/>
            <a:r>
              <a:rPr lang="en-US" sz="3094" b="1" dirty="0"/>
              <a:t>Mechanical components of Collagen</a:t>
            </a:r>
            <a:endParaRPr lang="en-US" sz="3516" b="1" dirty="0"/>
          </a:p>
        </p:txBody>
      </p:sp>
      <p:pic>
        <p:nvPicPr>
          <p:cNvPr id="2" name="Picture 1" descr="Tissue Strength Graph Post Injury.pn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989" y="775727"/>
            <a:ext cx="3518297" cy="448248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85595142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ealthy connective Tissue.jpg"/>
          <p:cNvPicPr>
            <a:picLocks noChangeAspect="1"/>
          </p:cNvPicPr>
          <p:nvPr/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9907" y="0"/>
            <a:ext cx="4579442" cy="6858000"/>
          </a:xfrm>
          <a:prstGeom prst="rect">
            <a:avLst/>
          </a:prstGeom>
        </p:spPr>
      </p:pic>
      <p:pic>
        <p:nvPicPr>
          <p:cNvPr id="3" name="Picture 2" descr="Scar Tissue example 2.jpg"/>
          <p:cNvPicPr>
            <a:picLocks noChangeAspect="1"/>
          </p:cNvPicPr>
          <p:nvPr/>
        </p:nvPicPr>
        <p:blipFill>
          <a:blip r:embed="rId5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64558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3040974" y="169793"/>
            <a:ext cx="3062057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SCAR TISSUE </a:t>
            </a:r>
          </a:p>
        </p:txBody>
      </p:sp>
      <p:pic>
        <p:nvPicPr>
          <p:cNvPr id="8" name="UWTSD_Logo.png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TextBox 8"/>
          <p:cNvSpPr txBox="1"/>
          <p:nvPr/>
        </p:nvSpPr>
        <p:spPr>
          <a:xfrm flipH="1">
            <a:off x="773990" y="2829890"/>
            <a:ext cx="8056185" cy="7646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</p:txBody>
      </p:sp>
      <p:sp>
        <p:nvSpPr>
          <p:cNvPr id="10" name="Title 4"/>
          <p:cNvSpPr txBox="1">
            <a:spLocks/>
          </p:cNvSpPr>
          <p:nvPr/>
        </p:nvSpPr>
        <p:spPr>
          <a:xfrm>
            <a:off x="773990" y="1169853"/>
            <a:ext cx="7243755" cy="3113416"/>
          </a:xfrm>
          <a:prstGeom prst="rect">
            <a:avLst/>
          </a:prstGeom>
        </p:spPr>
        <p:txBody>
          <a:bodyPr wrap="squar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pPr algn="l"/>
            <a:r>
              <a:rPr lang="en-US" sz="1800" b="1" dirty="0"/>
              <a:t>Mechanical components of Collagen</a:t>
            </a:r>
          </a:p>
          <a:p>
            <a:pPr algn="l"/>
            <a:endParaRPr lang="en-US" sz="1800" b="1" dirty="0"/>
          </a:p>
          <a:p>
            <a:pPr marL="482186" indent="-482186" algn="l">
              <a:buFontTx/>
              <a:buChar char="-"/>
            </a:pPr>
            <a:r>
              <a:rPr lang="en-US" sz="1800" dirty="0"/>
              <a:t>Resists Mechanical deformation</a:t>
            </a:r>
          </a:p>
          <a:p>
            <a:pPr marL="482186" indent="-482186" algn="l">
              <a:buFontTx/>
              <a:buChar char="-"/>
            </a:pPr>
            <a:r>
              <a:rPr lang="en-US" sz="1800" dirty="0"/>
              <a:t>Load bearing components of CT</a:t>
            </a:r>
          </a:p>
          <a:p>
            <a:pPr marL="482186" indent="-482186" algn="l">
              <a:buFontTx/>
              <a:buChar char="-"/>
            </a:pPr>
            <a:r>
              <a:rPr lang="en-US" sz="1800" dirty="0"/>
              <a:t>Binds elastin </a:t>
            </a:r>
          </a:p>
          <a:p>
            <a:pPr marL="482186" indent="-482186" algn="l">
              <a:buFontTx/>
              <a:buChar char="-"/>
            </a:pPr>
            <a:r>
              <a:rPr lang="en-US" sz="1800" dirty="0"/>
              <a:t>Not able to cope with shear and compressive forces</a:t>
            </a:r>
          </a:p>
          <a:p>
            <a:pPr marL="482186" indent="-482186" algn="l">
              <a:buFontTx/>
              <a:buChar char="-"/>
            </a:pPr>
            <a:r>
              <a:rPr lang="en-US" sz="1800" dirty="0"/>
              <a:t>Arrange themselves to tolerate tensile loads</a:t>
            </a:r>
            <a:endParaRPr lang="en-US" sz="3516" b="1" dirty="0"/>
          </a:p>
          <a:p>
            <a:pPr marL="482186" indent="-482186" algn="l">
              <a:buFontTx/>
              <a:buChar char="-"/>
            </a:pPr>
            <a:endParaRPr lang="en-US" sz="3516" b="1" dirty="0"/>
          </a:p>
          <a:p>
            <a:pPr marL="482186" indent="-482186" algn="l">
              <a:buFontTx/>
              <a:buChar char="-"/>
            </a:pPr>
            <a:endParaRPr lang="en-US" sz="3516" b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31394676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elements/1.1/"/>
    <ds:schemaRef ds:uri="http://www.w3.org/XML/1998/namespace"/>
    <ds:schemaRef ds:uri="7534e9c7-d8a7-4ffa-a350-0e66096719e3"/>
    <ds:schemaRef ds:uri="http://purl.org/dc/terms/"/>
    <ds:schemaRef ds:uri="http://schemas.openxmlformats.org/package/2006/metadata/core-properties"/>
    <ds:schemaRef ds:uri="303dbf9b-b85b-46a0-94f1-894078c07ec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823</Words>
  <Application>Microsoft Office PowerPoint</Application>
  <PresentationFormat>On-screen Show (4:3)</PresentationFormat>
  <Paragraphs>189</Paragraphs>
  <Slides>19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Helvetica Light</vt:lpstr>
      <vt:lpstr>Myriad Pro</vt:lpstr>
      <vt:lpstr>Arial</vt:lpstr>
      <vt:lpstr>Calibri</vt:lpstr>
      <vt:lpstr>Helvetica</vt:lpstr>
      <vt:lpstr>20140311PresentationUWTSDTemplate</vt:lpstr>
      <vt:lpstr>BMST4004   The Healing Process</vt:lpstr>
      <vt:lpstr>Learning Outcomes </vt:lpstr>
      <vt:lpstr>BASIC CONCEPTS</vt:lpstr>
      <vt:lpstr>Stress and Strain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Richard Thomas (IMH)</cp:lastModifiedBy>
  <cp:revision>33</cp:revision>
  <dcterms:created xsi:type="dcterms:W3CDTF">2015-04-14T15:21:28Z</dcterms:created>
  <dcterms:modified xsi:type="dcterms:W3CDTF">2024-10-08T10:28:40Z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