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60" r:id="rId4"/>
    <p:sldId id="262" r:id="rId5"/>
    <p:sldId id="273" r:id="rId6"/>
    <p:sldId id="275" r:id="rId7"/>
    <p:sldId id="276" r:id="rId8"/>
    <p:sldId id="278" r:id="rId9"/>
    <p:sldId id="279" r:id="rId10"/>
    <p:sldId id="267" r:id="rId11"/>
    <p:sldId id="280" r:id="rId12"/>
    <p:sldId id="282" r:id="rId13"/>
    <p:sldId id="281" r:id="rId14"/>
    <p:sldId id="283" r:id="rId15"/>
    <p:sldId id="259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66" d="100"/>
          <a:sy n="66" d="100"/>
        </p:scale>
        <p:origin x="-149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667BE-41A9-DD4F-8886-A9A8C65BF473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61514-A275-B64A-80EE-4A403CA89B7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60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986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Reference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572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Journal of Health Services Research &amp; Policy</a:t>
            </a:r>
            <a:r>
              <a:rPr lang="en-GB" dirty="0" smtClean="0"/>
              <a:t>)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275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Journal of Health Services Research &amp; Policy</a:t>
            </a:r>
            <a:r>
              <a:rPr lang="en-GB" dirty="0" smtClean="0"/>
              <a:t>)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402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Photo - https://www.bing.com/images/search?view=detailV2&amp;ccid=wGoHMyDZ&amp;id=84F659AA3A044A82D99F35AAF0B5DCC29E87081D&amp;thid=OIP.wGoHMyDZC6YHQVOOkSQA_wHaDk&amp;mediaurl=https%3a%2f%2fwww.ageuk.org.uk%2fglobalassets%2fage-uk%2fmedia%2fservices%2fexercise%2f984x475_exercise_auk_dev_gs_0042.jpg&amp;exph=475&amp;expw=984&amp;q=elderly+people+keeping+fit&amp;simid=608051182367738491&amp;ck=4AB5CFF9F7747F762EE05CA2A0E5E430&amp;selectedIndex=8&amp;FORM=IRPRST&amp;ajaxhist=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573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www.england.nhs.uk</a:t>
            </a:r>
            <a:r>
              <a:rPr lang="en-US" dirty="0" smtClean="0"/>
              <a:t>/</a:t>
            </a:r>
            <a:r>
              <a:rPr lang="en-US" dirty="0" err="1" smtClean="0"/>
              <a:t>wp</a:t>
            </a:r>
            <a:r>
              <a:rPr lang="en-US" dirty="0" smtClean="0"/>
              <a:t>-content/uploads/2016/04/exec-summary-care-support-</a:t>
            </a:r>
            <a:r>
              <a:rPr lang="en-US" dirty="0" err="1" smtClean="0"/>
              <a:t>planning.pdf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589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https://www.careinternational.org.uk/who-we-are/transparency/care-policies-and-procedures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361514-A275-B64A-80EE-4A403CA89B7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945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555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700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54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047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055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169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4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515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453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80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21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BE356-C638-DF4B-A2D6-96A11DC4F3E8}" type="datetimeFigureOut">
              <a:rPr lang="en-US" smtClean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C84CB-069E-B04B-BE32-13FA17D5F5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798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journal/Journal-of-Health-Services-Research-Policy-1758-106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0577"/>
            <a:ext cx="7772400" cy="1470025"/>
          </a:xfrm>
        </p:spPr>
        <p:txBody>
          <a:bodyPr/>
          <a:lstStyle/>
          <a:p>
            <a:r>
              <a:rPr lang="en-US" dirty="0" smtClean="0"/>
              <a:t>CARE PLAN FOR AN ELDERLY PERSON IN A CARE HOME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42971"/>
            <a:ext cx="6400800" cy="1941303"/>
          </a:xfrm>
        </p:spPr>
        <p:txBody>
          <a:bodyPr>
            <a:normAutofit fontScale="77500" lnSpcReduction="20000"/>
          </a:bodyPr>
          <a:lstStyle/>
          <a:p>
            <a:r>
              <a:rPr lang="tr-TR" b="1" dirty="0"/>
              <a:t>Module code </a:t>
            </a:r>
            <a:r>
              <a:rPr lang="tr-TR" dirty="0" smtClean="0"/>
              <a:t>BMHP</a:t>
            </a:r>
            <a:r>
              <a:rPr lang="en-GB" dirty="0" smtClean="0"/>
              <a:t>6009</a:t>
            </a:r>
            <a:endParaRPr lang="en-GB" dirty="0"/>
          </a:p>
          <a:p>
            <a:r>
              <a:rPr lang="en-GB" b="1" dirty="0" smtClean="0"/>
              <a:t>Living with care</a:t>
            </a:r>
            <a:r>
              <a:rPr lang="tr-TR" b="1" dirty="0" smtClean="0"/>
              <a:t> </a:t>
            </a:r>
            <a:endParaRPr lang="en-GB" dirty="0"/>
          </a:p>
          <a:p>
            <a:r>
              <a:rPr lang="tr-TR" b="1" dirty="0"/>
              <a:t>Lecturer </a:t>
            </a:r>
            <a:r>
              <a:rPr lang="en-GB" dirty="0" smtClean="0"/>
              <a:t>: Joanne Davies</a:t>
            </a:r>
            <a:endParaRPr lang="en-GB" dirty="0"/>
          </a:p>
          <a:p>
            <a:r>
              <a:rPr lang="en-GB" b="1" dirty="0"/>
              <a:t> </a:t>
            </a:r>
            <a:r>
              <a:rPr lang="en-GB" b="1" dirty="0" smtClean="0"/>
              <a:t>Mohammed </a:t>
            </a:r>
            <a:r>
              <a:rPr lang="en-GB" b="1" dirty="0" err="1"/>
              <a:t>Hussain</a:t>
            </a:r>
            <a:endParaRPr lang="en-GB" dirty="0"/>
          </a:p>
          <a:p>
            <a:r>
              <a:rPr lang="tr-TR" b="1" dirty="0"/>
              <a:t>1809052 </a:t>
            </a:r>
            <a:endParaRPr lang="en-GB" dirty="0"/>
          </a:p>
          <a:p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4" name="Picture 3" descr="5f8700e37f8569470165f113_CreateaSeniorPlan_58b27c4e7d6b2dbc258977130455f350_1000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242" y="1950603"/>
            <a:ext cx="4826554" cy="192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676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PURPOSE &amp;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A care plan is an agreement between the individual, family and carers/healthcare professional, to help manage the persons day-to-day health needs or anything else they require.</a:t>
            </a:r>
          </a:p>
          <a:p>
            <a:pPr marL="0" indent="0"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This clear plan or commitment to a course of action, will make it easy for all parties in this agreement to be consistent in the care required and also manage the clear &amp; mutual expectations for all parties, minimising errors, complaints and any neglect.</a:t>
            </a: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https://www.dementia.co.uk/dementia-care/dementia-care-plan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24009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 &amp; ROADBLOCKS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172898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Research </a:t>
            </a:r>
            <a:r>
              <a:rPr lang="en-GB" dirty="0" smtClean="0"/>
              <a:t>published </a:t>
            </a:r>
            <a:r>
              <a:rPr lang="en-GB" dirty="0"/>
              <a:t>in Journal of Health Services Research and </a:t>
            </a:r>
            <a:r>
              <a:rPr lang="en-GB" dirty="0" smtClean="0"/>
              <a:t>Policy, shows there </a:t>
            </a:r>
            <a:r>
              <a:rPr lang="en-GB" dirty="0"/>
              <a:t>is a gap between policy and current practice which might reflect uncertainty as to </a:t>
            </a:r>
            <a:r>
              <a:rPr lang="en-GB" dirty="0" smtClean="0"/>
              <a:t>the benefits </a:t>
            </a:r>
            <a:r>
              <a:rPr lang="en-GB" dirty="0"/>
              <a:t>of care plans. There is, therefore, a need for rigorous evaluation of care plans.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Journal of Health Services Research &amp; Policy</a:t>
            </a:r>
            <a:endParaRPr lang="en-US" sz="2400" dirty="0" smtClean="0"/>
          </a:p>
        </p:txBody>
      </p:sp>
      <p:pic>
        <p:nvPicPr>
          <p:cNvPr id="4" name="Picture 3" descr="Screen Shot 2021-02-18 at 15.32.33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262" y="1417638"/>
            <a:ext cx="2836538" cy="403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2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&amp; ROADBLOCKS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CQC Community Mental Health Survey </a:t>
            </a:r>
            <a:r>
              <a:rPr lang="en-US" dirty="0" smtClean="0"/>
              <a:t>2015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“</a:t>
            </a:r>
            <a:r>
              <a:rPr lang="en-US" dirty="0"/>
              <a:t>In response to every question asked in the survey about </a:t>
            </a:r>
            <a:r>
              <a:rPr lang="en-US" dirty="0" smtClean="0"/>
              <a:t>involvement, </a:t>
            </a:r>
            <a:r>
              <a:rPr lang="en-US" dirty="0"/>
              <a:t>only 50% to 60% were completely positive about being involved in their own care. This means that only: </a:t>
            </a:r>
            <a:r>
              <a:rPr lang="en-US" dirty="0" smtClean="0"/>
              <a:t>56</a:t>
            </a:r>
            <a:r>
              <a:rPr lang="en-US" dirty="0"/>
              <a:t>% of people responding were ‘definitely’ involved as much as </a:t>
            </a:r>
            <a:r>
              <a:rPr lang="en-US" dirty="0" smtClean="0"/>
              <a:t>they </a:t>
            </a:r>
            <a:r>
              <a:rPr lang="en-US" dirty="0"/>
              <a:t>wanted to be in agreeing what care they </a:t>
            </a:r>
            <a:r>
              <a:rPr lang="en-US" dirty="0" smtClean="0"/>
              <a:t>received. 61</a:t>
            </a:r>
            <a:r>
              <a:rPr lang="en-US" dirty="0"/>
              <a:t>% ‘definitely’ felt that decisions were made together by them </a:t>
            </a:r>
            <a:r>
              <a:rPr lang="en-US" dirty="0" smtClean="0"/>
              <a:t>and </a:t>
            </a:r>
            <a:r>
              <a:rPr lang="en-US" dirty="0"/>
              <a:t>the person they saw</a:t>
            </a:r>
            <a:r>
              <a:rPr lang="en-US" dirty="0" smtClean="0"/>
              <a:t>.”</a:t>
            </a:r>
          </a:p>
          <a:p>
            <a:endParaRPr lang="en-US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dirty="0">
                <a:hlinkClick r:id="rId3"/>
              </a:rPr>
              <a:t>Journal of Health Services Research &amp; Policy</a:t>
            </a:r>
            <a:r>
              <a:rPr lang="en-GB" dirty="0"/>
              <a:t>) 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621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67796"/>
            <a:ext cx="8229600" cy="57744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PERSONAL DETAILS 1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NAME:		</a:t>
            </a:r>
            <a:r>
              <a:rPr lang="en-GB" sz="6400" dirty="0" smtClean="0"/>
              <a:t>Mohammed </a:t>
            </a:r>
            <a:r>
              <a:rPr lang="en-GB" sz="6400" dirty="0"/>
              <a:t>Khalil Khan </a:t>
            </a:r>
          </a:p>
          <a:p>
            <a:pPr marL="0" indent="0">
              <a:buNone/>
            </a:pPr>
            <a:r>
              <a:rPr lang="en-GB" sz="6400" dirty="0"/>
              <a:t>PREFERRED</a:t>
            </a:r>
          </a:p>
          <a:p>
            <a:pPr marL="0" indent="0">
              <a:buNone/>
            </a:pPr>
            <a:r>
              <a:rPr lang="en-GB" sz="6400" dirty="0"/>
              <a:t>NAME:		</a:t>
            </a:r>
            <a:r>
              <a:rPr lang="en-GB" sz="6400" dirty="0" smtClean="0"/>
              <a:t>Khalil</a:t>
            </a:r>
            <a:endParaRPr lang="en-GB" sz="6400" dirty="0"/>
          </a:p>
          <a:p>
            <a:pPr marL="0" indent="0">
              <a:buNone/>
            </a:pPr>
            <a:r>
              <a:rPr lang="en-GB" sz="6400" dirty="0" smtClean="0"/>
              <a:t>GENDER:		Male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AGE:			81</a:t>
            </a:r>
          </a:p>
          <a:p>
            <a:pPr marL="0" indent="0">
              <a:buNone/>
            </a:pPr>
            <a:r>
              <a:rPr lang="en-GB" sz="6400" dirty="0"/>
              <a:t>DOB:			8</a:t>
            </a:r>
            <a:r>
              <a:rPr lang="en-GB" sz="6400" baseline="30000" dirty="0"/>
              <a:t>th</a:t>
            </a:r>
            <a:r>
              <a:rPr lang="en-GB" sz="6400" dirty="0"/>
              <a:t> March 1939</a:t>
            </a:r>
          </a:p>
          <a:p>
            <a:pPr marL="0" indent="0">
              <a:buNone/>
            </a:pPr>
            <a:r>
              <a:rPr lang="en-GB" sz="6400" dirty="0"/>
              <a:t>ETHNICITY:		Pakistani</a:t>
            </a:r>
          </a:p>
          <a:p>
            <a:pPr marL="0" indent="0">
              <a:buNone/>
            </a:pPr>
            <a:r>
              <a:rPr lang="en-GB" sz="6400" dirty="0"/>
              <a:t>RELIGION:		Muslim</a:t>
            </a:r>
          </a:p>
          <a:p>
            <a:pPr marL="0" indent="0">
              <a:buNone/>
            </a:pPr>
            <a:r>
              <a:rPr lang="en-GB" sz="6400" dirty="0"/>
              <a:t>LANGUAGES: 	</a:t>
            </a:r>
            <a:r>
              <a:rPr lang="en-GB" sz="6400" dirty="0" smtClean="0"/>
              <a:t>Urdu</a:t>
            </a:r>
            <a:r>
              <a:rPr lang="en-GB" sz="6400" dirty="0"/>
              <a:t>, English</a:t>
            </a:r>
          </a:p>
          <a:p>
            <a:pPr marL="0" indent="0">
              <a:buNone/>
            </a:pPr>
            <a:r>
              <a:rPr lang="en-GB" sz="6400" dirty="0"/>
              <a:t>PREFERRED</a:t>
            </a:r>
          </a:p>
          <a:p>
            <a:pPr marL="0" indent="0">
              <a:buNone/>
            </a:pPr>
            <a:r>
              <a:rPr lang="en-GB" sz="6400" dirty="0"/>
              <a:t>LANGUAGE:		Urdu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NEXT OF KIN:	</a:t>
            </a:r>
            <a:r>
              <a:rPr lang="en-GB" sz="6400" dirty="0" smtClean="0"/>
              <a:t>Hanifa </a:t>
            </a:r>
            <a:r>
              <a:rPr lang="en-GB" sz="6400" dirty="0"/>
              <a:t>Begum – Spouse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EMERGENCY</a:t>
            </a:r>
          </a:p>
          <a:p>
            <a:pPr marL="0" indent="0">
              <a:buNone/>
            </a:pPr>
            <a:r>
              <a:rPr lang="en-GB" sz="6400" dirty="0"/>
              <a:t>CONTACTS:		1. Adeel Khan – Son – 07*** ******</a:t>
            </a:r>
          </a:p>
          <a:p>
            <a:pPr marL="0" indent="0">
              <a:buNone/>
            </a:pPr>
            <a:r>
              <a:rPr lang="en-GB" sz="6400" dirty="0"/>
              <a:t>			2. Ambreen Khan – Daughter – 07*** ******</a:t>
            </a:r>
          </a:p>
          <a:p>
            <a:pPr marL="0" indent="0">
              <a:buNone/>
            </a:pPr>
            <a:r>
              <a:rPr lang="en-GB" sz="6400" dirty="0"/>
              <a:t> </a:t>
            </a:r>
          </a:p>
          <a:p>
            <a:pPr marL="0" indent="0">
              <a:buNone/>
            </a:pPr>
            <a:r>
              <a:rPr lang="en-GB" sz="6400" dirty="0"/>
              <a:t>DATE OF</a:t>
            </a:r>
          </a:p>
          <a:p>
            <a:pPr marL="0" indent="0">
              <a:buNone/>
            </a:pPr>
            <a:r>
              <a:rPr lang="en-GB" sz="6400" dirty="0"/>
              <a:t>ADMISSION:		01 Feb 2021</a:t>
            </a:r>
          </a:p>
          <a:p>
            <a:pPr marL="0" indent="0">
              <a:buNone/>
            </a:pPr>
            <a:r>
              <a:rPr lang="en-GB" sz="6400" dirty="0"/>
              <a:t>ROOM NUMBER:	205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INSERT PHOTO: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400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67796"/>
            <a:ext cx="8229600" cy="57744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/>
              <a:t>PERSONAL DETAILS </a:t>
            </a:r>
            <a:r>
              <a:rPr lang="en-GB" sz="7200" dirty="0" smtClean="0"/>
              <a:t>2 											Khalil </a:t>
            </a:r>
            <a:r>
              <a:rPr lang="en-GB" sz="7200" dirty="0"/>
              <a:t>Khan </a:t>
            </a:r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 Name of </a:t>
            </a:r>
            <a:r>
              <a:rPr lang="en-GB" sz="7200" dirty="0" smtClean="0"/>
              <a:t>family members / caregivers:	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Name: 	</a:t>
            </a:r>
            <a:r>
              <a:rPr lang="en-GB" sz="7200" dirty="0" smtClean="0"/>
              <a:t>Hanifa Begum			</a:t>
            </a:r>
            <a:r>
              <a:rPr lang="en-GB" sz="7200" dirty="0"/>
              <a:t>Name: 	Ambreen </a:t>
            </a:r>
            <a:r>
              <a:rPr lang="en-GB" sz="7200" dirty="0" smtClean="0"/>
              <a:t>Khan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Relation:	</a:t>
            </a:r>
            <a:r>
              <a:rPr lang="en-GB" sz="7200" dirty="0" smtClean="0"/>
              <a:t>Spouse				</a:t>
            </a:r>
            <a:r>
              <a:rPr lang="en-GB" sz="7200" dirty="0"/>
              <a:t>Relation:	Daughter</a:t>
            </a:r>
          </a:p>
          <a:p>
            <a:pPr marL="0" indent="0">
              <a:buNone/>
            </a:pPr>
            <a:endParaRPr lang="en-GB" sz="7200" dirty="0" smtClean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GP Details:</a:t>
            </a: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Dr Patel</a:t>
            </a:r>
          </a:p>
          <a:p>
            <a:pPr marL="0" indent="0">
              <a:buNone/>
            </a:pPr>
            <a:r>
              <a:rPr lang="en-GB" sz="7200" dirty="0" smtClean="0"/>
              <a:t>Health Practice</a:t>
            </a:r>
          </a:p>
          <a:p>
            <a:pPr marL="0" indent="0">
              <a:buNone/>
            </a:pPr>
            <a:r>
              <a:rPr lang="en-GB" sz="7200" dirty="0" smtClean="0"/>
              <a:t>Langley</a:t>
            </a:r>
          </a:p>
          <a:p>
            <a:pPr marL="0" indent="0">
              <a:buNone/>
            </a:pPr>
            <a:r>
              <a:rPr lang="en-GB" sz="7200" dirty="0" smtClean="0"/>
              <a:t>SL3 9UW</a:t>
            </a:r>
          </a:p>
          <a:p>
            <a:pPr marL="0" indent="0">
              <a:buNone/>
            </a:pPr>
            <a:r>
              <a:rPr lang="en-GB" sz="7200" dirty="0" smtClean="0"/>
              <a:t>017543 123456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Old age group: </a:t>
            </a:r>
            <a:r>
              <a:rPr lang="en-US" sz="7200" dirty="0" smtClean="0"/>
              <a:t>Entering </a:t>
            </a:r>
            <a:r>
              <a:rPr lang="en-US" sz="7200" dirty="0"/>
              <a:t>old age / Transitional phase / </a:t>
            </a:r>
            <a:r>
              <a:rPr lang="en-US" sz="7200" dirty="0" smtClean="0"/>
              <a:t>Frail</a:t>
            </a: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Transitional phase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Lasting power of Attorney:</a:t>
            </a:r>
          </a:p>
          <a:p>
            <a:pPr marL="0" indent="0">
              <a:buNone/>
            </a:pPr>
            <a:r>
              <a:rPr lang="en-US" sz="7200" dirty="0" smtClean="0"/>
              <a:t>Ambreen Khan - Daughter</a:t>
            </a:r>
            <a:endParaRPr lang="en-GB" sz="72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949143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HEALTH 														Khalil </a:t>
            </a:r>
            <a:r>
              <a:rPr lang="en-GB" sz="7200" dirty="0"/>
              <a:t>Khan 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lvl="1" indent="0">
              <a:buNone/>
            </a:pPr>
            <a:r>
              <a:rPr lang="en-US" sz="6400" dirty="0" smtClean="0"/>
              <a:t>PHYSICAL HEALTH</a:t>
            </a:r>
            <a:endParaRPr lang="en-US" sz="6400" dirty="0"/>
          </a:p>
          <a:p>
            <a:pPr marL="0" indent="0">
              <a:buNone/>
            </a:pPr>
            <a:r>
              <a:rPr lang="en-US" sz="4800" dirty="0"/>
              <a:t>Describe current state of health including any </a:t>
            </a:r>
            <a:r>
              <a:rPr lang="en-US" sz="4800" dirty="0" smtClean="0"/>
              <a:t>conditions</a:t>
            </a:r>
          </a:p>
          <a:p>
            <a:pPr marL="0" indent="0">
              <a:buNone/>
            </a:pPr>
            <a:r>
              <a:rPr lang="en-US" sz="4800" dirty="0" smtClean="0"/>
              <a:t>Physically able to take care of self</a:t>
            </a: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Has arthritis in both hands and sometimes flares up causing pain in the hands</a:t>
            </a:r>
          </a:p>
          <a:p>
            <a:pPr marL="0" indent="0">
              <a:buNone/>
            </a:pPr>
            <a:r>
              <a:rPr lang="en-US" sz="4800" dirty="0" smtClean="0"/>
              <a:t>Has swollen legs from knees all the way to feet causing pain to walk</a:t>
            </a:r>
          </a:p>
          <a:p>
            <a:pPr marL="0" indent="0">
              <a:buNone/>
            </a:pPr>
            <a:r>
              <a:rPr lang="en-US" sz="4800" dirty="0" smtClean="0"/>
              <a:t>Mild Asthma - sometimes has trouble breathing especially in the winter </a:t>
            </a:r>
            <a:r>
              <a:rPr lang="mr-IN" sz="4800" dirty="0" smtClean="0"/>
              <a:t>–</a:t>
            </a:r>
            <a:r>
              <a:rPr lang="en-US" sz="4800" dirty="0" smtClean="0"/>
              <a:t> has inhaler and uses as and when</a:t>
            </a:r>
          </a:p>
          <a:p>
            <a:pPr marL="0" indent="0">
              <a:buNone/>
            </a:pPr>
            <a:r>
              <a:rPr lang="en-US" sz="4800" dirty="0" smtClean="0"/>
              <a:t>Has high blood pressure and takes daily prescribed tablets</a:t>
            </a:r>
          </a:p>
          <a:p>
            <a:pPr marL="0" indent="0">
              <a:buNone/>
            </a:pPr>
            <a:r>
              <a:rPr lang="en-US" sz="4800" dirty="0" smtClean="0"/>
              <a:t>Hearing aid in both ears</a:t>
            </a:r>
          </a:p>
          <a:p>
            <a:pPr marL="0" indent="0">
              <a:buNone/>
            </a:pPr>
            <a:r>
              <a:rPr lang="en-US" sz="4800" dirty="0" smtClean="0"/>
              <a:t>Had a triple heart bypass at age 72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Medication </a:t>
            </a:r>
            <a:r>
              <a:rPr lang="mr-IN" sz="4800" dirty="0"/>
              <a:t>–</a:t>
            </a:r>
            <a:r>
              <a:rPr lang="en-US" sz="4800" dirty="0"/>
              <a:t> what and how they are taken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Blood pressure tablets </a:t>
            </a:r>
            <a:r>
              <a:rPr lang="mr-IN" sz="4800" dirty="0" smtClean="0"/>
              <a:t>–</a:t>
            </a:r>
            <a:r>
              <a:rPr lang="en-US" sz="4800" dirty="0" smtClean="0"/>
              <a:t> taken 2X daily</a:t>
            </a:r>
          </a:p>
          <a:p>
            <a:pPr marL="0" indent="0">
              <a:buNone/>
            </a:pPr>
            <a:r>
              <a:rPr lang="en-US" sz="4800" dirty="0" smtClean="0"/>
              <a:t>Aspirin</a:t>
            </a:r>
          </a:p>
          <a:p>
            <a:pPr marL="0" indent="0">
              <a:buNone/>
            </a:pPr>
            <a:r>
              <a:rPr lang="en-US" sz="4800" dirty="0" smtClean="0"/>
              <a:t>Tablets for swollen legs </a:t>
            </a:r>
            <a:r>
              <a:rPr lang="mr-IN" sz="4800" dirty="0" smtClean="0"/>
              <a:t>–</a:t>
            </a:r>
            <a:r>
              <a:rPr lang="en-US" sz="4800" dirty="0" smtClean="0"/>
              <a:t> taken 2X daily</a:t>
            </a:r>
          </a:p>
          <a:p>
            <a:pPr marL="0" indent="0">
              <a:buNone/>
            </a:pPr>
            <a:r>
              <a:rPr lang="en-US" sz="4800" dirty="0" smtClean="0"/>
              <a:t>Inhaler </a:t>
            </a:r>
            <a:r>
              <a:rPr lang="mr-IN" sz="4800" dirty="0" smtClean="0"/>
              <a:t>–</a:t>
            </a:r>
            <a:r>
              <a:rPr lang="en-US" sz="4800" dirty="0" smtClean="0"/>
              <a:t> taken as and when required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Allergies </a:t>
            </a:r>
            <a:r>
              <a:rPr lang="mr-IN" sz="4800" dirty="0"/>
              <a:t>–</a:t>
            </a:r>
            <a:r>
              <a:rPr lang="en-US" sz="4800" dirty="0"/>
              <a:t> </a:t>
            </a:r>
            <a:r>
              <a:rPr lang="en-US" sz="4800" dirty="0" smtClean="0"/>
              <a:t>None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What is your current mobility condition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Slow but mobile unassisted. Sometime needs help getting in and out of the car. Unable to go up stairs easily. Would need assistance but prefers not to use stairs. Uses a walking stick when going out for </a:t>
            </a:r>
            <a:r>
              <a:rPr lang="en-US" sz="4800" dirty="0"/>
              <a:t>extra </a:t>
            </a:r>
            <a:r>
              <a:rPr lang="en-US" sz="4800" dirty="0" smtClean="0"/>
              <a:t>support.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r>
              <a:rPr lang="en-US" sz="4800" dirty="0" smtClean="0"/>
              <a:t>DESIRED OUTCOMES</a:t>
            </a:r>
          </a:p>
          <a:p>
            <a:pPr marL="0" indent="0">
              <a:buNone/>
            </a:pPr>
            <a:r>
              <a:rPr lang="en-US" sz="4800" dirty="0" smtClean="0"/>
              <a:t>For my health conditions to be monitored and help to reduce pain. To be pain free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SUPPORT NEEDED</a:t>
            </a:r>
          </a:p>
          <a:p>
            <a:pPr marL="0" indent="0">
              <a:buNone/>
            </a:pPr>
            <a:r>
              <a:rPr lang="en-US" sz="4800" dirty="0" smtClean="0"/>
              <a:t>To ensure medication is taken on time. To monitor supply of tablets and re order if needed.</a:t>
            </a:r>
          </a:p>
          <a:p>
            <a:pPr marL="0" indent="0">
              <a:buNone/>
            </a:pPr>
            <a:r>
              <a:rPr lang="en-US" sz="4800" dirty="0" smtClean="0"/>
              <a:t>Hospital and GP appointment reminders.</a:t>
            </a:r>
          </a:p>
          <a:p>
            <a:pPr marL="0" indent="0">
              <a:buNone/>
            </a:pPr>
            <a:r>
              <a:rPr lang="en-US" sz="4800" dirty="0" smtClean="0"/>
              <a:t>Monitor my progress and condition of overall health</a:t>
            </a: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2133505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 smtClean="0"/>
              <a:t>HEALTH </a:t>
            </a:r>
            <a:r>
              <a:rPr lang="en-GB" sz="5600" dirty="0"/>
              <a:t>c</a:t>
            </a:r>
            <a:r>
              <a:rPr lang="en-GB" sz="5600" dirty="0" smtClean="0"/>
              <a:t>ont..													Khalil </a:t>
            </a:r>
            <a:r>
              <a:rPr lang="en-GB" sz="5600" dirty="0"/>
              <a:t>Khan </a:t>
            </a:r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lvl="1" indent="0">
              <a:buNone/>
            </a:pPr>
            <a:r>
              <a:rPr lang="en-US" sz="5600" dirty="0" smtClean="0"/>
              <a:t>MENTAL &amp; EMOTIONAL HEALTH</a:t>
            </a:r>
            <a:endParaRPr lang="en-US" sz="5600" dirty="0"/>
          </a:p>
          <a:p>
            <a:pPr marL="0" indent="0">
              <a:buNone/>
            </a:pPr>
            <a:r>
              <a:rPr lang="en-US" sz="5600" dirty="0" smtClean="0"/>
              <a:t>Describe </a:t>
            </a:r>
            <a:r>
              <a:rPr lang="en-US" sz="5600" dirty="0"/>
              <a:t>your level of understanding &amp; communication both sensory and cognitive </a:t>
            </a:r>
            <a:r>
              <a:rPr lang="mr-IN" sz="5600" dirty="0"/>
              <a:t>–</a:t>
            </a:r>
            <a:r>
              <a:rPr lang="en-US" sz="5600" dirty="0"/>
              <a:t> assisted aids e.g. hearing, sight, memory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GB" sz="5600" dirty="0"/>
              <a:t>U</a:t>
            </a:r>
            <a:r>
              <a:rPr lang="en-GB" sz="5600" dirty="0" smtClean="0"/>
              <a:t>nderstands </a:t>
            </a:r>
            <a:r>
              <a:rPr lang="en-GB" sz="5600" dirty="0"/>
              <a:t>and </a:t>
            </a:r>
            <a:r>
              <a:rPr lang="en-GB" sz="5600" dirty="0" smtClean="0"/>
              <a:t>speaks </a:t>
            </a:r>
            <a:r>
              <a:rPr lang="en-GB" sz="5600" dirty="0"/>
              <a:t>English well. </a:t>
            </a:r>
            <a:r>
              <a:rPr lang="en-GB" sz="5600" dirty="0" smtClean="0"/>
              <a:t>Mother </a:t>
            </a:r>
            <a:r>
              <a:rPr lang="en-GB" sz="5600" dirty="0"/>
              <a:t>tongue is Urdu and can express </a:t>
            </a:r>
            <a:r>
              <a:rPr lang="en-GB" sz="5600" dirty="0" smtClean="0"/>
              <a:t>self </a:t>
            </a:r>
            <a:r>
              <a:rPr lang="en-GB" sz="5600" dirty="0"/>
              <a:t>better in Urdu. </a:t>
            </a: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Poor hearing and completely deaf in left ear. Use hearing aid.</a:t>
            </a:r>
          </a:p>
          <a:p>
            <a:pPr marL="0" indent="0">
              <a:buNone/>
            </a:pPr>
            <a:r>
              <a:rPr lang="en-GB" sz="5600" dirty="0" smtClean="0"/>
              <a:t>Can tell time well.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Some visual impairment </a:t>
            </a:r>
            <a:r>
              <a:rPr lang="mr-IN" sz="5600" dirty="0" smtClean="0"/>
              <a:t>–</a:t>
            </a:r>
            <a:r>
              <a:rPr lang="en-GB" sz="5600" dirty="0" smtClean="0"/>
              <a:t> needs magnifying glass to read. Wears glasses. </a:t>
            </a:r>
            <a:r>
              <a:rPr lang="en-GB" sz="5600" dirty="0"/>
              <a:t>H</a:t>
            </a:r>
            <a:r>
              <a:rPr lang="en-GB" sz="5600" dirty="0" smtClean="0"/>
              <a:t>as good memory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Gets anxious when doesn’t understand or when going somewhere. Likes thing to be in a routine.</a:t>
            </a:r>
          </a:p>
          <a:p>
            <a:pPr marL="0" indent="0">
              <a:buNone/>
            </a:pPr>
            <a:r>
              <a:rPr lang="en-GB" sz="5600" dirty="0" smtClean="0"/>
              <a:t>Enjoys being alone.</a:t>
            </a:r>
          </a:p>
          <a:p>
            <a:pPr marL="0" indent="0">
              <a:buNone/>
            </a:pPr>
            <a:r>
              <a:rPr lang="en-GB" sz="5600" dirty="0" smtClean="0"/>
              <a:t>Enjoys seeing family and likes to talk to them on the phone daily.</a:t>
            </a:r>
          </a:p>
          <a:p>
            <a:pPr marL="0" indent="0">
              <a:buNone/>
            </a:pPr>
            <a:r>
              <a:rPr lang="en-GB" sz="5600" dirty="0" smtClean="0"/>
              <a:t>Finds comfort and peace from prayer</a:t>
            </a: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DESIRED OUTCOMES</a:t>
            </a:r>
          </a:p>
          <a:p>
            <a:pPr marL="0" indent="0">
              <a:buNone/>
            </a:pPr>
            <a:r>
              <a:rPr lang="en-GB" sz="5600" dirty="0" smtClean="0"/>
              <a:t>To continue to have a daily routine</a:t>
            </a:r>
          </a:p>
          <a:p>
            <a:pPr marL="0" indent="0">
              <a:buNone/>
            </a:pPr>
            <a:r>
              <a:rPr lang="en-GB" sz="5600" dirty="0" smtClean="0"/>
              <a:t>To continue to spend time with family</a:t>
            </a:r>
          </a:p>
          <a:p>
            <a:pPr marL="0" indent="0">
              <a:buNone/>
            </a:pPr>
            <a:r>
              <a:rPr lang="en-GB" sz="5600" dirty="0" smtClean="0"/>
              <a:t>To be treated with respect as an adult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SUPPORT NEEDED</a:t>
            </a:r>
          </a:p>
          <a:p>
            <a:pPr marL="0" indent="0">
              <a:buNone/>
            </a:pPr>
            <a:r>
              <a:rPr lang="en-GB" sz="5600" dirty="0" smtClean="0"/>
              <a:t>Wants reassurance when feeling anxious. Wants to see family as much as possible</a:t>
            </a:r>
            <a:r>
              <a:rPr lang="en-GB" sz="5600" dirty="0"/>
              <a:t>.</a:t>
            </a:r>
            <a:r>
              <a:rPr lang="en-GB" sz="5600" dirty="0" smtClean="0"/>
              <a:t> Want to be able to call them when he wants.</a:t>
            </a:r>
          </a:p>
          <a:p>
            <a:pPr marL="0" indent="0">
              <a:buNone/>
            </a:pPr>
            <a:r>
              <a:rPr lang="en-GB" sz="5600" dirty="0" smtClean="0"/>
              <a:t>To be spoken to clearly and slowly. Avoid background noise. </a:t>
            </a:r>
          </a:p>
          <a:p>
            <a:pPr marL="0" indent="0">
              <a:buNone/>
            </a:pPr>
            <a:r>
              <a:rPr lang="en-GB" sz="5600" dirty="0" smtClean="0"/>
              <a:t>Wants to work around his own routine. Involvement in his care. </a:t>
            </a:r>
          </a:p>
          <a:p>
            <a:pPr marL="0" indent="0">
              <a:buNone/>
            </a:pPr>
            <a:r>
              <a:rPr lang="en-GB" sz="5600" dirty="0" smtClean="0"/>
              <a:t>Ensure he is wearing glasses and hearing aid. To check if hearing aid needs batteries and if working.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1100" dirty="0"/>
          </a:p>
          <a:p>
            <a:endParaRPr lang="en-US" sz="11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2004770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 smtClean="0"/>
              <a:t>PERSONAL CARE												Khalil </a:t>
            </a:r>
            <a:r>
              <a:rPr lang="en-GB" sz="5600" dirty="0"/>
              <a:t>Khan </a:t>
            </a:r>
            <a:endParaRPr lang="en-GB" sz="5600" dirty="0" smtClean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Do you need help with personal care including continence care and oral care? Dressing, washing, </a:t>
            </a:r>
            <a:r>
              <a:rPr lang="en-US" sz="5600" dirty="0" smtClean="0"/>
              <a:t>dentures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 smtClean="0"/>
              <a:t>Due to the swelling in leg, needs assistance with foot care and putting shoes and socks on/off. Able to bath self but needs a perch stool.</a:t>
            </a:r>
          </a:p>
          <a:p>
            <a:pPr marL="0" indent="0">
              <a:buNone/>
            </a:pPr>
            <a:r>
              <a:rPr lang="en-US" sz="5600" dirty="0" smtClean="0"/>
              <a:t>Likes to have his son Adeel cut his hair and shave his beard bi-weekly.</a:t>
            </a:r>
          </a:p>
          <a:p>
            <a:pPr marL="0" indent="0">
              <a:buNone/>
            </a:pPr>
            <a:r>
              <a:rPr lang="en-US" sz="5600" dirty="0" smtClean="0"/>
              <a:t>Does not have dentures.</a:t>
            </a:r>
          </a:p>
          <a:p>
            <a:pPr marL="0" indent="0">
              <a:buNone/>
            </a:pPr>
            <a:r>
              <a:rPr lang="en-US" sz="5600" dirty="0" smtClean="0"/>
              <a:t>Able to use bathroom and does not need any help. If assistance required he will call for help. Open bowels on a daily basis usually.</a:t>
            </a:r>
          </a:p>
          <a:p>
            <a:pPr marL="0" indent="0">
              <a:buNone/>
            </a:pPr>
            <a:r>
              <a:rPr lang="en-US" sz="5600" dirty="0" smtClean="0"/>
              <a:t>Likes to have clothes washed once a week.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What is your current skin care routine? Do you have any skin </a:t>
            </a:r>
            <a:r>
              <a:rPr lang="en-US" sz="5600" dirty="0" smtClean="0"/>
              <a:t>issues</a:t>
            </a:r>
          </a:p>
          <a:p>
            <a:pPr marL="0" indent="0">
              <a:buNone/>
            </a:pPr>
            <a:r>
              <a:rPr lang="en-US" sz="5600" dirty="0" smtClean="0"/>
              <a:t>Needs general daily </a:t>
            </a:r>
            <a:r>
              <a:rPr lang="en-GB" sz="5600" dirty="0"/>
              <a:t>moisturising</a:t>
            </a:r>
            <a:r>
              <a:rPr lang="en-US" sz="5600" dirty="0" smtClean="0"/>
              <a:t>.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ICT requirements </a:t>
            </a:r>
            <a:r>
              <a:rPr lang="mr-IN" sz="5600" dirty="0"/>
              <a:t>–</a:t>
            </a:r>
            <a:r>
              <a:rPr lang="en-US" sz="5600" dirty="0"/>
              <a:t> bed sensors, door and window sensors, medication reminders, cameras (be aware privacy), Alexa </a:t>
            </a:r>
            <a:r>
              <a:rPr lang="en-US" sz="5600" dirty="0" smtClean="0"/>
              <a:t>etc.</a:t>
            </a:r>
          </a:p>
          <a:p>
            <a:pPr marL="0" indent="0">
              <a:buNone/>
            </a:pPr>
            <a:r>
              <a:rPr lang="en-US" sz="5600" dirty="0" smtClean="0"/>
              <a:t>Medication reminders</a:t>
            </a:r>
            <a:endParaRPr lang="en-US" sz="5600" dirty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Do you need night time support? Getting in and out of bed, lights and doors open </a:t>
            </a:r>
            <a:r>
              <a:rPr lang="en-US" sz="5600" dirty="0" smtClean="0"/>
              <a:t>etc.</a:t>
            </a:r>
          </a:p>
          <a:p>
            <a:pPr marL="0" indent="0">
              <a:buNone/>
            </a:pPr>
            <a:r>
              <a:rPr lang="en-US" sz="5600" dirty="0" smtClean="0"/>
              <a:t>Usually ok. If swelling flares up and causes pain then needs help getting in and out of bed. Likes to go to bed at 9.30pm and keeps a lamp on.</a:t>
            </a:r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r>
              <a:rPr lang="en-GB" sz="5600" dirty="0" smtClean="0"/>
              <a:t>DESIRED OUTCOMES</a:t>
            </a:r>
          </a:p>
          <a:p>
            <a:pPr marL="0" indent="0">
              <a:buNone/>
            </a:pPr>
            <a:r>
              <a:rPr lang="en-GB" sz="5600" dirty="0" smtClean="0"/>
              <a:t>To feel independent in being able to take care of self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 smtClean="0"/>
              <a:t>SUPPORT NEEDED</a:t>
            </a:r>
          </a:p>
          <a:p>
            <a:pPr marL="0" indent="0">
              <a:buNone/>
            </a:pPr>
            <a:r>
              <a:rPr lang="en-GB" sz="5600" dirty="0"/>
              <a:t>To be comfortable to ask for support when </a:t>
            </a:r>
            <a:r>
              <a:rPr lang="en-GB" sz="5600" dirty="0" smtClean="0"/>
              <a:t>needed</a:t>
            </a:r>
          </a:p>
          <a:p>
            <a:pPr marL="0" indent="0">
              <a:buNone/>
            </a:pPr>
            <a:r>
              <a:rPr lang="en-GB" sz="5600" dirty="0" smtClean="0"/>
              <a:t>Help with foot care </a:t>
            </a:r>
            <a:r>
              <a:rPr lang="mr-IN" sz="5600" dirty="0" smtClean="0"/>
              <a:t>–</a:t>
            </a:r>
            <a:r>
              <a:rPr lang="en-GB" sz="5600" dirty="0" smtClean="0"/>
              <a:t> moisturising of legs and putting shoes &amp; socks on.</a:t>
            </a: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endParaRPr lang="en-US" sz="5600" dirty="0"/>
          </a:p>
          <a:p>
            <a:pPr marL="0" indent="0">
              <a:buNone/>
            </a:pPr>
            <a:r>
              <a:rPr lang="en-GB" sz="56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1468252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NUTRITION, HYDRATION &amp; EXCERCISE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 descr="984x475_exercise_auk_dev_gs_004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847" y="2144521"/>
            <a:ext cx="6405686" cy="309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832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NUTRITION, HYDRATTION &amp; EXERCISE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Describe your current diet. Include likes, dislikes and religious factors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r>
              <a:rPr lang="en-US" sz="4800" dirty="0" smtClean="0"/>
              <a:t>As a Muslim he only eats halal food. Eats chicken, fish, mince lamb. Non spicy. Pizza, fish fingers, Shana paratha’s are his favorite</a:t>
            </a:r>
          </a:p>
          <a:p>
            <a:pPr marL="0" indent="0">
              <a:buNone/>
            </a:pPr>
            <a:r>
              <a:rPr lang="en-US" sz="4800" dirty="0" smtClean="0"/>
              <a:t>Likes extra salt on everything. Likes salt in tea.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Tea </a:t>
            </a:r>
            <a:r>
              <a:rPr lang="mr-IN" sz="4800" dirty="0" smtClean="0"/>
              <a:t>–</a:t>
            </a:r>
            <a:r>
              <a:rPr lang="en-US" sz="4800" dirty="0" smtClean="0"/>
              <a:t> usually at 7am after sunrise prayer</a:t>
            </a:r>
          </a:p>
          <a:p>
            <a:pPr marL="0" indent="0">
              <a:buNone/>
            </a:pPr>
            <a:r>
              <a:rPr lang="en-US" sz="4800" dirty="0" smtClean="0"/>
              <a:t>Daily Breakfast </a:t>
            </a:r>
            <a:r>
              <a:rPr lang="mr-IN" sz="4800" dirty="0" smtClean="0"/>
              <a:t>–</a:t>
            </a:r>
            <a:r>
              <a:rPr lang="en-US" sz="4800" dirty="0" smtClean="0"/>
              <a:t> 9.30am </a:t>
            </a:r>
            <a:r>
              <a:rPr lang="mr-IN" sz="4800" dirty="0" smtClean="0"/>
              <a:t>–</a:t>
            </a:r>
            <a:r>
              <a:rPr lang="en-US" sz="4800" dirty="0" smtClean="0"/>
              <a:t> bread with crust off with a fried egg using vegetable ghee </a:t>
            </a:r>
            <a:r>
              <a:rPr lang="mr-IN" sz="4800" dirty="0" smtClean="0"/>
              <a:t>–</a:t>
            </a:r>
            <a:r>
              <a:rPr lang="en-US" sz="4800" dirty="0" smtClean="0"/>
              <a:t> likes to make his own breakfast</a:t>
            </a:r>
          </a:p>
          <a:p>
            <a:pPr marL="0" indent="0">
              <a:buNone/>
            </a:pPr>
            <a:r>
              <a:rPr lang="en-US" sz="4800" dirty="0" smtClean="0"/>
              <a:t>Lunch </a:t>
            </a:r>
            <a:r>
              <a:rPr lang="mr-IN" sz="4800" dirty="0" smtClean="0"/>
              <a:t>–</a:t>
            </a:r>
            <a:r>
              <a:rPr lang="en-US" sz="4800" dirty="0" smtClean="0"/>
              <a:t> a non spicy curry with plain roti</a:t>
            </a:r>
          </a:p>
          <a:p>
            <a:pPr marL="0" indent="0">
              <a:buNone/>
            </a:pPr>
            <a:r>
              <a:rPr lang="en-US" sz="4800" dirty="0" smtClean="0"/>
              <a:t>Tea time </a:t>
            </a:r>
            <a:r>
              <a:rPr lang="mr-IN" sz="4800" dirty="0" smtClean="0"/>
              <a:t>–</a:t>
            </a:r>
            <a:r>
              <a:rPr lang="en-US" sz="4800" dirty="0" smtClean="0"/>
              <a:t> usually around 5.30pm after sunset prayer </a:t>
            </a:r>
            <a:r>
              <a:rPr lang="mr-IN" sz="4800" dirty="0" smtClean="0"/>
              <a:t>–</a:t>
            </a:r>
            <a:r>
              <a:rPr lang="en-US" sz="4800" dirty="0" smtClean="0"/>
              <a:t> likes to have tea with a snack</a:t>
            </a:r>
          </a:p>
          <a:p>
            <a:pPr marL="0" indent="0">
              <a:buNone/>
            </a:pPr>
            <a:r>
              <a:rPr lang="en-US" sz="4800" dirty="0" smtClean="0"/>
              <a:t>Dinner </a:t>
            </a:r>
            <a:r>
              <a:rPr lang="mr-IN" sz="4800" dirty="0" smtClean="0"/>
              <a:t>–</a:t>
            </a:r>
            <a:r>
              <a:rPr lang="en-US" sz="4800" dirty="0" smtClean="0"/>
              <a:t> 8pm </a:t>
            </a:r>
            <a:r>
              <a:rPr lang="mr-IN" sz="4800" dirty="0" smtClean="0"/>
              <a:t>–</a:t>
            </a:r>
            <a:r>
              <a:rPr lang="en-US" sz="4800" dirty="0" smtClean="0"/>
              <a:t> same as lunch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Preferred fruit </a:t>
            </a:r>
            <a:r>
              <a:rPr lang="mr-IN" sz="4800" dirty="0" smtClean="0"/>
              <a:t>–</a:t>
            </a:r>
            <a:r>
              <a:rPr lang="en-US" sz="4800" dirty="0" smtClean="0"/>
              <a:t> mandarin and apples </a:t>
            </a:r>
            <a:r>
              <a:rPr lang="mr-IN" sz="4800" dirty="0" smtClean="0"/>
              <a:t>–</a:t>
            </a:r>
            <a:r>
              <a:rPr lang="en-US" sz="4800" dirty="0" smtClean="0"/>
              <a:t> like it peeled/cut with a little salt on the side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What </a:t>
            </a:r>
            <a:r>
              <a:rPr lang="en-US" sz="4800" dirty="0"/>
              <a:t>is your current water intake? Include other liquids you like and dislike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r>
              <a:rPr lang="en-US" sz="4800" dirty="0"/>
              <a:t>Has a bottle of water with him at all times- has his specific bottle </a:t>
            </a:r>
            <a:r>
              <a:rPr lang="mr-IN" sz="4800" dirty="0"/>
              <a:t>–</a:t>
            </a:r>
            <a:r>
              <a:rPr lang="en-US" sz="4800" dirty="0"/>
              <a:t> drinks throughout the day.</a:t>
            </a:r>
          </a:p>
          <a:p>
            <a:pPr marL="0" indent="0">
              <a:buNone/>
            </a:pPr>
            <a:r>
              <a:rPr lang="en-US" sz="4800" dirty="0" smtClean="0"/>
              <a:t>Likes the occasional sprite when feeling sugar levels low.</a:t>
            </a:r>
          </a:p>
          <a:p>
            <a:pPr marL="0" indent="0">
              <a:buNone/>
            </a:pPr>
            <a:r>
              <a:rPr lang="en-US" sz="4800" dirty="0" smtClean="0"/>
              <a:t>Enjoys tea with milk and a little bit of salt </a:t>
            </a:r>
            <a:r>
              <a:rPr lang="mr-IN" sz="4800" dirty="0" smtClean="0"/>
              <a:t>–</a:t>
            </a:r>
            <a:r>
              <a:rPr lang="en-US" sz="4800" dirty="0" smtClean="0"/>
              <a:t> has 3-4 cups a day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Current </a:t>
            </a:r>
            <a:r>
              <a:rPr lang="en-US" sz="4800" dirty="0" smtClean="0"/>
              <a:t>weight </a:t>
            </a:r>
            <a:r>
              <a:rPr lang="mr-IN" sz="4800" dirty="0" smtClean="0"/>
              <a:t>–</a:t>
            </a:r>
            <a:r>
              <a:rPr lang="en-US" sz="4800" dirty="0" smtClean="0"/>
              <a:t> 58kg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Do you have an exercise routine</a:t>
            </a:r>
            <a:r>
              <a:rPr lang="en-US" sz="4800" dirty="0" smtClean="0"/>
              <a:t>?</a:t>
            </a:r>
          </a:p>
          <a:p>
            <a:pPr marL="0" indent="0">
              <a:buNone/>
            </a:pPr>
            <a:r>
              <a:rPr lang="en-US" sz="4800" dirty="0" smtClean="0"/>
              <a:t>No exercise only meditation during prayers.</a:t>
            </a:r>
            <a:endParaRPr lang="en-US" sz="4800" dirty="0"/>
          </a:p>
          <a:p>
            <a:pPr marL="0" indent="0">
              <a:buNone/>
            </a:pPr>
            <a:endParaRPr lang="en-GB" sz="4800" dirty="0" smtClean="0"/>
          </a:p>
          <a:p>
            <a:pPr marL="0" indent="0">
              <a:buNone/>
            </a:pPr>
            <a:r>
              <a:rPr lang="en-GB" sz="4800" dirty="0" smtClean="0"/>
              <a:t>DESIRED OUTCOMES</a:t>
            </a:r>
          </a:p>
          <a:p>
            <a:pPr marL="0" indent="0">
              <a:buNone/>
            </a:pPr>
            <a:r>
              <a:rPr lang="en-GB" sz="4800" dirty="0" smtClean="0"/>
              <a:t>Would like to walk more and move body more to help with overall health</a:t>
            </a:r>
          </a:p>
          <a:p>
            <a:pPr marL="0" indent="0">
              <a:buNone/>
            </a:pPr>
            <a:r>
              <a:rPr lang="en-GB" sz="4800" dirty="0" smtClean="0"/>
              <a:t>Want’s to feel more vital in body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 smtClean="0"/>
              <a:t>SUPPORT NEEDED</a:t>
            </a:r>
          </a:p>
          <a:p>
            <a:pPr marL="0" indent="0">
              <a:buNone/>
            </a:pPr>
            <a:r>
              <a:rPr lang="en-GB" sz="4800" dirty="0" smtClean="0"/>
              <a:t>To ensure food is always halal</a:t>
            </a:r>
          </a:p>
          <a:p>
            <a:pPr marL="0" indent="0">
              <a:buNone/>
            </a:pPr>
            <a:r>
              <a:rPr lang="en-GB" sz="4800" dirty="0" smtClean="0"/>
              <a:t>To get him involved in more physical activity </a:t>
            </a:r>
            <a:r>
              <a:rPr lang="mr-IN" sz="4800" dirty="0" smtClean="0"/>
              <a:t>–</a:t>
            </a:r>
            <a:r>
              <a:rPr lang="en-GB" sz="4800" dirty="0" smtClean="0"/>
              <a:t> regular walks and some stretches</a:t>
            </a:r>
          </a:p>
          <a:p>
            <a:pPr marL="0" indent="0">
              <a:buNone/>
            </a:pPr>
            <a:r>
              <a:rPr lang="en-GB" sz="4800" dirty="0" smtClean="0"/>
              <a:t>To monitor weight monthly to ensure he maintains a good weight</a:t>
            </a:r>
            <a:endParaRPr lang="en-GB" sz="4800" dirty="0"/>
          </a:p>
          <a:p>
            <a:pPr marL="0" indent="0">
              <a:buNone/>
            </a:pPr>
            <a:endParaRPr lang="en-GB" sz="1100" dirty="0"/>
          </a:p>
          <a:p>
            <a:endParaRPr lang="en-US" sz="11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97491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PERSONAL PREFERENCES 		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Hobbies, social interests and </a:t>
            </a:r>
            <a:r>
              <a:rPr lang="en-US" sz="4800" dirty="0" smtClean="0"/>
              <a:t>activities / Likes </a:t>
            </a:r>
            <a:r>
              <a:rPr lang="en-US" sz="4800" dirty="0"/>
              <a:t>&amp; </a:t>
            </a:r>
            <a:r>
              <a:rPr lang="en-US" sz="4800" dirty="0" smtClean="0"/>
              <a:t>dislike</a:t>
            </a:r>
          </a:p>
          <a:p>
            <a:pPr marL="0" indent="0">
              <a:buNone/>
            </a:pPr>
            <a:r>
              <a:rPr lang="en-US" sz="4800" dirty="0" smtClean="0"/>
              <a:t>Enjoys watching </a:t>
            </a:r>
            <a:r>
              <a:rPr lang="en-US" sz="4800" dirty="0"/>
              <a:t>P</a:t>
            </a:r>
            <a:r>
              <a:rPr lang="en-US" sz="4800" dirty="0" smtClean="0"/>
              <a:t>akistani news. Likes watching game shows like Countdown, The Chaser</a:t>
            </a:r>
          </a:p>
          <a:p>
            <a:pPr marL="0" indent="0">
              <a:buNone/>
            </a:pPr>
            <a:r>
              <a:rPr lang="en-US" sz="4800" dirty="0" smtClean="0"/>
              <a:t>Likes to have tea piping hot.</a:t>
            </a:r>
          </a:p>
          <a:p>
            <a:pPr marL="0" indent="0">
              <a:buNone/>
            </a:pPr>
            <a:r>
              <a:rPr lang="en-US" sz="4800" dirty="0" smtClean="0"/>
              <a:t>Likes to have a calendar where he can write notes of dates and appointments etc.</a:t>
            </a:r>
          </a:p>
          <a:p>
            <a:pPr marL="0" indent="0">
              <a:buNone/>
            </a:pPr>
            <a:r>
              <a:rPr lang="en-US" sz="4800" dirty="0" smtClean="0"/>
              <a:t>Likes to play the lottery/scratch card once per week</a:t>
            </a:r>
          </a:p>
          <a:p>
            <a:pPr marL="0" indent="0">
              <a:buNone/>
            </a:pPr>
            <a:r>
              <a:rPr lang="en-US" sz="4800" dirty="0" smtClean="0"/>
              <a:t>Enjoys reading </a:t>
            </a:r>
            <a:r>
              <a:rPr lang="mr-IN" sz="4800" dirty="0" smtClean="0"/>
              <a:t>–</a:t>
            </a:r>
            <a:r>
              <a:rPr lang="en-US" sz="4800" dirty="0" smtClean="0"/>
              <a:t> poetry, likes Rumi and Shakespeare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Do you have any daily habits? Lights off at 6pm, eating times? Shopping with a friend on a particular day</a:t>
            </a:r>
            <a:r>
              <a:rPr lang="en-US" sz="4800" dirty="0" smtClean="0"/>
              <a:t>.</a:t>
            </a:r>
          </a:p>
          <a:p>
            <a:pPr marL="0" indent="0">
              <a:buNone/>
            </a:pPr>
            <a:r>
              <a:rPr lang="en-US" sz="4800" dirty="0" smtClean="0"/>
              <a:t>Meal times</a:t>
            </a:r>
          </a:p>
          <a:p>
            <a:pPr marL="0" indent="0">
              <a:buNone/>
            </a:pPr>
            <a:r>
              <a:rPr lang="en-US" sz="4800" dirty="0" smtClean="0"/>
              <a:t>7am tea, 9.30am breakfast, 1.30pm lunch, 6pm tea and snack and dinner at 8.30pm.</a:t>
            </a:r>
          </a:p>
          <a:p>
            <a:pPr marL="0" indent="0">
              <a:buNone/>
            </a:pPr>
            <a:r>
              <a:rPr lang="en-US" sz="4800" dirty="0" smtClean="0"/>
              <a:t>Bed time at 9.30pm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What else is important? Seeing family to watching a particular </a:t>
            </a:r>
            <a:r>
              <a:rPr lang="en-US" sz="4800" dirty="0" smtClean="0"/>
              <a:t>program</a:t>
            </a:r>
          </a:p>
          <a:p>
            <a:pPr marL="0" indent="0">
              <a:buNone/>
            </a:pPr>
            <a:r>
              <a:rPr lang="en-US" sz="4800" dirty="0" smtClean="0"/>
              <a:t>Talking to family on the phone daily. </a:t>
            </a:r>
          </a:p>
          <a:p>
            <a:pPr marL="0" indent="0">
              <a:buNone/>
            </a:pPr>
            <a:r>
              <a:rPr lang="en-US" sz="4800" dirty="0" smtClean="0"/>
              <a:t>Taking a bath every Friday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Religious &amp; Cultural needs and </a:t>
            </a:r>
            <a:r>
              <a:rPr lang="en-US" sz="4800" dirty="0" smtClean="0"/>
              <a:t>preferences</a:t>
            </a:r>
            <a:endParaRPr lang="en-US" sz="4800" dirty="0"/>
          </a:p>
          <a:p>
            <a:pPr marL="0" indent="0">
              <a:buNone/>
            </a:pPr>
            <a:r>
              <a:rPr lang="en-US" sz="4800" dirty="0" smtClean="0"/>
              <a:t>Prays 5 times a day-  sunrise, lunch time, afternoon, sunset and before bed.</a:t>
            </a:r>
          </a:p>
          <a:p>
            <a:pPr marL="0" indent="0">
              <a:buNone/>
            </a:pPr>
            <a:r>
              <a:rPr lang="en-US" sz="4800" dirty="0" smtClean="0"/>
              <a:t>Reads Quran daily and likes to watch </a:t>
            </a:r>
            <a:r>
              <a:rPr lang="en-US" sz="4800" dirty="0"/>
              <a:t>Q</a:t>
            </a:r>
            <a:r>
              <a:rPr lang="en-US" sz="4800" dirty="0" smtClean="0"/>
              <a:t>uran recitation on the TV.</a:t>
            </a:r>
          </a:p>
          <a:p>
            <a:pPr marL="0" indent="0">
              <a:buNone/>
            </a:pPr>
            <a:r>
              <a:rPr lang="en-US" sz="4800" dirty="0" smtClean="0"/>
              <a:t>Friday is a special prayer day called Jumma</a:t>
            </a:r>
          </a:p>
          <a:p>
            <a:pPr marL="0" indent="0">
              <a:buNone/>
            </a:pPr>
            <a:r>
              <a:rPr lang="en-US" sz="4800" dirty="0" smtClean="0"/>
              <a:t>Celebrates Eid </a:t>
            </a:r>
            <a:r>
              <a:rPr lang="mr-IN" sz="4800" dirty="0" smtClean="0"/>
              <a:t>–</a:t>
            </a:r>
            <a:r>
              <a:rPr lang="en-US" sz="4800" dirty="0" smtClean="0"/>
              <a:t> Islamic religious days </a:t>
            </a:r>
            <a:r>
              <a:rPr lang="mr-IN" sz="4800" dirty="0" smtClean="0"/>
              <a:t>–</a:t>
            </a:r>
            <a:r>
              <a:rPr lang="en-US" sz="4800" dirty="0" smtClean="0"/>
              <a:t> twice per year based on lunar calendar </a:t>
            </a:r>
            <a:r>
              <a:rPr lang="mr-IN" sz="4800" dirty="0" smtClean="0"/>
              <a:t>–</a:t>
            </a:r>
            <a:r>
              <a:rPr lang="en-US" sz="4800" dirty="0" smtClean="0"/>
              <a:t> likes to be with family on those days</a:t>
            </a:r>
          </a:p>
          <a:p>
            <a:pPr marL="0" indent="0">
              <a:buNone/>
            </a:pPr>
            <a:r>
              <a:rPr lang="en-US" sz="4800" dirty="0" smtClean="0"/>
              <a:t>Practices ramadan during this holy Islamic month</a:t>
            </a:r>
          </a:p>
          <a:p>
            <a:pPr marL="0" indent="0">
              <a:buNone/>
            </a:pPr>
            <a:r>
              <a:rPr lang="en-US" sz="4800" dirty="0" smtClean="0"/>
              <a:t>Wears Pakistani clothing and also likes to wear shirts and pants</a:t>
            </a:r>
          </a:p>
          <a:p>
            <a:pPr marL="0" indent="0">
              <a:buNone/>
            </a:pPr>
            <a:endParaRPr lang="en-US" sz="4800" dirty="0" smtClean="0"/>
          </a:p>
          <a:p>
            <a:pPr marL="0" indent="0">
              <a:buNone/>
            </a:pPr>
            <a:endParaRPr lang="en-GB" sz="4800" dirty="0" smtClean="0"/>
          </a:p>
          <a:p>
            <a:endParaRPr lang="en-US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585960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 smtClean="0"/>
              <a:t>PERSONAL PREFERENCES cont..									Khalil </a:t>
            </a:r>
            <a:r>
              <a:rPr lang="en-GB" sz="6400" dirty="0"/>
              <a:t>Khan </a:t>
            </a:r>
            <a:endParaRPr lang="en-GB" sz="6400" dirty="0" smtClean="0"/>
          </a:p>
          <a:p>
            <a:pPr marL="0" indent="0">
              <a:buNone/>
            </a:pPr>
            <a:endParaRPr lang="en-US" sz="6400" dirty="0"/>
          </a:p>
          <a:p>
            <a:pPr marL="0" indent="0">
              <a:buNone/>
            </a:pPr>
            <a:r>
              <a:rPr lang="en-US" sz="6400" dirty="0"/>
              <a:t>Expressing sexuality </a:t>
            </a:r>
            <a:r>
              <a:rPr lang="mr-IN" sz="6400" dirty="0"/>
              <a:t>–</a:t>
            </a:r>
            <a:r>
              <a:rPr lang="en-US" sz="6400" dirty="0"/>
              <a:t> the way you dress, male/female company, hair, make up &amp; </a:t>
            </a:r>
            <a:r>
              <a:rPr lang="en-US" sz="6400" dirty="0" smtClean="0"/>
              <a:t>nails</a:t>
            </a:r>
          </a:p>
          <a:p>
            <a:pPr marL="0" indent="0">
              <a:buNone/>
            </a:pPr>
            <a:r>
              <a:rPr lang="en-US" sz="6400" dirty="0" smtClean="0"/>
              <a:t>Likes to be and feel clean and tidy</a:t>
            </a:r>
            <a:endParaRPr lang="en-US" sz="6400" dirty="0"/>
          </a:p>
          <a:p>
            <a:pPr marL="0" indent="0">
              <a:buNone/>
            </a:pPr>
            <a:endParaRPr lang="en-US" sz="6400" dirty="0"/>
          </a:p>
          <a:p>
            <a:pPr marL="0" indent="0">
              <a:buNone/>
            </a:pPr>
            <a:r>
              <a:rPr lang="en-US" sz="6400" dirty="0"/>
              <a:t>Any important dates? Birthdays, </a:t>
            </a:r>
            <a:r>
              <a:rPr lang="en-US" sz="6400" dirty="0" smtClean="0"/>
              <a:t>anniversaries</a:t>
            </a:r>
          </a:p>
          <a:p>
            <a:pPr marL="0" indent="0">
              <a:buNone/>
            </a:pPr>
            <a:r>
              <a:rPr lang="en-US" sz="6400" dirty="0" smtClean="0"/>
              <a:t>Islamic religious days</a:t>
            </a:r>
          </a:p>
          <a:p>
            <a:pPr marL="0" indent="0">
              <a:buNone/>
            </a:pPr>
            <a:r>
              <a:rPr lang="en-US" sz="6400" dirty="0" smtClean="0"/>
              <a:t>Families birthday </a:t>
            </a:r>
            <a:r>
              <a:rPr lang="mr-IN" sz="6400" dirty="0" smtClean="0"/>
              <a:t>–</a:t>
            </a:r>
            <a:r>
              <a:rPr lang="en-US" sz="6400" dirty="0" smtClean="0"/>
              <a:t> spouse, children and grandchildren</a:t>
            </a:r>
            <a:endParaRPr lang="en-US" sz="6400" dirty="0"/>
          </a:p>
          <a:p>
            <a:pPr marL="0" indent="0">
              <a:buNone/>
            </a:pPr>
            <a:endParaRPr lang="en-US" sz="6400" dirty="0" smtClean="0"/>
          </a:p>
          <a:p>
            <a:pPr marL="0" indent="0">
              <a:buNone/>
            </a:pPr>
            <a:r>
              <a:rPr lang="en-US" sz="6400" dirty="0"/>
              <a:t>What is your end of life care</a:t>
            </a:r>
            <a:r>
              <a:rPr lang="en-US" sz="6400" dirty="0" smtClean="0"/>
              <a:t>?</a:t>
            </a:r>
          </a:p>
          <a:p>
            <a:pPr marL="0" indent="0">
              <a:buNone/>
            </a:pPr>
            <a:r>
              <a:rPr lang="en-US" sz="6400" dirty="0" smtClean="0"/>
              <a:t>To pass in my own home/room with my family by my side</a:t>
            </a:r>
          </a:p>
          <a:p>
            <a:pPr marL="0" indent="0">
              <a:buNone/>
            </a:pPr>
            <a:r>
              <a:rPr lang="en-US" sz="6400" dirty="0" smtClean="0"/>
              <a:t>To have the Quran playing at all times</a:t>
            </a:r>
            <a:endParaRPr lang="en-US" sz="6400" dirty="0"/>
          </a:p>
          <a:p>
            <a:pPr marL="0" indent="0">
              <a:buNone/>
            </a:pPr>
            <a:r>
              <a:rPr lang="en-US" sz="6400" dirty="0" smtClean="0"/>
              <a:t>For my family to be there or notified immediately </a:t>
            </a:r>
            <a:r>
              <a:rPr lang="mr-IN" sz="6400" dirty="0" smtClean="0"/>
              <a:t>–</a:t>
            </a:r>
            <a:r>
              <a:rPr lang="en-US" sz="6400" dirty="0" smtClean="0"/>
              <a:t> they will carry out a Muslim burial</a:t>
            </a:r>
          </a:p>
          <a:p>
            <a:pPr marL="0" indent="0">
              <a:buNone/>
            </a:pPr>
            <a:endParaRPr lang="en-GB" sz="6400" dirty="0" smtClean="0"/>
          </a:p>
          <a:p>
            <a:pPr marL="0" indent="0">
              <a:buNone/>
            </a:pPr>
            <a:r>
              <a:rPr lang="en-GB" sz="6400" dirty="0"/>
              <a:t>DESIRED OUTCOMES</a:t>
            </a:r>
          </a:p>
          <a:p>
            <a:pPr marL="0" indent="0">
              <a:buNone/>
            </a:pPr>
            <a:r>
              <a:rPr lang="en-GB" sz="6400" dirty="0" smtClean="0"/>
              <a:t>To spend time how chooses </a:t>
            </a:r>
          </a:p>
          <a:p>
            <a:pPr marL="0" indent="0">
              <a:buNone/>
            </a:pPr>
            <a:r>
              <a:rPr lang="en-GB" sz="6400" dirty="0" smtClean="0"/>
              <a:t>To continue with my religious practices and celebrations and visit own mosque</a:t>
            </a:r>
          </a:p>
          <a:p>
            <a:pPr marL="0" indent="0">
              <a:buNone/>
            </a:pPr>
            <a:r>
              <a:rPr lang="en-GB" sz="6400" dirty="0" smtClean="0"/>
              <a:t>To respect my end of life care</a:t>
            </a: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SUPPORT NEEDED</a:t>
            </a:r>
          </a:p>
          <a:p>
            <a:pPr marL="0" indent="0">
              <a:buNone/>
            </a:pPr>
            <a:r>
              <a:rPr lang="en-GB" sz="6400" dirty="0" smtClean="0"/>
              <a:t>Would like a TV in his room</a:t>
            </a:r>
          </a:p>
          <a:p>
            <a:pPr marL="0" indent="0">
              <a:buNone/>
            </a:pPr>
            <a:r>
              <a:rPr lang="en-GB" sz="6400" dirty="0" smtClean="0"/>
              <a:t>Would like to know what activities are planned</a:t>
            </a:r>
          </a:p>
          <a:p>
            <a:pPr marL="0" indent="0">
              <a:buNone/>
            </a:pPr>
            <a:r>
              <a:rPr lang="en-GB" sz="6400" dirty="0" smtClean="0"/>
              <a:t>Support with daily personal hygiene</a:t>
            </a:r>
          </a:p>
          <a:p>
            <a:pPr marL="0" indent="0">
              <a:buNone/>
            </a:pPr>
            <a:r>
              <a:rPr lang="en-GB" sz="6400" dirty="0" smtClean="0"/>
              <a:t>Staff to respect religious beliefs</a:t>
            </a:r>
          </a:p>
          <a:p>
            <a:pPr marL="0" indent="0">
              <a:buNone/>
            </a:pPr>
            <a:r>
              <a:rPr lang="en-GB" sz="6400" dirty="0" smtClean="0"/>
              <a:t>Staff to come and chat to him</a:t>
            </a:r>
            <a:endParaRPr lang="en-GB" sz="64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8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1852830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3267"/>
            <a:ext cx="8229600" cy="612899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 smtClean="0"/>
              <a:t>RISK ASSESSMENT												Khalil </a:t>
            </a:r>
            <a:r>
              <a:rPr lang="en-GB" sz="7200" dirty="0"/>
              <a:t>Khan </a:t>
            </a:r>
            <a:endParaRPr lang="en-GB" sz="7200" dirty="0" smtClean="0"/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GB" sz="7200" dirty="0" smtClean="0"/>
              <a:t>Appears to be no risk.</a:t>
            </a:r>
          </a:p>
          <a:p>
            <a:pPr marL="0" indent="0">
              <a:buNone/>
            </a:pPr>
            <a:r>
              <a:rPr lang="en-GB" sz="7200" dirty="0" smtClean="0"/>
              <a:t>Able to walk </a:t>
            </a:r>
            <a:r>
              <a:rPr lang="mr-IN" sz="7200" dirty="0" smtClean="0"/>
              <a:t>–</a:t>
            </a:r>
            <a:r>
              <a:rPr lang="en-GB" sz="7200" dirty="0" smtClean="0"/>
              <a:t> Uses a walking stick when going out for extra support</a:t>
            </a:r>
          </a:p>
          <a:p>
            <a:pPr marL="0" indent="0">
              <a:buNone/>
            </a:pPr>
            <a:r>
              <a:rPr lang="en-GB" sz="7200" dirty="0" smtClean="0"/>
              <a:t>Is careful when there is a wet floor sign and knows to avoids area</a:t>
            </a:r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 smtClean="0"/>
              <a:t>Emotionally and mentally sound - carries out good conversation and understanding. Communicates his needs well.</a:t>
            </a:r>
            <a:endParaRPr lang="en-US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7200" dirty="0" smtClean="0"/>
              <a:t>ADDITIONAL INFORMATION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US" sz="7200" dirty="0" smtClean="0"/>
              <a:t>Is </a:t>
            </a:r>
            <a:r>
              <a:rPr lang="en-US" sz="7200" dirty="0"/>
              <a:t>there anything else you would like us to know?</a:t>
            </a:r>
          </a:p>
          <a:p>
            <a:pPr marL="0" indent="0">
              <a:buNone/>
            </a:pPr>
            <a:r>
              <a:rPr lang="en-US" sz="7200" dirty="0"/>
              <a:t>How can we support you in this area</a:t>
            </a:r>
            <a:r>
              <a:rPr lang="en-US" sz="7200" dirty="0" smtClean="0"/>
              <a:t>?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Review my needs every 2 months.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dirty="0" smtClean="0"/>
              <a:t>POLICIES &amp; PROCEEDURES OF CARE HOME</a:t>
            </a:r>
            <a:endParaRPr lang="en-US" sz="7200" dirty="0"/>
          </a:p>
          <a:p>
            <a:pPr marL="0" indent="0">
              <a:buNone/>
            </a:pPr>
            <a:endParaRPr lang="en-GB" sz="7200" dirty="0" smtClean="0"/>
          </a:p>
          <a:p>
            <a:pPr marL="0" indent="0">
              <a:buNone/>
            </a:pPr>
            <a:r>
              <a:rPr lang="en-GB" sz="7200" dirty="0" smtClean="0"/>
              <a:t>All policies and procedures explained including code of conduct and house rules.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pPr marL="0" indent="0">
              <a:buNone/>
            </a:pPr>
            <a:r>
              <a:rPr lang="en-GB" sz="6400" dirty="0"/>
              <a:t> </a:t>
            </a:r>
            <a:r>
              <a:rPr lang="en-GB" sz="6600" dirty="0"/>
              <a:t> https://www.dementia.co.uk/dementia-care/dementia-care-plan</a:t>
            </a:r>
            <a:endParaRPr lang="en-GB" sz="6400" dirty="0"/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r>
              <a:rPr lang="en-GB" sz="80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4300" dirty="0"/>
              <a:t> </a:t>
            </a:r>
          </a:p>
          <a:p>
            <a:pPr marL="0" indent="0">
              <a:buNone/>
            </a:pPr>
            <a:r>
              <a:rPr lang="en-GB" sz="3700" dirty="0"/>
              <a:t> </a:t>
            </a:r>
          </a:p>
          <a:p>
            <a:pPr marL="0" indent="0">
              <a:buNone/>
            </a:pPr>
            <a:endParaRPr lang="en-US" sz="3700" dirty="0"/>
          </a:p>
        </p:txBody>
      </p:sp>
    </p:spTree>
    <p:extLst>
      <p:ext uri="{BB962C8B-B14F-4D97-AF65-F5344CB8AC3E}">
        <p14:creationId xmlns:p14="http://schemas.microsoft.com/office/powerpoint/2010/main" val="3232592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AFTER CARE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Review plan regularly with individual, family members and carers involved in the persons care plan. Make necessary changes and adjustments. Agree time frame of every review</a:t>
            </a:r>
          </a:p>
          <a:p>
            <a:r>
              <a:rPr lang="en-US" dirty="0" smtClean="0"/>
              <a:t>Keep records of all dealings with the </a:t>
            </a:r>
            <a:r>
              <a:rPr lang="en-US" dirty="0" smtClean="0"/>
              <a:t>individual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700" dirty="0"/>
              <a:t>https://www.england.nhs.uk/wp-content/uploads/2016/04/exec-summary-care-support-planning.pdf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3229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POLICIES &amp; PROCEEDURES OF THE CENTRE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Go through the house rules of your facility </a:t>
            </a:r>
            <a:r>
              <a:rPr lang="mr-IN" dirty="0" smtClean="0"/>
              <a:t>–</a:t>
            </a:r>
            <a:r>
              <a:rPr lang="en-US" dirty="0" smtClean="0"/>
              <a:t> Do’s &amp; Don’ts.</a:t>
            </a:r>
          </a:p>
          <a:p>
            <a:r>
              <a:rPr lang="en-US" dirty="0" smtClean="0"/>
              <a:t>Facilities code of conduct &amp; ethics statement</a:t>
            </a:r>
          </a:p>
          <a:p>
            <a:r>
              <a:rPr lang="en-US" dirty="0" smtClean="0"/>
              <a:t>Data protection</a:t>
            </a:r>
          </a:p>
          <a:p>
            <a:r>
              <a:rPr lang="en-US" dirty="0" smtClean="0"/>
              <a:t>Visitor rules</a:t>
            </a:r>
          </a:p>
          <a:p>
            <a:r>
              <a:rPr lang="en-US" dirty="0" smtClean="0"/>
              <a:t>In &amp; Out procedure </a:t>
            </a:r>
            <a:r>
              <a:rPr lang="mr-IN" dirty="0" smtClean="0"/>
              <a:t>–</a:t>
            </a:r>
            <a:r>
              <a:rPr lang="en-US" dirty="0" smtClean="0"/>
              <a:t> when individual leaves premises for shopping etc.</a:t>
            </a:r>
            <a:endParaRPr lang="en-US" dirty="0"/>
          </a:p>
          <a:p>
            <a:r>
              <a:rPr lang="en-US" dirty="0" smtClean="0"/>
              <a:t>Process when a person leaves the facility ending their care at the facility</a:t>
            </a:r>
          </a:p>
          <a:p>
            <a:r>
              <a:rPr lang="en-US" dirty="0" smtClean="0"/>
              <a:t>Reporting accidents/incidents procedure</a:t>
            </a:r>
          </a:p>
          <a:p>
            <a:r>
              <a:rPr lang="en-US" dirty="0" smtClean="0"/>
              <a:t>Equal opportunities</a:t>
            </a:r>
          </a:p>
          <a:p>
            <a:r>
              <a:rPr lang="en-US" dirty="0" smtClean="0"/>
              <a:t>Complaints procedure</a:t>
            </a:r>
          </a:p>
          <a:p>
            <a:r>
              <a:rPr lang="en-US" dirty="0" smtClean="0"/>
              <a:t>Accountability </a:t>
            </a:r>
            <a:r>
              <a:rPr lang="en-US" dirty="0" smtClean="0"/>
              <a:t>framework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sz="2000" dirty="0"/>
              <a:t>https://www.careinternational.org.uk/who-we-are/transparency/care-policies-and-procedures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50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7945</TotalTime>
  <Words>434</Words>
  <Application>Microsoft Office PowerPoint</Application>
  <PresentationFormat>On-screen Show (4:3)</PresentationFormat>
  <Paragraphs>446</Paragraphs>
  <Slides>16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CARE PLAN FOR AN ELDERLY PERSON IN A CARE HOME</vt:lpstr>
      <vt:lpstr>PURPOSE &amp; OVERVIEW</vt:lpstr>
      <vt:lpstr>PROBLEMS &amp; ROADBLOCKS</vt:lpstr>
      <vt:lpstr>PROBLEMS &amp; ROADBLOCKS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NUTRITION, HYDRATION &amp; EXCERCISE</vt:lpstr>
      <vt:lpstr>PowerPoint Presentation</vt:lpstr>
      <vt:lpstr>PowerPoint Presentation</vt:lpstr>
      <vt:lpstr>PowerPoint Presentation</vt:lpstr>
      <vt:lpstr>PowerPoint Presentation</vt:lpstr>
      <vt:lpstr>AFTER CARE</vt:lpstr>
      <vt:lpstr>POLICIES &amp; PROCEEDURES OF THE CENTRE</vt:lpstr>
    </vt:vector>
  </TitlesOfParts>
  <Company>Design Your Life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AN ELDERLY PERSON</dc:title>
  <dc:creator>Rasheda Khatun</dc:creator>
  <cp:lastModifiedBy>Mohammed</cp:lastModifiedBy>
  <cp:revision>68</cp:revision>
  <dcterms:created xsi:type="dcterms:W3CDTF">2021-02-16T10:52:27Z</dcterms:created>
  <dcterms:modified xsi:type="dcterms:W3CDTF">2021-02-26T11:03:34Z</dcterms:modified>
</cp:coreProperties>
</file>