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Default Extension="jpeg" ContentType="image/jpeg"/>
  <Override PartName="/ppt/slides/slide25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s/slide18.xml" ContentType="application/vnd.openxmlformats-officedocument.presentationml.slide+xml"/>
  <Override PartName="/ppt/slides/slide2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s/slide16.xml" ContentType="application/vnd.openxmlformats-officedocument.presentationml.slide+xml"/>
  <Override PartName="/ppt/slides/slide21.xml" ContentType="application/vnd.openxmlformats-officedocument.presentationml.slide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s/slide19.xml" ContentType="application/vnd.openxmlformats-officedocument.presentationml.slide+xml"/>
  <Override PartName="/ppt/slides/slide24.xml" ContentType="application/vnd.openxmlformats-officedocument.presentationml.slide+xml"/>
  <Override PartName="/ppt/slideLayouts/slideLayout9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17.xml" ContentType="application/vnd.openxmlformats-officedocument.presentationml.slide+xml"/>
  <Override PartName="/ppt/slides/slide22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5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9" r:id="rId1"/>
  </p:sldMasterIdLst>
  <p:handoutMasterIdLst>
    <p:handoutMasterId r:id="rId27"/>
  </p:handoutMasterIdLst>
  <p:sldIdLst>
    <p:sldId id="256" r:id="rId2"/>
    <p:sldId id="301" r:id="rId3"/>
    <p:sldId id="302" r:id="rId4"/>
    <p:sldId id="303" r:id="rId5"/>
    <p:sldId id="264" r:id="rId6"/>
    <p:sldId id="266" r:id="rId7"/>
    <p:sldId id="298" r:id="rId8"/>
    <p:sldId id="299" r:id="rId9"/>
    <p:sldId id="267" r:id="rId10"/>
    <p:sldId id="268" r:id="rId11"/>
    <p:sldId id="300" r:id="rId12"/>
    <p:sldId id="270" r:id="rId13"/>
    <p:sldId id="272" r:id="rId14"/>
    <p:sldId id="276" r:id="rId15"/>
    <p:sldId id="280" r:id="rId16"/>
    <p:sldId id="284" r:id="rId17"/>
    <p:sldId id="292" r:id="rId18"/>
    <p:sldId id="293" r:id="rId19"/>
    <p:sldId id="304" r:id="rId20"/>
    <p:sldId id="294" r:id="rId21"/>
    <p:sldId id="305" r:id="rId22"/>
    <p:sldId id="295" r:id="rId23"/>
    <p:sldId id="296" r:id="rId24"/>
    <p:sldId id="289" r:id="rId25"/>
    <p:sldId id="297" r:id="rId2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napVertSplitter="1" vertBarState="minimized">
    <p:restoredLeft sz="28804" autoAdjust="0"/>
    <p:restoredTop sz="94660"/>
  </p:normalViewPr>
  <p:slideViewPr>
    <p:cSldViewPr>
      <p:cViewPr varScale="1">
        <p:scale>
          <a:sx n="77" d="100"/>
          <a:sy n="77" d="100"/>
        </p:scale>
        <p:origin x="-18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handoutMaster" Target="handoutMasters/handout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89A9C92-D5FC-4045-AFCF-E6398A2D6B8C}" type="datetimeFigureOut">
              <a:rPr lang="en-GB"/>
              <a:pPr>
                <a:defRPr/>
              </a:pPr>
              <a:t>9/30/12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FB9075E6-D1F4-45AD-B029-19442F9C49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9ED2F9-2943-4CAC-BF05-3681DCF5E39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80CB4-7DBA-431B-9B37-35F5C0E7C2D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0FF0EC-C697-4BE8-91B2-BC0C8687C06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CBD789-4A90-471F-85C6-09085C2D970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C70CF5-42E8-447A-B3B0-4ADC708AAD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13A64-8A25-4140-9D23-F0E385552B3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95DD50-3770-45EF-95C0-033DAFAC8F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7A08A-4515-4389-BBD0-8D2D368B0D6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AD68C0-C270-41C2-8F1B-C7E08C32CB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D1B2F-A007-4572-BD22-3CD6E76CB6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2EFBC-562A-4C53-9DAD-667978AFEBA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GB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6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7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1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0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4151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52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53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54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55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56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57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415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6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6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4162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n-GB"/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312DE9C0-70C4-4DFA-BFFA-F9D0D35A275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18" r:id="rId3"/>
    <p:sldLayoutId id="2147483717" r:id="rId4"/>
    <p:sldLayoutId id="2147483716" r:id="rId5"/>
    <p:sldLayoutId id="2147483715" r:id="rId6"/>
    <p:sldLayoutId id="2147483714" r:id="rId7"/>
    <p:sldLayoutId id="2147483713" r:id="rId8"/>
    <p:sldLayoutId id="2147483712" r:id="rId9"/>
    <p:sldLayoutId id="2147483711" r:id="rId10"/>
    <p:sldLayoutId id="2147483710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CLAH4005: Defenders, Conquerors</a:t>
            </a:r>
            <a:r>
              <a:rPr lang="en-GB" smtClean="0"/>
              <a:t>, Vanquished</a:t>
            </a:r>
            <a:endParaRPr lang="en-GB" dirty="0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Lecture 1: Why Greek History?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practicalities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When, where, how + Assessment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module syllabus is on Moodle.</a:t>
            </a:r>
          </a:p>
          <a:p>
            <a:r>
              <a:rPr lang="en-GB" dirty="0" smtClean="0"/>
              <a:t>You should read this carefully as soon as possible.</a:t>
            </a:r>
          </a:p>
          <a:p>
            <a:r>
              <a:rPr lang="en-GB" dirty="0" smtClean="0"/>
              <a:t>You will find information about the assessment and </a:t>
            </a:r>
            <a:r>
              <a:rPr lang="en-GB" smtClean="0"/>
              <a:t>deadlines there. </a:t>
            </a:r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Remember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you do not submit every assignment, you will automatically fail the module.</a:t>
            </a:r>
          </a:p>
          <a:p>
            <a:r>
              <a:rPr lang="en-GB" dirty="0" smtClean="0"/>
              <a:t>Attendance is compulsory. </a:t>
            </a:r>
          </a:p>
          <a:p>
            <a:r>
              <a:rPr lang="en-GB" dirty="0" smtClean="0"/>
              <a:t>The examination is a multiple-choice one. If you do not take diligent notes, you will be hard-pressed to pass it.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Studying Greek History</a:t>
            </a:r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Problems and Solutions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500" dirty="0" smtClean="0"/>
              <a:t>Greece </a:t>
            </a:r>
            <a:r>
              <a:rPr lang="en-GB" sz="3500" dirty="0" smtClean="0"/>
              <a:t>had a different culture than ours</a:t>
            </a:r>
            <a:br>
              <a:rPr lang="en-GB" sz="3500" dirty="0" smtClean="0"/>
            </a:br>
            <a:endParaRPr lang="en-GB" sz="3500" dirty="0" smtClean="0"/>
          </a:p>
        </p:txBody>
      </p:sp>
      <p:sp>
        <p:nvSpPr>
          <p:cNvPr id="3" name="Rectangle 2"/>
          <p:cNvSpPr/>
          <p:nvPr/>
        </p:nvSpPr>
        <p:spPr>
          <a:xfrm>
            <a:off x="467544" y="1124744"/>
            <a:ext cx="3377656" cy="92333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Slavery</a:t>
            </a:r>
            <a:endParaRPr lang="en-US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1520" y="5085184"/>
            <a:ext cx="5429692" cy="1077218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Women were </a:t>
            </a:r>
          </a:p>
          <a:p>
            <a:pPr algn="ctr"/>
            <a:r>
              <a:rPr lang="en-US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second class citizens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59832" y="2348880"/>
            <a:ext cx="5879622" cy="193899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Not one country </a:t>
            </a:r>
          </a:p>
          <a:p>
            <a:pPr algn="ctr"/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but many separate </a:t>
            </a:r>
          </a:p>
          <a:p>
            <a:pPr algn="ctr"/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political entities</a:t>
            </a:r>
            <a:endParaRPr lang="en-US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476672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smtClean="0"/>
              <a:t>The Greeks spoke a different (and difficult) language</a:t>
            </a:r>
            <a:br>
              <a:rPr lang="en-GB" dirty="0" smtClean="0"/>
            </a:br>
            <a:endParaRPr lang="en-GB" dirty="0" smtClean="0"/>
          </a:p>
        </p:txBody>
      </p:sp>
      <p:pic>
        <p:nvPicPr>
          <p:cNvPr id="33794" name="Picture 2" descr="http://www.nativlang.com/greek-language/unci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1484784"/>
            <a:ext cx="5112568" cy="257776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95536" y="4005064"/>
            <a:ext cx="828944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much of our culture is tied in with our language?</a:t>
            </a:r>
          </a:p>
          <a:p>
            <a:r>
              <a:rPr lang="en-GB" sz="2800" dirty="0" smtClean="0"/>
              <a:t>How much of another culture can we understand without knowing its language?</a:t>
            </a:r>
          </a:p>
          <a:p>
            <a:r>
              <a:rPr lang="en-GB" sz="2800" dirty="0" smtClean="0"/>
              <a:t>How much of a language that is no longer fully alive can we truly understand?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476672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smtClean="0"/>
              <a:t>There is a huge chronological gap between us and the Greeks </a:t>
            </a:r>
            <a:br>
              <a:rPr lang="en-GB" dirty="0" smtClean="0"/>
            </a:br>
            <a:endParaRPr lang="en-GB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467544" y="3717032"/>
            <a:ext cx="7776864" cy="0"/>
          </a:xfrm>
          <a:prstGeom prst="line">
            <a:avLst/>
          </a:prstGeom>
          <a:ln w="1905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ular Callout 5"/>
          <p:cNvSpPr/>
          <p:nvPr/>
        </p:nvSpPr>
        <p:spPr>
          <a:xfrm>
            <a:off x="395536" y="4941168"/>
            <a:ext cx="1944216" cy="1116704"/>
          </a:xfrm>
          <a:prstGeom prst="wedgeRectCallout">
            <a:avLst>
              <a:gd name="adj1" fmla="val -44888"/>
              <a:gd name="adj2" fmla="val -1592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/>
              <a:t>2000 BCE</a:t>
            </a:r>
            <a:endParaRPr lang="en-GB" sz="3200" dirty="0"/>
          </a:p>
        </p:txBody>
      </p:sp>
      <p:sp>
        <p:nvSpPr>
          <p:cNvPr id="7" name="Rectangular Callout 6"/>
          <p:cNvSpPr/>
          <p:nvPr/>
        </p:nvSpPr>
        <p:spPr>
          <a:xfrm>
            <a:off x="7380312" y="5373216"/>
            <a:ext cx="1562472" cy="1296144"/>
          </a:xfrm>
          <a:prstGeom prst="wedgeRectCallout">
            <a:avLst>
              <a:gd name="adj1" fmla="val -2549"/>
              <a:gd name="adj2" fmla="val -1775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2000 CE</a:t>
            </a:r>
            <a:endParaRPr lang="en-GB" sz="36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2555776" y="3717032"/>
            <a:ext cx="1728192" cy="0"/>
          </a:xfrm>
          <a:prstGeom prst="line">
            <a:avLst/>
          </a:prstGeom>
          <a:ln w="165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ular Callout 9"/>
          <p:cNvSpPr/>
          <p:nvPr/>
        </p:nvSpPr>
        <p:spPr>
          <a:xfrm>
            <a:off x="3131840" y="4581128"/>
            <a:ext cx="3888432" cy="2276872"/>
          </a:xfrm>
          <a:prstGeom prst="wedgeRectCallout">
            <a:avLst>
              <a:gd name="adj1" fmla="val -42109"/>
              <a:gd name="adj2" fmla="val -8989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800-31 BCE</a:t>
            </a:r>
          </a:p>
          <a:p>
            <a:pPr algn="ctr"/>
            <a:r>
              <a:rPr lang="en-GB" sz="2800" dirty="0" smtClean="0"/>
              <a:t>=</a:t>
            </a:r>
          </a:p>
          <a:p>
            <a:pPr algn="ctr"/>
            <a:r>
              <a:rPr lang="en-GB" sz="2800" dirty="0" smtClean="0"/>
              <a:t>Archaic, Classical and Hellenistic Greek history</a:t>
            </a:r>
            <a:endParaRPr lang="en-GB" sz="2800" dirty="0"/>
          </a:p>
        </p:txBody>
      </p:sp>
      <p:sp>
        <p:nvSpPr>
          <p:cNvPr id="11" name="Right Brace 10"/>
          <p:cNvSpPr/>
          <p:nvPr/>
        </p:nvSpPr>
        <p:spPr>
          <a:xfrm rot="16200000" flipH="1">
            <a:off x="5976156" y="1448780"/>
            <a:ext cx="648072" cy="3888432"/>
          </a:xfrm>
          <a:prstGeom prst="rightBrace">
            <a:avLst/>
          </a:prstGeom>
          <a:ln w="1270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ular Callout 11"/>
          <p:cNvSpPr/>
          <p:nvPr/>
        </p:nvSpPr>
        <p:spPr>
          <a:xfrm>
            <a:off x="3419872" y="1556792"/>
            <a:ext cx="5040560" cy="1332728"/>
          </a:xfrm>
          <a:prstGeom prst="wedgeRectCallout">
            <a:avLst>
              <a:gd name="adj1" fmla="val 6740"/>
              <a:gd name="adj2" fmla="val 1073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/>
              <a:t>31 BCE to 2012 CE = </a:t>
            </a:r>
            <a:r>
              <a:rPr lang="en-GB" sz="3200" b="1" u="sng" dirty="0" smtClean="0"/>
              <a:t>2043 years</a:t>
            </a:r>
            <a:endParaRPr lang="en-GB" sz="32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marL="1028700" indent="-1028700" eaLnBrk="1" hangingPunct="1">
              <a:defRPr/>
            </a:pPr>
            <a:r>
              <a:rPr lang="en-GB" smtClean="0"/>
              <a:t>Solution! </a:t>
            </a:r>
            <a:br>
              <a:rPr lang="en-GB" smtClean="0"/>
            </a:br>
            <a:endParaRPr lang="en-GB" smtClean="0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6600" dirty="0" smtClean="0"/>
              <a:t>Keep an open mind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Keep an Open Mind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Explore the Greek culture </a:t>
            </a:r>
          </a:p>
          <a:p>
            <a:pPr eaLnBrk="1" hangingPunct="1">
              <a:defRPr/>
            </a:pPr>
            <a:r>
              <a:rPr lang="en-GB" smtClean="0"/>
              <a:t>Question all preconceptions about what the Greeks were like</a:t>
            </a:r>
          </a:p>
          <a:p>
            <a:pPr eaLnBrk="1" hangingPunct="1">
              <a:defRPr/>
            </a:pPr>
            <a:r>
              <a:rPr lang="en-GB" smtClean="0"/>
              <a:t>There may be no definite answer or too many disparate answers. </a:t>
            </a:r>
          </a:p>
          <a:p>
            <a:pPr eaLnBrk="1" hangingPunct="1">
              <a:defRPr/>
            </a:pPr>
            <a:r>
              <a:rPr lang="en-GB" smtClean="0"/>
              <a:t>Accept that there are questions we are not able to answer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/>
              <a:t>Question your preconceptions</a:t>
            </a:r>
            <a:br>
              <a:rPr lang="en-GB" sz="3600" dirty="0" smtClean="0"/>
            </a:br>
            <a:r>
              <a:rPr lang="en-GB" sz="3600" dirty="0" smtClean="0"/>
              <a:t>Which of the following do you agree with?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(1) All the Greeks loved philosophy and philosophers.</a:t>
            </a:r>
          </a:p>
          <a:p>
            <a:r>
              <a:rPr lang="en-GB" dirty="0" smtClean="0"/>
              <a:t>(2) The Spartans were always at war.</a:t>
            </a:r>
          </a:p>
          <a:p>
            <a:r>
              <a:rPr lang="en-GB" dirty="0" smtClean="0"/>
              <a:t>(3) The Greeks were civilised.</a:t>
            </a:r>
          </a:p>
          <a:p>
            <a:r>
              <a:rPr lang="en-GB" dirty="0" smtClean="0"/>
              <a:t>(4) The Greeks believed in the inherent worth of all men.</a:t>
            </a:r>
          </a:p>
          <a:p>
            <a:r>
              <a:rPr lang="en-GB" dirty="0" smtClean="0"/>
              <a:t>(5) The Greeks fought against the Persians for the freedom of Greece.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Too many gaps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00200"/>
            <a:ext cx="8713788" cy="4997450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dirty="0" smtClean="0"/>
              <a:t>The vast majority of literary material from antiquity is lost</a:t>
            </a:r>
          </a:p>
          <a:p>
            <a:pPr eaLnBrk="1" hangingPunct="1">
              <a:defRPr/>
            </a:pPr>
            <a:r>
              <a:rPr lang="en-GB" sz="2800" dirty="0" smtClean="0"/>
              <a:t>We know of more than 3500 authors from antiquity. Less than 500 survive in any significant extent. </a:t>
            </a:r>
          </a:p>
          <a:p>
            <a:pPr eaLnBrk="1" hangingPunct="1">
              <a:defRPr/>
            </a:pPr>
            <a:r>
              <a:rPr lang="en-GB" sz="2800" dirty="0" smtClean="0"/>
              <a:t>There were more than 1000 poleis in the classical Greek world. We can trace the details of the history of less than 10 for the whole of the classical period. </a:t>
            </a:r>
          </a:p>
          <a:p>
            <a:pPr eaLnBrk="1" hangingPunct="1">
              <a:defRPr/>
            </a:pPr>
            <a:r>
              <a:rPr lang="en-GB" sz="2800" b="1" dirty="0" smtClean="0"/>
              <a:t>Example</a:t>
            </a:r>
            <a:r>
              <a:rPr lang="en-GB" sz="2800" dirty="0" smtClean="0"/>
              <a:t>: Every Greek city had its own calendar. We can reconstruct the calendar of 4.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Use Everything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Even a tiny bit of information is better than no information at all</a:t>
            </a:r>
          </a:p>
          <a:p>
            <a:pPr eaLnBrk="1" hangingPunct="1">
              <a:defRPr/>
            </a:pPr>
            <a:r>
              <a:rPr lang="en-GB" smtClean="0"/>
              <a:t>Learn to use different sources and evidence. </a:t>
            </a:r>
          </a:p>
          <a:p>
            <a:pPr eaLnBrk="1" hangingPunct="1">
              <a:defRPr/>
            </a:pPr>
            <a:r>
              <a:rPr lang="en-GB" smtClean="0"/>
              <a:t>Use comparative material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Persist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Find out about the different sources and types of evidence </a:t>
            </a:r>
          </a:p>
          <a:p>
            <a:pPr eaLnBrk="1" hangingPunct="1">
              <a:defRPr/>
            </a:pPr>
            <a:r>
              <a:rPr lang="en-GB" smtClean="0"/>
              <a:t>Research the author as much as what he says</a:t>
            </a:r>
          </a:p>
          <a:p>
            <a:pPr eaLnBrk="1" hangingPunct="1">
              <a:defRPr/>
            </a:pPr>
            <a:r>
              <a:rPr lang="en-GB" smtClean="0"/>
              <a:t>Don’t avoid unfamiliar types of evidence </a:t>
            </a:r>
          </a:p>
          <a:p>
            <a:pPr eaLnBrk="1" hangingPunct="1">
              <a:defRPr/>
            </a:pPr>
            <a:r>
              <a:rPr lang="en-GB" smtClean="0"/>
              <a:t>Ask someone who knows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Question the Sources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The sources are not an unquestionable authority</a:t>
            </a:r>
          </a:p>
          <a:p>
            <a:pPr eaLnBrk="1" hangingPunct="1">
              <a:defRPr/>
            </a:pPr>
            <a:r>
              <a:rPr lang="en-GB" smtClean="0"/>
              <a:t>Trust them but question their viewpoint and their aims</a:t>
            </a:r>
          </a:p>
          <a:p>
            <a:pPr eaLnBrk="1" hangingPunct="1">
              <a:defRPr/>
            </a:pPr>
            <a:r>
              <a:rPr lang="en-GB" smtClean="0"/>
              <a:t>Remember that everyone has an agenda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There is no Gospel Truth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Question the modern works</a:t>
            </a:r>
          </a:p>
          <a:p>
            <a:pPr eaLnBrk="1" hangingPunct="1">
              <a:defRPr/>
            </a:pPr>
            <a:r>
              <a:rPr lang="en-GB" smtClean="0"/>
              <a:t>Always read more than one author/book/article</a:t>
            </a:r>
          </a:p>
          <a:p>
            <a:pPr eaLnBrk="1" hangingPunct="1">
              <a:defRPr/>
            </a:pPr>
            <a:r>
              <a:rPr lang="en-GB" smtClean="0"/>
              <a:t>Always check the sources </a:t>
            </a:r>
          </a:p>
          <a:p>
            <a:pPr eaLnBrk="1" hangingPunct="1">
              <a:defRPr/>
            </a:pPr>
            <a:r>
              <a:rPr lang="en-GB" smtClean="0"/>
              <a:t>Never trust blindly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Six Honest Serving-men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I KEEP six honest serving-men</a:t>
            </a:r>
            <a:br>
              <a:rPr lang="en-GB" dirty="0" smtClean="0"/>
            </a:br>
            <a:r>
              <a:rPr lang="en-GB" dirty="0" smtClean="0"/>
              <a:t>(They taught me all I knew);</a:t>
            </a:r>
            <a:br>
              <a:rPr lang="en-GB" dirty="0" smtClean="0"/>
            </a:br>
            <a:r>
              <a:rPr lang="en-GB" dirty="0" smtClean="0"/>
              <a:t>Their names are </a:t>
            </a:r>
            <a:r>
              <a:rPr lang="en-GB" b="1" dirty="0" smtClean="0">
                <a:solidFill>
                  <a:srgbClr val="FF0000"/>
                </a:solidFill>
              </a:rPr>
              <a:t>What</a:t>
            </a:r>
            <a:r>
              <a:rPr lang="en-GB" dirty="0" smtClean="0"/>
              <a:t> and </a:t>
            </a:r>
            <a:r>
              <a:rPr lang="en-GB" b="1" dirty="0" smtClean="0">
                <a:solidFill>
                  <a:srgbClr val="FF0000"/>
                </a:solidFill>
              </a:rPr>
              <a:t>Why</a:t>
            </a:r>
            <a:r>
              <a:rPr lang="en-GB" dirty="0" smtClean="0"/>
              <a:t> and </a:t>
            </a:r>
            <a:r>
              <a:rPr lang="en-GB" b="1" dirty="0" smtClean="0">
                <a:solidFill>
                  <a:srgbClr val="FF0000"/>
                </a:solidFill>
              </a:rPr>
              <a:t>When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>And </a:t>
            </a:r>
            <a:r>
              <a:rPr lang="en-GB" b="1" dirty="0" smtClean="0">
                <a:solidFill>
                  <a:srgbClr val="FF0000"/>
                </a:solidFill>
              </a:rPr>
              <a:t>How</a:t>
            </a:r>
            <a:r>
              <a:rPr lang="en-GB" dirty="0" smtClean="0"/>
              <a:t> and </a:t>
            </a:r>
            <a:r>
              <a:rPr lang="en-GB" b="1" dirty="0" smtClean="0">
                <a:solidFill>
                  <a:srgbClr val="FF0000"/>
                </a:solidFill>
              </a:rPr>
              <a:t>Where</a:t>
            </a:r>
            <a:r>
              <a:rPr lang="en-GB" dirty="0" smtClean="0"/>
              <a:t> and </a:t>
            </a:r>
            <a:r>
              <a:rPr lang="en-GB" b="1" dirty="0" smtClean="0">
                <a:solidFill>
                  <a:srgbClr val="FF0000"/>
                </a:solidFill>
              </a:rPr>
              <a:t>Who</a:t>
            </a:r>
            <a:r>
              <a:rPr lang="en-GB" dirty="0" smtClean="0"/>
              <a:t>.</a:t>
            </a:r>
            <a:endParaRPr lang="en-GB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200" dirty="0" smtClean="0"/>
              <a:t>Six Honest Serving-men for the historian I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sz="4000" dirty="0" smtClean="0"/>
              <a:t>What: What happened? EXACTLY</a:t>
            </a:r>
            <a:r>
              <a:rPr lang="en-GB" sz="4000" dirty="0" smtClean="0"/>
              <a:t>!</a:t>
            </a:r>
          </a:p>
          <a:p>
            <a:pPr>
              <a:defRPr/>
            </a:pPr>
            <a:r>
              <a:rPr lang="en-GB" sz="4000" dirty="0" smtClean="0"/>
              <a:t>Take good notes of all events. Make certain that you read the relevant ancient sources and take notes from them.</a:t>
            </a:r>
            <a:endParaRPr lang="en-GB" sz="4000" dirty="0" smtClean="0"/>
          </a:p>
          <a:p>
            <a:pPr>
              <a:buFont typeface="Wingdings" pitchFamily="2" charset="2"/>
              <a:buNone/>
              <a:defRPr/>
            </a:pPr>
            <a:endParaRPr lang="en-GB" sz="4000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When: When something happened is very important. Think: how would we interpret history if we thought that WWI came after WWII</a:t>
            </a:r>
            <a:r>
              <a:rPr lang="en-GB" dirty="0" smtClean="0"/>
              <a:t>?</a:t>
            </a:r>
          </a:p>
          <a:p>
            <a:r>
              <a:rPr lang="en-GB" dirty="0" smtClean="0"/>
              <a:t>Make a timeline with all events mentioned in class, in the books and articles that you read, as well as the ancient sources.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200" dirty="0" smtClean="0"/>
              <a:t>III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Where: Where something happened is important. How would we interpret WWII history if we thought that London was in France</a:t>
            </a:r>
            <a:r>
              <a:rPr lang="en-GB" dirty="0" smtClean="0"/>
              <a:t>?</a:t>
            </a:r>
          </a:p>
          <a:p>
            <a:pPr>
              <a:defRPr/>
            </a:pPr>
            <a:r>
              <a:rPr lang="en-GB" dirty="0" smtClean="0"/>
              <a:t>Make a map of your own with all the places that you come across in lectures and in your reading. </a:t>
            </a:r>
            <a:endParaRPr lang="en-GB" dirty="0" smtClean="0"/>
          </a:p>
          <a:p>
            <a:pPr>
              <a:defRPr/>
            </a:pPr>
            <a:endParaRPr lang="en-GB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IV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Who: The protagonists of any action are important. How would we interpret WWII history if we thought the Hitler was English</a:t>
            </a:r>
            <a:r>
              <a:rPr lang="en-GB" dirty="0" smtClean="0"/>
              <a:t>?</a:t>
            </a:r>
          </a:p>
          <a:p>
            <a:r>
              <a:rPr lang="en-GB" dirty="0" smtClean="0"/>
              <a:t>Make a clear list of the people that you come across in lectures and in your reading. Read about them (including authors) by using New </a:t>
            </a:r>
            <a:r>
              <a:rPr lang="en-GB" dirty="0" err="1" smtClean="0"/>
              <a:t>Pauly</a:t>
            </a:r>
            <a:r>
              <a:rPr lang="en-GB" dirty="0" smtClean="0"/>
              <a:t>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200" dirty="0" smtClean="0"/>
              <a:t>Six Honest Serving-men for the historian III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How: How things happened is essential in understanding them. </a:t>
            </a:r>
          </a:p>
          <a:p>
            <a:pPr>
              <a:defRPr/>
            </a:pPr>
            <a:endParaRPr lang="en-GB" dirty="0" smtClean="0"/>
          </a:p>
          <a:p>
            <a:pPr>
              <a:defRPr/>
            </a:pPr>
            <a:r>
              <a:rPr lang="en-GB" dirty="0" smtClean="0"/>
              <a:t>Why: The why of history is the most important question of them all. We need answers – but remember to keep an open mind and check all the evidence.</a:t>
            </a:r>
            <a:endParaRPr lang="en-GB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The Spider-web of History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Linear thinking is not for the historian. Events and issues never simply progress from A to B. </a:t>
            </a:r>
          </a:p>
          <a:p>
            <a:pPr>
              <a:defRPr/>
            </a:pPr>
            <a:r>
              <a:rPr lang="en-GB" dirty="0" smtClean="0"/>
              <a:t>They usually pass through C, D, and 25.</a:t>
            </a:r>
          </a:p>
          <a:p>
            <a:pPr>
              <a:defRPr/>
            </a:pPr>
            <a:endParaRPr lang="en-GB" dirty="0" smtClean="0"/>
          </a:p>
          <a:p>
            <a:pPr>
              <a:defRPr/>
            </a:pPr>
            <a:r>
              <a:rPr lang="en-GB" dirty="0" smtClean="0"/>
              <a:t>Think of the War in Iraq</a:t>
            </a:r>
            <a:r>
              <a:rPr lang="en-GB" dirty="0" smtClean="0"/>
              <a:t>. Would there have been a war </a:t>
            </a:r>
            <a:r>
              <a:rPr lang="en-GB" dirty="0" smtClean="0"/>
              <a:t>without the Iran vs. Iraq war in the 80s? Would there have been a war if in the first Iraq war, Saddam had been deposed? </a:t>
            </a:r>
            <a:endParaRPr lang="en-GB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marL="1028700" indent="-1028700" eaLnBrk="1" hangingPunct="1">
              <a:defRPr/>
            </a:pPr>
            <a:r>
              <a:rPr lang="en-GB" smtClean="0"/>
              <a:t>Questions?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Follow-</a:t>
            </a:r>
            <a:r>
              <a:rPr lang="en-GB" dirty="0" smtClean="0"/>
              <a:t>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The follow-up reading is on Moodle!</a:t>
            </a:r>
            <a:endParaRPr lang="en-GB" dirty="0" smtClean="0"/>
          </a:p>
          <a:p>
            <a:pPr marL="514350" indent="-514350">
              <a:buAutoNum type="arabicPeriod"/>
              <a:defRPr/>
            </a:pPr>
            <a:r>
              <a:rPr lang="en-GB" dirty="0" smtClean="0"/>
              <a:t>Read all three articles</a:t>
            </a:r>
          </a:p>
          <a:p>
            <a:pPr marL="514350" indent="-514350">
              <a:buAutoNum type="arabicPeriod"/>
              <a:defRPr/>
            </a:pPr>
            <a:r>
              <a:rPr lang="en-GB" dirty="0" smtClean="0"/>
              <a:t>Answer the survey</a:t>
            </a:r>
          </a:p>
          <a:p>
            <a:pPr marL="514350" indent="-514350">
              <a:buAutoNum type="arabicPeriod"/>
              <a:defRPr/>
            </a:pPr>
            <a:r>
              <a:rPr lang="en-GB" dirty="0" smtClean="0"/>
              <a:t>Post in the forum, answering the given question.</a:t>
            </a:r>
            <a:endParaRPr lang="en-GB" dirty="0" smtClean="0"/>
          </a:p>
          <a:p>
            <a:pPr>
              <a:defRPr/>
            </a:pP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ipple">
  <a:themeElements>
    <a:clrScheme name="Ripple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Rippl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ipple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213</TotalTime>
  <Words>911</Words>
  <Application>Microsoft Macintosh PowerPoint</Application>
  <PresentationFormat>On-screen Show (4:3)</PresentationFormat>
  <Paragraphs>96</Paragraphs>
  <Slides>25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Ripple</vt:lpstr>
      <vt:lpstr>CLAH4005: Defenders, Conquerors, Vanquished</vt:lpstr>
      <vt:lpstr>Some practicalities</vt:lpstr>
      <vt:lpstr>When, where, how + Assessment</vt:lpstr>
      <vt:lpstr>Remember</vt:lpstr>
      <vt:lpstr>Studying Greek History</vt:lpstr>
      <vt:lpstr>Greece had a different culture than ours </vt:lpstr>
      <vt:lpstr>The Greeks spoke a different (and difficult) language </vt:lpstr>
      <vt:lpstr>There is a huge chronological gap between us and the Greeks  </vt:lpstr>
      <vt:lpstr>Solution!  </vt:lpstr>
      <vt:lpstr>Keep an Open Mind</vt:lpstr>
      <vt:lpstr>Question your preconceptions Which of the following do you agree with?</vt:lpstr>
      <vt:lpstr>Too many gaps</vt:lpstr>
      <vt:lpstr>Use Everything</vt:lpstr>
      <vt:lpstr>Persist</vt:lpstr>
      <vt:lpstr>Question the Sources</vt:lpstr>
      <vt:lpstr>There is no Gospel Truth</vt:lpstr>
      <vt:lpstr>Six Honest Serving-men</vt:lpstr>
      <vt:lpstr>Six Honest Serving-men for the historian I</vt:lpstr>
      <vt:lpstr>II</vt:lpstr>
      <vt:lpstr>III</vt:lpstr>
      <vt:lpstr>IV</vt:lpstr>
      <vt:lpstr>Six Honest Serving-men for the historian III</vt:lpstr>
      <vt:lpstr>The Spider-web of History</vt:lpstr>
      <vt:lpstr>Questions?</vt:lpstr>
      <vt:lpstr>Follow-up</vt:lpstr>
    </vt:vector>
  </TitlesOfParts>
  <Company>University of Wales Lampeter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sf003</dc:creator>
  <cp:lastModifiedBy>Magdalena Ohrman</cp:lastModifiedBy>
  <cp:revision>77</cp:revision>
  <dcterms:created xsi:type="dcterms:W3CDTF">2012-09-30T09:00:07Z</dcterms:created>
  <dcterms:modified xsi:type="dcterms:W3CDTF">2012-09-30T09:55:06Z</dcterms:modified>
</cp:coreProperties>
</file>