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8"/>
  </p:handoutMasterIdLst>
  <p:sldIdLst>
    <p:sldId id="256" r:id="rId5"/>
    <p:sldId id="258" r:id="rId6"/>
    <p:sldId id="259" r:id="rId7"/>
    <p:sldId id="260" r:id="rId8"/>
    <p:sldId id="261" r:id="rId9"/>
    <p:sldId id="267" r:id="rId10"/>
    <p:sldId id="263" r:id="rId11"/>
    <p:sldId id="265" r:id="rId12"/>
    <p:sldId id="266" r:id="rId13"/>
    <p:sldId id="268" r:id="rId14"/>
    <p:sldId id="262" r:id="rId15"/>
    <p:sldId id="264" r:id="rId16"/>
    <p:sldId id="269" r:id="rId17"/>
    <p:sldId id="270" r:id="rId18"/>
    <p:sldId id="271" r:id="rId19"/>
    <p:sldId id="272" r:id="rId20"/>
    <p:sldId id="274" r:id="rId21"/>
    <p:sldId id="273" r:id="rId22"/>
    <p:sldId id="276" r:id="rId23"/>
    <p:sldId id="277" r:id="rId24"/>
    <p:sldId id="278" r:id="rId25"/>
    <p:sldId id="279" r:id="rId26"/>
    <p:sldId id="28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>
      <p:cViewPr>
        <p:scale>
          <a:sx n="95" d="100"/>
          <a:sy n="95" d="100"/>
        </p:scale>
        <p:origin x="85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c-sm2\Downloads\RC%20RL%20Transient%20Circuits%20(2)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sc-sm2\Downloads\RC%20RL%20Transient%20Circuits%20(2)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Graph of capacitor voltage vs time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Sheet1!$D$9</c:f>
              <c:strCache>
                <c:ptCount val="1"/>
                <c:pt idx="0">
                  <c:v>Vc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Sheet1!$C$10:$C$15</c:f>
              <c:numCache>
                <c:formatCode>##0.#E+#</c:formatCode>
                <c:ptCount val="6"/>
                <c:pt idx="0">
                  <c:v>0</c:v>
                </c:pt>
                <c:pt idx="1">
                  <c:v>0.01</c:v>
                </c:pt>
                <c:pt idx="2">
                  <c:v>0.02</c:v>
                </c:pt>
                <c:pt idx="3">
                  <c:v>0.03</c:v>
                </c:pt>
                <c:pt idx="4">
                  <c:v>0.04</c:v>
                </c:pt>
                <c:pt idx="5">
                  <c:v>0.05</c:v>
                </c:pt>
              </c:numCache>
            </c:numRef>
          </c:xVal>
          <c:yVal>
            <c:numRef>
              <c:f>Sheet1!$D$10:$D$15</c:f>
              <c:numCache>
                <c:formatCode>General</c:formatCode>
                <c:ptCount val="6"/>
                <c:pt idx="0">
                  <c:v>0</c:v>
                </c:pt>
                <c:pt idx="1">
                  <c:v>6.3212055882855767</c:v>
                </c:pt>
                <c:pt idx="2">
                  <c:v>8.6466471676338728</c:v>
                </c:pt>
                <c:pt idx="3">
                  <c:v>9.5021293163213603</c:v>
                </c:pt>
                <c:pt idx="4">
                  <c:v>9.8168436111126578</c:v>
                </c:pt>
                <c:pt idx="5">
                  <c:v>9.9326205300091459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C51D-4E8F-9FDA-E674B32EE9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41411944"/>
        <c:axId val="641417520"/>
      </c:scatterChart>
      <c:valAx>
        <c:axId val="641411944"/>
        <c:scaling>
          <c:orientation val="minMax"/>
          <c:max val="5.000000000000001E-2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Time (Seconds)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#0.#E+#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1417520"/>
        <c:crosses val="autoZero"/>
        <c:crossBetween val="midCat"/>
      </c:valAx>
      <c:valAx>
        <c:axId val="641417520"/>
        <c:scaling>
          <c:orientation val="minMax"/>
          <c:max val="1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Capacitor Voltage (Volts)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141194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Graph of Charging Current Vs Time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Sheet1!$E$9</c:f>
              <c:strCache>
                <c:ptCount val="1"/>
                <c:pt idx="0">
                  <c:v>I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Sheet1!$C$10:$C$15</c:f>
              <c:numCache>
                <c:formatCode>##0.#E+#</c:formatCode>
                <c:ptCount val="6"/>
                <c:pt idx="0">
                  <c:v>0</c:v>
                </c:pt>
                <c:pt idx="1">
                  <c:v>0.01</c:v>
                </c:pt>
                <c:pt idx="2">
                  <c:v>0.02</c:v>
                </c:pt>
                <c:pt idx="3">
                  <c:v>0.03</c:v>
                </c:pt>
                <c:pt idx="4">
                  <c:v>0.04</c:v>
                </c:pt>
                <c:pt idx="5">
                  <c:v>0.05</c:v>
                </c:pt>
              </c:numCache>
            </c:numRef>
          </c:xVal>
          <c:yVal>
            <c:numRef>
              <c:f>Sheet1!$E$10:$E$15</c:f>
              <c:numCache>
                <c:formatCode>##0.#E+#</c:formatCode>
                <c:ptCount val="6"/>
                <c:pt idx="0">
                  <c:v>0.01</c:v>
                </c:pt>
                <c:pt idx="1">
                  <c:v>3.6787944117144234E-3</c:v>
                </c:pt>
                <c:pt idx="2">
                  <c:v>1.3533528323661271E-3</c:v>
                </c:pt>
                <c:pt idx="3">
                  <c:v>4.978706836786395E-4</c:v>
                </c:pt>
                <c:pt idx="4">
                  <c:v>1.8315638888734178E-4</c:v>
                </c:pt>
                <c:pt idx="5">
                  <c:v>6.7379469990854672E-5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5C94-45CA-8ED0-0EE5A1746F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41411944"/>
        <c:axId val="641417520"/>
      </c:scatterChart>
      <c:valAx>
        <c:axId val="641411944"/>
        <c:scaling>
          <c:orientation val="minMax"/>
          <c:max val="5.000000000000001E-2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Time (Seconds)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#0.#E+#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1417520"/>
        <c:crosses val="autoZero"/>
        <c:crossBetween val="midCat"/>
      </c:valAx>
      <c:valAx>
        <c:axId val="641417520"/>
        <c:scaling>
          <c:orientation val="minMax"/>
          <c:max val="1.0000000000000002E-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Charging Current (Amps)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#0.#E+#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141194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R-C Transient Circuits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Charging process within a capacitor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An uncharged capacitor has no net charge on its plates. </a:t>
            </a:r>
            <a:endParaRPr lang="en-GB" dirty="0" smtClean="0"/>
          </a:p>
          <a:p>
            <a:r>
              <a:rPr lang="en-GB" dirty="0" smtClean="0"/>
              <a:t>When we connect </a:t>
            </a:r>
            <a:r>
              <a:rPr lang="en-GB" dirty="0"/>
              <a:t>a </a:t>
            </a:r>
            <a:r>
              <a:rPr lang="en-GB" dirty="0" smtClean="0"/>
              <a:t>battery: </a:t>
            </a:r>
          </a:p>
          <a:p>
            <a:pPr lvl="1"/>
            <a:r>
              <a:rPr lang="en-GB" dirty="0" smtClean="0"/>
              <a:t>electrons </a:t>
            </a:r>
            <a:r>
              <a:rPr lang="en-GB" dirty="0"/>
              <a:t>will flow from the top plate of the capacitor </a:t>
            </a:r>
            <a:r>
              <a:rPr lang="en-GB" dirty="0" smtClean="0"/>
              <a:t>towards the positive </a:t>
            </a:r>
            <a:r>
              <a:rPr lang="en-GB" dirty="0"/>
              <a:t>terminal of the battery </a:t>
            </a:r>
            <a:endParaRPr lang="en-GB" dirty="0" smtClean="0"/>
          </a:p>
          <a:p>
            <a:pPr lvl="1"/>
            <a:r>
              <a:rPr lang="en-GB" dirty="0" smtClean="0"/>
              <a:t>electrons </a:t>
            </a:r>
            <a:r>
              <a:rPr lang="en-GB" dirty="0"/>
              <a:t>will flow from the negative terminal of the battery towards the bottom terminal of the capacitor </a:t>
            </a:r>
            <a:endParaRPr lang="en-GB" dirty="0" smtClean="0"/>
          </a:p>
          <a:p>
            <a:pPr lvl="1"/>
            <a:r>
              <a:rPr lang="en-GB" dirty="0" smtClean="0"/>
              <a:t>this maintains </a:t>
            </a:r>
            <a:r>
              <a:rPr lang="en-GB" dirty="0"/>
              <a:t>a constant battery terminal voltage.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Charging process within a capacitor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It takes time for the electrons to transfer to and from the </a:t>
            </a:r>
            <a:r>
              <a:rPr lang="en-GB" dirty="0" smtClean="0"/>
              <a:t>battery</a:t>
            </a:r>
          </a:p>
          <a:p>
            <a:r>
              <a:rPr lang="en-GB" dirty="0" smtClean="0"/>
              <a:t>So there </a:t>
            </a:r>
            <a:r>
              <a:rPr lang="en-GB" dirty="0"/>
              <a:t>is a time delay between the application </a:t>
            </a:r>
            <a:r>
              <a:rPr lang="en-GB" dirty="0" smtClean="0"/>
              <a:t>a voltage </a:t>
            </a:r>
            <a:r>
              <a:rPr lang="en-GB" dirty="0"/>
              <a:t>and the time taken for the charge on the plates to equal that on the battery terminals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To </a:t>
            </a:r>
            <a:r>
              <a:rPr lang="en-GB" dirty="0"/>
              <a:t>compound the problem, the molecules of the dielectric orientate themselves in such a way as to reduce the net applied field and so the charging process is slowed whilst we wait for all of the molecules to </a:t>
            </a:r>
            <a:r>
              <a:rPr lang="en-GB" dirty="0" smtClean="0"/>
              <a:t>rotate.</a:t>
            </a:r>
          </a:p>
          <a:p>
            <a:r>
              <a:rPr lang="en-GB" dirty="0" smtClean="0"/>
              <a:t>When </a:t>
            </a:r>
            <a:r>
              <a:rPr lang="en-GB" dirty="0"/>
              <a:t>all the molecules have rotated then there will be no further reduction in electric field and the capacitor will then continue to charge-up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95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Charging process within a capacitor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initial current will be high as there is no initial negating field from the </a:t>
            </a:r>
            <a:r>
              <a:rPr lang="en-GB" dirty="0" smtClean="0"/>
              <a:t>molecules within the dielectric.</a:t>
            </a:r>
          </a:p>
          <a:p>
            <a:r>
              <a:rPr lang="en-GB" dirty="0" smtClean="0"/>
              <a:t>As </a:t>
            </a:r>
            <a:r>
              <a:rPr lang="en-GB" dirty="0"/>
              <a:t>the molecules start to align with the field there is a net reduction in effective </a:t>
            </a:r>
            <a:r>
              <a:rPr lang="en-GB" dirty="0" smtClean="0"/>
              <a:t>charging.</a:t>
            </a:r>
          </a:p>
          <a:p>
            <a:r>
              <a:rPr lang="en-GB" dirty="0" smtClean="0"/>
              <a:t>The </a:t>
            </a:r>
            <a:r>
              <a:rPr lang="en-GB" dirty="0"/>
              <a:t>charging current </a:t>
            </a:r>
            <a:r>
              <a:rPr lang="en-GB" dirty="0" smtClean="0"/>
              <a:t>now slows </a:t>
            </a:r>
            <a:r>
              <a:rPr lang="en-GB" dirty="0"/>
              <a:t>and so the rate of change of the capacitor voltage on the capacitor plates will slow to almost </a:t>
            </a:r>
            <a:r>
              <a:rPr lang="en-GB" dirty="0" smtClean="0"/>
              <a:t>zero</a:t>
            </a:r>
          </a:p>
          <a:p>
            <a:r>
              <a:rPr lang="en-GB" dirty="0" smtClean="0"/>
              <a:t>Charging </a:t>
            </a:r>
            <a:r>
              <a:rPr lang="en-GB" dirty="0"/>
              <a:t>current will fall to almost zero.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final stages theoretically takes forever as the charging current  reduces to zero and the capacitor voltage approaches the battery voltage.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65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Charging process within a capacitor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4921" y="1556792"/>
            <a:ext cx="7374157" cy="3883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31743"/>
            <a:ext cx="7503502" cy="430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4920" y="1417638"/>
            <a:ext cx="7374157" cy="4171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5682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Constant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363272" cy="391703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The time constant for an R-C transient circuit is the time it takes for the voltage to reach 63.21% of its final value.</a:t>
                </a:r>
              </a:p>
              <a:p>
                <a:r>
                  <a:rPr lang="en-GB" dirty="0" smtClean="0"/>
                  <a:t>The time constant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𝜏</m:t>
                      </m:r>
                      <m:r>
                        <a:rPr lang="en-GB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𝑅𝐶</m:t>
                      </m:r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Although a capacitor will never reach the same voltage as the supply, we say it is fully charged after a time equal to 5 time constants</a:t>
                </a: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363272" cy="3917032"/>
              </a:xfrm>
              <a:blipFill>
                <a:blip r:embed="rId2"/>
                <a:stretch>
                  <a:fillRect l="-1458" t="-3271" r="-5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6491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Charging process within a capacitor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556792"/>
                <a:ext cx="8229600" cy="391703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We can calculate the voltage across the plates of a capacitor during the charging cycle using the equation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𝑉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type m:val="skw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en-GB" i="1">
                                      <a:latin typeface="Cambria Math"/>
                                    </a:rPr>
                                    <m:t>𝑡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𝜏</m:t>
                                  </m:r>
                                </m:den>
                              </m:f>
                            </m:sup>
                          </m:sSup>
                        </m:e>
                      </m: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i="1" dirty="0" err="1" smtClean="0"/>
                  <a:t>Vc</a:t>
                </a:r>
                <a:r>
                  <a:rPr lang="en-GB" dirty="0" smtClean="0"/>
                  <a:t> is the capacitor voltage, </a:t>
                </a:r>
                <a:r>
                  <a:rPr lang="en-GB" i="1" dirty="0" smtClean="0"/>
                  <a:t>V</a:t>
                </a:r>
                <a:r>
                  <a:rPr lang="en-GB" dirty="0" smtClean="0"/>
                  <a:t> is the supply voltage, </a:t>
                </a:r>
                <a:r>
                  <a:rPr lang="en-GB" i="1" dirty="0" smtClean="0"/>
                  <a:t>t</a:t>
                </a:r>
                <a:r>
                  <a:rPr lang="en-GB" dirty="0" smtClean="0"/>
                  <a:t> is the time in seconds, </a:t>
                </a:r>
                <a:r>
                  <a:rPr lang="el-GR" i="1" dirty="0" smtClean="0">
                    <a:latin typeface="Calibri" panose="020F0502020204030204" pitchFamily="34" charset="0"/>
                    <a:cs typeface="Calibri" panose="020F0502020204030204" pitchFamily="34" charset="0"/>
                  </a:rPr>
                  <a:t>τ</a:t>
                </a:r>
                <a:r>
                  <a:rPr lang="en-GB" dirty="0" smtClean="0">
                    <a:latin typeface="Calibri" panose="020F0502020204030204" pitchFamily="34" charset="0"/>
                    <a:cs typeface="Calibri" panose="020F0502020204030204" pitchFamily="34" charset="0"/>
                  </a:rPr>
                  <a:t> is the time constant in seconds and </a:t>
                </a:r>
                <a:r>
                  <a:rPr lang="en-GB" i="1" dirty="0" smtClean="0">
                    <a:latin typeface="Calibri" panose="020F0502020204030204" pitchFamily="34" charset="0"/>
                    <a:cs typeface="Calibri" panose="020F0502020204030204" pitchFamily="34" charset="0"/>
                  </a:rPr>
                  <a:t>e</a:t>
                </a:r>
                <a:r>
                  <a:rPr lang="en-GB" dirty="0" smtClean="0">
                    <a:latin typeface="Calibri" panose="020F0502020204030204" pitchFamily="34" charset="0"/>
                    <a:cs typeface="Calibri" panose="020F0502020204030204" pitchFamily="34" charset="0"/>
                  </a:rPr>
                  <a:t> is the base of the natural logarithm.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556792"/>
                <a:ext cx="8229600" cy="3917032"/>
              </a:xfrm>
              <a:blipFill>
                <a:blip r:embed="rId2"/>
                <a:stretch>
                  <a:fillRect l="-1704" t="-3266" r="-889" b="-6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3220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1440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For the circuit shown, calculate the capacitor voltage at the following times after the switch is closed, given R=1k</a:t>
            </a:r>
            <a:r>
              <a:rPr lang="el-GR" dirty="0" smtClean="0">
                <a:latin typeface="Calibri" panose="020F0502020204030204" pitchFamily="34" charset="0"/>
                <a:cs typeface="Calibri" panose="020F0502020204030204" pitchFamily="34" charset="0"/>
              </a:rPr>
              <a:t>Ω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, C=10</a:t>
            </a:r>
            <a:r>
              <a:rPr lang="el-GR" dirty="0" smtClean="0">
                <a:latin typeface="Calibri" panose="020F0502020204030204" pitchFamily="34" charset="0"/>
                <a:cs typeface="Calibri" panose="020F0502020204030204" pitchFamily="34" charset="0"/>
              </a:rPr>
              <a:t>μ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F, V=10V</a:t>
            </a:r>
            <a:r>
              <a:rPr lang="en-GB" dirty="0" smtClean="0"/>
              <a:t>: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252284" y="2708920"/>
            <a:ext cx="4412501" cy="2373312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9169122"/>
              </p:ext>
            </p:extLst>
          </p:nvPr>
        </p:nvGraphicFramePr>
        <p:xfrm>
          <a:off x="836223" y="2698076"/>
          <a:ext cx="3394046" cy="27972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0065">
                  <a:extLst>
                    <a:ext uri="{9D8B030D-6E8A-4147-A177-3AD203B41FA5}">
                      <a16:colId xmlns:a16="http://schemas.microsoft.com/office/drawing/2014/main" val="1841180715"/>
                    </a:ext>
                  </a:extLst>
                </a:gridCol>
                <a:gridCol w="1423981">
                  <a:extLst>
                    <a:ext uri="{9D8B030D-6E8A-4147-A177-3AD203B41FA5}">
                      <a16:colId xmlns:a16="http://schemas.microsoft.com/office/drawing/2014/main" val="2377961720"/>
                    </a:ext>
                  </a:extLst>
                </a:gridCol>
              </a:tblGrid>
              <a:tr h="399611">
                <a:tc>
                  <a:txBody>
                    <a:bodyPr/>
                    <a:lstStyle/>
                    <a:p>
                      <a:r>
                        <a:rPr lang="en-GB" dirty="0" smtClean="0"/>
                        <a:t>t (milliseconds)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Vc</a:t>
                      </a:r>
                      <a:r>
                        <a:rPr lang="en-GB" dirty="0" smtClean="0"/>
                        <a:t> (Volts)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5299881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436180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742859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8254529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7628332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38467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65650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7866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- 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3917032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𝜏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k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×10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μF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=10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ms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Using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𝑉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/>
                          </a:rPr>
                          <m:t>1−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/>
                              </a:rPr>
                              <m:t>𝑒</m:t>
                            </m:r>
                          </m:e>
                          <m:sup>
                            <m:f>
                              <m:fPr>
                                <m:type m:val="skw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en-GB" i="1">
                                    <a:latin typeface="Cambria Math"/>
                                  </a:rPr>
                                  <m:t>𝑡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𝜏</m:t>
                                </m:r>
                              </m:den>
                            </m:f>
                          </m:sup>
                        </m:sSup>
                      </m:e>
                    </m:d>
                  </m:oMath>
                </a14:m>
                <a:r>
                  <a:rPr lang="en-GB" dirty="0" smtClean="0"/>
                  <a:t> substituting in values we get.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3917032"/>
              </a:xfrm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4252284" y="2708920"/>
            <a:ext cx="4412501" cy="2373312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603873"/>
              </p:ext>
            </p:extLst>
          </p:nvPr>
        </p:nvGraphicFramePr>
        <p:xfrm>
          <a:off x="657719" y="2496937"/>
          <a:ext cx="3394046" cy="27972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0065">
                  <a:extLst>
                    <a:ext uri="{9D8B030D-6E8A-4147-A177-3AD203B41FA5}">
                      <a16:colId xmlns:a16="http://schemas.microsoft.com/office/drawing/2014/main" val="1841180715"/>
                    </a:ext>
                  </a:extLst>
                </a:gridCol>
                <a:gridCol w="1423981">
                  <a:extLst>
                    <a:ext uri="{9D8B030D-6E8A-4147-A177-3AD203B41FA5}">
                      <a16:colId xmlns:a16="http://schemas.microsoft.com/office/drawing/2014/main" val="2377961720"/>
                    </a:ext>
                  </a:extLst>
                </a:gridCol>
              </a:tblGrid>
              <a:tr h="399611">
                <a:tc>
                  <a:txBody>
                    <a:bodyPr/>
                    <a:lstStyle/>
                    <a:p>
                      <a:r>
                        <a:rPr lang="en-GB" dirty="0" smtClean="0"/>
                        <a:t>t (milliseconds)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Vc</a:t>
                      </a:r>
                      <a:r>
                        <a:rPr lang="en-GB" dirty="0" smtClean="0"/>
                        <a:t> (Volts)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5299881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517436180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10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6.321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845742859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20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8.646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388254529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30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9.502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037628332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40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9.816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6238467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50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9.932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8165650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876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7264490"/>
              </p:ext>
            </p:extLst>
          </p:nvPr>
        </p:nvGraphicFramePr>
        <p:xfrm>
          <a:off x="457200" y="1981691"/>
          <a:ext cx="3394046" cy="27972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0065">
                  <a:extLst>
                    <a:ext uri="{9D8B030D-6E8A-4147-A177-3AD203B41FA5}">
                      <a16:colId xmlns:a16="http://schemas.microsoft.com/office/drawing/2014/main" val="3531380789"/>
                    </a:ext>
                  </a:extLst>
                </a:gridCol>
                <a:gridCol w="1423981">
                  <a:extLst>
                    <a:ext uri="{9D8B030D-6E8A-4147-A177-3AD203B41FA5}">
                      <a16:colId xmlns:a16="http://schemas.microsoft.com/office/drawing/2014/main" val="4248198960"/>
                    </a:ext>
                  </a:extLst>
                </a:gridCol>
              </a:tblGrid>
              <a:tr h="399611">
                <a:tc>
                  <a:txBody>
                    <a:bodyPr/>
                    <a:lstStyle/>
                    <a:p>
                      <a:r>
                        <a:rPr lang="en-GB" dirty="0" smtClean="0"/>
                        <a:t>t (milliseconds)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Vc</a:t>
                      </a:r>
                      <a:r>
                        <a:rPr lang="en-GB" dirty="0" smtClean="0"/>
                        <a:t> (Volts)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2998772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80900699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10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6.321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940274451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20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8.646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62494759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30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9.502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266468410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40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9.816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2242498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latin typeface="+mn-lt"/>
                        </a:rPr>
                        <a:t>50</a:t>
                      </a:r>
                      <a:endParaRPr lang="en-GB" sz="18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fontAlgn="b" latinLnBrk="0" hangingPunct="1"/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9.932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924904553"/>
                  </a:ext>
                </a:extLst>
              </a:tr>
            </a:tbl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54199366"/>
              </p:ext>
            </p:extLst>
          </p:nvPr>
        </p:nvGraphicFramePr>
        <p:xfrm>
          <a:off x="3995936" y="1417638"/>
          <a:ext cx="4933950" cy="37814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72183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Charging process within a capacitor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Rate </a:t>
            </a:r>
            <a:r>
              <a:rPr lang="en-GB" dirty="0"/>
              <a:t>of charge transfer reduces as the capacitor charges up.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means that the charging current is initially high but reduces with </a:t>
            </a:r>
            <a:r>
              <a:rPr lang="en-GB" dirty="0" smtClean="0"/>
              <a:t>time. </a:t>
            </a:r>
          </a:p>
          <a:p>
            <a:r>
              <a:rPr lang="en-GB" dirty="0" smtClean="0"/>
              <a:t>Charging </a:t>
            </a:r>
            <a:r>
              <a:rPr lang="en-GB" dirty="0"/>
              <a:t>current goes to zero as the capacitor voltage reaches the voltage of the charging battery.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804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Charging process within a capacitor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/>
                  <a:t>We can calculate the </a:t>
                </a:r>
                <a:r>
                  <a:rPr lang="en-GB" dirty="0" smtClean="0"/>
                  <a:t>current </a:t>
                </a:r>
                <a:r>
                  <a:rPr lang="en-GB" dirty="0"/>
                  <a:t>across the plates of a capacitor during the charging cycle using the equation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𝑅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type m:val="skw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en-GB" i="1">
                                      <a:latin typeface="Cambria Math"/>
                                    </a:rPr>
                                    <m:t>𝑡</m:t>
                                  </m:r>
                                </m:num>
                                <m:den>
                                  <m:r>
                                    <a:rPr lang="en-GB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𝜏</m:t>
                                  </m:r>
                                </m:den>
                              </m:f>
                            </m:sup>
                          </m:sSup>
                        </m:e>
                      </m:d>
                    </m:oMath>
                  </m:oMathPara>
                </a14:m>
                <a:endParaRPr lang="en-GB" sz="2000" dirty="0" smtClean="0"/>
              </a:p>
              <a:p>
                <a:pPr marL="0" indent="0">
                  <a:buNone/>
                </a:pPr>
                <a:endParaRPr lang="en-GB" sz="2000" dirty="0"/>
              </a:p>
              <a:p>
                <a:r>
                  <a:rPr lang="en-GB" i="1" dirty="0" err="1" smtClean="0"/>
                  <a:t>Ic</a:t>
                </a:r>
                <a:r>
                  <a:rPr lang="en-GB" dirty="0" smtClean="0"/>
                  <a:t> </a:t>
                </a:r>
                <a:r>
                  <a:rPr lang="en-GB" dirty="0"/>
                  <a:t>is the </a:t>
                </a:r>
                <a:r>
                  <a:rPr lang="en-GB" dirty="0" smtClean="0"/>
                  <a:t>charging current, </a:t>
                </a:r>
                <a:r>
                  <a:rPr lang="en-GB" i="1" dirty="0"/>
                  <a:t>V</a:t>
                </a:r>
                <a:r>
                  <a:rPr lang="en-GB" dirty="0"/>
                  <a:t> is the supply voltage, </a:t>
                </a:r>
                <a:r>
                  <a:rPr lang="en-GB" i="1" dirty="0" smtClean="0"/>
                  <a:t>R</a:t>
                </a:r>
                <a:r>
                  <a:rPr lang="en-GB" dirty="0" smtClean="0"/>
                  <a:t> is the circuit resistance, </a:t>
                </a:r>
                <a:r>
                  <a:rPr lang="en-GB" i="1" dirty="0" smtClean="0"/>
                  <a:t>t</a:t>
                </a:r>
                <a:r>
                  <a:rPr lang="en-GB" dirty="0" smtClean="0"/>
                  <a:t> </a:t>
                </a:r>
                <a:r>
                  <a:rPr lang="en-GB" dirty="0"/>
                  <a:t>is the time in seconds, </a:t>
                </a:r>
                <a:r>
                  <a:rPr lang="el-GR" i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τ</a:t>
                </a:r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 is the time constant in seconds and </a:t>
                </a:r>
                <a:r>
                  <a:rPr lang="en-GB" i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e</a:t>
                </a:r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 is the base of the natural logarithm.</a:t>
                </a: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59" t="-2492" r="-2370" b="-23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980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1440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For the circuit shown, calculate the charging current at the following times after the switch is closed, given R=1k</a:t>
            </a:r>
            <a:r>
              <a:rPr lang="el-GR" dirty="0" smtClean="0">
                <a:latin typeface="Calibri" panose="020F0502020204030204" pitchFamily="34" charset="0"/>
                <a:cs typeface="Calibri" panose="020F0502020204030204" pitchFamily="34" charset="0"/>
              </a:rPr>
              <a:t>Ω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, C=10</a:t>
            </a:r>
            <a:r>
              <a:rPr lang="el-GR" dirty="0" smtClean="0">
                <a:latin typeface="Calibri" panose="020F0502020204030204" pitchFamily="34" charset="0"/>
                <a:cs typeface="Calibri" panose="020F0502020204030204" pitchFamily="34" charset="0"/>
              </a:rPr>
              <a:t>μ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F, V=10V</a:t>
            </a:r>
            <a:r>
              <a:rPr lang="en-GB" dirty="0" smtClean="0"/>
              <a:t>: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252284" y="2708920"/>
            <a:ext cx="4412501" cy="2373312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5536587"/>
              </p:ext>
            </p:extLst>
          </p:nvPr>
        </p:nvGraphicFramePr>
        <p:xfrm>
          <a:off x="836223" y="2698076"/>
          <a:ext cx="3394046" cy="27972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0065">
                  <a:extLst>
                    <a:ext uri="{9D8B030D-6E8A-4147-A177-3AD203B41FA5}">
                      <a16:colId xmlns:a16="http://schemas.microsoft.com/office/drawing/2014/main" val="1841180715"/>
                    </a:ext>
                  </a:extLst>
                </a:gridCol>
                <a:gridCol w="1423981">
                  <a:extLst>
                    <a:ext uri="{9D8B030D-6E8A-4147-A177-3AD203B41FA5}">
                      <a16:colId xmlns:a16="http://schemas.microsoft.com/office/drawing/2014/main" val="2377961720"/>
                    </a:ext>
                  </a:extLst>
                </a:gridCol>
              </a:tblGrid>
              <a:tr h="399611">
                <a:tc>
                  <a:txBody>
                    <a:bodyPr/>
                    <a:lstStyle/>
                    <a:p>
                      <a:r>
                        <a:rPr lang="en-GB" dirty="0" smtClean="0"/>
                        <a:t>t (milliseconds)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Ic</a:t>
                      </a:r>
                      <a:r>
                        <a:rPr lang="en-GB" dirty="0" smtClean="0"/>
                        <a:t> (Amps)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5299881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436180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742859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8254529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7628332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38467"/>
                  </a:ext>
                </a:extLst>
              </a:tr>
              <a:tr h="39961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65650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560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- 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1440160"/>
              </a:xfrm>
            </p:spPr>
            <p:txBody>
              <a:bodyPr>
                <a:normAutofit fontScale="85000" lnSpcReduction="10000"/>
              </a:bodyPr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𝜏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k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×10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μF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=10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ms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Using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𝑅</m:t>
                        </m:r>
                      </m:den>
                    </m:f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/>
                              </a:rPr>
                              <m:t>𝑒</m:t>
                            </m:r>
                          </m:e>
                          <m:sup>
                            <m:f>
                              <m:fPr>
                                <m:type m:val="skw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en-GB" i="1">
                                    <a:latin typeface="Cambria Math"/>
                                  </a:rPr>
                                  <m:t>𝑡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𝜏</m:t>
                                </m:r>
                              </m:den>
                            </m:f>
                          </m:sup>
                        </m:sSup>
                      </m:e>
                    </m:d>
                  </m:oMath>
                </a14:m>
                <a:r>
                  <a:rPr lang="en-GB" dirty="0" smtClean="0"/>
                  <a:t> substituting in values we get.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1440160"/>
              </a:xfrm>
              <a:blipFill>
                <a:blip r:embed="rId2"/>
                <a:stretch>
                  <a:fillRect l="-12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4252284" y="2708920"/>
            <a:ext cx="4412501" cy="2373312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05073002"/>
                  </p:ext>
                </p:extLst>
              </p:nvPr>
            </p:nvGraphicFramePr>
            <p:xfrm>
              <a:off x="836223" y="2636912"/>
              <a:ext cx="3394046" cy="2797277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970065">
                      <a:extLst>
                        <a:ext uri="{9D8B030D-6E8A-4147-A177-3AD203B41FA5}">
                          <a16:colId xmlns:a16="http://schemas.microsoft.com/office/drawing/2014/main" val="1841180715"/>
                        </a:ext>
                      </a:extLst>
                    </a:gridCol>
                    <a:gridCol w="1423981">
                      <a:extLst>
                        <a:ext uri="{9D8B030D-6E8A-4147-A177-3AD203B41FA5}">
                          <a16:colId xmlns:a16="http://schemas.microsoft.com/office/drawing/2014/main" val="2377961720"/>
                        </a:ext>
                      </a:extLst>
                    </a:gridCol>
                  </a:tblGrid>
                  <a:tr h="399611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t (milliseconds)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err="1" smtClean="0"/>
                            <a:t>Ic</a:t>
                          </a:r>
                          <a:r>
                            <a:rPr lang="en-GB" dirty="0" smtClean="0"/>
                            <a:t> (Amps)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215299881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10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3517436180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10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3.7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845742859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20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1.4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3388254529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30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498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</m:t>
                                    </m:r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4037628332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40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183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</m:t>
                                    </m:r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16238467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50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67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</m:t>
                                    </m:r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2816565022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05073002"/>
                  </p:ext>
                </p:extLst>
              </p:nvPr>
            </p:nvGraphicFramePr>
            <p:xfrm>
              <a:off x="836223" y="2636912"/>
              <a:ext cx="3394046" cy="2797277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970065">
                      <a:extLst>
                        <a:ext uri="{9D8B030D-6E8A-4147-A177-3AD203B41FA5}">
                          <a16:colId xmlns:a16="http://schemas.microsoft.com/office/drawing/2014/main" val="1841180715"/>
                        </a:ext>
                      </a:extLst>
                    </a:gridCol>
                    <a:gridCol w="1423981">
                      <a:extLst>
                        <a:ext uri="{9D8B030D-6E8A-4147-A177-3AD203B41FA5}">
                          <a16:colId xmlns:a16="http://schemas.microsoft.com/office/drawing/2014/main" val="2377961720"/>
                        </a:ext>
                      </a:extLst>
                    </a:gridCol>
                  </a:tblGrid>
                  <a:tr h="399611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t (milliseconds)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err="1" smtClean="0"/>
                            <a:t>Ic</a:t>
                          </a:r>
                          <a:r>
                            <a:rPr lang="en-GB" dirty="0" smtClean="0"/>
                            <a:t> (Amps)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215299881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4"/>
                          <a:stretch>
                            <a:fillRect l="-138462" t="-109231" r="-2137" b="-526154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17436180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10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4"/>
                          <a:stretch>
                            <a:fillRect l="-138462" t="-206061" r="-2137" b="-41818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45742859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20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4"/>
                          <a:stretch>
                            <a:fillRect l="-138462" t="-306061" r="-2137" b="-31818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388254529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30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4"/>
                          <a:stretch>
                            <a:fillRect l="-138462" t="-406061" r="-2137" b="-21818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37628332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40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4"/>
                          <a:stretch>
                            <a:fillRect l="-138462" t="-513846" r="-2137" b="-12153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6238467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50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4"/>
                          <a:stretch>
                            <a:fillRect l="-138462" t="-604545" r="-2137" b="-1969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81656502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7396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Content Placeholder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852485223"/>
                  </p:ext>
                </p:extLst>
              </p:nvPr>
            </p:nvGraphicFramePr>
            <p:xfrm>
              <a:off x="457200" y="1981691"/>
              <a:ext cx="3394046" cy="2797277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970065">
                      <a:extLst>
                        <a:ext uri="{9D8B030D-6E8A-4147-A177-3AD203B41FA5}">
                          <a16:colId xmlns:a16="http://schemas.microsoft.com/office/drawing/2014/main" val="3531380789"/>
                        </a:ext>
                      </a:extLst>
                    </a:gridCol>
                    <a:gridCol w="1423981">
                      <a:extLst>
                        <a:ext uri="{9D8B030D-6E8A-4147-A177-3AD203B41FA5}">
                          <a16:colId xmlns:a16="http://schemas.microsoft.com/office/drawing/2014/main" val="4248198960"/>
                        </a:ext>
                      </a:extLst>
                    </a:gridCol>
                  </a:tblGrid>
                  <a:tr h="399611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t (milliseconds)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err="1" smtClean="0"/>
                            <a:t>Ic</a:t>
                          </a:r>
                          <a:r>
                            <a:rPr lang="en-GB" dirty="0" smtClean="0"/>
                            <a:t> (Amps)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52998772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10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3480900699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10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3.7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1940274451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20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1.4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1462494759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30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498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4266468410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40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183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3852242498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50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marL="0" algn="ctr" defTabSz="914400" rtl="0" eaLnBrk="1" fontAlgn="b" latinLnBrk="0" hangingPunct="1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+mn-ea"/>
                                    <a:cs typeface="+mn-cs"/>
                                  </a:rPr>
                                  <m:t>67</m:t>
                                </m:r>
                                <m:r>
                                  <a:rPr lang="en-GB" sz="1800" b="0" i="1" kern="1200" smtClean="0">
                                    <a:solidFill>
                                      <a:schemeClr val="dk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+mn-cs"/>
                                  </a:rPr>
                                  <m:t>×</m:t>
                                </m:r>
                                <m:sSup>
                                  <m:sSupPr>
                                    <m:ctrlP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sz="1800" b="0" i="1" kern="1200" smtClean="0">
                                        <a:solidFill>
                                          <a:schemeClr val="dk1"/>
                                        </a:solidFill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  <a:cs typeface="+mn-cs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sz="18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 marL="9525" marR="9525" marT="9525" marB="0" anchor="ctr"/>
                    </a:tc>
                    <a:extLst>
                      <a:ext uri="{0D108BD9-81ED-4DB2-BD59-A6C34878D82A}">
                        <a16:rowId xmlns:a16="http://schemas.microsoft.com/office/drawing/2014/main" val="924904553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Content Placeholder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852485223"/>
                  </p:ext>
                </p:extLst>
              </p:nvPr>
            </p:nvGraphicFramePr>
            <p:xfrm>
              <a:off x="457200" y="1981691"/>
              <a:ext cx="3394046" cy="2797277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970065">
                      <a:extLst>
                        <a:ext uri="{9D8B030D-6E8A-4147-A177-3AD203B41FA5}">
                          <a16:colId xmlns:a16="http://schemas.microsoft.com/office/drawing/2014/main" val="3531380789"/>
                        </a:ext>
                      </a:extLst>
                    </a:gridCol>
                    <a:gridCol w="1423981">
                      <a:extLst>
                        <a:ext uri="{9D8B030D-6E8A-4147-A177-3AD203B41FA5}">
                          <a16:colId xmlns:a16="http://schemas.microsoft.com/office/drawing/2014/main" val="4248198960"/>
                        </a:ext>
                      </a:extLst>
                    </a:gridCol>
                  </a:tblGrid>
                  <a:tr h="399611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t (milliseconds)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err="1" smtClean="0"/>
                            <a:t>Ic</a:t>
                          </a:r>
                          <a:r>
                            <a:rPr lang="en-GB" dirty="0" smtClean="0"/>
                            <a:t> (Amps)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52998772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2"/>
                          <a:stretch>
                            <a:fillRect l="-138889" t="-109231" r="-1709" b="-52461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80900699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10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2"/>
                          <a:stretch>
                            <a:fillRect l="-138889" t="-206061" r="-1709" b="-416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40274451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20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2"/>
                          <a:stretch>
                            <a:fillRect l="-138889" t="-310769" r="-1709" b="-32307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62494759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30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2"/>
                          <a:stretch>
                            <a:fillRect l="-138889" t="-404545" r="-1709" b="-21818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66468410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40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2"/>
                          <a:stretch>
                            <a:fillRect l="-138889" t="-512308" r="-1709" b="-12153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52242498"/>
                      </a:ext>
                    </a:extLst>
                  </a:tr>
                  <a:tr h="39961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800" dirty="0" smtClean="0">
                              <a:latin typeface="+mn-lt"/>
                            </a:rPr>
                            <a:t>50</a:t>
                          </a:r>
                          <a:endParaRPr lang="en-GB" sz="1800" dirty="0">
                            <a:latin typeface="+mn-lt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9525" marR="9525" marT="9525" marB="0" anchor="ctr">
                        <a:blipFill>
                          <a:blip r:embed="rId2"/>
                          <a:stretch>
                            <a:fillRect l="-138889" t="-603030" r="-1709" b="-1969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924904553"/>
                      </a:ext>
                    </a:extLst>
                  </a:tr>
                </a:tbl>
              </a:graphicData>
            </a:graphic>
          </p:graphicFrame>
        </mc:Fallback>
      </mc:AlternateContent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13264583"/>
              </p:ext>
            </p:extLst>
          </p:nvPr>
        </p:nvGraphicFramePr>
        <p:xfrm>
          <a:off x="3995936" y="1386790"/>
          <a:ext cx="4933950" cy="37814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2433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524" y="1268760"/>
            <a:ext cx="8568952" cy="3917032"/>
          </a:xfrm>
        </p:spPr>
        <p:txBody>
          <a:bodyPr>
            <a:normAutofit/>
          </a:bodyPr>
          <a:lstStyle/>
          <a:p>
            <a:r>
              <a:rPr lang="en-GB" sz="2800" dirty="0"/>
              <a:t>Complete the table below and plot a graph of capacitor voltage against time for the switch in the position as shown for times between 0 seconds and 0.5 seconds.</a:t>
            </a:r>
            <a:endParaRPr lang="en-GB" sz="2800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3779912" y="2636912"/>
            <a:ext cx="5148572" cy="2736304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4377262"/>
              </p:ext>
            </p:extLst>
          </p:nvPr>
        </p:nvGraphicFramePr>
        <p:xfrm>
          <a:off x="683568" y="3169567"/>
          <a:ext cx="2808312" cy="2194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4651">
                  <a:extLst>
                    <a:ext uri="{9D8B030D-6E8A-4147-A177-3AD203B41FA5}">
                      <a16:colId xmlns:a16="http://schemas.microsoft.com/office/drawing/2014/main" val="3515668665"/>
                    </a:ext>
                  </a:extLst>
                </a:gridCol>
                <a:gridCol w="1403661">
                  <a:extLst>
                    <a:ext uri="{9D8B030D-6E8A-4147-A177-3AD203B41FA5}">
                      <a16:colId xmlns:a16="http://schemas.microsoft.com/office/drawing/2014/main" val="2441271534"/>
                    </a:ext>
                  </a:extLst>
                </a:gridCol>
              </a:tblGrid>
              <a:tr h="50747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Time (seconds)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Capacitor Voltage (V)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8741859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2308277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0.1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0279849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0.2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8285235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0.3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1854545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0.4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4524784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0.5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85396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743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87524" y="1268760"/>
                <a:ext cx="8568952" cy="3917032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i="1" smtClean="0">
                        <a:latin typeface="Cambria Math" panose="02040503050406030204" pitchFamily="18" charset="0"/>
                      </a:rPr>
                      <m:t>𝜏</m:t>
                    </m:r>
                    <m:r>
                      <a:rPr lang="en-GB" sz="2800" i="1" smtClean="0">
                        <a:latin typeface="Cambria Math" panose="02040503050406030204" pitchFamily="18" charset="0"/>
                      </a:rPr>
                      <m:t>=1</m:t>
                    </m:r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0</m:t>
                    </m:r>
                    <m:r>
                      <m:rPr>
                        <m:sty m:val="p"/>
                      </m:rPr>
                      <a:rPr lang="en-GB" sz="2800">
                        <a:latin typeface="Cambria Math" panose="02040503050406030204" pitchFamily="18" charset="0"/>
                      </a:rPr>
                      <m:t>k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Ω</m:t>
                    </m:r>
                    <m:r>
                      <a:rPr lang="en-GB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×10</m:t>
                    </m:r>
                    <m:r>
                      <m:rPr>
                        <m:sty m:val="p"/>
                      </m:rPr>
                      <a:rPr lang="en-GB" sz="280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μF</m:t>
                    </m:r>
                    <m:r>
                      <a:rPr lang="en-GB" sz="280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=100</m:t>
                    </m:r>
                    <m:r>
                      <m:rPr>
                        <m:sty m:val="p"/>
                      </m:rPr>
                      <a:rPr lang="en-GB" sz="280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ms</m:t>
                    </m:r>
                  </m:oMath>
                </a14:m>
                <a:endParaRPr lang="en-GB" sz="2800" dirty="0"/>
              </a:p>
              <a:p>
                <a:r>
                  <a:rPr lang="en-GB" sz="2800" dirty="0" smtClean="0"/>
                  <a:t>Using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en-GB" sz="2800" i="1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en-GB" sz="2800" i="1">
                        <a:latin typeface="Cambria Math"/>
                      </a:rPr>
                      <m:t>=</m:t>
                    </m:r>
                    <m:r>
                      <a:rPr lang="en-GB" sz="2800" i="1">
                        <a:latin typeface="Cambria Math"/>
                      </a:rPr>
                      <m:t>𝑉</m:t>
                    </m:r>
                    <m:d>
                      <m:d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i="1">
                            <a:latin typeface="Cambria Math"/>
                          </a:rPr>
                          <m:t>1−</m:t>
                        </m:r>
                        <m:sSup>
                          <m:sSup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𝑒</m:t>
                            </m:r>
                          </m:e>
                          <m:sup>
                            <m:f>
                              <m:fPr>
                                <m:type m:val="skw"/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800" i="1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en-GB" sz="2800" i="1">
                                    <a:latin typeface="Cambria Math"/>
                                  </a:rPr>
                                  <m:t>𝑡</m:t>
                                </m:r>
                              </m:num>
                              <m:den>
                                <m:r>
                                  <a:rPr lang="en-GB" sz="2800" i="1">
                                    <a:latin typeface="Cambria Math" panose="02040503050406030204" pitchFamily="18" charset="0"/>
                                  </a:rPr>
                                  <m:t>𝜏</m:t>
                                </m:r>
                              </m:den>
                            </m:f>
                          </m:sup>
                        </m:sSup>
                      </m:e>
                    </m:d>
                  </m:oMath>
                </a14:m>
                <a:r>
                  <a:rPr lang="en-GB" sz="2800" dirty="0" smtClean="0"/>
                  <a:t> substituting </a:t>
                </a:r>
                <a:r>
                  <a:rPr lang="en-GB" sz="2800" dirty="0"/>
                  <a:t>in values we get</a:t>
                </a:r>
                <a:endParaRPr lang="en-GB" sz="28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87524" y="1268760"/>
                <a:ext cx="8568952" cy="3917032"/>
              </a:xfrm>
              <a:blipFill>
                <a:blip r:embed="rId2"/>
                <a:stretch>
                  <a:fillRect l="-12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3779912" y="2636912"/>
            <a:ext cx="5148572" cy="2736304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6572007"/>
              </p:ext>
            </p:extLst>
          </p:nvPr>
        </p:nvGraphicFramePr>
        <p:xfrm>
          <a:off x="755576" y="2981562"/>
          <a:ext cx="2808312" cy="23774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4651">
                  <a:extLst>
                    <a:ext uri="{9D8B030D-6E8A-4147-A177-3AD203B41FA5}">
                      <a16:colId xmlns:a16="http://schemas.microsoft.com/office/drawing/2014/main" val="3515668665"/>
                    </a:ext>
                  </a:extLst>
                </a:gridCol>
                <a:gridCol w="1403661">
                  <a:extLst>
                    <a:ext uri="{9D8B030D-6E8A-4147-A177-3AD203B41FA5}">
                      <a16:colId xmlns:a16="http://schemas.microsoft.com/office/drawing/2014/main" val="2441271534"/>
                    </a:ext>
                  </a:extLst>
                </a:gridCol>
              </a:tblGrid>
              <a:tr h="50747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Time (seconds)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Capacitor Voltage (V)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8741859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0</a:t>
                      </a:r>
                      <a:endParaRPr lang="en-GB" sz="24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2308277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0.1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5.689</a:t>
                      </a:r>
                      <a:endParaRPr lang="en-GB" sz="24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0279849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0.2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7.782</a:t>
                      </a:r>
                      <a:endParaRPr lang="en-GB" sz="24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8285235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0.3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8.552</a:t>
                      </a:r>
                      <a:endParaRPr lang="en-GB" sz="24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1854545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0.4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8.835</a:t>
                      </a:r>
                      <a:endParaRPr lang="en-GB" sz="24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4524784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0.5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8.939</a:t>
                      </a:r>
                      <a:endParaRPr lang="en-GB" sz="24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85396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7323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56792"/>
            <a:ext cx="8229599" cy="40324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4548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Discharging Capacitors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the same way that charge can be built up on capacitor plates, the charge can be removed for use.</a:t>
            </a:r>
          </a:p>
          <a:p>
            <a:r>
              <a:rPr lang="en-GB" dirty="0" smtClean="0"/>
              <a:t>To discharge a capacitor, we need to draw current from it.</a:t>
            </a:r>
          </a:p>
          <a:p>
            <a:r>
              <a:rPr lang="en-GB" dirty="0" smtClean="0"/>
              <a:t>By placing a resistance across the terminals of the charged capacitor we can create current flow.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60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Discharging </a:t>
            </a:r>
            <a:r>
              <a:rPr lang="en-GB" dirty="0"/>
              <a:t>C</a:t>
            </a:r>
            <a:r>
              <a:rPr lang="en-GB" dirty="0" smtClean="0"/>
              <a:t>apacitors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a load is initially connected across the capacitor, the voltage supplied by the capacitor is high.</a:t>
            </a:r>
          </a:p>
          <a:p>
            <a:r>
              <a:rPr lang="en-GB" dirty="0" smtClean="0"/>
              <a:t>The high voltage allows a high current to be drawn.</a:t>
            </a:r>
          </a:p>
          <a:p>
            <a:r>
              <a:rPr lang="en-GB" dirty="0" smtClean="0"/>
              <a:t>As the capacitor discharges, its terminal voltage drops as does the current draw.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279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Discharging a </a:t>
            </a:r>
            <a:r>
              <a:rPr lang="en-GB" b="1" dirty="0"/>
              <a:t>capacitor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556792"/>
                <a:ext cx="8229600" cy="391703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We can calculate the voltage across the plates of a capacitor during the discharge cycle using the equation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𝑉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type m:val="skw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en-GB" i="1">
                                      <a:latin typeface="Cambria Math"/>
                                    </a:rPr>
                                    <m:t>𝑡</m:t>
                                  </m:r>
                                </m:num>
                                <m:den>
                                  <m:r>
                                    <a:rPr lang="en-GB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𝜏</m:t>
                                  </m:r>
                                </m:den>
                              </m:f>
                            </m:sup>
                          </m:sSup>
                        </m:e>
                      </m: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i="1" dirty="0" err="1" smtClean="0"/>
                  <a:t>Vc</a:t>
                </a:r>
                <a:r>
                  <a:rPr lang="en-GB" dirty="0" smtClean="0"/>
                  <a:t> is the capacitor voltage, </a:t>
                </a:r>
                <a:r>
                  <a:rPr lang="en-GB" i="1" dirty="0" smtClean="0"/>
                  <a:t>V</a:t>
                </a:r>
                <a:r>
                  <a:rPr lang="en-GB" dirty="0" smtClean="0"/>
                  <a:t> is the supply voltage, </a:t>
                </a:r>
                <a:r>
                  <a:rPr lang="en-GB" i="1" dirty="0" smtClean="0"/>
                  <a:t>t</a:t>
                </a:r>
                <a:r>
                  <a:rPr lang="en-GB" dirty="0" smtClean="0"/>
                  <a:t> is the time in seconds, </a:t>
                </a:r>
                <a:r>
                  <a:rPr lang="el-GR" i="1" dirty="0" smtClean="0">
                    <a:latin typeface="Calibri" panose="020F0502020204030204" pitchFamily="34" charset="0"/>
                    <a:cs typeface="Calibri" panose="020F0502020204030204" pitchFamily="34" charset="0"/>
                  </a:rPr>
                  <a:t>τ</a:t>
                </a:r>
                <a:r>
                  <a:rPr lang="en-GB" dirty="0" smtClean="0">
                    <a:latin typeface="Calibri" panose="020F0502020204030204" pitchFamily="34" charset="0"/>
                    <a:cs typeface="Calibri" panose="020F0502020204030204" pitchFamily="34" charset="0"/>
                  </a:rPr>
                  <a:t> is the time constant in seconds and </a:t>
                </a:r>
                <a:r>
                  <a:rPr lang="en-GB" i="1" dirty="0" smtClean="0">
                    <a:latin typeface="Calibri" panose="020F0502020204030204" pitchFamily="34" charset="0"/>
                    <a:cs typeface="Calibri" panose="020F0502020204030204" pitchFamily="34" charset="0"/>
                  </a:rPr>
                  <a:t>e</a:t>
                </a:r>
                <a:r>
                  <a:rPr lang="en-GB" dirty="0" smtClean="0">
                    <a:latin typeface="Calibri" panose="020F0502020204030204" pitchFamily="34" charset="0"/>
                    <a:cs typeface="Calibri" panose="020F0502020204030204" pitchFamily="34" charset="0"/>
                  </a:rPr>
                  <a:t> is the base of the natural logarithm.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556792"/>
                <a:ext cx="8229600" cy="3917032"/>
              </a:xfrm>
              <a:blipFill>
                <a:blip r:embed="rId2"/>
                <a:stretch>
                  <a:fillRect l="-1704" t="-3266" r="-889" b="-6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5766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150296" y="3047140"/>
            <a:ext cx="4860540" cy="23762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After the capacitor is fully charged the switch is pressed such that the capacitor is now in circuit with R2.  Plot a graph of the capacitor voltage against time for times between 0 seconds and 1 second.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901637"/>
              </p:ext>
            </p:extLst>
          </p:nvPr>
        </p:nvGraphicFramePr>
        <p:xfrm>
          <a:off x="899592" y="3212976"/>
          <a:ext cx="2808312" cy="2194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4651">
                  <a:extLst>
                    <a:ext uri="{9D8B030D-6E8A-4147-A177-3AD203B41FA5}">
                      <a16:colId xmlns:a16="http://schemas.microsoft.com/office/drawing/2014/main" val="2297917139"/>
                    </a:ext>
                  </a:extLst>
                </a:gridCol>
                <a:gridCol w="1403661">
                  <a:extLst>
                    <a:ext uri="{9D8B030D-6E8A-4147-A177-3AD203B41FA5}">
                      <a16:colId xmlns:a16="http://schemas.microsoft.com/office/drawing/2014/main" val="4008679293"/>
                    </a:ext>
                  </a:extLst>
                </a:gridCol>
              </a:tblGrid>
              <a:tr h="50747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Time (seconds)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Capacitor Voltage (V)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7745723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3863359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0.2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4164995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0.4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1580133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0.6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2935182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0.8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163522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</a:rPr>
                        <a:t>1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57073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218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Assuming the capacitor is charged to </a:t>
            </a:r>
            <a:r>
              <a:rPr lang="en-GB" dirty="0" smtClean="0"/>
              <a:t>8.939 V (from previous example) we get: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398799"/>
              </p:ext>
            </p:extLst>
          </p:nvPr>
        </p:nvGraphicFramePr>
        <p:xfrm>
          <a:off x="971600" y="3140968"/>
          <a:ext cx="2808312" cy="2194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4651">
                  <a:extLst>
                    <a:ext uri="{9D8B030D-6E8A-4147-A177-3AD203B41FA5}">
                      <a16:colId xmlns:a16="http://schemas.microsoft.com/office/drawing/2014/main" val="3434206022"/>
                    </a:ext>
                  </a:extLst>
                </a:gridCol>
                <a:gridCol w="1403661">
                  <a:extLst>
                    <a:ext uri="{9D8B030D-6E8A-4147-A177-3AD203B41FA5}">
                      <a16:colId xmlns:a16="http://schemas.microsoft.com/office/drawing/2014/main" val="634493029"/>
                    </a:ext>
                  </a:extLst>
                </a:gridCol>
              </a:tblGrid>
              <a:tr h="50747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Time (seconds)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Capacitor Voltage (V)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2413411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8.939</a:t>
                      </a:r>
                      <a:endParaRPr lang="en-GB" sz="1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0757714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0.2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3.289</a:t>
                      </a:r>
                      <a:endParaRPr lang="en-GB" sz="1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3922057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0.4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1.210</a:t>
                      </a:r>
                      <a:endParaRPr lang="en-GB" sz="1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5737973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0.6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0.445</a:t>
                      </a:r>
                      <a:endParaRPr lang="en-GB" sz="1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8509848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0.8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0.164</a:t>
                      </a:r>
                      <a:endParaRPr lang="en-GB" sz="1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1765853"/>
                  </a:ext>
                </a:extLst>
              </a:tr>
              <a:tr h="25145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</a:rPr>
                        <a:t>1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0.060</a:t>
                      </a:r>
                      <a:endParaRPr lang="en-GB" sz="1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6435030"/>
                  </a:ext>
                </a:extLst>
              </a:tr>
            </a:tbl>
          </a:graphicData>
        </a:graphic>
      </p:graphicFrame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08920"/>
            <a:ext cx="4464496" cy="28083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429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ptx" id="{EF197AE0-0C87-4002-8E5C-F7485C588FA7}" vid="{03DB4D9D-F289-4A3E-A119-D76925E0900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1" ma:contentTypeDescription="Create a new document." ma:contentTypeScope="" ma:versionID="ec6e44c0ab89a58833fe3f2c84cfa019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5b3c9d8774cdf4c4ec467278cf2c8435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12fe08c-d961-42b5-8243-a968499d8e5e"/>
    <ds:schemaRef ds:uri="http://purl.org/dc/terms/"/>
    <ds:schemaRef ds:uri="http://schemas.openxmlformats.org/package/2006/metadata/core-properties"/>
    <ds:schemaRef ds:uri="bc2bc07b-b850-40fa-bc7b-300a8ce20a14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F73BC97-28FD-45FF-8D29-02438FD7C2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100</TotalTime>
  <Words>984</Words>
  <Application>Microsoft Office PowerPoint</Application>
  <PresentationFormat>On-screen Show (4:3)</PresentationFormat>
  <Paragraphs>205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Cambria Math</vt:lpstr>
      <vt:lpstr>Myriad Pro</vt:lpstr>
      <vt:lpstr>Times New Roman</vt:lpstr>
      <vt:lpstr>20140311PresentationUWTSDTemplate</vt:lpstr>
      <vt:lpstr>R-C Transient Circuits</vt:lpstr>
      <vt:lpstr>Charging process within a capacitor</vt:lpstr>
      <vt:lpstr>Charging process within a capacitor</vt:lpstr>
      <vt:lpstr>Charging process within a capacitor</vt:lpstr>
      <vt:lpstr>Charging process within a capacitor</vt:lpstr>
      <vt:lpstr>Time Constant</vt:lpstr>
      <vt:lpstr>Charging process within a capacitor</vt:lpstr>
      <vt:lpstr>Example</vt:lpstr>
      <vt:lpstr>Example - Solution</vt:lpstr>
      <vt:lpstr>Example</vt:lpstr>
      <vt:lpstr>Charging process within a capacitor</vt:lpstr>
      <vt:lpstr>Charging process within a capacitor</vt:lpstr>
      <vt:lpstr>Example</vt:lpstr>
      <vt:lpstr>Example - Solution</vt:lpstr>
      <vt:lpstr>Example</vt:lpstr>
      <vt:lpstr>Example</vt:lpstr>
      <vt:lpstr>Example</vt:lpstr>
      <vt:lpstr>Example</vt:lpstr>
      <vt:lpstr>Discharging Capacitors</vt:lpstr>
      <vt:lpstr>Discharging Capacitors</vt:lpstr>
      <vt:lpstr>Discharging a capacitor</vt:lpstr>
      <vt:lpstr>Example</vt:lpstr>
      <vt:lpstr>Example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R-C Transient Circuits</dc:title>
  <dc:creator>Stephen Mosey</dc:creator>
  <cp:lastModifiedBy>Stephen Mosey</cp:lastModifiedBy>
  <cp:revision>12</cp:revision>
  <dcterms:created xsi:type="dcterms:W3CDTF">2019-10-10T09:23:43Z</dcterms:created>
  <dcterms:modified xsi:type="dcterms:W3CDTF">2019-10-10T11:04:02Z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