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63946" autoAdjust="0"/>
  </p:normalViewPr>
  <p:slideViewPr>
    <p:cSldViewPr snapToGrid="0">
      <p:cViewPr varScale="1">
        <p:scale>
          <a:sx n="79" d="100"/>
          <a:sy n="79" d="100"/>
        </p:scale>
        <p:origin x="119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2F15F2-BBD7-47B0-9A0C-BCE717B9EE5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FEB4317-D8E0-4CDC-8F14-630F2279AC0D}">
      <dgm:prSet/>
      <dgm:spPr/>
      <dgm:t>
        <a:bodyPr/>
        <a:lstStyle/>
        <a:p>
          <a:pPr>
            <a:lnSpc>
              <a:spcPct val="100000"/>
            </a:lnSpc>
          </a:pPr>
          <a:r>
            <a:rPr lang="en-US" b="1" i="0" baseline="0"/>
            <a:t>Metacognitive CQ</a:t>
          </a:r>
          <a:r>
            <a:rPr lang="en-US" b="0" i="0" baseline="0"/>
            <a:t> – Cultural awareness during interactions</a:t>
          </a:r>
          <a:endParaRPr lang="en-US"/>
        </a:p>
      </dgm:t>
    </dgm:pt>
    <dgm:pt modelId="{37E0F548-60E6-4A12-A334-788D383B57E3}" type="parTrans" cxnId="{6E4C1A3E-AA82-423F-B629-51ADF4134AEE}">
      <dgm:prSet/>
      <dgm:spPr/>
      <dgm:t>
        <a:bodyPr/>
        <a:lstStyle/>
        <a:p>
          <a:endParaRPr lang="en-US"/>
        </a:p>
      </dgm:t>
    </dgm:pt>
    <dgm:pt modelId="{312A32EE-B667-42EA-B899-95C1D5315401}" type="sibTrans" cxnId="{6E4C1A3E-AA82-423F-B629-51ADF4134AEE}">
      <dgm:prSet/>
      <dgm:spPr/>
      <dgm:t>
        <a:bodyPr/>
        <a:lstStyle/>
        <a:p>
          <a:endParaRPr lang="en-US"/>
        </a:p>
      </dgm:t>
    </dgm:pt>
    <dgm:pt modelId="{CCD3F8AA-46E6-472A-8518-CCB5EE08F254}">
      <dgm:prSet/>
      <dgm:spPr/>
      <dgm:t>
        <a:bodyPr/>
        <a:lstStyle/>
        <a:p>
          <a:pPr>
            <a:lnSpc>
              <a:spcPct val="100000"/>
            </a:lnSpc>
          </a:pPr>
          <a:r>
            <a:rPr lang="en-US" b="1" i="0" baseline="0"/>
            <a:t>Cognitive CQ</a:t>
          </a:r>
          <a:r>
            <a:rPr lang="en-US" b="0" i="0" baseline="0"/>
            <a:t> – Knowledge of cultural norms</a:t>
          </a:r>
          <a:endParaRPr lang="en-US"/>
        </a:p>
      </dgm:t>
    </dgm:pt>
    <dgm:pt modelId="{7B70CA11-844B-42A7-827F-36B85DA681B2}" type="parTrans" cxnId="{0341686A-6407-4541-8907-A22B9957C42D}">
      <dgm:prSet/>
      <dgm:spPr/>
      <dgm:t>
        <a:bodyPr/>
        <a:lstStyle/>
        <a:p>
          <a:endParaRPr lang="en-US"/>
        </a:p>
      </dgm:t>
    </dgm:pt>
    <dgm:pt modelId="{28419DCF-A983-4693-A652-8C76470DBDDE}" type="sibTrans" cxnId="{0341686A-6407-4541-8907-A22B9957C42D}">
      <dgm:prSet/>
      <dgm:spPr/>
      <dgm:t>
        <a:bodyPr/>
        <a:lstStyle/>
        <a:p>
          <a:endParaRPr lang="en-US"/>
        </a:p>
      </dgm:t>
    </dgm:pt>
    <dgm:pt modelId="{62E96A0E-90AA-420C-9BE5-8FA5AD82D1F6}">
      <dgm:prSet/>
      <dgm:spPr/>
      <dgm:t>
        <a:bodyPr/>
        <a:lstStyle/>
        <a:p>
          <a:pPr>
            <a:lnSpc>
              <a:spcPct val="100000"/>
            </a:lnSpc>
          </a:pPr>
          <a:r>
            <a:rPr lang="en-US" b="1" i="0" baseline="0"/>
            <a:t>Motivational CQ</a:t>
          </a:r>
          <a:r>
            <a:rPr lang="en-US" b="0" i="0" baseline="0"/>
            <a:t> – Interest and confidence in cross-cultural situations</a:t>
          </a:r>
          <a:endParaRPr lang="en-US"/>
        </a:p>
      </dgm:t>
    </dgm:pt>
    <dgm:pt modelId="{79FAF7DA-3148-4F32-AF10-BB2098E1BFA6}" type="parTrans" cxnId="{8F601790-FDC5-407F-AA80-07D80CE750D6}">
      <dgm:prSet/>
      <dgm:spPr/>
      <dgm:t>
        <a:bodyPr/>
        <a:lstStyle/>
        <a:p>
          <a:endParaRPr lang="en-US"/>
        </a:p>
      </dgm:t>
    </dgm:pt>
    <dgm:pt modelId="{9779378D-989A-4D34-B8B1-87B4D180A3C8}" type="sibTrans" cxnId="{8F601790-FDC5-407F-AA80-07D80CE750D6}">
      <dgm:prSet/>
      <dgm:spPr/>
      <dgm:t>
        <a:bodyPr/>
        <a:lstStyle/>
        <a:p>
          <a:endParaRPr lang="en-US"/>
        </a:p>
      </dgm:t>
    </dgm:pt>
    <dgm:pt modelId="{8F0847EB-88B1-40D6-867B-D5D6E73CCA2A}">
      <dgm:prSet/>
      <dgm:spPr/>
      <dgm:t>
        <a:bodyPr/>
        <a:lstStyle/>
        <a:p>
          <a:pPr>
            <a:lnSpc>
              <a:spcPct val="100000"/>
            </a:lnSpc>
          </a:pPr>
          <a:r>
            <a:rPr lang="en-US" b="1" i="0" baseline="0" dirty="0" err="1"/>
            <a:t>Behavioural</a:t>
          </a:r>
          <a:r>
            <a:rPr lang="en-US" b="1" i="0" baseline="0" dirty="0"/>
            <a:t> CQ</a:t>
          </a:r>
          <a:r>
            <a:rPr lang="en-US" b="0" i="0" baseline="0" dirty="0"/>
            <a:t> – Ability to adapt </a:t>
          </a:r>
          <a:r>
            <a:rPr lang="en-US" b="0" i="0" baseline="0" dirty="0" err="1"/>
            <a:t>behaviour</a:t>
          </a:r>
          <a:endParaRPr lang="en-US" dirty="0"/>
        </a:p>
      </dgm:t>
    </dgm:pt>
    <dgm:pt modelId="{D1BD87CD-878E-440C-862B-9FFBE3F5B5BE}" type="parTrans" cxnId="{08BD9DC6-C64B-441F-BFF2-073D6258E132}">
      <dgm:prSet/>
      <dgm:spPr/>
      <dgm:t>
        <a:bodyPr/>
        <a:lstStyle/>
        <a:p>
          <a:endParaRPr lang="en-US"/>
        </a:p>
      </dgm:t>
    </dgm:pt>
    <dgm:pt modelId="{06858994-747A-41E1-8A35-F7CAAE0C406F}" type="sibTrans" cxnId="{08BD9DC6-C64B-441F-BFF2-073D6258E132}">
      <dgm:prSet/>
      <dgm:spPr/>
      <dgm:t>
        <a:bodyPr/>
        <a:lstStyle/>
        <a:p>
          <a:endParaRPr lang="en-US"/>
        </a:p>
      </dgm:t>
    </dgm:pt>
    <dgm:pt modelId="{945292A0-FCC0-4C26-BB83-D3D4ACB0AA09}" type="pres">
      <dgm:prSet presAssocID="{132F15F2-BBD7-47B0-9A0C-BCE717B9EE57}" presName="root" presStyleCnt="0">
        <dgm:presLayoutVars>
          <dgm:dir/>
          <dgm:resizeHandles val="exact"/>
        </dgm:presLayoutVars>
      </dgm:prSet>
      <dgm:spPr/>
    </dgm:pt>
    <dgm:pt modelId="{8E40633D-0D0B-4B8D-9D51-26061F1D3045}" type="pres">
      <dgm:prSet presAssocID="{3FEB4317-D8E0-4CDC-8F14-630F2279AC0D}" presName="compNode" presStyleCnt="0"/>
      <dgm:spPr/>
    </dgm:pt>
    <dgm:pt modelId="{D395CFB4-43AA-4E1B-80B6-0AC6A154DB45}" type="pres">
      <dgm:prSet presAssocID="{3FEB4317-D8E0-4CDC-8F14-630F2279AC0D}" presName="bgRect" presStyleLbl="bgShp" presStyleIdx="0" presStyleCnt="4"/>
      <dgm:spPr/>
    </dgm:pt>
    <dgm:pt modelId="{55DCCEDF-FF96-4326-9A6A-3571C3537F5E}" type="pres">
      <dgm:prSet presAssocID="{3FEB4317-D8E0-4CDC-8F14-630F2279AC0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92C6C6F5-0E5D-43C0-BE27-6431813F72E5}" type="pres">
      <dgm:prSet presAssocID="{3FEB4317-D8E0-4CDC-8F14-630F2279AC0D}" presName="spaceRect" presStyleCnt="0"/>
      <dgm:spPr/>
    </dgm:pt>
    <dgm:pt modelId="{A1106B27-A1A9-4D2B-9090-5F4B17B0CE36}" type="pres">
      <dgm:prSet presAssocID="{3FEB4317-D8E0-4CDC-8F14-630F2279AC0D}" presName="parTx" presStyleLbl="revTx" presStyleIdx="0" presStyleCnt="4">
        <dgm:presLayoutVars>
          <dgm:chMax val="0"/>
          <dgm:chPref val="0"/>
        </dgm:presLayoutVars>
      </dgm:prSet>
      <dgm:spPr/>
    </dgm:pt>
    <dgm:pt modelId="{AB20B06F-9FC7-43F3-BE8E-1511AABF64DE}" type="pres">
      <dgm:prSet presAssocID="{312A32EE-B667-42EA-B899-95C1D5315401}" presName="sibTrans" presStyleCnt="0"/>
      <dgm:spPr/>
    </dgm:pt>
    <dgm:pt modelId="{E5D639FD-157C-4FF1-8937-F6CB681425B8}" type="pres">
      <dgm:prSet presAssocID="{CCD3F8AA-46E6-472A-8518-CCB5EE08F254}" presName="compNode" presStyleCnt="0"/>
      <dgm:spPr/>
    </dgm:pt>
    <dgm:pt modelId="{7519415D-DC49-4F3D-87D9-23D55172CB26}" type="pres">
      <dgm:prSet presAssocID="{CCD3F8AA-46E6-472A-8518-CCB5EE08F254}" presName="bgRect" presStyleLbl="bgShp" presStyleIdx="1" presStyleCnt="4"/>
      <dgm:spPr/>
    </dgm:pt>
    <dgm:pt modelId="{EB07BBE7-4A8E-417E-A9CA-AEB5CC046280}" type="pres">
      <dgm:prSet presAssocID="{CCD3F8AA-46E6-472A-8518-CCB5EE08F2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164413C9-A8E4-41DE-A190-1A0A23E0B7AD}" type="pres">
      <dgm:prSet presAssocID="{CCD3F8AA-46E6-472A-8518-CCB5EE08F254}" presName="spaceRect" presStyleCnt="0"/>
      <dgm:spPr/>
    </dgm:pt>
    <dgm:pt modelId="{CFCC12D6-1F83-4C72-9634-83EABAC04483}" type="pres">
      <dgm:prSet presAssocID="{CCD3F8AA-46E6-472A-8518-CCB5EE08F254}" presName="parTx" presStyleLbl="revTx" presStyleIdx="1" presStyleCnt="4">
        <dgm:presLayoutVars>
          <dgm:chMax val="0"/>
          <dgm:chPref val="0"/>
        </dgm:presLayoutVars>
      </dgm:prSet>
      <dgm:spPr/>
    </dgm:pt>
    <dgm:pt modelId="{4FC207A7-28BF-4508-B086-FB5C0F5BB249}" type="pres">
      <dgm:prSet presAssocID="{28419DCF-A983-4693-A652-8C76470DBDDE}" presName="sibTrans" presStyleCnt="0"/>
      <dgm:spPr/>
    </dgm:pt>
    <dgm:pt modelId="{D38AE113-45C9-4578-B496-681B652C22FA}" type="pres">
      <dgm:prSet presAssocID="{62E96A0E-90AA-420C-9BE5-8FA5AD82D1F6}" presName="compNode" presStyleCnt="0"/>
      <dgm:spPr/>
    </dgm:pt>
    <dgm:pt modelId="{119A6C1D-CCB2-43C7-993C-3E8BA4333C11}" type="pres">
      <dgm:prSet presAssocID="{62E96A0E-90AA-420C-9BE5-8FA5AD82D1F6}" presName="bgRect" presStyleLbl="bgShp" presStyleIdx="2" presStyleCnt="4"/>
      <dgm:spPr/>
    </dgm:pt>
    <dgm:pt modelId="{02E614A3-6753-4050-8D1C-B03F84DBB896}" type="pres">
      <dgm:prSet presAssocID="{62E96A0E-90AA-420C-9BE5-8FA5AD82D1F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t Air Balloon"/>
        </a:ext>
      </dgm:extLst>
    </dgm:pt>
    <dgm:pt modelId="{A6936E29-7A13-4DD9-99B1-014B88535B06}" type="pres">
      <dgm:prSet presAssocID="{62E96A0E-90AA-420C-9BE5-8FA5AD82D1F6}" presName="spaceRect" presStyleCnt="0"/>
      <dgm:spPr/>
    </dgm:pt>
    <dgm:pt modelId="{C2B96A4A-A56B-4A68-8CC5-2E7CA733F43C}" type="pres">
      <dgm:prSet presAssocID="{62E96A0E-90AA-420C-9BE5-8FA5AD82D1F6}" presName="parTx" presStyleLbl="revTx" presStyleIdx="2" presStyleCnt="4">
        <dgm:presLayoutVars>
          <dgm:chMax val="0"/>
          <dgm:chPref val="0"/>
        </dgm:presLayoutVars>
      </dgm:prSet>
      <dgm:spPr/>
    </dgm:pt>
    <dgm:pt modelId="{2031944A-AE75-46BD-B00B-ADEDBD276D7E}" type="pres">
      <dgm:prSet presAssocID="{9779378D-989A-4D34-B8B1-87B4D180A3C8}" presName="sibTrans" presStyleCnt="0"/>
      <dgm:spPr/>
    </dgm:pt>
    <dgm:pt modelId="{FD212B12-BF7A-4BDA-9742-2EE0FAE1F01E}" type="pres">
      <dgm:prSet presAssocID="{8F0847EB-88B1-40D6-867B-D5D6E73CCA2A}" presName="compNode" presStyleCnt="0"/>
      <dgm:spPr/>
    </dgm:pt>
    <dgm:pt modelId="{FA2173AF-1B4C-435D-8E84-46764A7060B2}" type="pres">
      <dgm:prSet presAssocID="{8F0847EB-88B1-40D6-867B-D5D6E73CCA2A}" presName="bgRect" presStyleLbl="bgShp" presStyleIdx="3" presStyleCnt="4"/>
      <dgm:spPr/>
    </dgm:pt>
    <dgm:pt modelId="{4E6C498D-5DFB-4BDD-A7C9-64A290BF7D14}" type="pres">
      <dgm:prSet presAssocID="{8F0847EB-88B1-40D6-867B-D5D6E73CCA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rama"/>
        </a:ext>
      </dgm:extLst>
    </dgm:pt>
    <dgm:pt modelId="{1B3179FE-53DA-4B3E-BED7-1208A0A9E990}" type="pres">
      <dgm:prSet presAssocID="{8F0847EB-88B1-40D6-867B-D5D6E73CCA2A}" presName="spaceRect" presStyleCnt="0"/>
      <dgm:spPr/>
    </dgm:pt>
    <dgm:pt modelId="{5C39567B-482F-4E4A-AA34-6D3C5E5B186D}" type="pres">
      <dgm:prSet presAssocID="{8F0847EB-88B1-40D6-867B-D5D6E73CCA2A}" presName="parTx" presStyleLbl="revTx" presStyleIdx="3" presStyleCnt="4">
        <dgm:presLayoutVars>
          <dgm:chMax val="0"/>
          <dgm:chPref val="0"/>
        </dgm:presLayoutVars>
      </dgm:prSet>
      <dgm:spPr/>
    </dgm:pt>
  </dgm:ptLst>
  <dgm:cxnLst>
    <dgm:cxn modelId="{EDE73924-258C-9147-A410-7837002EAB55}" type="presOf" srcId="{132F15F2-BBD7-47B0-9A0C-BCE717B9EE57}" destId="{945292A0-FCC0-4C26-BB83-D3D4ACB0AA09}" srcOrd="0" destOrd="0" presId="urn:microsoft.com/office/officeart/2018/2/layout/IconVerticalSolidList"/>
    <dgm:cxn modelId="{6E4C1A3E-AA82-423F-B629-51ADF4134AEE}" srcId="{132F15F2-BBD7-47B0-9A0C-BCE717B9EE57}" destId="{3FEB4317-D8E0-4CDC-8F14-630F2279AC0D}" srcOrd="0" destOrd="0" parTransId="{37E0F548-60E6-4A12-A334-788D383B57E3}" sibTransId="{312A32EE-B667-42EA-B899-95C1D5315401}"/>
    <dgm:cxn modelId="{D50CDE5E-5C6E-5D45-BBDE-DA480A28FC3A}" type="presOf" srcId="{8F0847EB-88B1-40D6-867B-D5D6E73CCA2A}" destId="{5C39567B-482F-4E4A-AA34-6D3C5E5B186D}" srcOrd="0" destOrd="0" presId="urn:microsoft.com/office/officeart/2018/2/layout/IconVerticalSolidList"/>
    <dgm:cxn modelId="{0341686A-6407-4541-8907-A22B9957C42D}" srcId="{132F15F2-BBD7-47B0-9A0C-BCE717B9EE57}" destId="{CCD3F8AA-46E6-472A-8518-CCB5EE08F254}" srcOrd="1" destOrd="0" parTransId="{7B70CA11-844B-42A7-827F-36B85DA681B2}" sibTransId="{28419DCF-A983-4693-A652-8C76470DBDDE}"/>
    <dgm:cxn modelId="{1E75B78A-03DE-3E43-BBDA-9C6D33A0AC1A}" type="presOf" srcId="{62E96A0E-90AA-420C-9BE5-8FA5AD82D1F6}" destId="{C2B96A4A-A56B-4A68-8CC5-2E7CA733F43C}" srcOrd="0" destOrd="0" presId="urn:microsoft.com/office/officeart/2018/2/layout/IconVerticalSolidList"/>
    <dgm:cxn modelId="{8F601790-FDC5-407F-AA80-07D80CE750D6}" srcId="{132F15F2-BBD7-47B0-9A0C-BCE717B9EE57}" destId="{62E96A0E-90AA-420C-9BE5-8FA5AD82D1F6}" srcOrd="2" destOrd="0" parTransId="{79FAF7DA-3148-4F32-AF10-BB2098E1BFA6}" sibTransId="{9779378D-989A-4D34-B8B1-87B4D180A3C8}"/>
    <dgm:cxn modelId="{07CDC9AF-3ED7-334C-8EF2-64ED6AE8E594}" type="presOf" srcId="{3FEB4317-D8E0-4CDC-8F14-630F2279AC0D}" destId="{A1106B27-A1A9-4D2B-9090-5F4B17B0CE36}" srcOrd="0" destOrd="0" presId="urn:microsoft.com/office/officeart/2018/2/layout/IconVerticalSolidList"/>
    <dgm:cxn modelId="{08BD9DC6-C64B-441F-BFF2-073D6258E132}" srcId="{132F15F2-BBD7-47B0-9A0C-BCE717B9EE57}" destId="{8F0847EB-88B1-40D6-867B-D5D6E73CCA2A}" srcOrd="3" destOrd="0" parTransId="{D1BD87CD-878E-440C-862B-9FFBE3F5B5BE}" sibTransId="{06858994-747A-41E1-8A35-F7CAAE0C406F}"/>
    <dgm:cxn modelId="{3B3B21F8-BBC5-EF47-BFD8-2EB95DE79472}" type="presOf" srcId="{CCD3F8AA-46E6-472A-8518-CCB5EE08F254}" destId="{CFCC12D6-1F83-4C72-9634-83EABAC04483}" srcOrd="0" destOrd="0" presId="urn:microsoft.com/office/officeart/2018/2/layout/IconVerticalSolidList"/>
    <dgm:cxn modelId="{D55221BB-A99E-CE45-9124-43C1EE4D0D29}" type="presParOf" srcId="{945292A0-FCC0-4C26-BB83-D3D4ACB0AA09}" destId="{8E40633D-0D0B-4B8D-9D51-26061F1D3045}" srcOrd="0" destOrd="0" presId="urn:microsoft.com/office/officeart/2018/2/layout/IconVerticalSolidList"/>
    <dgm:cxn modelId="{9DEC3184-D50B-1349-AC9D-12619C7209A3}" type="presParOf" srcId="{8E40633D-0D0B-4B8D-9D51-26061F1D3045}" destId="{D395CFB4-43AA-4E1B-80B6-0AC6A154DB45}" srcOrd="0" destOrd="0" presId="urn:microsoft.com/office/officeart/2018/2/layout/IconVerticalSolidList"/>
    <dgm:cxn modelId="{0B0629E2-0C42-0747-9965-6BA5A295AA0D}" type="presParOf" srcId="{8E40633D-0D0B-4B8D-9D51-26061F1D3045}" destId="{55DCCEDF-FF96-4326-9A6A-3571C3537F5E}" srcOrd="1" destOrd="0" presId="urn:microsoft.com/office/officeart/2018/2/layout/IconVerticalSolidList"/>
    <dgm:cxn modelId="{89C06A1E-5604-F648-ACC5-33D47E28F131}" type="presParOf" srcId="{8E40633D-0D0B-4B8D-9D51-26061F1D3045}" destId="{92C6C6F5-0E5D-43C0-BE27-6431813F72E5}" srcOrd="2" destOrd="0" presId="urn:microsoft.com/office/officeart/2018/2/layout/IconVerticalSolidList"/>
    <dgm:cxn modelId="{5325C3FD-1799-D649-9692-A16707A04F3C}" type="presParOf" srcId="{8E40633D-0D0B-4B8D-9D51-26061F1D3045}" destId="{A1106B27-A1A9-4D2B-9090-5F4B17B0CE36}" srcOrd="3" destOrd="0" presId="urn:microsoft.com/office/officeart/2018/2/layout/IconVerticalSolidList"/>
    <dgm:cxn modelId="{B2DCAA48-98BD-594E-8A6F-709ECFCF9DFB}" type="presParOf" srcId="{945292A0-FCC0-4C26-BB83-D3D4ACB0AA09}" destId="{AB20B06F-9FC7-43F3-BE8E-1511AABF64DE}" srcOrd="1" destOrd="0" presId="urn:microsoft.com/office/officeart/2018/2/layout/IconVerticalSolidList"/>
    <dgm:cxn modelId="{7572E9EA-1309-8848-9FDD-C8DD97BDFB21}" type="presParOf" srcId="{945292A0-FCC0-4C26-BB83-D3D4ACB0AA09}" destId="{E5D639FD-157C-4FF1-8937-F6CB681425B8}" srcOrd="2" destOrd="0" presId="urn:microsoft.com/office/officeart/2018/2/layout/IconVerticalSolidList"/>
    <dgm:cxn modelId="{5238FFC2-1179-0240-B3B9-55C06DC78974}" type="presParOf" srcId="{E5D639FD-157C-4FF1-8937-F6CB681425B8}" destId="{7519415D-DC49-4F3D-87D9-23D55172CB26}" srcOrd="0" destOrd="0" presId="urn:microsoft.com/office/officeart/2018/2/layout/IconVerticalSolidList"/>
    <dgm:cxn modelId="{2CFC46A1-E848-9249-918A-3D58808B8B56}" type="presParOf" srcId="{E5D639FD-157C-4FF1-8937-F6CB681425B8}" destId="{EB07BBE7-4A8E-417E-A9CA-AEB5CC046280}" srcOrd="1" destOrd="0" presId="urn:microsoft.com/office/officeart/2018/2/layout/IconVerticalSolidList"/>
    <dgm:cxn modelId="{F235D686-5D21-A14C-B9F1-CD1E31AA430A}" type="presParOf" srcId="{E5D639FD-157C-4FF1-8937-F6CB681425B8}" destId="{164413C9-A8E4-41DE-A190-1A0A23E0B7AD}" srcOrd="2" destOrd="0" presId="urn:microsoft.com/office/officeart/2018/2/layout/IconVerticalSolidList"/>
    <dgm:cxn modelId="{55E459AC-B529-EE4F-B02A-388ED2CB4E66}" type="presParOf" srcId="{E5D639FD-157C-4FF1-8937-F6CB681425B8}" destId="{CFCC12D6-1F83-4C72-9634-83EABAC04483}" srcOrd="3" destOrd="0" presId="urn:microsoft.com/office/officeart/2018/2/layout/IconVerticalSolidList"/>
    <dgm:cxn modelId="{C875523F-AAB4-A04A-8D33-6DA8612B9D0D}" type="presParOf" srcId="{945292A0-FCC0-4C26-BB83-D3D4ACB0AA09}" destId="{4FC207A7-28BF-4508-B086-FB5C0F5BB249}" srcOrd="3" destOrd="0" presId="urn:microsoft.com/office/officeart/2018/2/layout/IconVerticalSolidList"/>
    <dgm:cxn modelId="{81E38CF9-26FD-7C4B-B4CA-8FF8749E4945}" type="presParOf" srcId="{945292A0-FCC0-4C26-BB83-D3D4ACB0AA09}" destId="{D38AE113-45C9-4578-B496-681B652C22FA}" srcOrd="4" destOrd="0" presId="urn:microsoft.com/office/officeart/2018/2/layout/IconVerticalSolidList"/>
    <dgm:cxn modelId="{829FE811-405F-C149-BB23-F17714197833}" type="presParOf" srcId="{D38AE113-45C9-4578-B496-681B652C22FA}" destId="{119A6C1D-CCB2-43C7-993C-3E8BA4333C11}" srcOrd="0" destOrd="0" presId="urn:microsoft.com/office/officeart/2018/2/layout/IconVerticalSolidList"/>
    <dgm:cxn modelId="{D04F1F51-B78B-5648-98DC-898C6EE10305}" type="presParOf" srcId="{D38AE113-45C9-4578-B496-681B652C22FA}" destId="{02E614A3-6753-4050-8D1C-B03F84DBB896}" srcOrd="1" destOrd="0" presId="urn:microsoft.com/office/officeart/2018/2/layout/IconVerticalSolidList"/>
    <dgm:cxn modelId="{B5AB4F7F-80F8-5240-B133-DBB6653F1461}" type="presParOf" srcId="{D38AE113-45C9-4578-B496-681B652C22FA}" destId="{A6936E29-7A13-4DD9-99B1-014B88535B06}" srcOrd="2" destOrd="0" presId="urn:microsoft.com/office/officeart/2018/2/layout/IconVerticalSolidList"/>
    <dgm:cxn modelId="{18F790D2-4C3E-7E47-8E0C-5F55A962E902}" type="presParOf" srcId="{D38AE113-45C9-4578-B496-681B652C22FA}" destId="{C2B96A4A-A56B-4A68-8CC5-2E7CA733F43C}" srcOrd="3" destOrd="0" presId="urn:microsoft.com/office/officeart/2018/2/layout/IconVerticalSolidList"/>
    <dgm:cxn modelId="{C343D6E2-7FAB-954D-8C7F-4EC20E9CCCA6}" type="presParOf" srcId="{945292A0-FCC0-4C26-BB83-D3D4ACB0AA09}" destId="{2031944A-AE75-46BD-B00B-ADEDBD276D7E}" srcOrd="5" destOrd="0" presId="urn:microsoft.com/office/officeart/2018/2/layout/IconVerticalSolidList"/>
    <dgm:cxn modelId="{B01B6694-8CD4-EA4C-A725-692989C93FEE}" type="presParOf" srcId="{945292A0-FCC0-4C26-BB83-D3D4ACB0AA09}" destId="{FD212B12-BF7A-4BDA-9742-2EE0FAE1F01E}" srcOrd="6" destOrd="0" presId="urn:microsoft.com/office/officeart/2018/2/layout/IconVerticalSolidList"/>
    <dgm:cxn modelId="{DDED6712-76BF-2C48-A6FD-24D32F8CE265}" type="presParOf" srcId="{FD212B12-BF7A-4BDA-9742-2EE0FAE1F01E}" destId="{FA2173AF-1B4C-435D-8E84-46764A7060B2}" srcOrd="0" destOrd="0" presId="urn:microsoft.com/office/officeart/2018/2/layout/IconVerticalSolidList"/>
    <dgm:cxn modelId="{3273B98D-7441-D741-9CBE-BB34D715F850}" type="presParOf" srcId="{FD212B12-BF7A-4BDA-9742-2EE0FAE1F01E}" destId="{4E6C498D-5DFB-4BDD-A7C9-64A290BF7D14}" srcOrd="1" destOrd="0" presId="urn:microsoft.com/office/officeart/2018/2/layout/IconVerticalSolidList"/>
    <dgm:cxn modelId="{69765E57-1753-9C41-B7B1-D95D14AE61D0}" type="presParOf" srcId="{FD212B12-BF7A-4BDA-9742-2EE0FAE1F01E}" destId="{1B3179FE-53DA-4B3E-BED7-1208A0A9E990}" srcOrd="2" destOrd="0" presId="urn:microsoft.com/office/officeart/2018/2/layout/IconVerticalSolidList"/>
    <dgm:cxn modelId="{8C4E22F7-1489-8C4C-864E-889DE369C2CD}" type="presParOf" srcId="{FD212B12-BF7A-4BDA-9742-2EE0FAE1F01E}" destId="{5C39567B-482F-4E4A-AA34-6D3C5E5B186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16182A-8445-41D8-990A-F62065DE2AF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8719E3C-B719-495D-AC33-96995F526054}">
      <dgm:prSet/>
      <dgm:spPr/>
      <dgm:t>
        <a:bodyPr/>
        <a:lstStyle/>
        <a:p>
          <a:r>
            <a:rPr lang="en-US"/>
            <a:t>Vision</a:t>
          </a:r>
        </a:p>
      </dgm:t>
    </dgm:pt>
    <dgm:pt modelId="{056A3A16-39B4-492A-9E15-7FECD3E29483}" type="parTrans" cxnId="{4A2C14DE-65D9-426B-AB07-19C298A736DE}">
      <dgm:prSet/>
      <dgm:spPr/>
      <dgm:t>
        <a:bodyPr/>
        <a:lstStyle/>
        <a:p>
          <a:endParaRPr lang="en-US"/>
        </a:p>
      </dgm:t>
    </dgm:pt>
    <dgm:pt modelId="{0C4B4DC6-0778-42D9-A355-CEBE286BFAD9}" type="sibTrans" cxnId="{4A2C14DE-65D9-426B-AB07-19C298A736DE}">
      <dgm:prSet/>
      <dgm:spPr/>
      <dgm:t>
        <a:bodyPr/>
        <a:lstStyle/>
        <a:p>
          <a:endParaRPr lang="en-US"/>
        </a:p>
      </dgm:t>
    </dgm:pt>
    <dgm:pt modelId="{5459B84D-2170-48A6-BCBC-5C583AE8991C}">
      <dgm:prSet/>
      <dgm:spPr/>
      <dgm:t>
        <a:bodyPr/>
        <a:lstStyle/>
        <a:p>
          <a:r>
            <a:rPr lang="en-US"/>
            <a:t>Inspiration</a:t>
          </a:r>
        </a:p>
      </dgm:t>
    </dgm:pt>
    <dgm:pt modelId="{01413FA7-281F-40E1-951C-FD29E0E66695}" type="parTrans" cxnId="{689C367F-E2B8-4EF9-A4D3-C86F2E8AF567}">
      <dgm:prSet/>
      <dgm:spPr/>
      <dgm:t>
        <a:bodyPr/>
        <a:lstStyle/>
        <a:p>
          <a:endParaRPr lang="en-US"/>
        </a:p>
      </dgm:t>
    </dgm:pt>
    <dgm:pt modelId="{3CF833F2-D53A-4D9A-8C97-CC41B08C03B1}" type="sibTrans" cxnId="{689C367F-E2B8-4EF9-A4D3-C86F2E8AF567}">
      <dgm:prSet/>
      <dgm:spPr/>
      <dgm:t>
        <a:bodyPr/>
        <a:lstStyle/>
        <a:p>
          <a:endParaRPr lang="en-US"/>
        </a:p>
      </dgm:t>
    </dgm:pt>
    <dgm:pt modelId="{BB906E1D-7127-42C8-A9C3-394B602D4280}">
      <dgm:prSet/>
      <dgm:spPr/>
      <dgm:t>
        <a:bodyPr/>
        <a:lstStyle/>
        <a:p>
          <a:r>
            <a:rPr lang="en-US"/>
            <a:t>Individual Consideration</a:t>
          </a:r>
        </a:p>
      </dgm:t>
    </dgm:pt>
    <dgm:pt modelId="{873C202B-39DD-44D3-94D3-C17D171C4BBF}" type="parTrans" cxnId="{5941D8B5-7158-4A11-BE79-D926692FE776}">
      <dgm:prSet/>
      <dgm:spPr/>
      <dgm:t>
        <a:bodyPr/>
        <a:lstStyle/>
        <a:p>
          <a:endParaRPr lang="en-US"/>
        </a:p>
      </dgm:t>
    </dgm:pt>
    <dgm:pt modelId="{6CFEA8AB-C5C8-4020-A58D-6B74CFA208E2}" type="sibTrans" cxnId="{5941D8B5-7158-4A11-BE79-D926692FE776}">
      <dgm:prSet/>
      <dgm:spPr/>
      <dgm:t>
        <a:bodyPr/>
        <a:lstStyle/>
        <a:p>
          <a:endParaRPr lang="en-US"/>
        </a:p>
      </dgm:t>
    </dgm:pt>
    <dgm:pt modelId="{215B0473-AEC6-46D7-A915-03252FD90A2A}">
      <dgm:prSet/>
      <dgm:spPr/>
      <dgm:t>
        <a:bodyPr/>
        <a:lstStyle/>
        <a:p>
          <a:r>
            <a:rPr lang="en-US"/>
            <a:t>Performance</a:t>
          </a:r>
        </a:p>
      </dgm:t>
    </dgm:pt>
    <dgm:pt modelId="{60785AF2-6B6C-4550-B94C-CC88832E41EA}" type="parTrans" cxnId="{6CC1B961-78FD-42A0-8CE7-5D64718D6FB4}">
      <dgm:prSet/>
      <dgm:spPr/>
      <dgm:t>
        <a:bodyPr/>
        <a:lstStyle/>
        <a:p>
          <a:endParaRPr lang="en-US"/>
        </a:p>
      </dgm:t>
    </dgm:pt>
    <dgm:pt modelId="{C382EA70-F90A-4B53-94DE-9C54E2F49B90}" type="sibTrans" cxnId="{6CC1B961-78FD-42A0-8CE7-5D64718D6FB4}">
      <dgm:prSet/>
      <dgm:spPr/>
      <dgm:t>
        <a:bodyPr/>
        <a:lstStyle/>
        <a:p>
          <a:endParaRPr lang="en-US"/>
        </a:p>
      </dgm:t>
    </dgm:pt>
    <dgm:pt modelId="{DC3FC632-D1A2-C748-8351-A71F30FFFCA8}" type="pres">
      <dgm:prSet presAssocID="{2F16182A-8445-41D8-990A-F62065DE2AF4}" presName="hierChild1" presStyleCnt="0">
        <dgm:presLayoutVars>
          <dgm:chPref val="1"/>
          <dgm:dir/>
          <dgm:animOne val="branch"/>
          <dgm:animLvl val="lvl"/>
          <dgm:resizeHandles/>
        </dgm:presLayoutVars>
      </dgm:prSet>
      <dgm:spPr/>
    </dgm:pt>
    <dgm:pt modelId="{67FC1754-0A12-364D-8F5D-F5BD0AA00783}" type="pres">
      <dgm:prSet presAssocID="{A8719E3C-B719-495D-AC33-96995F526054}" presName="hierRoot1" presStyleCnt="0"/>
      <dgm:spPr/>
    </dgm:pt>
    <dgm:pt modelId="{482051AB-F186-D04F-87DD-93F3E1C9E244}" type="pres">
      <dgm:prSet presAssocID="{A8719E3C-B719-495D-AC33-96995F526054}" presName="composite" presStyleCnt="0"/>
      <dgm:spPr/>
    </dgm:pt>
    <dgm:pt modelId="{1CCF5AF7-97C8-C746-BD10-D82E8CA37660}" type="pres">
      <dgm:prSet presAssocID="{A8719E3C-B719-495D-AC33-96995F526054}" presName="background" presStyleLbl="node0" presStyleIdx="0" presStyleCnt="4"/>
      <dgm:spPr/>
    </dgm:pt>
    <dgm:pt modelId="{B51CEBCE-161E-F146-AAED-512242CC9B78}" type="pres">
      <dgm:prSet presAssocID="{A8719E3C-B719-495D-AC33-96995F526054}" presName="text" presStyleLbl="fgAcc0" presStyleIdx="0" presStyleCnt="4">
        <dgm:presLayoutVars>
          <dgm:chPref val="3"/>
        </dgm:presLayoutVars>
      </dgm:prSet>
      <dgm:spPr/>
    </dgm:pt>
    <dgm:pt modelId="{A905A574-5DCC-F941-9408-50E791370039}" type="pres">
      <dgm:prSet presAssocID="{A8719E3C-B719-495D-AC33-96995F526054}" presName="hierChild2" presStyleCnt="0"/>
      <dgm:spPr/>
    </dgm:pt>
    <dgm:pt modelId="{0EC4E972-EE2D-E246-9B60-1BE042126666}" type="pres">
      <dgm:prSet presAssocID="{5459B84D-2170-48A6-BCBC-5C583AE8991C}" presName="hierRoot1" presStyleCnt="0"/>
      <dgm:spPr/>
    </dgm:pt>
    <dgm:pt modelId="{9920871C-D494-BD44-9174-1F0D7B470980}" type="pres">
      <dgm:prSet presAssocID="{5459B84D-2170-48A6-BCBC-5C583AE8991C}" presName="composite" presStyleCnt="0"/>
      <dgm:spPr/>
    </dgm:pt>
    <dgm:pt modelId="{11850150-6C26-1D4A-BBD6-9FD89B985147}" type="pres">
      <dgm:prSet presAssocID="{5459B84D-2170-48A6-BCBC-5C583AE8991C}" presName="background" presStyleLbl="node0" presStyleIdx="1" presStyleCnt="4"/>
      <dgm:spPr/>
    </dgm:pt>
    <dgm:pt modelId="{AC8F43BF-69F2-1543-95F9-67E276111993}" type="pres">
      <dgm:prSet presAssocID="{5459B84D-2170-48A6-BCBC-5C583AE8991C}" presName="text" presStyleLbl="fgAcc0" presStyleIdx="1" presStyleCnt="4">
        <dgm:presLayoutVars>
          <dgm:chPref val="3"/>
        </dgm:presLayoutVars>
      </dgm:prSet>
      <dgm:spPr/>
    </dgm:pt>
    <dgm:pt modelId="{E90C5864-5390-074E-B013-6E6B5952FC02}" type="pres">
      <dgm:prSet presAssocID="{5459B84D-2170-48A6-BCBC-5C583AE8991C}" presName="hierChild2" presStyleCnt="0"/>
      <dgm:spPr/>
    </dgm:pt>
    <dgm:pt modelId="{19724098-19AD-624D-90D4-72DFAE9551F5}" type="pres">
      <dgm:prSet presAssocID="{BB906E1D-7127-42C8-A9C3-394B602D4280}" presName="hierRoot1" presStyleCnt="0"/>
      <dgm:spPr/>
    </dgm:pt>
    <dgm:pt modelId="{FDFCDAEF-26B0-0948-92D8-6EB6CD5C0F8F}" type="pres">
      <dgm:prSet presAssocID="{BB906E1D-7127-42C8-A9C3-394B602D4280}" presName="composite" presStyleCnt="0"/>
      <dgm:spPr/>
    </dgm:pt>
    <dgm:pt modelId="{4FE5726D-821A-3B4C-A5F9-F7F9304B881B}" type="pres">
      <dgm:prSet presAssocID="{BB906E1D-7127-42C8-A9C3-394B602D4280}" presName="background" presStyleLbl="node0" presStyleIdx="2" presStyleCnt="4"/>
      <dgm:spPr/>
    </dgm:pt>
    <dgm:pt modelId="{8D65336F-08E9-2D42-900E-04CAA0278E18}" type="pres">
      <dgm:prSet presAssocID="{BB906E1D-7127-42C8-A9C3-394B602D4280}" presName="text" presStyleLbl="fgAcc0" presStyleIdx="2" presStyleCnt="4">
        <dgm:presLayoutVars>
          <dgm:chPref val="3"/>
        </dgm:presLayoutVars>
      </dgm:prSet>
      <dgm:spPr/>
    </dgm:pt>
    <dgm:pt modelId="{8D3437D8-C5D5-E84D-B25C-F66734AA4AE8}" type="pres">
      <dgm:prSet presAssocID="{BB906E1D-7127-42C8-A9C3-394B602D4280}" presName="hierChild2" presStyleCnt="0"/>
      <dgm:spPr/>
    </dgm:pt>
    <dgm:pt modelId="{E1338965-D87F-ED4C-8324-1A1AEAB3DF48}" type="pres">
      <dgm:prSet presAssocID="{215B0473-AEC6-46D7-A915-03252FD90A2A}" presName="hierRoot1" presStyleCnt="0"/>
      <dgm:spPr/>
    </dgm:pt>
    <dgm:pt modelId="{FF06A9C0-A7EC-F942-A1F2-93985C0452B4}" type="pres">
      <dgm:prSet presAssocID="{215B0473-AEC6-46D7-A915-03252FD90A2A}" presName="composite" presStyleCnt="0"/>
      <dgm:spPr/>
    </dgm:pt>
    <dgm:pt modelId="{14BE523F-7575-AE45-9FC8-48E7D536F852}" type="pres">
      <dgm:prSet presAssocID="{215B0473-AEC6-46D7-A915-03252FD90A2A}" presName="background" presStyleLbl="node0" presStyleIdx="3" presStyleCnt="4"/>
      <dgm:spPr/>
    </dgm:pt>
    <dgm:pt modelId="{D2BD68DC-BD93-FB42-9318-1B16C981FEC8}" type="pres">
      <dgm:prSet presAssocID="{215B0473-AEC6-46D7-A915-03252FD90A2A}" presName="text" presStyleLbl="fgAcc0" presStyleIdx="3" presStyleCnt="4">
        <dgm:presLayoutVars>
          <dgm:chPref val="3"/>
        </dgm:presLayoutVars>
      </dgm:prSet>
      <dgm:spPr/>
    </dgm:pt>
    <dgm:pt modelId="{F1912011-9097-5340-8B75-CBE3F7C2EEDE}" type="pres">
      <dgm:prSet presAssocID="{215B0473-AEC6-46D7-A915-03252FD90A2A}" presName="hierChild2" presStyleCnt="0"/>
      <dgm:spPr/>
    </dgm:pt>
  </dgm:ptLst>
  <dgm:cxnLst>
    <dgm:cxn modelId="{969DF60E-0FA3-E744-930D-5BED3EF2E571}" type="presOf" srcId="{A8719E3C-B719-495D-AC33-96995F526054}" destId="{B51CEBCE-161E-F146-AAED-512242CC9B78}" srcOrd="0" destOrd="0" presId="urn:microsoft.com/office/officeart/2005/8/layout/hierarchy1"/>
    <dgm:cxn modelId="{A570E712-9439-4643-8924-82DB39AC8399}" type="presOf" srcId="{2F16182A-8445-41D8-990A-F62065DE2AF4}" destId="{DC3FC632-D1A2-C748-8351-A71F30FFFCA8}" srcOrd="0" destOrd="0" presId="urn:microsoft.com/office/officeart/2005/8/layout/hierarchy1"/>
    <dgm:cxn modelId="{6CC1B961-78FD-42A0-8CE7-5D64718D6FB4}" srcId="{2F16182A-8445-41D8-990A-F62065DE2AF4}" destId="{215B0473-AEC6-46D7-A915-03252FD90A2A}" srcOrd="3" destOrd="0" parTransId="{60785AF2-6B6C-4550-B94C-CC88832E41EA}" sibTransId="{C382EA70-F90A-4B53-94DE-9C54E2F49B90}"/>
    <dgm:cxn modelId="{689C367F-E2B8-4EF9-A4D3-C86F2E8AF567}" srcId="{2F16182A-8445-41D8-990A-F62065DE2AF4}" destId="{5459B84D-2170-48A6-BCBC-5C583AE8991C}" srcOrd="1" destOrd="0" parTransId="{01413FA7-281F-40E1-951C-FD29E0E66695}" sibTransId="{3CF833F2-D53A-4D9A-8C97-CC41B08C03B1}"/>
    <dgm:cxn modelId="{7D49DE9D-90A7-B649-9B8D-E2469B574F45}" type="presOf" srcId="{5459B84D-2170-48A6-BCBC-5C583AE8991C}" destId="{AC8F43BF-69F2-1543-95F9-67E276111993}" srcOrd="0" destOrd="0" presId="urn:microsoft.com/office/officeart/2005/8/layout/hierarchy1"/>
    <dgm:cxn modelId="{2DA15CA5-1AA0-DF4D-8923-B33F75071A0F}" type="presOf" srcId="{BB906E1D-7127-42C8-A9C3-394B602D4280}" destId="{8D65336F-08E9-2D42-900E-04CAA0278E18}" srcOrd="0" destOrd="0" presId="urn:microsoft.com/office/officeart/2005/8/layout/hierarchy1"/>
    <dgm:cxn modelId="{1CAA84B5-4288-B34F-B987-58E1B5D01ABE}" type="presOf" srcId="{215B0473-AEC6-46D7-A915-03252FD90A2A}" destId="{D2BD68DC-BD93-FB42-9318-1B16C981FEC8}" srcOrd="0" destOrd="0" presId="urn:microsoft.com/office/officeart/2005/8/layout/hierarchy1"/>
    <dgm:cxn modelId="{5941D8B5-7158-4A11-BE79-D926692FE776}" srcId="{2F16182A-8445-41D8-990A-F62065DE2AF4}" destId="{BB906E1D-7127-42C8-A9C3-394B602D4280}" srcOrd="2" destOrd="0" parTransId="{873C202B-39DD-44D3-94D3-C17D171C4BBF}" sibTransId="{6CFEA8AB-C5C8-4020-A58D-6B74CFA208E2}"/>
    <dgm:cxn modelId="{4A2C14DE-65D9-426B-AB07-19C298A736DE}" srcId="{2F16182A-8445-41D8-990A-F62065DE2AF4}" destId="{A8719E3C-B719-495D-AC33-96995F526054}" srcOrd="0" destOrd="0" parTransId="{056A3A16-39B4-492A-9E15-7FECD3E29483}" sibTransId="{0C4B4DC6-0778-42D9-A355-CEBE286BFAD9}"/>
    <dgm:cxn modelId="{49DBC769-ACC3-CC45-ADF8-DC8244CD646C}" type="presParOf" srcId="{DC3FC632-D1A2-C748-8351-A71F30FFFCA8}" destId="{67FC1754-0A12-364D-8F5D-F5BD0AA00783}" srcOrd="0" destOrd="0" presId="urn:microsoft.com/office/officeart/2005/8/layout/hierarchy1"/>
    <dgm:cxn modelId="{11653C7F-BA76-2147-BDF7-807C20DC3AA2}" type="presParOf" srcId="{67FC1754-0A12-364D-8F5D-F5BD0AA00783}" destId="{482051AB-F186-D04F-87DD-93F3E1C9E244}" srcOrd="0" destOrd="0" presId="urn:microsoft.com/office/officeart/2005/8/layout/hierarchy1"/>
    <dgm:cxn modelId="{13973AF7-60E3-B34F-980E-D89179B65933}" type="presParOf" srcId="{482051AB-F186-D04F-87DD-93F3E1C9E244}" destId="{1CCF5AF7-97C8-C746-BD10-D82E8CA37660}" srcOrd="0" destOrd="0" presId="urn:microsoft.com/office/officeart/2005/8/layout/hierarchy1"/>
    <dgm:cxn modelId="{9458A9EE-CF05-214C-8A0A-FD0FC51E60C9}" type="presParOf" srcId="{482051AB-F186-D04F-87DD-93F3E1C9E244}" destId="{B51CEBCE-161E-F146-AAED-512242CC9B78}" srcOrd="1" destOrd="0" presId="urn:microsoft.com/office/officeart/2005/8/layout/hierarchy1"/>
    <dgm:cxn modelId="{6D7F84C8-C53D-5D43-8921-32A329DFF7BF}" type="presParOf" srcId="{67FC1754-0A12-364D-8F5D-F5BD0AA00783}" destId="{A905A574-5DCC-F941-9408-50E791370039}" srcOrd="1" destOrd="0" presId="urn:microsoft.com/office/officeart/2005/8/layout/hierarchy1"/>
    <dgm:cxn modelId="{775FC419-674D-594A-B549-187321EB2FD3}" type="presParOf" srcId="{DC3FC632-D1A2-C748-8351-A71F30FFFCA8}" destId="{0EC4E972-EE2D-E246-9B60-1BE042126666}" srcOrd="1" destOrd="0" presId="urn:microsoft.com/office/officeart/2005/8/layout/hierarchy1"/>
    <dgm:cxn modelId="{0332FD2B-3A1F-B54C-A69D-A0D6BCD6EC65}" type="presParOf" srcId="{0EC4E972-EE2D-E246-9B60-1BE042126666}" destId="{9920871C-D494-BD44-9174-1F0D7B470980}" srcOrd="0" destOrd="0" presId="urn:microsoft.com/office/officeart/2005/8/layout/hierarchy1"/>
    <dgm:cxn modelId="{18622A72-2437-2E42-85F3-ECE139D3373E}" type="presParOf" srcId="{9920871C-D494-BD44-9174-1F0D7B470980}" destId="{11850150-6C26-1D4A-BBD6-9FD89B985147}" srcOrd="0" destOrd="0" presId="urn:microsoft.com/office/officeart/2005/8/layout/hierarchy1"/>
    <dgm:cxn modelId="{22EC18B1-08F8-8744-B1BB-69D0F71BEB5C}" type="presParOf" srcId="{9920871C-D494-BD44-9174-1F0D7B470980}" destId="{AC8F43BF-69F2-1543-95F9-67E276111993}" srcOrd="1" destOrd="0" presId="urn:microsoft.com/office/officeart/2005/8/layout/hierarchy1"/>
    <dgm:cxn modelId="{FF9A8B1D-5CDA-D84E-B207-0EB3E3A36C5E}" type="presParOf" srcId="{0EC4E972-EE2D-E246-9B60-1BE042126666}" destId="{E90C5864-5390-074E-B013-6E6B5952FC02}" srcOrd="1" destOrd="0" presId="urn:microsoft.com/office/officeart/2005/8/layout/hierarchy1"/>
    <dgm:cxn modelId="{5FD297BD-892A-2544-BCB1-5CE67111944C}" type="presParOf" srcId="{DC3FC632-D1A2-C748-8351-A71F30FFFCA8}" destId="{19724098-19AD-624D-90D4-72DFAE9551F5}" srcOrd="2" destOrd="0" presId="urn:microsoft.com/office/officeart/2005/8/layout/hierarchy1"/>
    <dgm:cxn modelId="{5BE2E2CC-A9C2-C14D-BA12-0549D161FFE1}" type="presParOf" srcId="{19724098-19AD-624D-90D4-72DFAE9551F5}" destId="{FDFCDAEF-26B0-0948-92D8-6EB6CD5C0F8F}" srcOrd="0" destOrd="0" presId="urn:microsoft.com/office/officeart/2005/8/layout/hierarchy1"/>
    <dgm:cxn modelId="{47EC4810-BF18-4A4C-B664-27D78E86D252}" type="presParOf" srcId="{FDFCDAEF-26B0-0948-92D8-6EB6CD5C0F8F}" destId="{4FE5726D-821A-3B4C-A5F9-F7F9304B881B}" srcOrd="0" destOrd="0" presId="urn:microsoft.com/office/officeart/2005/8/layout/hierarchy1"/>
    <dgm:cxn modelId="{4748487B-AF5E-FA45-BE12-640A5D9809E4}" type="presParOf" srcId="{FDFCDAEF-26B0-0948-92D8-6EB6CD5C0F8F}" destId="{8D65336F-08E9-2D42-900E-04CAA0278E18}" srcOrd="1" destOrd="0" presId="urn:microsoft.com/office/officeart/2005/8/layout/hierarchy1"/>
    <dgm:cxn modelId="{643BBEA6-9735-0849-8377-5EFCCAB9F718}" type="presParOf" srcId="{19724098-19AD-624D-90D4-72DFAE9551F5}" destId="{8D3437D8-C5D5-E84D-B25C-F66734AA4AE8}" srcOrd="1" destOrd="0" presId="urn:microsoft.com/office/officeart/2005/8/layout/hierarchy1"/>
    <dgm:cxn modelId="{5B9D400A-055D-4A4D-B331-3517E6882290}" type="presParOf" srcId="{DC3FC632-D1A2-C748-8351-A71F30FFFCA8}" destId="{E1338965-D87F-ED4C-8324-1A1AEAB3DF48}" srcOrd="3" destOrd="0" presId="urn:microsoft.com/office/officeart/2005/8/layout/hierarchy1"/>
    <dgm:cxn modelId="{D385F114-ED8A-1546-95E0-D19789FE5C25}" type="presParOf" srcId="{E1338965-D87F-ED4C-8324-1A1AEAB3DF48}" destId="{FF06A9C0-A7EC-F942-A1F2-93985C0452B4}" srcOrd="0" destOrd="0" presId="urn:microsoft.com/office/officeart/2005/8/layout/hierarchy1"/>
    <dgm:cxn modelId="{7812C583-2AEB-CE44-9B70-CBF116182D8C}" type="presParOf" srcId="{FF06A9C0-A7EC-F942-A1F2-93985C0452B4}" destId="{14BE523F-7575-AE45-9FC8-48E7D536F852}" srcOrd="0" destOrd="0" presId="urn:microsoft.com/office/officeart/2005/8/layout/hierarchy1"/>
    <dgm:cxn modelId="{A5B7EEF3-C32F-F541-B8EB-70E587011401}" type="presParOf" srcId="{FF06A9C0-A7EC-F942-A1F2-93985C0452B4}" destId="{D2BD68DC-BD93-FB42-9318-1B16C981FEC8}" srcOrd="1" destOrd="0" presId="urn:microsoft.com/office/officeart/2005/8/layout/hierarchy1"/>
    <dgm:cxn modelId="{0D33A1C8-26E2-E34B-AB1A-9128A2F5E339}" type="presParOf" srcId="{E1338965-D87F-ED4C-8324-1A1AEAB3DF48}" destId="{F1912011-9097-5340-8B75-CBE3F7C2EED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A0B37D-F1D8-40E1-B4E4-F1A17BD23050}"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16BBF6C9-72F8-4A2E-85EA-29B2FF00AD92}">
      <dgm:prSet/>
      <dgm:spPr/>
      <dgm:t>
        <a:bodyPr/>
        <a:lstStyle/>
        <a:p>
          <a:r>
            <a:rPr lang="en-US" b="0" i="0" baseline="0"/>
            <a:t>Sustainable Living Plan</a:t>
          </a:r>
          <a:endParaRPr lang="en-US"/>
        </a:p>
      </dgm:t>
    </dgm:pt>
    <dgm:pt modelId="{5104CE88-36D2-4E83-8624-3313821A04E8}" type="parTrans" cxnId="{D43A2061-E6F6-4F55-9FFF-765EA86C4CA1}">
      <dgm:prSet/>
      <dgm:spPr/>
      <dgm:t>
        <a:bodyPr/>
        <a:lstStyle/>
        <a:p>
          <a:endParaRPr lang="en-US"/>
        </a:p>
      </dgm:t>
    </dgm:pt>
    <dgm:pt modelId="{0CC47C44-AFC2-421F-8091-9F5E63A87146}" type="sibTrans" cxnId="{D43A2061-E6F6-4F55-9FFF-765EA86C4CA1}">
      <dgm:prSet/>
      <dgm:spPr/>
      <dgm:t>
        <a:bodyPr/>
        <a:lstStyle/>
        <a:p>
          <a:endParaRPr lang="en-US"/>
        </a:p>
      </dgm:t>
    </dgm:pt>
    <dgm:pt modelId="{EF54E2B5-1E58-43E0-97DF-3D6D053C5941}">
      <dgm:prSet/>
      <dgm:spPr/>
      <dgm:t>
        <a:bodyPr/>
        <a:lstStyle/>
        <a:p>
          <a:r>
            <a:rPr lang="en-US" b="0" i="0" baseline="0"/>
            <a:t>Diverse leadership teams</a:t>
          </a:r>
          <a:endParaRPr lang="en-US"/>
        </a:p>
      </dgm:t>
    </dgm:pt>
    <dgm:pt modelId="{630C7B70-93F1-494C-8112-E0A11B22738D}" type="parTrans" cxnId="{30FAED87-21A8-423C-AFD6-06374749CD8B}">
      <dgm:prSet/>
      <dgm:spPr/>
      <dgm:t>
        <a:bodyPr/>
        <a:lstStyle/>
        <a:p>
          <a:endParaRPr lang="en-US"/>
        </a:p>
      </dgm:t>
    </dgm:pt>
    <dgm:pt modelId="{D52A2B1F-654C-408A-AAF9-81096E1B57D4}" type="sibTrans" cxnId="{30FAED87-21A8-423C-AFD6-06374749CD8B}">
      <dgm:prSet/>
      <dgm:spPr/>
      <dgm:t>
        <a:bodyPr/>
        <a:lstStyle/>
        <a:p>
          <a:endParaRPr lang="en-US"/>
        </a:p>
      </dgm:t>
    </dgm:pt>
    <dgm:pt modelId="{BBD805F8-FE4C-46EA-A3FD-68E5222FA9DC}">
      <dgm:prSet/>
      <dgm:spPr/>
      <dgm:t>
        <a:bodyPr/>
        <a:lstStyle/>
        <a:p>
          <a:r>
            <a:rPr lang="en-US" b="0" i="0" baseline="0"/>
            <a:t>Global stakeholder engagement</a:t>
          </a:r>
          <a:endParaRPr lang="en-US"/>
        </a:p>
      </dgm:t>
    </dgm:pt>
    <dgm:pt modelId="{0EBCAD1A-4E34-4830-8498-221C19A4C110}" type="parTrans" cxnId="{265BD18B-CE19-448E-BEAA-D64ADE127D1C}">
      <dgm:prSet/>
      <dgm:spPr/>
      <dgm:t>
        <a:bodyPr/>
        <a:lstStyle/>
        <a:p>
          <a:endParaRPr lang="en-US"/>
        </a:p>
      </dgm:t>
    </dgm:pt>
    <dgm:pt modelId="{AA74E0BC-A0D7-467E-947C-09B42E3E87C9}" type="sibTrans" cxnId="{265BD18B-CE19-448E-BEAA-D64ADE127D1C}">
      <dgm:prSet/>
      <dgm:spPr/>
      <dgm:t>
        <a:bodyPr/>
        <a:lstStyle/>
        <a:p>
          <a:endParaRPr lang="en-US"/>
        </a:p>
      </dgm:t>
    </dgm:pt>
    <dgm:pt modelId="{068D9F11-D16A-4249-B7FB-F3A27B20697F}" type="pres">
      <dgm:prSet presAssocID="{7DA0B37D-F1D8-40E1-B4E4-F1A17BD23050}" presName="Name0" presStyleCnt="0">
        <dgm:presLayoutVars>
          <dgm:dir/>
          <dgm:animLvl val="lvl"/>
          <dgm:resizeHandles val="exact"/>
        </dgm:presLayoutVars>
      </dgm:prSet>
      <dgm:spPr/>
    </dgm:pt>
    <dgm:pt modelId="{D3B7F6F9-1C7B-4BD6-8F67-30FB5E73EB1E}" type="pres">
      <dgm:prSet presAssocID="{16BBF6C9-72F8-4A2E-85EA-29B2FF00AD92}" presName="linNode" presStyleCnt="0"/>
      <dgm:spPr/>
    </dgm:pt>
    <dgm:pt modelId="{D0B5F4C6-A6C5-4C69-9750-D3F2FE627454}" type="pres">
      <dgm:prSet presAssocID="{16BBF6C9-72F8-4A2E-85EA-29B2FF00AD92}" presName="parentText" presStyleLbl="node1" presStyleIdx="0" presStyleCnt="3">
        <dgm:presLayoutVars>
          <dgm:chMax val="1"/>
          <dgm:bulletEnabled val="1"/>
        </dgm:presLayoutVars>
      </dgm:prSet>
      <dgm:spPr/>
    </dgm:pt>
    <dgm:pt modelId="{7950140F-78BF-4ACE-9448-ABD4658819B5}" type="pres">
      <dgm:prSet presAssocID="{0CC47C44-AFC2-421F-8091-9F5E63A87146}" presName="sp" presStyleCnt="0"/>
      <dgm:spPr/>
    </dgm:pt>
    <dgm:pt modelId="{44550204-A820-4531-B0EB-FC0F1C1A7C67}" type="pres">
      <dgm:prSet presAssocID="{EF54E2B5-1E58-43E0-97DF-3D6D053C5941}" presName="linNode" presStyleCnt="0"/>
      <dgm:spPr/>
    </dgm:pt>
    <dgm:pt modelId="{1599AA6B-7412-498F-AB9A-A8BC08E1EBA3}" type="pres">
      <dgm:prSet presAssocID="{EF54E2B5-1E58-43E0-97DF-3D6D053C5941}" presName="parentText" presStyleLbl="node1" presStyleIdx="1" presStyleCnt="3">
        <dgm:presLayoutVars>
          <dgm:chMax val="1"/>
          <dgm:bulletEnabled val="1"/>
        </dgm:presLayoutVars>
      </dgm:prSet>
      <dgm:spPr/>
    </dgm:pt>
    <dgm:pt modelId="{48BD5994-F071-450B-8452-EC1EC711A695}" type="pres">
      <dgm:prSet presAssocID="{D52A2B1F-654C-408A-AAF9-81096E1B57D4}" presName="sp" presStyleCnt="0"/>
      <dgm:spPr/>
    </dgm:pt>
    <dgm:pt modelId="{61FA14BD-7BB1-4017-8DEE-9E59EAEB092A}" type="pres">
      <dgm:prSet presAssocID="{BBD805F8-FE4C-46EA-A3FD-68E5222FA9DC}" presName="linNode" presStyleCnt="0"/>
      <dgm:spPr/>
    </dgm:pt>
    <dgm:pt modelId="{F787AC9E-7AD6-4519-B126-04A5F721EFA1}" type="pres">
      <dgm:prSet presAssocID="{BBD805F8-FE4C-46EA-A3FD-68E5222FA9DC}" presName="parentText" presStyleLbl="node1" presStyleIdx="2" presStyleCnt="3">
        <dgm:presLayoutVars>
          <dgm:chMax val="1"/>
          <dgm:bulletEnabled val="1"/>
        </dgm:presLayoutVars>
      </dgm:prSet>
      <dgm:spPr/>
    </dgm:pt>
  </dgm:ptLst>
  <dgm:cxnLst>
    <dgm:cxn modelId="{F0B3F829-1DE0-44D6-8C9B-E491D83EC11C}" type="presOf" srcId="{16BBF6C9-72F8-4A2E-85EA-29B2FF00AD92}" destId="{D0B5F4C6-A6C5-4C69-9750-D3F2FE627454}" srcOrd="0" destOrd="0" presId="urn:microsoft.com/office/officeart/2005/8/layout/vList5"/>
    <dgm:cxn modelId="{8BE5932A-2D30-4B07-BEFC-CFB4960CD0DF}" type="presOf" srcId="{BBD805F8-FE4C-46EA-A3FD-68E5222FA9DC}" destId="{F787AC9E-7AD6-4519-B126-04A5F721EFA1}" srcOrd="0" destOrd="0" presId="urn:microsoft.com/office/officeart/2005/8/layout/vList5"/>
    <dgm:cxn modelId="{D43A2061-E6F6-4F55-9FFF-765EA86C4CA1}" srcId="{7DA0B37D-F1D8-40E1-B4E4-F1A17BD23050}" destId="{16BBF6C9-72F8-4A2E-85EA-29B2FF00AD92}" srcOrd="0" destOrd="0" parTransId="{5104CE88-36D2-4E83-8624-3313821A04E8}" sibTransId="{0CC47C44-AFC2-421F-8091-9F5E63A87146}"/>
    <dgm:cxn modelId="{30FAED87-21A8-423C-AFD6-06374749CD8B}" srcId="{7DA0B37D-F1D8-40E1-B4E4-F1A17BD23050}" destId="{EF54E2B5-1E58-43E0-97DF-3D6D053C5941}" srcOrd="1" destOrd="0" parTransId="{630C7B70-93F1-494C-8112-E0A11B22738D}" sibTransId="{D52A2B1F-654C-408A-AAF9-81096E1B57D4}"/>
    <dgm:cxn modelId="{265BD18B-CE19-448E-BEAA-D64ADE127D1C}" srcId="{7DA0B37D-F1D8-40E1-B4E4-F1A17BD23050}" destId="{BBD805F8-FE4C-46EA-A3FD-68E5222FA9DC}" srcOrd="2" destOrd="0" parTransId="{0EBCAD1A-4E34-4830-8498-221C19A4C110}" sibTransId="{AA74E0BC-A0D7-467E-947C-09B42E3E87C9}"/>
    <dgm:cxn modelId="{E9BDF4B0-44D8-499F-B53B-5B6328903831}" type="presOf" srcId="{EF54E2B5-1E58-43E0-97DF-3D6D053C5941}" destId="{1599AA6B-7412-498F-AB9A-A8BC08E1EBA3}" srcOrd="0" destOrd="0" presId="urn:microsoft.com/office/officeart/2005/8/layout/vList5"/>
    <dgm:cxn modelId="{87C36BDD-73B9-4AD9-A64B-E2EFCEA36375}" type="presOf" srcId="{7DA0B37D-F1D8-40E1-B4E4-F1A17BD23050}" destId="{068D9F11-D16A-4249-B7FB-F3A27B20697F}" srcOrd="0" destOrd="0" presId="urn:microsoft.com/office/officeart/2005/8/layout/vList5"/>
    <dgm:cxn modelId="{40D14BEE-FE49-4450-B73A-BA05C8FE08EF}" type="presParOf" srcId="{068D9F11-D16A-4249-B7FB-F3A27B20697F}" destId="{D3B7F6F9-1C7B-4BD6-8F67-30FB5E73EB1E}" srcOrd="0" destOrd="0" presId="urn:microsoft.com/office/officeart/2005/8/layout/vList5"/>
    <dgm:cxn modelId="{0BE9D034-231B-4F90-8469-D8123DBA0B72}" type="presParOf" srcId="{D3B7F6F9-1C7B-4BD6-8F67-30FB5E73EB1E}" destId="{D0B5F4C6-A6C5-4C69-9750-D3F2FE627454}" srcOrd="0" destOrd="0" presId="urn:microsoft.com/office/officeart/2005/8/layout/vList5"/>
    <dgm:cxn modelId="{6F0B3333-9C41-424E-BA99-86A7D39B669F}" type="presParOf" srcId="{068D9F11-D16A-4249-B7FB-F3A27B20697F}" destId="{7950140F-78BF-4ACE-9448-ABD4658819B5}" srcOrd="1" destOrd="0" presId="urn:microsoft.com/office/officeart/2005/8/layout/vList5"/>
    <dgm:cxn modelId="{DFF8A087-6AEE-4F29-BAFC-C6955B2C1FC7}" type="presParOf" srcId="{068D9F11-D16A-4249-B7FB-F3A27B20697F}" destId="{44550204-A820-4531-B0EB-FC0F1C1A7C67}" srcOrd="2" destOrd="0" presId="urn:microsoft.com/office/officeart/2005/8/layout/vList5"/>
    <dgm:cxn modelId="{14F85628-DB2D-4420-88CD-321AC7F2540C}" type="presParOf" srcId="{44550204-A820-4531-B0EB-FC0F1C1A7C67}" destId="{1599AA6B-7412-498F-AB9A-A8BC08E1EBA3}" srcOrd="0" destOrd="0" presId="urn:microsoft.com/office/officeart/2005/8/layout/vList5"/>
    <dgm:cxn modelId="{B42426D7-036A-4CCF-A0A3-A0CDC4304B6A}" type="presParOf" srcId="{068D9F11-D16A-4249-B7FB-F3A27B20697F}" destId="{48BD5994-F071-450B-8452-EC1EC711A695}" srcOrd="3" destOrd="0" presId="urn:microsoft.com/office/officeart/2005/8/layout/vList5"/>
    <dgm:cxn modelId="{AB5F8EC6-0B2A-4C3B-B2BC-78D5F0746BD5}" type="presParOf" srcId="{068D9F11-D16A-4249-B7FB-F3A27B20697F}" destId="{61FA14BD-7BB1-4017-8DEE-9E59EAEB092A}" srcOrd="4" destOrd="0" presId="urn:microsoft.com/office/officeart/2005/8/layout/vList5"/>
    <dgm:cxn modelId="{C0CAAA19-E379-4C07-8979-E289239CA142}" type="presParOf" srcId="{61FA14BD-7BB1-4017-8DEE-9E59EAEB092A}" destId="{F787AC9E-7AD6-4519-B126-04A5F721EFA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FE8BBD-89CA-4ED9-A93B-D9A5FECAD21C}"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8C124A57-D02A-4002-A1F8-99E6CE72F649}">
      <dgm:prSet/>
      <dgm:spPr/>
      <dgm:t>
        <a:bodyPr/>
        <a:lstStyle/>
        <a:p>
          <a:r>
            <a:rPr lang="en-US" b="0" i="0" baseline="0"/>
            <a:t>Cross-cultural platform model</a:t>
          </a:r>
          <a:endParaRPr lang="en-US"/>
        </a:p>
      </dgm:t>
    </dgm:pt>
    <dgm:pt modelId="{0390B0BC-ECAD-4C3D-BDC3-0307A9B018D2}" type="parTrans" cxnId="{584F6FA8-4100-4E5A-8A40-38900E67352A}">
      <dgm:prSet/>
      <dgm:spPr/>
      <dgm:t>
        <a:bodyPr/>
        <a:lstStyle/>
        <a:p>
          <a:endParaRPr lang="en-US"/>
        </a:p>
      </dgm:t>
    </dgm:pt>
    <dgm:pt modelId="{9682EB2E-B4A8-4A19-A292-65EA4EFD0485}" type="sibTrans" cxnId="{584F6FA8-4100-4E5A-8A40-38900E67352A}">
      <dgm:prSet/>
      <dgm:spPr/>
      <dgm:t>
        <a:bodyPr/>
        <a:lstStyle/>
        <a:p>
          <a:endParaRPr lang="en-US"/>
        </a:p>
      </dgm:t>
    </dgm:pt>
    <dgm:pt modelId="{4F6E9C75-A97A-4D2F-922E-76806A323F16}">
      <dgm:prSet/>
      <dgm:spPr/>
      <dgm:t>
        <a:bodyPr/>
        <a:lstStyle/>
        <a:p>
          <a:r>
            <a:rPr lang="en-US" b="0" i="0" baseline="0" dirty="0"/>
            <a:t>Inclusion and belonging strategy</a:t>
          </a:r>
          <a:endParaRPr lang="en-US" dirty="0"/>
        </a:p>
      </dgm:t>
    </dgm:pt>
    <dgm:pt modelId="{BCEEF278-4536-4433-A396-C8EADCB9FA83}" type="parTrans" cxnId="{42A59255-7B24-4B89-846A-D62929EE0A7C}">
      <dgm:prSet/>
      <dgm:spPr/>
      <dgm:t>
        <a:bodyPr/>
        <a:lstStyle/>
        <a:p>
          <a:endParaRPr lang="en-US"/>
        </a:p>
      </dgm:t>
    </dgm:pt>
    <dgm:pt modelId="{0FCCC9FF-ACE7-4ABE-8361-F843486D92E9}" type="sibTrans" cxnId="{42A59255-7B24-4B89-846A-D62929EE0A7C}">
      <dgm:prSet/>
      <dgm:spPr/>
      <dgm:t>
        <a:bodyPr/>
        <a:lstStyle/>
        <a:p>
          <a:endParaRPr lang="en-US"/>
        </a:p>
      </dgm:t>
    </dgm:pt>
    <dgm:pt modelId="{968BE0F5-7041-4E06-A153-01FD424F3415}">
      <dgm:prSet/>
      <dgm:spPr/>
      <dgm:t>
        <a:bodyPr/>
        <a:lstStyle/>
        <a:p>
          <a:r>
            <a:rPr lang="en-US" b="0" i="0" baseline="0"/>
            <a:t>Community conflict management</a:t>
          </a:r>
          <a:endParaRPr lang="en-US"/>
        </a:p>
      </dgm:t>
    </dgm:pt>
    <dgm:pt modelId="{69484319-2438-492E-854C-6DD2E7BCF260}" type="parTrans" cxnId="{F62E822E-5E10-4857-9195-7A412953CC8D}">
      <dgm:prSet/>
      <dgm:spPr/>
      <dgm:t>
        <a:bodyPr/>
        <a:lstStyle/>
        <a:p>
          <a:endParaRPr lang="en-US"/>
        </a:p>
      </dgm:t>
    </dgm:pt>
    <dgm:pt modelId="{B0248516-5283-4397-BA92-1CACFD0C6389}" type="sibTrans" cxnId="{F62E822E-5E10-4857-9195-7A412953CC8D}">
      <dgm:prSet/>
      <dgm:spPr/>
      <dgm:t>
        <a:bodyPr/>
        <a:lstStyle/>
        <a:p>
          <a:endParaRPr lang="en-US"/>
        </a:p>
      </dgm:t>
    </dgm:pt>
    <dgm:pt modelId="{61D80584-28C7-4308-8DEF-82A1C59AF68E}" type="pres">
      <dgm:prSet presAssocID="{70FE8BBD-89CA-4ED9-A93B-D9A5FECAD21C}" presName="Name0" presStyleCnt="0">
        <dgm:presLayoutVars>
          <dgm:dir/>
          <dgm:animLvl val="lvl"/>
          <dgm:resizeHandles val="exact"/>
        </dgm:presLayoutVars>
      </dgm:prSet>
      <dgm:spPr/>
    </dgm:pt>
    <dgm:pt modelId="{8F09A25B-CD1A-4976-98B4-3D1097D8373C}" type="pres">
      <dgm:prSet presAssocID="{8C124A57-D02A-4002-A1F8-99E6CE72F649}" presName="linNode" presStyleCnt="0"/>
      <dgm:spPr/>
    </dgm:pt>
    <dgm:pt modelId="{23DA82EE-0DC7-4DDC-BA30-98D0F570402F}" type="pres">
      <dgm:prSet presAssocID="{8C124A57-D02A-4002-A1F8-99E6CE72F649}" presName="parentText" presStyleLbl="node1" presStyleIdx="0" presStyleCnt="3">
        <dgm:presLayoutVars>
          <dgm:chMax val="1"/>
          <dgm:bulletEnabled val="1"/>
        </dgm:presLayoutVars>
      </dgm:prSet>
      <dgm:spPr/>
    </dgm:pt>
    <dgm:pt modelId="{3277249B-5329-4CD0-B9A4-CC14CAC6316F}" type="pres">
      <dgm:prSet presAssocID="{9682EB2E-B4A8-4A19-A292-65EA4EFD0485}" presName="sp" presStyleCnt="0"/>
      <dgm:spPr/>
    </dgm:pt>
    <dgm:pt modelId="{7260C0D4-646E-4C0D-895F-02CD5FE5B818}" type="pres">
      <dgm:prSet presAssocID="{4F6E9C75-A97A-4D2F-922E-76806A323F16}" presName="linNode" presStyleCnt="0"/>
      <dgm:spPr/>
    </dgm:pt>
    <dgm:pt modelId="{8FF61C37-09C8-41EF-B293-98E4CA6543CD}" type="pres">
      <dgm:prSet presAssocID="{4F6E9C75-A97A-4D2F-922E-76806A323F16}" presName="parentText" presStyleLbl="node1" presStyleIdx="1" presStyleCnt="3">
        <dgm:presLayoutVars>
          <dgm:chMax val="1"/>
          <dgm:bulletEnabled val="1"/>
        </dgm:presLayoutVars>
      </dgm:prSet>
      <dgm:spPr/>
    </dgm:pt>
    <dgm:pt modelId="{F604FDBB-0E65-443F-A3E4-5791CC02CC43}" type="pres">
      <dgm:prSet presAssocID="{0FCCC9FF-ACE7-4ABE-8361-F843486D92E9}" presName="sp" presStyleCnt="0"/>
      <dgm:spPr/>
    </dgm:pt>
    <dgm:pt modelId="{68AE23C0-8ACA-46EE-8956-3DE48A27F019}" type="pres">
      <dgm:prSet presAssocID="{968BE0F5-7041-4E06-A153-01FD424F3415}" presName="linNode" presStyleCnt="0"/>
      <dgm:spPr/>
    </dgm:pt>
    <dgm:pt modelId="{36BA290C-870D-433F-AD95-D18803130DF2}" type="pres">
      <dgm:prSet presAssocID="{968BE0F5-7041-4E06-A153-01FD424F3415}" presName="parentText" presStyleLbl="node1" presStyleIdx="2" presStyleCnt="3">
        <dgm:presLayoutVars>
          <dgm:chMax val="1"/>
          <dgm:bulletEnabled val="1"/>
        </dgm:presLayoutVars>
      </dgm:prSet>
      <dgm:spPr/>
    </dgm:pt>
  </dgm:ptLst>
  <dgm:cxnLst>
    <dgm:cxn modelId="{F62E822E-5E10-4857-9195-7A412953CC8D}" srcId="{70FE8BBD-89CA-4ED9-A93B-D9A5FECAD21C}" destId="{968BE0F5-7041-4E06-A153-01FD424F3415}" srcOrd="2" destOrd="0" parTransId="{69484319-2438-492E-854C-6DD2E7BCF260}" sibTransId="{B0248516-5283-4397-BA92-1CACFD0C6389}"/>
    <dgm:cxn modelId="{42A59255-7B24-4B89-846A-D62929EE0A7C}" srcId="{70FE8BBD-89CA-4ED9-A93B-D9A5FECAD21C}" destId="{4F6E9C75-A97A-4D2F-922E-76806A323F16}" srcOrd="1" destOrd="0" parTransId="{BCEEF278-4536-4433-A396-C8EADCB9FA83}" sibTransId="{0FCCC9FF-ACE7-4ABE-8361-F843486D92E9}"/>
    <dgm:cxn modelId="{D7F1F87C-678E-40DF-8516-2C94A904BF42}" type="presOf" srcId="{70FE8BBD-89CA-4ED9-A93B-D9A5FECAD21C}" destId="{61D80584-28C7-4308-8DEF-82A1C59AF68E}" srcOrd="0" destOrd="0" presId="urn:microsoft.com/office/officeart/2005/8/layout/vList5"/>
    <dgm:cxn modelId="{7C440B90-B5A3-4A2A-A888-6FB80B02A6C3}" type="presOf" srcId="{8C124A57-D02A-4002-A1F8-99E6CE72F649}" destId="{23DA82EE-0DC7-4DDC-BA30-98D0F570402F}" srcOrd="0" destOrd="0" presId="urn:microsoft.com/office/officeart/2005/8/layout/vList5"/>
    <dgm:cxn modelId="{584F6FA8-4100-4E5A-8A40-38900E67352A}" srcId="{70FE8BBD-89CA-4ED9-A93B-D9A5FECAD21C}" destId="{8C124A57-D02A-4002-A1F8-99E6CE72F649}" srcOrd="0" destOrd="0" parTransId="{0390B0BC-ECAD-4C3D-BDC3-0307A9B018D2}" sibTransId="{9682EB2E-B4A8-4A19-A292-65EA4EFD0485}"/>
    <dgm:cxn modelId="{798C37AB-0DDD-4D7D-8F2A-1EC599CF377E}" type="presOf" srcId="{4F6E9C75-A97A-4D2F-922E-76806A323F16}" destId="{8FF61C37-09C8-41EF-B293-98E4CA6543CD}" srcOrd="0" destOrd="0" presId="urn:microsoft.com/office/officeart/2005/8/layout/vList5"/>
    <dgm:cxn modelId="{9F5C3CB0-C18A-4875-9CEC-F7F3888D584E}" type="presOf" srcId="{968BE0F5-7041-4E06-A153-01FD424F3415}" destId="{36BA290C-870D-433F-AD95-D18803130DF2}" srcOrd="0" destOrd="0" presId="urn:microsoft.com/office/officeart/2005/8/layout/vList5"/>
    <dgm:cxn modelId="{75AF9CF6-A29E-4165-9D0B-DF0B7BDA6586}" type="presParOf" srcId="{61D80584-28C7-4308-8DEF-82A1C59AF68E}" destId="{8F09A25B-CD1A-4976-98B4-3D1097D8373C}" srcOrd="0" destOrd="0" presId="urn:microsoft.com/office/officeart/2005/8/layout/vList5"/>
    <dgm:cxn modelId="{A56208BB-FBFE-4276-8E3C-F6EBA80075B6}" type="presParOf" srcId="{8F09A25B-CD1A-4976-98B4-3D1097D8373C}" destId="{23DA82EE-0DC7-4DDC-BA30-98D0F570402F}" srcOrd="0" destOrd="0" presId="urn:microsoft.com/office/officeart/2005/8/layout/vList5"/>
    <dgm:cxn modelId="{C3B68FDB-6E37-498D-B0B0-40F8776952E6}" type="presParOf" srcId="{61D80584-28C7-4308-8DEF-82A1C59AF68E}" destId="{3277249B-5329-4CD0-B9A4-CC14CAC6316F}" srcOrd="1" destOrd="0" presId="urn:microsoft.com/office/officeart/2005/8/layout/vList5"/>
    <dgm:cxn modelId="{FBDD3FDF-2A2C-45A7-82A0-DAEB343C78F8}" type="presParOf" srcId="{61D80584-28C7-4308-8DEF-82A1C59AF68E}" destId="{7260C0D4-646E-4C0D-895F-02CD5FE5B818}" srcOrd="2" destOrd="0" presId="urn:microsoft.com/office/officeart/2005/8/layout/vList5"/>
    <dgm:cxn modelId="{E1FFC5B7-3C35-4606-83D1-9D36634FDB49}" type="presParOf" srcId="{7260C0D4-646E-4C0D-895F-02CD5FE5B818}" destId="{8FF61C37-09C8-41EF-B293-98E4CA6543CD}" srcOrd="0" destOrd="0" presId="urn:microsoft.com/office/officeart/2005/8/layout/vList5"/>
    <dgm:cxn modelId="{4518CFFD-F192-43F6-B7FC-A8BAAF106186}" type="presParOf" srcId="{61D80584-28C7-4308-8DEF-82A1C59AF68E}" destId="{F604FDBB-0E65-443F-A3E4-5791CC02CC43}" srcOrd="3" destOrd="0" presId="urn:microsoft.com/office/officeart/2005/8/layout/vList5"/>
    <dgm:cxn modelId="{7AF5735F-9621-43C3-94AA-6A452791B614}" type="presParOf" srcId="{61D80584-28C7-4308-8DEF-82A1C59AF68E}" destId="{68AE23C0-8ACA-46EE-8956-3DE48A27F019}" srcOrd="4" destOrd="0" presId="urn:microsoft.com/office/officeart/2005/8/layout/vList5"/>
    <dgm:cxn modelId="{E61C108C-3224-451E-9C14-508BBADBA17B}" type="presParOf" srcId="{68AE23C0-8ACA-46EE-8956-3DE48A27F019}" destId="{36BA290C-870D-433F-AD95-D18803130DF2}"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65B1DE-14AD-4D1B-A1C6-5ED4AF173F9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FFA068B9-A814-4D0E-B79B-B5B52F0A7341}">
      <dgm:prSet/>
      <dgm:spPr/>
      <dgm:t>
        <a:bodyPr/>
        <a:lstStyle/>
        <a:p>
          <a:r>
            <a:rPr lang="en-US" b="0" i="0" baseline="0"/>
            <a:t>Enhances trust</a:t>
          </a:r>
          <a:endParaRPr lang="en-US"/>
        </a:p>
      </dgm:t>
    </dgm:pt>
    <dgm:pt modelId="{9BEB8565-C694-47C9-A161-00B3E5DF943D}" type="parTrans" cxnId="{CBEE52D9-ECD8-4460-BA73-03F34DC82831}">
      <dgm:prSet/>
      <dgm:spPr/>
      <dgm:t>
        <a:bodyPr/>
        <a:lstStyle/>
        <a:p>
          <a:endParaRPr lang="en-US"/>
        </a:p>
      </dgm:t>
    </dgm:pt>
    <dgm:pt modelId="{5A21BF17-6157-4532-8B6B-296F8354B7BE}" type="sibTrans" cxnId="{CBEE52D9-ECD8-4460-BA73-03F34DC82831}">
      <dgm:prSet/>
      <dgm:spPr/>
      <dgm:t>
        <a:bodyPr/>
        <a:lstStyle/>
        <a:p>
          <a:endParaRPr lang="en-US"/>
        </a:p>
      </dgm:t>
    </dgm:pt>
    <dgm:pt modelId="{79278DD1-7C25-44A3-A1EE-2636E7A0DA58}">
      <dgm:prSet/>
      <dgm:spPr/>
      <dgm:t>
        <a:bodyPr/>
        <a:lstStyle/>
        <a:p>
          <a:r>
            <a:rPr lang="en-US" b="0" i="0" baseline="0"/>
            <a:t>Improves team performance</a:t>
          </a:r>
          <a:endParaRPr lang="en-US"/>
        </a:p>
      </dgm:t>
    </dgm:pt>
    <dgm:pt modelId="{C41BDFFA-08FE-48E6-BE88-3014303AB6E7}" type="parTrans" cxnId="{95A808D2-C1F3-48C3-A3DA-AE59FA9F7C22}">
      <dgm:prSet/>
      <dgm:spPr/>
      <dgm:t>
        <a:bodyPr/>
        <a:lstStyle/>
        <a:p>
          <a:endParaRPr lang="en-US"/>
        </a:p>
      </dgm:t>
    </dgm:pt>
    <dgm:pt modelId="{D0734B83-22BE-4D38-8462-731CFFE4CD34}" type="sibTrans" cxnId="{95A808D2-C1F3-48C3-A3DA-AE59FA9F7C22}">
      <dgm:prSet/>
      <dgm:spPr/>
      <dgm:t>
        <a:bodyPr/>
        <a:lstStyle/>
        <a:p>
          <a:endParaRPr lang="en-US"/>
        </a:p>
      </dgm:t>
    </dgm:pt>
    <dgm:pt modelId="{5B9AA2B2-4A60-4012-BFF7-B3B983B84D1A}">
      <dgm:prSet/>
      <dgm:spPr/>
      <dgm:t>
        <a:bodyPr/>
        <a:lstStyle/>
        <a:p>
          <a:r>
            <a:rPr lang="en-US" b="0" i="0" baseline="0"/>
            <a:t>Supports global strategy</a:t>
          </a:r>
          <a:endParaRPr lang="en-US"/>
        </a:p>
      </dgm:t>
    </dgm:pt>
    <dgm:pt modelId="{D7E7E0CE-CBAF-48B2-9CC7-953DFE3059A3}" type="parTrans" cxnId="{989EDA97-7B5F-40C4-90B8-AEE4FAC19984}">
      <dgm:prSet/>
      <dgm:spPr/>
      <dgm:t>
        <a:bodyPr/>
        <a:lstStyle/>
        <a:p>
          <a:endParaRPr lang="en-US"/>
        </a:p>
      </dgm:t>
    </dgm:pt>
    <dgm:pt modelId="{6C9E9B44-8285-4036-947B-B30FA344872D}" type="sibTrans" cxnId="{989EDA97-7B5F-40C4-90B8-AEE4FAC19984}">
      <dgm:prSet/>
      <dgm:spPr/>
      <dgm:t>
        <a:bodyPr/>
        <a:lstStyle/>
        <a:p>
          <a:endParaRPr lang="en-US"/>
        </a:p>
      </dgm:t>
    </dgm:pt>
    <dgm:pt modelId="{CACFC2A0-0FA4-42F7-8BEC-E9EBB5B87169}">
      <dgm:prSet/>
      <dgm:spPr/>
      <dgm:t>
        <a:bodyPr/>
        <a:lstStyle/>
        <a:p>
          <a:r>
            <a:rPr lang="en-US" b="0" i="0" baseline="0"/>
            <a:t>Encourages innovation</a:t>
          </a:r>
          <a:endParaRPr lang="en-US"/>
        </a:p>
      </dgm:t>
    </dgm:pt>
    <dgm:pt modelId="{E7576B88-FC33-42E1-AF0E-2B19736E4F74}" type="parTrans" cxnId="{7720D506-3D0E-4B65-BCE2-4D534D58391C}">
      <dgm:prSet/>
      <dgm:spPr/>
      <dgm:t>
        <a:bodyPr/>
        <a:lstStyle/>
        <a:p>
          <a:endParaRPr lang="en-US"/>
        </a:p>
      </dgm:t>
    </dgm:pt>
    <dgm:pt modelId="{A34007F4-5E94-43BE-82B5-32C40E01AE70}" type="sibTrans" cxnId="{7720D506-3D0E-4B65-BCE2-4D534D58391C}">
      <dgm:prSet/>
      <dgm:spPr/>
      <dgm:t>
        <a:bodyPr/>
        <a:lstStyle/>
        <a:p>
          <a:endParaRPr lang="en-US"/>
        </a:p>
      </dgm:t>
    </dgm:pt>
    <dgm:pt modelId="{B81F8C1E-F4D1-402E-87A0-7518107012FC}" type="pres">
      <dgm:prSet presAssocID="{DC65B1DE-14AD-4D1B-A1C6-5ED4AF173F9B}" presName="Name0" presStyleCnt="0">
        <dgm:presLayoutVars>
          <dgm:dir/>
          <dgm:animLvl val="lvl"/>
          <dgm:resizeHandles val="exact"/>
        </dgm:presLayoutVars>
      </dgm:prSet>
      <dgm:spPr/>
    </dgm:pt>
    <dgm:pt modelId="{8CC808A1-2CF7-4E54-84EC-D91BD597CFB2}" type="pres">
      <dgm:prSet presAssocID="{FFA068B9-A814-4D0E-B79B-B5B52F0A7341}" presName="linNode" presStyleCnt="0"/>
      <dgm:spPr/>
    </dgm:pt>
    <dgm:pt modelId="{ECFE97EA-9FA2-44B0-B3A2-8461AD4FCD34}" type="pres">
      <dgm:prSet presAssocID="{FFA068B9-A814-4D0E-B79B-B5B52F0A7341}" presName="parentText" presStyleLbl="node1" presStyleIdx="0" presStyleCnt="4">
        <dgm:presLayoutVars>
          <dgm:chMax val="1"/>
          <dgm:bulletEnabled val="1"/>
        </dgm:presLayoutVars>
      </dgm:prSet>
      <dgm:spPr/>
    </dgm:pt>
    <dgm:pt modelId="{1925463C-C096-4835-ADC7-4A9D086FC8D1}" type="pres">
      <dgm:prSet presAssocID="{5A21BF17-6157-4532-8B6B-296F8354B7BE}" presName="sp" presStyleCnt="0"/>
      <dgm:spPr/>
    </dgm:pt>
    <dgm:pt modelId="{E3970667-7ACE-4E0C-9E83-173811304225}" type="pres">
      <dgm:prSet presAssocID="{79278DD1-7C25-44A3-A1EE-2636E7A0DA58}" presName="linNode" presStyleCnt="0"/>
      <dgm:spPr/>
    </dgm:pt>
    <dgm:pt modelId="{4E3C714B-8B39-4AE5-8F75-485F2AF332E4}" type="pres">
      <dgm:prSet presAssocID="{79278DD1-7C25-44A3-A1EE-2636E7A0DA58}" presName="parentText" presStyleLbl="node1" presStyleIdx="1" presStyleCnt="4">
        <dgm:presLayoutVars>
          <dgm:chMax val="1"/>
          <dgm:bulletEnabled val="1"/>
        </dgm:presLayoutVars>
      </dgm:prSet>
      <dgm:spPr/>
    </dgm:pt>
    <dgm:pt modelId="{94AB48FD-E5D5-4194-A186-BC872201E66D}" type="pres">
      <dgm:prSet presAssocID="{D0734B83-22BE-4D38-8462-731CFFE4CD34}" presName="sp" presStyleCnt="0"/>
      <dgm:spPr/>
    </dgm:pt>
    <dgm:pt modelId="{A196F1FC-0581-42FD-8688-3F31D2C51C64}" type="pres">
      <dgm:prSet presAssocID="{5B9AA2B2-4A60-4012-BFF7-B3B983B84D1A}" presName="linNode" presStyleCnt="0"/>
      <dgm:spPr/>
    </dgm:pt>
    <dgm:pt modelId="{6A7ADAEC-2B46-413A-AF85-81365EA5C80B}" type="pres">
      <dgm:prSet presAssocID="{5B9AA2B2-4A60-4012-BFF7-B3B983B84D1A}" presName="parentText" presStyleLbl="node1" presStyleIdx="2" presStyleCnt="4">
        <dgm:presLayoutVars>
          <dgm:chMax val="1"/>
          <dgm:bulletEnabled val="1"/>
        </dgm:presLayoutVars>
      </dgm:prSet>
      <dgm:spPr/>
    </dgm:pt>
    <dgm:pt modelId="{847AE700-ED1A-46DB-AECB-14FB45EEACD9}" type="pres">
      <dgm:prSet presAssocID="{6C9E9B44-8285-4036-947B-B30FA344872D}" presName="sp" presStyleCnt="0"/>
      <dgm:spPr/>
    </dgm:pt>
    <dgm:pt modelId="{5C17C6BB-0249-465A-B9D4-6735AE00EC3C}" type="pres">
      <dgm:prSet presAssocID="{CACFC2A0-0FA4-42F7-8BEC-E9EBB5B87169}" presName="linNode" presStyleCnt="0"/>
      <dgm:spPr/>
    </dgm:pt>
    <dgm:pt modelId="{AFF0B890-AE02-459B-A0EF-F4D94ABFA77A}" type="pres">
      <dgm:prSet presAssocID="{CACFC2A0-0FA4-42F7-8BEC-E9EBB5B87169}" presName="parentText" presStyleLbl="node1" presStyleIdx="3" presStyleCnt="4">
        <dgm:presLayoutVars>
          <dgm:chMax val="1"/>
          <dgm:bulletEnabled val="1"/>
        </dgm:presLayoutVars>
      </dgm:prSet>
      <dgm:spPr/>
    </dgm:pt>
  </dgm:ptLst>
  <dgm:cxnLst>
    <dgm:cxn modelId="{7720D506-3D0E-4B65-BCE2-4D534D58391C}" srcId="{DC65B1DE-14AD-4D1B-A1C6-5ED4AF173F9B}" destId="{CACFC2A0-0FA4-42F7-8BEC-E9EBB5B87169}" srcOrd="3" destOrd="0" parTransId="{E7576B88-FC33-42E1-AF0E-2B19736E4F74}" sibTransId="{A34007F4-5E94-43BE-82B5-32C40E01AE70}"/>
    <dgm:cxn modelId="{B0768725-CD1A-4EF6-8C6E-18827B8F3C0F}" type="presOf" srcId="{DC65B1DE-14AD-4D1B-A1C6-5ED4AF173F9B}" destId="{B81F8C1E-F4D1-402E-87A0-7518107012FC}" srcOrd="0" destOrd="0" presId="urn:microsoft.com/office/officeart/2005/8/layout/vList5"/>
    <dgm:cxn modelId="{F4A44C2C-B72E-466A-8B29-F465837A909D}" type="presOf" srcId="{FFA068B9-A814-4D0E-B79B-B5B52F0A7341}" destId="{ECFE97EA-9FA2-44B0-B3A2-8461AD4FCD34}" srcOrd="0" destOrd="0" presId="urn:microsoft.com/office/officeart/2005/8/layout/vList5"/>
    <dgm:cxn modelId="{C8D88869-89AE-4BE5-96B3-480349988F92}" type="presOf" srcId="{5B9AA2B2-4A60-4012-BFF7-B3B983B84D1A}" destId="{6A7ADAEC-2B46-413A-AF85-81365EA5C80B}" srcOrd="0" destOrd="0" presId="urn:microsoft.com/office/officeart/2005/8/layout/vList5"/>
    <dgm:cxn modelId="{989EDA97-7B5F-40C4-90B8-AEE4FAC19984}" srcId="{DC65B1DE-14AD-4D1B-A1C6-5ED4AF173F9B}" destId="{5B9AA2B2-4A60-4012-BFF7-B3B983B84D1A}" srcOrd="2" destOrd="0" parTransId="{D7E7E0CE-CBAF-48B2-9CC7-953DFE3059A3}" sibTransId="{6C9E9B44-8285-4036-947B-B30FA344872D}"/>
    <dgm:cxn modelId="{78BF31A7-14B0-49B5-8F49-9AC5AB3D9739}" type="presOf" srcId="{CACFC2A0-0FA4-42F7-8BEC-E9EBB5B87169}" destId="{AFF0B890-AE02-459B-A0EF-F4D94ABFA77A}" srcOrd="0" destOrd="0" presId="urn:microsoft.com/office/officeart/2005/8/layout/vList5"/>
    <dgm:cxn modelId="{B5A02ED0-EE28-4EA9-B19B-40C5D6196792}" type="presOf" srcId="{79278DD1-7C25-44A3-A1EE-2636E7A0DA58}" destId="{4E3C714B-8B39-4AE5-8F75-485F2AF332E4}" srcOrd="0" destOrd="0" presId="urn:microsoft.com/office/officeart/2005/8/layout/vList5"/>
    <dgm:cxn modelId="{95A808D2-C1F3-48C3-A3DA-AE59FA9F7C22}" srcId="{DC65B1DE-14AD-4D1B-A1C6-5ED4AF173F9B}" destId="{79278DD1-7C25-44A3-A1EE-2636E7A0DA58}" srcOrd="1" destOrd="0" parTransId="{C41BDFFA-08FE-48E6-BE88-3014303AB6E7}" sibTransId="{D0734B83-22BE-4D38-8462-731CFFE4CD34}"/>
    <dgm:cxn modelId="{CBEE52D9-ECD8-4460-BA73-03F34DC82831}" srcId="{DC65B1DE-14AD-4D1B-A1C6-5ED4AF173F9B}" destId="{FFA068B9-A814-4D0E-B79B-B5B52F0A7341}" srcOrd="0" destOrd="0" parTransId="{9BEB8565-C694-47C9-A161-00B3E5DF943D}" sibTransId="{5A21BF17-6157-4532-8B6B-296F8354B7BE}"/>
    <dgm:cxn modelId="{F6FE803C-25E9-49EF-93B8-28E4A1CBA3C0}" type="presParOf" srcId="{B81F8C1E-F4D1-402E-87A0-7518107012FC}" destId="{8CC808A1-2CF7-4E54-84EC-D91BD597CFB2}" srcOrd="0" destOrd="0" presId="urn:microsoft.com/office/officeart/2005/8/layout/vList5"/>
    <dgm:cxn modelId="{8A94822A-C673-4D4C-BD0F-AC16FC56B5B2}" type="presParOf" srcId="{8CC808A1-2CF7-4E54-84EC-D91BD597CFB2}" destId="{ECFE97EA-9FA2-44B0-B3A2-8461AD4FCD34}" srcOrd="0" destOrd="0" presId="urn:microsoft.com/office/officeart/2005/8/layout/vList5"/>
    <dgm:cxn modelId="{961F3DE9-8F14-4539-8BDB-E7EA9C22C9EC}" type="presParOf" srcId="{B81F8C1E-F4D1-402E-87A0-7518107012FC}" destId="{1925463C-C096-4835-ADC7-4A9D086FC8D1}" srcOrd="1" destOrd="0" presId="urn:microsoft.com/office/officeart/2005/8/layout/vList5"/>
    <dgm:cxn modelId="{15111876-0DC4-4AF0-880E-DD99A4A4E099}" type="presParOf" srcId="{B81F8C1E-F4D1-402E-87A0-7518107012FC}" destId="{E3970667-7ACE-4E0C-9E83-173811304225}" srcOrd="2" destOrd="0" presId="urn:microsoft.com/office/officeart/2005/8/layout/vList5"/>
    <dgm:cxn modelId="{48597529-F82A-4C94-A3C2-12455E13389D}" type="presParOf" srcId="{E3970667-7ACE-4E0C-9E83-173811304225}" destId="{4E3C714B-8B39-4AE5-8F75-485F2AF332E4}" srcOrd="0" destOrd="0" presId="urn:microsoft.com/office/officeart/2005/8/layout/vList5"/>
    <dgm:cxn modelId="{D94E1414-59F4-4B27-9CF5-9AA08D5C051C}" type="presParOf" srcId="{B81F8C1E-F4D1-402E-87A0-7518107012FC}" destId="{94AB48FD-E5D5-4194-A186-BC872201E66D}" srcOrd="3" destOrd="0" presId="urn:microsoft.com/office/officeart/2005/8/layout/vList5"/>
    <dgm:cxn modelId="{024CFF7C-38E5-43DA-BDF8-EF91DEBD89A8}" type="presParOf" srcId="{B81F8C1E-F4D1-402E-87A0-7518107012FC}" destId="{A196F1FC-0581-42FD-8688-3F31D2C51C64}" srcOrd="4" destOrd="0" presId="urn:microsoft.com/office/officeart/2005/8/layout/vList5"/>
    <dgm:cxn modelId="{F0AFB348-D4DD-4294-B91E-FAA1132F5E1C}" type="presParOf" srcId="{A196F1FC-0581-42FD-8688-3F31D2C51C64}" destId="{6A7ADAEC-2B46-413A-AF85-81365EA5C80B}" srcOrd="0" destOrd="0" presId="urn:microsoft.com/office/officeart/2005/8/layout/vList5"/>
    <dgm:cxn modelId="{98CD5D04-3D0E-4A08-92E3-F777E7C07662}" type="presParOf" srcId="{B81F8C1E-F4D1-402E-87A0-7518107012FC}" destId="{847AE700-ED1A-46DB-AECB-14FB45EEACD9}" srcOrd="5" destOrd="0" presId="urn:microsoft.com/office/officeart/2005/8/layout/vList5"/>
    <dgm:cxn modelId="{3E328BBA-9DEB-4BDD-87AA-B4CD5E4975D9}" type="presParOf" srcId="{B81F8C1E-F4D1-402E-87A0-7518107012FC}" destId="{5C17C6BB-0249-465A-B9D4-6735AE00EC3C}" srcOrd="6" destOrd="0" presId="urn:microsoft.com/office/officeart/2005/8/layout/vList5"/>
    <dgm:cxn modelId="{53E86292-429A-49AD-8E91-4A701C65119F}" type="presParOf" srcId="{5C17C6BB-0249-465A-B9D4-6735AE00EC3C}" destId="{AFF0B890-AE02-459B-A0EF-F4D94ABFA77A}"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E934600-AAEE-4EC2-BC5B-85B562402CD2}"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D64E281B-705B-4ADB-909E-026662FBC223}">
      <dgm:prSet/>
      <dgm:spPr/>
      <dgm:t>
        <a:bodyPr/>
        <a:lstStyle/>
        <a:p>
          <a:r>
            <a:rPr lang="en-US" b="0" i="0" baseline="0"/>
            <a:t>Difficult to measure</a:t>
          </a:r>
          <a:endParaRPr lang="en-US"/>
        </a:p>
      </dgm:t>
    </dgm:pt>
    <dgm:pt modelId="{8CA784FD-F2CC-44F9-A948-13A76C13F452}" type="parTrans" cxnId="{C14CDC26-20C3-4318-A2DA-1C0ED772646F}">
      <dgm:prSet/>
      <dgm:spPr/>
      <dgm:t>
        <a:bodyPr/>
        <a:lstStyle/>
        <a:p>
          <a:endParaRPr lang="en-US"/>
        </a:p>
      </dgm:t>
    </dgm:pt>
    <dgm:pt modelId="{F9EE19CC-EF84-4EA3-88A6-8AB976D3E732}" type="sibTrans" cxnId="{C14CDC26-20C3-4318-A2DA-1C0ED772646F}">
      <dgm:prSet/>
      <dgm:spPr/>
      <dgm:t>
        <a:bodyPr/>
        <a:lstStyle/>
        <a:p>
          <a:endParaRPr lang="en-US"/>
        </a:p>
      </dgm:t>
    </dgm:pt>
    <dgm:pt modelId="{2B39C042-493C-4BE4-87B0-4CD58CD43121}">
      <dgm:prSet/>
      <dgm:spPr/>
      <dgm:t>
        <a:bodyPr/>
        <a:lstStyle/>
        <a:p>
          <a:r>
            <a:rPr lang="en-US" b="0" i="0" baseline="0"/>
            <a:t>Risk of cultural stereotyping</a:t>
          </a:r>
          <a:endParaRPr lang="en-US"/>
        </a:p>
      </dgm:t>
    </dgm:pt>
    <dgm:pt modelId="{95E9D2C6-BE7B-4746-8C7D-D5774B93D5FE}" type="parTrans" cxnId="{041999A2-1D0E-476B-9C8E-16FDB976CC27}">
      <dgm:prSet/>
      <dgm:spPr/>
      <dgm:t>
        <a:bodyPr/>
        <a:lstStyle/>
        <a:p>
          <a:endParaRPr lang="en-US"/>
        </a:p>
      </dgm:t>
    </dgm:pt>
    <dgm:pt modelId="{02307C0E-7746-4E7F-9DA7-E873CD1D1245}" type="sibTrans" cxnId="{041999A2-1D0E-476B-9C8E-16FDB976CC27}">
      <dgm:prSet/>
      <dgm:spPr/>
      <dgm:t>
        <a:bodyPr/>
        <a:lstStyle/>
        <a:p>
          <a:endParaRPr lang="en-US"/>
        </a:p>
      </dgm:t>
    </dgm:pt>
    <dgm:pt modelId="{A502EF27-E04E-4F5F-9F93-C180BD16FFF6}">
      <dgm:prSet/>
      <dgm:spPr/>
      <dgm:t>
        <a:bodyPr/>
        <a:lstStyle/>
        <a:p>
          <a:r>
            <a:rPr lang="en-US" b="0" i="0" baseline="0"/>
            <a:t>Overemphasis on harmony</a:t>
          </a:r>
          <a:endParaRPr lang="en-US"/>
        </a:p>
      </dgm:t>
    </dgm:pt>
    <dgm:pt modelId="{3571614D-B333-45F1-9907-1DD3AD590C21}" type="parTrans" cxnId="{69558A97-42DF-49C3-A17F-535E826C5207}">
      <dgm:prSet/>
      <dgm:spPr/>
      <dgm:t>
        <a:bodyPr/>
        <a:lstStyle/>
        <a:p>
          <a:endParaRPr lang="en-US"/>
        </a:p>
      </dgm:t>
    </dgm:pt>
    <dgm:pt modelId="{406BE6C2-CA02-4871-A8AE-0E87B60C1F9D}" type="sibTrans" cxnId="{69558A97-42DF-49C3-A17F-535E826C5207}">
      <dgm:prSet/>
      <dgm:spPr/>
      <dgm:t>
        <a:bodyPr/>
        <a:lstStyle/>
        <a:p>
          <a:endParaRPr lang="en-US"/>
        </a:p>
      </dgm:t>
    </dgm:pt>
    <dgm:pt modelId="{41B11251-30DD-4D6D-9219-4B68096CE24C}">
      <dgm:prSet/>
      <dgm:spPr/>
      <dgm:t>
        <a:bodyPr/>
        <a:lstStyle/>
        <a:p>
          <a:r>
            <a:rPr lang="en-US" b="0" i="0" baseline="0"/>
            <a:t>Context-dependent effectiveness</a:t>
          </a:r>
          <a:endParaRPr lang="en-US"/>
        </a:p>
      </dgm:t>
    </dgm:pt>
    <dgm:pt modelId="{4A3A03F6-3871-46AF-A96C-06FA14A25E49}" type="parTrans" cxnId="{C1116A39-3727-4181-BFEB-147ED640846C}">
      <dgm:prSet/>
      <dgm:spPr/>
      <dgm:t>
        <a:bodyPr/>
        <a:lstStyle/>
        <a:p>
          <a:endParaRPr lang="en-US"/>
        </a:p>
      </dgm:t>
    </dgm:pt>
    <dgm:pt modelId="{1AF6262F-07ED-4A62-8B09-090DD6CA0F5C}" type="sibTrans" cxnId="{C1116A39-3727-4181-BFEB-147ED640846C}">
      <dgm:prSet/>
      <dgm:spPr/>
      <dgm:t>
        <a:bodyPr/>
        <a:lstStyle/>
        <a:p>
          <a:endParaRPr lang="en-US"/>
        </a:p>
      </dgm:t>
    </dgm:pt>
    <dgm:pt modelId="{837A4E40-026C-4D1E-9D65-F2D4BDEA5A6B}" type="pres">
      <dgm:prSet presAssocID="{EE934600-AAEE-4EC2-BC5B-85B562402CD2}" presName="Name0" presStyleCnt="0">
        <dgm:presLayoutVars>
          <dgm:dir/>
          <dgm:animLvl val="lvl"/>
          <dgm:resizeHandles val="exact"/>
        </dgm:presLayoutVars>
      </dgm:prSet>
      <dgm:spPr/>
    </dgm:pt>
    <dgm:pt modelId="{69BB532D-3DE6-448C-A5DD-191B5E081879}" type="pres">
      <dgm:prSet presAssocID="{D64E281B-705B-4ADB-909E-026662FBC223}" presName="linNode" presStyleCnt="0"/>
      <dgm:spPr/>
    </dgm:pt>
    <dgm:pt modelId="{4473CA7D-9389-44C4-A339-6E8F516E8908}" type="pres">
      <dgm:prSet presAssocID="{D64E281B-705B-4ADB-909E-026662FBC223}" presName="parentText" presStyleLbl="node1" presStyleIdx="0" presStyleCnt="4">
        <dgm:presLayoutVars>
          <dgm:chMax val="1"/>
          <dgm:bulletEnabled val="1"/>
        </dgm:presLayoutVars>
      </dgm:prSet>
      <dgm:spPr/>
    </dgm:pt>
    <dgm:pt modelId="{423551BA-CBD4-4A09-8555-D7554C8A1582}" type="pres">
      <dgm:prSet presAssocID="{F9EE19CC-EF84-4EA3-88A6-8AB976D3E732}" presName="sp" presStyleCnt="0"/>
      <dgm:spPr/>
    </dgm:pt>
    <dgm:pt modelId="{E704616D-4288-4293-8820-7FB114C81536}" type="pres">
      <dgm:prSet presAssocID="{2B39C042-493C-4BE4-87B0-4CD58CD43121}" presName="linNode" presStyleCnt="0"/>
      <dgm:spPr/>
    </dgm:pt>
    <dgm:pt modelId="{F5888CAF-362F-48CF-B577-F41F8293FE96}" type="pres">
      <dgm:prSet presAssocID="{2B39C042-493C-4BE4-87B0-4CD58CD43121}" presName="parentText" presStyleLbl="node1" presStyleIdx="1" presStyleCnt="4">
        <dgm:presLayoutVars>
          <dgm:chMax val="1"/>
          <dgm:bulletEnabled val="1"/>
        </dgm:presLayoutVars>
      </dgm:prSet>
      <dgm:spPr/>
    </dgm:pt>
    <dgm:pt modelId="{0371D598-9DDC-4338-AFA4-58DAC4EF79AA}" type="pres">
      <dgm:prSet presAssocID="{02307C0E-7746-4E7F-9DA7-E873CD1D1245}" presName="sp" presStyleCnt="0"/>
      <dgm:spPr/>
    </dgm:pt>
    <dgm:pt modelId="{3CB05403-0C35-47AE-B715-6BC77A7BCE88}" type="pres">
      <dgm:prSet presAssocID="{A502EF27-E04E-4F5F-9F93-C180BD16FFF6}" presName="linNode" presStyleCnt="0"/>
      <dgm:spPr/>
    </dgm:pt>
    <dgm:pt modelId="{93C9E9DC-4622-47C4-9FC7-8B9F9233D9CE}" type="pres">
      <dgm:prSet presAssocID="{A502EF27-E04E-4F5F-9F93-C180BD16FFF6}" presName="parentText" presStyleLbl="node1" presStyleIdx="2" presStyleCnt="4">
        <dgm:presLayoutVars>
          <dgm:chMax val="1"/>
          <dgm:bulletEnabled val="1"/>
        </dgm:presLayoutVars>
      </dgm:prSet>
      <dgm:spPr/>
    </dgm:pt>
    <dgm:pt modelId="{D914850B-BBB5-406E-8124-4994A39868B9}" type="pres">
      <dgm:prSet presAssocID="{406BE6C2-CA02-4871-A8AE-0E87B60C1F9D}" presName="sp" presStyleCnt="0"/>
      <dgm:spPr/>
    </dgm:pt>
    <dgm:pt modelId="{78442E1F-350D-47E7-9BBC-F2B8B9CE402A}" type="pres">
      <dgm:prSet presAssocID="{41B11251-30DD-4D6D-9219-4B68096CE24C}" presName="linNode" presStyleCnt="0"/>
      <dgm:spPr/>
    </dgm:pt>
    <dgm:pt modelId="{21D40251-C616-46E2-BCD6-2083C317FE55}" type="pres">
      <dgm:prSet presAssocID="{41B11251-30DD-4D6D-9219-4B68096CE24C}" presName="parentText" presStyleLbl="node1" presStyleIdx="3" presStyleCnt="4">
        <dgm:presLayoutVars>
          <dgm:chMax val="1"/>
          <dgm:bulletEnabled val="1"/>
        </dgm:presLayoutVars>
      </dgm:prSet>
      <dgm:spPr/>
    </dgm:pt>
  </dgm:ptLst>
  <dgm:cxnLst>
    <dgm:cxn modelId="{C14CDC26-20C3-4318-A2DA-1C0ED772646F}" srcId="{EE934600-AAEE-4EC2-BC5B-85B562402CD2}" destId="{D64E281B-705B-4ADB-909E-026662FBC223}" srcOrd="0" destOrd="0" parTransId="{8CA784FD-F2CC-44F9-A948-13A76C13F452}" sibTransId="{F9EE19CC-EF84-4EA3-88A6-8AB976D3E732}"/>
    <dgm:cxn modelId="{C1116A39-3727-4181-BFEB-147ED640846C}" srcId="{EE934600-AAEE-4EC2-BC5B-85B562402CD2}" destId="{41B11251-30DD-4D6D-9219-4B68096CE24C}" srcOrd="3" destOrd="0" parTransId="{4A3A03F6-3871-46AF-A96C-06FA14A25E49}" sibTransId="{1AF6262F-07ED-4A62-8B09-090DD6CA0F5C}"/>
    <dgm:cxn modelId="{67C44245-6967-4CBE-AFD4-CEEEE4EC6A90}" type="presOf" srcId="{D64E281B-705B-4ADB-909E-026662FBC223}" destId="{4473CA7D-9389-44C4-A339-6E8F516E8908}" srcOrd="0" destOrd="0" presId="urn:microsoft.com/office/officeart/2005/8/layout/vList5"/>
    <dgm:cxn modelId="{FE0DCF8F-8A69-41D3-A8DA-78A73B8AACC1}" type="presOf" srcId="{41B11251-30DD-4D6D-9219-4B68096CE24C}" destId="{21D40251-C616-46E2-BCD6-2083C317FE55}" srcOrd="0" destOrd="0" presId="urn:microsoft.com/office/officeart/2005/8/layout/vList5"/>
    <dgm:cxn modelId="{69558A97-42DF-49C3-A17F-535E826C5207}" srcId="{EE934600-AAEE-4EC2-BC5B-85B562402CD2}" destId="{A502EF27-E04E-4F5F-9F93-C180BD16FFF6}" srcOrd="2" destOrd="0" parTransId="{3571614D-B333-45F1-9907-1DD3AD590C21}" sibTransId="{406BE6C2-CA02-4871-A8AE-0E87B60C1F9D}"/>
    <dgm:cxn modelId="{041999A2-1D0E-476B-9C8E-16FDB976CC27}" srcId="{EE934600-AAEE-4EC2-BC5B-85B562402CD2}" destId="{2B39C042-493C-4BE4-87B0-4CD58CD43121}" srcOrd="1" destOrd="0" parTransId="{95E9D2C6-BE7B-4746-8C7D-D5774B93D5FE}" sibTransId="{02307C0E-7746-4E7F-9DA7-E873CD1D1245}"/>
    <dgm:cxn modelId="{3A7DC1B4-38C0-4806-A30F-08E80FB8B990}" type="presOf" srcId="{2B39C042-493C-4BE4-87B0-4CD58CD43121}" destId="{F5888CAF-362F-48CF-B577-F41F8293FE96}" srcOrd="0" destOrd="0" presId="urn:microsoft.com/office/officeart/2005/8/layout/vList5"/>
    <dgm:cxn modelId="{B45E11CD-AA84-4707-905E-F093FED6253C}" type="presOf" srcId="{EE934600-AAEE-4EC2-BC5B-85B562402CD2}" destId="{837A4E40-026C-4D1E-9D65-F2D4BDEA5A6B}" srcOrd="0" destOrd="0" presId="urn:microsoft.com/office/officeart/2005/8/layout/vList5"/>
    <dgm:cxn modelId="{8F0FE2FB-4812-47AA-A186-A83E032C14D8}" type="presOf" srcId="{A502EF27-E04E-4F5F-9F93-C180BD16FFF6}" destId="{93C9E9DC-4622-47C4-9FC7-8B9F9233D9CE}" srcOrd="0" destOrd="0" presId="urn:microsoft.com/office/officeart/2005/8/layout/vList5"/>
    <dgm:cxn modelId="{CCA59871-A13F-4E61-BDED-EE46FADF1E47}" type="presParOf" srcId="{837A4E40-026C-4D1E-9D65-F2D4BDEA5A6B}" destId="{69BB532D-3DE6-448C-A5DD-191B5E081879}" srcOrd="0" destOrd="0" presId="urn:microsoft.com/office/officeart/2005/8/layout/vList5"/>
    <dgm:cxn modelId="{ADC33D8F-5708-4B1C-9B8E-84FB3FCD66F7}" type="presParOf" srcId="{69BB532D-3DE6-448C-A5DD-191B5E081879}" destId="{4473CA7D-9389-44C4-A339-6E8F516E8908}" srcOrd="0" destOrd="0" presId="urn:microsoft.com/office/officeart/2005/8/layout/vList5"/>
    <dgm:cxn modelId="{00715366-E413-4399-A47C-3AA4723D383C}" type="presParOf" srcId="{837A4E40-026C-4D1E-9D65-F2D4BDEA5A6B}" destId="{423551BA-CBD4-4A09-8555-D7554C8A1582}" srcOrd="1" destOrd="0" presId="urn:microsoft.com/office/officeart/2005/8/layout/vList5"/>
    <dgm:cxn modelId="{881476B1-A4BE-46E7-B843-B9615372CF97}" type="presParOf" srcId="{837A4E40-026C-4D1E-9D65-F2D4BDEA5A6B}" destId="{E704616D-4288-4293-8820-7FB114C81536}" srcOrd="2" destOrd="0" presId="urn:microsoft.com/office/officeart/2005/8/layout/vList5"/>
    <dgm:cxn modelId="{DB039BD1-FC12-4C37-AACF-12F690B4B124}" type="presParOf" srcId="{E704616D-4288-4293-8820-7FB114C81536}" destId="{F5888CAF-362F-48CF-B577-F41F8293FE96}" srcOrd="0" destOrd="0" presId="urn:microsoft.com/office/officeart/2005/8/layout/vList5"/>
    <dgm:cxn modelId="{6F421E8A-B2B2-4690-8B3B-92EC49F0ADBE}" type="presParOf" srcId="{837A4E40-026C-4D1E-9D65-F2D4BDEA5A6B}" destId="{0371D598-9DDC-4338-AFA4-58DAC4EF79AA}" srcOrd="3" destOrd="0" presId="urn:microsoft.com/office/officeart/2005/8/layout/vList5"/>
    <dgm:cxn modelId="{0E3F574A-6B7E-47FE-9430-F34BCD5499F6}" type="presParOf" srcId="{837A4E40-026C-4D1E-9D65-F2D4BDEA5A6B}" destId="{3CB05403-0C35-47AE-B715-6BC77A7BCE88}" srcOrd="4" destOrd="0" presId="urn:microsoft.com/office/officeart/2005/8/layout/vList5"/>
    <dgm:cxn modelId="{86CCAF21-0052-43EE-A3EE-C9C75FA602D2}" type="presParOf" srcId="{3CB05403-0C35-47AE-B715-6BC77A7BCE88}" destId="{93C9E9DC-4622-47C4-9FC7-8B9F9233D9CE}" srcOrd="0" destOrd="0" presId="urn:microsoft.com/office/officeart/2005/8/layout/vList5"/>
    <dgm:cxn modelId="{6BC09DDA-F980-477D-8A5F-D81B0F1A93F8}" type="presParOf" srcId="{837A4E40-026C-4D1E-9D65-F2D4BDEA5A6B}" destId="{D914850B-BBB5-406E-8124-4994A39868B9}" srcOrd="5" destOrd="0" presId="urn:microsoft.com/office/officeart/2005/8/layout/vList5"/>
    <dgm:cxn modelId="{25F3E1FB-42E5-41C8-BC5E-098104168704}" type="presParOf" srcId="{837A4E40-026C-4D1E-9D65-F2D4BDEA5A6B}" destId="{78442E1F-350D-47E7-9BBC-F2B8B9CE402A}" srcOrd="6" destOrd="0" presId="urn:microsoft.com/office/officeart/2005/8/layout/vList5"/>
    <dgm:cxn modelId="{4E87C056-A999-460B-9DC2-C86932BA3864}" type="presParOf" srcId="{78442E1F-350D-47E7-9BBC-F2B8B9CE402A}" destId="{21D40251-C616-46E2-BCD6-2083C317FE55}"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04FBCF-17CA-46E6-9693-0413687D7AD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60CA4CC-C2BA-41F5-BD20-BA4CAA747E20}">
      <dgm:prSet/>
      <dgm:spPr/>
      <dgm:t>
        <a:bodyPr/>
        <a:lstStyle/>
        <a:p>
          <a:r>
            <a:rPr lang="en-US"/>
            <a:t>Bowkett, S. (2017). </a:t>
          </a:r>
          <a:r>
            <a:rPr lang="en-US" i="1"/>
            <a:t>Emotional intelligence</a:t>
          </a:r>
          <a:r>
            <a:rPr lang="en-US"/>
            <a:t>. London: Network Continuum Education.</a:t>
          </a:r>
        </a:p>
      </dgm:t>
    </dgm:pt>
    <dgm:pt modelId="{E05A08AB-EF8D-4F06-9A47-EA34ECC4BBCC}" type="parTrans" cxnId="{95D6A892-98FC-4CC9-B79A-96C7B1FA1AA6}">
      <dgm:prSet/>
      <dgm:spPr/>
      <dgm:t>
        <a:bodyPr/>
        <a:lstStyle/>
        <a:p>
          <a:endParaRPr lang="en-US"/>
        </a:p>
      </dgm:t>
    </dgm:pt>
    <dgm:pt modelId="{E4D06E7D-13E6-43A1-9D74-7383132A4271}" type="sibTrans" cxnId="{95D6A892-98FC-4CC9-B79A-96C7B1FA1AA6}">
      <dgm:prSet/>
      <dgm:spPr/>
      <dgm:t>
        <a:bodyPr/>
        <a:lstStyle/>
        <a:p>
          <a:endParaRPr lang="en-US"/>
        </a:p>
      </dgm:t>
    </dgm:pt>
    <dgm:pt modelId="{E1A2218D-0917-42C5-B5EA-025910448090}">
      <dgm:prSet/>
      <dgm:spPr/>
      <dgm:t>
        <a:bodyPr/>
        <a:lstStyle/>
        <a:p>
          <a:r>
            <a:rPr lang="en-US"/>
            <a:t>Carr, R. (2019). </a:t>
          </a:r>
          <a:r>
            <a:rPr lang="en-US" i="1"/>
            <a:t>Transformational Leadership</a:t>
          </a:r>
          <a:r>
            <a:rPr lang="en-US"/>
            <a:t>. Henley On Thames: Q Learning.</a:t>
          </a:r>
        </a:p>
      </dgm:t>
    </dgm:pt>
    <dgm:pt modelId="{5880471E-6B9B-4136-AFAB-3EC44EFCB8FE}" type="parTrans" cxnId="{16C104D9-BCDE-449C-AC5A-1059051F29E8}">
      <dgm:prSet/>
      <dgm:spPr/>
      <dgm:t>
        <a:bodyPr/>
        <a:lstStyle/>
        <a:p>
          <a:endParaRPr lang="en-US"/>
        </a:p>
      </dgm:t>
    </dgm:pt>
    <dgm:pt modelId="{7DC18348-3E7A-4290-9B71-3833CA2D4692}" type="sibTrans" cxnId="{16C104D9-BCDE-449C-AC5A-1059051F29E8}">
      <dgm:prSet/>
      <dgm:spPr/>
      <dgm:t>
        <a:bodyPr/>
        <a:lstStyle/>
        <a:p>
          <a:endParaRPr lang="en-US"/>
        </a:p>
      </dgm:t>
    </dgm:pt>
    <dgm:pt modelId="{26804548-7613-4765-B9A0-770CBF482376}">
      <dgm:prSet/>
      <dgm:spPr/>
      <dgm:t>
        <a:bodyPr/>
        <a:lstStyle/>
        <a:p>
          <a:r>
            <a:rPr lang="en-US"/>
            <a:t>Goleman, D. and Boyatzis, R. (2017). </a:t>
          </a:r>
          <a:r>
            <a:rPr lang="en-US" i="1"/>
            <a:t>Emotional Intelligence Has 12 Elements. Which Do You Need to Work On?</a:t>
          </a:r>
          <a:r>
            <a:rPr lang="en-US"/>
            <a:t>.</a:t>
          </a:r>
        </a:p>
      </dgm:t>
    </dgm:pt>
    <dgm:pt modelId="{6E27DBC5-4AA2-48BB-A9DC-199DF04B313A}" type="parTrans" cxnId="{6C2FA0A0-6325-4C73-87B6-D7C5BEF97E0E}">
      <dgm:prSet/>
      <dgm:spPr/>
      <dgm:t>
        <a:bodyPr/>
        <a:lstStyle/>
        <a:p>
          <a:endParaRPr lang="en-US"/>
        </a:p>
      </dgm:t>
    </dgm:pt>
    <dgm:pt modelId="{7FD20825-A31A-4CC9-9CAD-CBEB8F0A6ABB}" type="sibTrans" cxnId="{6C2FA0A0-6325-4C73-87B6-D7C5BEF97E0E}">
      <dgm:prSet/>
      <dgm:spPr/>
      <dgm:t>
        <a:bodyPr/>
        <a:lstStyle/>
        <a:p>
          <a:endParaRPr lang="en-US"/>
        </a:p>
      </dgm:t>
    </dgm:pt>
    <dgm:pt modelId="{EFC5F837-E105-41D9-8257-AEE245F4488C}">
      <dgm:prSet/>
      <dgm:spPr/>
      <dgm:t>
        <a:bodyPr/>
        <a:lstStyle/>
        <a:p>
          <a:r>
            <a:rPr lang="en-US"/>
            <a:t>Gregory, J.R. (2018). Performance with purpose: The PepsiCo challenge. </a:t>
          </a:r>
          <a:r>
            <a:rPr lang="en-US" i="1"/>
            <a:t>Journal of brand strategy</a:t>
          </a:r>
          <a:r>
            <a:rPr lang="en-US"/>
            <a:t>, 6(4). doi:https://doi.org/10.69554/xozj8481.</a:t>
          </a:r>
        </a:p>
      </dgm:t>
    </dgm:pt>
    <dgm:pt modelId="{E99C18B1-E227-47C1-AB0D-1AAA1B69FB8B}" type="parTrans" cxnId="{9284DE83-59B3-4B24-90D6-D1CE9F86B940}">
      <dgm:prSet/>
      <dgm:spPr/>
      <dgm:t>
        <a:bodyPr/>
        <a:lstStyle/>
        <a:p>
          <a:endParaRPr lang="en-US"/>
        </a:p>
      </dgm:t>
    </dgm:pt>
    <dgm:pt modelId="{DFD15063-DE6F-427C-BC65-B5A1E6FC8E4F}" type="sibTrans" cxnId="{9284DE83-59B3-4B24-90D6-D1CE9F86B940}">
      <dgm:prSet/>
      <dgm:spPr/>
      <dgm:t>
        <a:bodyPr/>
        <a:lstStyle/>
        <a:p>
          <a:endParaRPr lang="en-US"/>
        </a:p>
      </dgm:t>
    </dgm:pt>
    <dgm:pt modelId="{0E6B9DEF-B599-42A1-A48A-8FF1F5353705}">
      <dgm:prSet/>
      <dgm:spPr/>
      <dgm:t>
        <a:bodyPr/>
        <a:lstStyle/>
        <a:p>
          <a:r>
            <a:rPr lang="en-US"/>
            <a:t>Kanesan, P. and Fauzan, N. (2019). MODELS OF EMOTIONAL INTELLIGENCE: A REVIEW. </a:t>
          </a:r>
          <a:r>
            <a:rPr lang="en-US" i="1"/>
            <a:t>e-BANGI Journal</a:t>
          </a:r>
          <a:r>
            <a:rPr lang="en-US"/>
            <a:t>, 16(7).</a:t>
          </a:r>
        </a:p>
      </dgm:t>
    </dgm:pt>
    <dgm:pt modelId="{0FBBFD89-D767-4EC6-86A0-1366A7CD49F9}" type="parTrans" cxnId="{83741AB1-11B7-4C0C-91EB-FCABC46AAD88}">
      <dgm:prSet/>
      <dgm:spPr/>
      <dgm:t>
        <a:bodyPr/>
        <a:lstStyle/>
        <a:p>
          <a:endParaRPr lang="en-US"/>
        </a:p>
      </dgm:t>
    </dgm:pt>
    <dgm:pt modelId="{29D19918-56B1-4FFF-868E-23F330E44EAE}" type="sibTrans" cxnId="{83741AB1-11B7-4C0C-91EB-FCABC46AAD88}">
      <dgm:prSet/>
      <dgm:spPr/>
      <dgm:t>
        <a:bodyPr/>
        <a:lstStyle/>
        <a:p>
          <a:endParaRPr lang="en-US"/>
        </a:p>
      </dgm:t>
    </dgm:pt>
    <dgm:pt modelId="{ED39BA6F-744E-4A62-803F-9B16851884C5}">
      <dgm:prSet/>
      <dgm:spPr/>
      <dgm:t>
        <a:bodyPr/>
        <a:lstStyle/>
        <a:p>
          <a:r>
            <a:rPr lang="en-US"/>
            <a:t>MAX EDITORIAL (2024). </a:t>
          </a:r>
          <a:r>
            <a:rPr lang="en-US" i="1"/>
            <a:t>Airbnb : Evan Spiegel and Brian Chesky 's Journey into the Sharing Revolution</a:t>
          </a:r>
          <a:r>
            <a:rPr lang="en-US"/>
            <a:t>. Max Editorial.</a:t>
          </a:r>
        </a:p>
      </dgm:t>
    </dgm:pt>
    <dgm:pt modelId="{D0DBFF8F-AD7F-4672-A4AF-D9B3240AD1D9}" type="parTrans" cxnId="{0B95F78E-49CD-4954-9387-AF75CCC78F35}">
      <dgm:prSet/>
      <dgm:spPr/>
      <dgm:t>
        <a:bodyPr/>
        <a:lstStyle/>
        <a:p>
          <a:endParaRPr lang="en-US"/>
        </a:p>
      </dgm:t>
    </dgm:pt>
    <dgm:pt modelId="{30B932CC-B814-491D-A6FA-EE4CBCB03CEC}" type="sibTrans" cxnId="{0B95F78E-49CD-4954-9387-AF75CCC78F35}">
      <dgm:prSet/>
      <dgm:spPr/>
      <dgm:t>
        <a:bodyPr/>
        <a:lstStyle/>
        <a:p>
          <a:endParaRPr lang="en-US"/>
        </a:p>
      </dgm:t>
    </dgm:pt>
    <dgm:pt modelId="{510F6AC8-342F-4FCD-9C46-705D0849C385}">
      <dgm:prSet/>
      <dgm:spPr/>
      <dgm:t>
        <a:bodyPr/>
        <a:lstStyle/>
        <a:p>
          <a:r>
            <a:rPr lang="en-US"/>
            <a:t>P. Christopher Earley, Ang, S. and Tan, J.-S. (2006). </a:t>
          </a:r>
          <a:r>
            <a:rPr lang="en-US" i="1"/>
            <a:t>CQ</a:t>
          </a:r>
          <a:r>
            <a:rPr lang="en-US"/>
            <a:t>. </a:t>
          </a:r>
          <a:r>
            <a:rPr lang="en-US" i="1"/>
            <a:t>Stanford University Press eBooks</a:t>
          </a:r>
          <a:r>
            <a:rPr lang="en-US"/>
            <a:t>. Stanford University Press. doi:https://doi.org/10.1515/9781503619715.</a:t>
          </a:r>
        </a:p>
      </dgm:t>
    </dgm:pt>
    <dgm:pt modelId="{77B56EAD-E4D1-4179-B230-76A432828422}" type="parTrans" cxnId="{1F11D198-7ED0-4555-AE39-D34A744A471D}">
      <dgm:prSet/>
      <dgm:spPr/>
      <dgm:t>
        <a:bodyPr/>
        <a:lstStyle/>
        <a:p>
          <a:endParaRPr lang="en-US"/>
        </a:p>
      </dgm:t>
    </dgm:pt>
    <dgm:pt modelId="{8EA3B522-BD45-4F2F-B10C-EF9B76ED93FE}" type="sibTrans" cxnId="{1F11D198-7ED0-4555-AE39-D34A744A471D}">
      <dgm:prSet/>
      <dgm:spPr/>
      <dgm:t>
        <a:bodyPr/>
        <a:lstStyle/>
        <a:p>
          <a:endParaRPr lang="en-US"/>
        </a:p>
      </dgm:t>
    </dgm:pt>
    <dgm:pt modelId="{F76AF585-7C25-4893-AA10-2CB6D3F90D25}">
      <dgm:prSet/>
      <dgm:spPr/>
      <dgm:t>
        <a:bodyPr/>
        <a:lstStyle/>
        <a:p>
          <a:r>
            <a:rPr lang="en-US"/>
            <a:t>Peterson, B. (2018). </a:t>
          </a:r>
          <a:r>
            <a:rPr lang="en-US" i="1"/>
            <a:t>Cultural intelligence : a guide to working with people from other cultures</a:t>
          </a:r>
          <a:r>
            <a:rPr lang="en-US"/>
            <a:t>. Across Cultures.</a:t>
          </a:r>
        </a:p>
      </dgm:t>
    </dgm:pt>
    <dgm:pt modelId="{5F6B3EF2-1F1B-458E-80DC-F90F7ABE4BAD}" type="parTrans" cxnId="{CC8387C4-2B6B-45EE-8E5E-2A62A5876A13}">
      <dgm:prSet/>
      <dgm:spPr/>
      <dgm:t>
        <a:bodyPr/>
        <a:lstStyle/>
        <a:p>
          <a:endParaRPr lang="en-US"/>
        </a:p>
      </dgm:t>
    </dgm:pt>
    <dgm:pt modelId="{97A9C9CD-C106-4615-941B-5E631EFCCE22}" type="sibTrans" cxnId="{CC8387C4-2B6B-45EE-8E5E-2A62A5876A13}">
      <dgm:prSet/>
      <dgm:spPr/>
      <dgm:t>
        <a:bodyPr/>
        <a:lstStyle/>
        <a:p>
          <a:endParaRPr lang="en-US"/>
        </a:p>
      </dgm:t>
    </dgm:pt>
    <dgm:pt modelId="{862CD0DE-5124-4073-BEDD-50048BEB3242}">
      <dgm:prSet/>
      <dgm:spPr/>
      <dgm:t>
        <a:bodyPr/>
        <a:lstStyle/>
        <a:p>
          <a:r>
            <a:rPr lang="en-US"/>
            <a:t>Prakash, D., Bisla, M. and Rastogi, S.G. (2021). Understanding Authentic Leadership Style: the Satya Nadella Microsoft Approach. </a:t>
          </a:r>
          <a:r>
            <a:rPr lang="en-US" i="1"/>
            <a:t>Open Journal of Leadership</a:t>
          </a:r>
          <a:r>
            <a:rPr lang="en-US"/>
            <a:t>, 10(02), pp.95–109. doi:https://doi.org/10.4236/ojl.2021.102007.</a:t>
          </a:r>
        </a:p>
      </dgm:t>
    </dgm:pt>
    <dgm:pt modelId="{11FCB27E-A086-484B-9713-BCE357A64BE0}" type="parTrans" cxnId="{67658F1D-A619-429A-A067-76BBB80061B1}">
      <dgm:prSet/>
      <dgm:spPr/>
      <dgm:t>
        <a:bodyPr/>
        <a:lstStyle/>
        <a:p>
          <a:endParaRPr lang="en-US"/>
        </a:p>
      </dgm:t>
    </dgm:pt>
    <dgm:pt modelId="{D627E01D-F579-429F-89BE-5A37831DE200}" type="sibTrans" cxnId="{67658F1D-A619-429A-A067-76BBB80061B1}">
      <dgm:prSet/>
      <dgm:spPr/>
      <dgm:t>
        <a:bodyPr/>
        <a:lstStyle/>
        <a:p>
          <a:endParaRPr lang="en-US"/>
        </a:p>
      </dgm:t>
    </dgm:pt>
    <dgm:pt modelId="{B3045756-AD80-48CE-A43D-EADF2992F841}">
      <dgm:prSet/>
      <dgm:spPr/>
      <dgm:t>
        <a:bodyPr/>
        <a:lstStyle/>
        <a:p>
          <a:r>
            <a:rPr lang="en-US"/>
            <a:t>Smit, J. (2023). </a:t>
          </a:r>
          <a:r>
            <a:rPr lang="en-US" i="1"/>
            <a:t>The Lonely Quest of Unilever’s CEO Paul Polman</a:t>
          </a:r>
          <a:r>
            <a:rPr lang="en-US"/>
            <a:t>. Anthem Press.</a:t>
          </a:r>
        </a:p>
      </dgm:t>
    </dgm:pt>
    <dgm:pt modelId="{CADEB09B-18EB-4DE9-8422-212AF97C7AAC}" type="parTrans" cxnId="{C7D88496-2602-4405-BEE5-3BFF56938B5B}">
      <dgm:prSet/>
      <dgm:spPr/>
      <dgm:t>
        <a:bodyPr/>
        <a:lstStyle/>
        <a:p>
          <a:endParaRPr lang="en-US"/>
        </a:p>
      </dgm:t>
    </dgm:pt>
    <dgm:pt modelId="{EC552905-9A7C-4ADB-887A-C2494E6121F8}" type="sibTrans" cxnId="{C7D88496-2602-4405-BEE5-3BFF56938B5B}">
      <dgm:prSet/>
      <dgm:spPr/>
      <dgm:t>
        <a:bodyPr/>
        <a:lstStyle/>
        <a:p>
          <a:endParaRPr lang="en-US"/>
        </a:p>
      </dgm:t>
    </dgm:pt>
    <dgm:pt modelId="{9E2960D6-D67C-D94D-886D-8896CE8876AF}" type="pres">
      <dgm:prSet presAssocID="{6A04FBCF-17CA-46E6-9693-0413687D7AD6}" presName="linear" presStyleCnt="0">
        <dgm:presLayoutVars>
          <dgm:animLvl val="lvl"/>
          <dgm:resizeHandles val="exact"/>
        </dgm:presLayoutVars>
      </dgm:prSet>
      <dgm:spPr/>
    </dgm:pt>
    <dgm:pt modelId="{4B0544E0-69BC-BB48-BE8D-A669F2128720}" type="pres">
      <dgm:prSet presAssocID="{E60CA4CC-C2BA-41F5-BD20-BA4CAA747E20}" presName="parentText" presStyleLbl="node1" presStyleIdx="0" presStyleCnt="10">
        <dgm:presLayoutVars>
          <dgm:chMax val="0"/>
          <dgm:bulletEnabled val="1"/>
        </dgm:presLayoutVars>
      </dgm:prSet>
      <dgm:spPr/>
    </dgm:pt>
    <dgm:pt modelId="{8990ED95-43B4-ED48-B697-4B7DB72886FA}" type="pres">
      <dgm:prSet presAssocID="{E4D06E7D-13E6-43A1-9D74-7383132A4271}" presName="spacer" presStyleCnt="0"/>
      <dgm:spPr/>
    </dgm:pt>
    <dgm:pt modelId="{5E4E6AC8-B734-FB46-98A5-C70C348AEDC6}" type="pres">
      <dgm:prSet presAssocID="{E1A2218D-0917-42C5-B5EA-025910448090}" presName="parentText" presStyleLbl="node1" presStyleIdx="1" presStyleCnt="10">
        <dgm:presLayoutVars>
          <dgm:chMax val="0"/>
          <dgm:bulletEnabled val="1"/>
        </dgm:presLayoutVars>
      </dgm:prSet>
      <dgm:spPr/>
    </dgm:pt>
    <dgm:pt modelId="{3B9DF961-DB7C-F841-80C3-60BAABE9272B}" type="pres">
      <dgm:prSet presAssocID="{7DC18348-3E7A-4290-9B71-3833CA2D4692}" presName="spacer" presStyleCnt="0"/>
      <dgm:spPr/>
    </dgm:pt>
    <dgm:pt modelId="{4B4411B8-70E5-EF4A-87F9-E8AFCF0BE498}" type="pres">
      <dgm:prSet presAssocID="{26804548-7613-4765-B9A0-770CBF482376}" presName="parentText" presStyleLbl="node1" presStyleIdx="2" presStyleCnt="10">
        <dgm:presLayoutVars>
          <dgm:chMax val="0"/>
          <dgm:bulletEnabled val="1"/>
        </dgm:presLayoutVars>
      </dgm:prSet>
      <dgm:spPr/>
    </dgm:pt>
    <dgm:pt modelId="{3700E715-413D-AD46-8038-00FA08E4EAB3}" type="pres">
      <dgm:prSet presAssocID="{7FD20825-A31A-4CC9-9CAD-CBEB8F0A6ABB}" presName="spacer" presStyleCnt="0"/>
      <dgm:spPr/>
    </dgm:pt>
    <dgm:pt modelId="{E9F5B143-0B11-8A40-8029-F09E3B014C19}" type="pres">
      <dgm:prSet presAssocID="{EFC5F837-E105-41D9-8257-AEE245F4488C}" presName="parentText" presStyleLbl="node1" presStyleIdx="3" presStyleCnt="10">
        <dgm:presLayoutVars>
          <dgm:chMax val="0"/>
          <dgm:bulletEnabled val="1"/>
        </dgm:presLayoutVars>
      </dgm:prSet>
      <dgm:spPr/>
    </dgm:pt>
    <dgm:pt modelId="{FA17DF39-F6A8-EE4A-9D23-54317BDDE540}" type="pres">
      <dgm:prSet presAssocID="{DFD15063-DE6F-427C-BC65-B5A1E6FC8E4F}" presName="spacer" presStyleCnt="0"/>
      <dgm:spPr/>
    </dgm:pt>
    <dgm:pt modelId="{BDDD974D-6429-6348-A854-C5ED26FDC7BA}" type="pres">
      <dgm:prSet presAssocID="{0E6B9DEF-B599-42A1-A48A-8FF1F5353705}" presName="parentText" presStyleLbl="node1" presStyleIdx="4" presStyleCnt="10">
        <dgm:presLayoutVars>
          <dgm:chMax val="0"/>
          <dgm:bulletEnabled val="1"/>
        </dgm:presLayoutVars>
      </dgm:prSet>
      <dgm:spPr/>
    </dgm:pt>
    <dgm:pt modelId="{4523B3B1-5B67-F248-AF8A-FAAC4C576CD3}" type="pres">
      <dgm:prSet presAssocID="{29D19918-56B1-4FFF-868E-23F330E44EAE}" presName="spacer" presStyleCnt="0"/>
      <dgm:spPr/>
    </dgm:pt>
    <dgm:pt modelId="{347390A8-DF81-0646-A478-C138889709FD}" type="pres">
      <dgm:prSet presAssocID="{ED39BA6F-744E-4A62-803F-9B16851884C5}" presName="parentText" presStyleLbl="node1" presStyleIdx="5" presStyleCnt="10">
        <dgm:presLayoutVars>
          <dgm:chMax val="0"/>
          <dgm:bulletEnabled val="1"/>
        </dgm:presLayoutVars>
      </dgm:prSet>
      <dgm:spPr/>
    </dgm:pt>
    <dgm:pt modelId="{572C5DE3-23C3-EA44-98F0-088CC5BA8598}" type="pres">
      <dgm:prSet presAssocID="{30B932CC-B814-491D-A6FA-EE4CBCB03CEC}" presName="spacer" presStyleCnt="0"/>
      <dgm:spPr/>
    </dgm:pt>
    <dgm:pt modelId="{DB7BC16F-488F-9646-ADF2-81576272827B}" type="pres">
      <dgm:prSet presAssocID="{510F6AC8-342F-4FCD-9C46-705D0849C385}" presName="parentText" presStyleLbl="node1" presStyleIdx="6" presStyleCnt="10">
        <dgm:presLayoutVars>
          <dgm:chMax val="0"/>
          <dgm:bulletEnabled val="1"/>
        </dgm:presLayoutVars>
      </dgm:prSet>
      <dgm:spPr/>
    </dgm:pt>
    <dgm:pt modelId="{5ED2B399-C242-8D43-BBD9-00DA4F0B6A18}" type="pres">
      <dgm:prSet presAssocID="{8EA3B522-BD45-4F2F-B10C-EF9B76ED93FE}" presName="spacer" presStyleCnt="0"/>
      <dgm:spPr/>
    </dgm:pt>
    <dgm:pt modelId="{DD445949-6F22-5645-8B37-F78691DDC132}" type="pres">
      <dgm:prSet presAssocID="{F76AF585-7C25-4893-AA10-2CB6D3F90D25}" presName="parentText" presStyleLbl="node1" presStyleIdx="7" presStyleCnt="10">
        <dgm:presLayoutVars>
          <dgm:chMax val="0"/>
          <dgm:bulletEnabled val="1"/>
        </dgm:presLayoutVars>
      </dgm:prSet>
      <dgm:spPr/>
    </dgm:pt>
    <dgm:pt modelId="{271574F7-916A-A046-8571-DB4BAA9871DA}" type="pres">
      <dgm:prSet presAssocID="{97A9C9CD-C106-4615-941B-5E631EFCCE22}" presName="spacer" presStyleCnt="0"/>
      <dgm:spPr/>
    </dgm:pt>
    <dgm:pt modelId="{E19BA295-C0AB-144C-B542-F51B50F569D0}" type="pres">
      <dgm:prSet presAssocID="{862CD0DE-5124-4073-BEDD-50048BEB3242}" presName="parentText" presStyleLbl="node1" presStyleIdx="8" presStyleCnt="10">
        <dgm:presLayoutVars>
          <dgm:chMax val="0"/>
          <dgm:bulletEnabled val="1"/>
        </dgm:presLayoutVars>
      </dgm:prSet>
      <dgm:spPr/>
    </dgm:pt>
    <dgm:pt modelId="{DD48D25E-32A2-4F43-ACE2-FE9CFF207F87}" type="pres">
      <dgm:prSet presAssocID="{D627E01D-F579-429F-89BE-5A37831DE200}" presName="spacer" presStyleCnt="0"/>
      <dgm:spPr/>
    </dgm:pt>
    <dgm:pt modelId="{824B3ECE-74BC-BF46-B7CA-CD30F996D08A}" type="pres">
      <dgm:prSet presAssocID="{B3045756-AD80-48CE-A43D-EADF2992F841}" presName="parentText" presStyleLbl="node1" presStyleIdx="9" presStyleCnt="10">
        <dgm:presLayoutVars>
          <dgm:chMax val="0"/>
          <dgm:bulletEnabled val="1"/>
        </dgm:presLayoutVars>
      </dgm:prSet>
      <dgm:spPr/>
    </dgm:pt>
  </dgm:ptLst>
  <dgm:cxnLst>
    <dgm:cxn modelId="{43A07318-0D85-554B-BC10-3B324AF8A207}" type="presOf" srcId="{26804548-7613-4765-B9A0-770CBF482376}" destId="{4B4411B8-70E5-EF4A-87F9-E8AFCF0BE498}" srcOrd="0" destOrd="0" presId="urn:microsoft.com/office/officeart/2005/8/layout/vList2"/>
    <dgm:cxn modelId="{67658F1D-A619-429A-A067-76BBB80061B1}" srcId="{6A04FBCF-17CA-46E6-9693-0413687D7AD6}" destId="{862CD0DE-5124-4073-BEDD-50048BEB3242}" srcOrd="8" destOrd="0" parTransId="{11FCB27E-A086-484B-9713-BCE357A64BE0}" sibTransId="{D627E01D-F579-429F-89BE-5A37831DE200}"/>
    <dgm:cxn modelId="{5A7C1120-A8A2-3D4A-B1E0-2787F84D618F}" type="presOf" srcId="{EFC5F837-E105-41D9-8257-AEE245F4488C}" destId="{E9F5B143-0B11-8A40-8029-F09E3B014C19}" srcOrd="0" destOrd="0" presId="urn:microsoft.com/office/officeart/2005/8/layout/vList2"/>
    <dgm:cxn modelId="{2F4C816B-9857-DC46-992F-31F8F7B14D24}" type="presOf" srcId="{F76AF585-7C25-4893-AA10-2CB6D3F90D25}" destId="{DD445949-6F22-5645-8B37-F78691DDC132}" srcOrd="0" destOrd="0" presId="urn:microsoft.com/office/officeart/2005/8/layout/vList2"/>
    <dgm:cxn modelId="{F947B673-0D4E-D647-9798-4DF6DF82911D}" type="presOf" srcId="{E60CA4CC-C2BA-41F5-BD20-BA4CAA747E20}" destId="{4B0544E0-69BC-BB48-BE8D-A669F2128720}" srcOrd="0" destOrd="0" presId="urn:microsoft.com/office/officeart/2005/8/layout/vList2"/>
    <dgm:cxn modelId="{47D11E74-5E87-2B4E-8E21-0035ED692DC2}" type="presOf" srcId="{E1A2218D-0917-42C5-B5EA-025910448090}" destId="{5E4E6AC8-B734-FB46-98A5-C70C348AEDC6}" srcOrd="0" destOrd="0" presId="urn:microsoft.com/office/officeart/2005/8/layout/vList2"/>
    <dgm:cxn modelId="{9284DE83-59B3-4B24-90D6-D1CE9F86B940}" srcId="{6A04FBCF-17CA-46E6-9693-0413687D7AD6}" destId="{EFC5F837-E105-41D9-8257-AEE245F4488C}" srcOrd="3" destOrd="0" parTransId="{E99C18B1-E227-47C1-AB0D-1AAA1B69FB8B}" sibTransId="{DFD15063-DE6F-427C-BC65-B5A1E6FC8E4F}"/>
    <dgm:cxn modelId="{0B95F78E-49CD-4954-9387-AF75CCC78F35}" srcId="{6A04FBCF-17CA-46E6-9693-0413687D7AD6}" destId="{ED39BA6F-744E-4A62-803F-9B16851884C5}" srcOrd="5" destOrd="0" parTransId="{D0DBFF8F-AD7F-4672-A4AF-D9B3240AD1D9}" sibTransId="{30B932CC-B814-491D-A6FA-EE4CBCB03CEC}"/>
    <dgm:cxn modelId="{95D6A892-98FC-4CC9-B79A-96C7B1FA1AA6}" srcId="{6A04FBCF-17CA-46E6-9693-0413687D7AD6}" destId="{E60CA4CC-C2BA-41F5-BD20-BA4CAA747E20}" srcOrd="0" destOrd="0" parTransId="{E05A08AB-EF8D-4F06-9A47-EA34ECC4BBCC}" sibTransId="{E4D06E7D-13E6-43A1-9D74-7383132A4271}"/>
    <dgm:cxn modelId="{65EE0296-4998-694E-BEC7-B011806BC278}" type="presOf" srcId="{6A04FBCF-17CA-46E6-9693-0413687D7AD6}" destId="{9E2960D6-D67C-D94D-886D-8896CE8876AF}" srcOrd="0" destOrd="0" presId="urn:microsoft.com/office/officeart/2005/8/layout/vList2"/>
    <dgm:cxn modelId="{C7D88496-2602-4405-BEE5-3BFF56938B5B}" srcId="{6A04FBCF-17CA-46E6-9693-0413687D7AD6}" destId="{B3045756-AD80-48CE-A43D-EADF2992F841}" srcOrd="9" destOrd="0" parTransId="{CADEB09B-18EB-4DE9-8422-212AF97C7AAC}" sibTransId="{EC552905-9A7C-4ADB-887A-C2494E6121F8}"/>
    <dgm:cxn modelId="{1F11D198-7ED0-4555-AE39-D34A744A471D}" srcId="{6A04FBCF-17CA-46E6-9693-0413687D7AD6}" destId="{510F6AC8-342F-4FCD-9C46-705D0849C385}" srcOrd="6" destOrd="0" parTransId="{77B56EAD-E4D1-4179-B230-76A432828422}" sibTransId="{8EA3B522-BD45-4F2F-B10C-EF9B76ED93FE}"/>
    <dgm:cxn modelId="{905A329B-13CF-264C-85AB-D06D38D426D9}" type="presOf" srcId="{B3045756-AD80-48CE-A43D-EADF2992F841}" destId="{824B3ECE-74BC-BF46-B7CA-CD30F996D08A}" srcOrd="0" destOrd="0" presId="urn:microsoft.com/office/officeart/2005/8/layout/vList2"/>
    <dgm:cxn modelId="{6C2FA0A0-6325-4C73-87B6-D7C5BEF97E0E}" srcId="{6A04FBCF-17CA-46E6-9693-0413687D7AD6}" destId="{26804548-7613-4765-B9A0-770CBF482376}" srcOrd="2" destOrd="0" parTransId="{6E27DBC5-4AA2-48BB-A9DC-199DF04B313A}" sibTransId="{7FD20825-A31A-4CC9-9CAD-CBEB8F0A6ABB}"/>
    <dgm:cxn modelId="{EE04D1A7-3D71-8641-B70B-A3D2065ACECE}" type="presOf" srcId="{510F6AC8-342F-4FCD-9C46-705D0849C385}" destId="{DB7BC16F-488F-9646-ADF2-81576272827B}" srcOrd="0" destOrd="0" presId="urn:microsoft.com/office/officeart/2005/8/layout/vList2"/>
    <dgm:cxn modelId="{83741AB1-11B7-4C0C-91EB-FCABC46AAD88}" srcId="{6A04FBCF-17CA-46E6-9693-0413687D7AD6}" destId="{0E6B9DEF-B599-42A1-A48A-8FF1F5353705}" srcOrd="4" destOrd="0" parTransId="{0FBBFD89-D767-4EC6-86A0-1366A7CD49F9}" sibTransId="{29D19918-56B1-4FFF-868E-23F330E44EAE}"/>
    <dgm:cxn modelId="{CC8387C4-2B6B-45EE-8E5E-2A62A5876A13}" srcId="{6A04FBCF-17CA-46E6-9693-0413687D7AD6}" destId="{F76AF585-7C25-4893-AA10-2CB6D3F90D25}" srcOrd="7" destOrd="0" parTransId="{5F6B3EF2-1F1B-458E-80DC-F90F7ABE4BAD}" sibTransId="{97A9C9CD-C106-4615-941B-5E631EFCCE22}"/>
    <dgm:cxn modelId="{16C104D9-BCDE-449C-AC5A-1059051F29E8}" srcId="{6A04FBCF-17CA-46E6-9693-0413687D7AD6}" destId="{E1A2218D-0917-42C5-B5EA-025910448090}" srcOrd="1" destOrd="0" parTransId="{5880471E-6B9B-4136-AFAB-3EC44EFCB8FE}" sibTransId="{7DC18348-3E7A-4290-9B71-3833CA2D4692}"/>
    <dgm:cxn modelId="{801BC9DD-E7BF-BB4B-873F-B8B8F2297000}" type="presOf" srcId="{0E6B9DEF-B599-42A1-A48A-8FF1F5353705}" destId="{BDDD974D-6429-6348-A854-C5ED26FDC7BA}" srcOrd="0" destOrd="0" presId="urn:microsoft.com/office/officeart/2005/8/layout/vList2"/>
    <dgm:cxn modelId="{976821E5-2D94-4A4E-9D4B-38827E479DFA}" type="presOf" srcId="{ED39BA6F-744E-4A62-803F-9B16851884C5}" destId="{347390A8-DF81-0646-A478-C138889709FD}" srcOrd="0" destOrd="0" presId="urn:microsoft.com/office/officeart/2005/8/layout/vList2"/>
    <dgm:cxn modelId="{A24927F7-07B0-0740-919F-133964D66435}" type="presOf" srcId="{862CD0DE-5124-4073-BEDD-50048BEB3242}" destId="{E19BA295-C0AB-144C-B542-F51B50F569D0}" srcOrd="0" destOrd="0" presId="urn:microsoft.com/office/officeart/2005/8/layout/vList2"/>
    <dgm:cxn modelId="{145E7A6F-BF33-3247-99EB-25D52316ECE3}" type="presParOf" srcId="{9E2960D6-D67C-D94D-886D-8896CE8876AF}" destId="{4B0544E0-69BC-BB48-BE8D-A669F2128720}" srcOrd="0" destOrd="0" presId="urn:microsoft.com/office/officeart/2005/8/layout/vList2"/>
    <dgm:cxn modelId="{0A5899C1-6B4F-A848-922E-A8E6E8A026FE}" type="presParOf" srcId="{9E2960D6-D67C-D94D-886D-8896CE8876AF}" destId="{8990ED95-43B4-ED48-B697-4B7DB72886FA}" srcOrd="1" destOrd="0" presId="urn:microsoft.com/office/officeart/2005/8/layout/vList2"/>
    <dgm:cxn modelId="{801F56F2-A66A-FD49-9CDC-F7DC042BFE12}" type="presParOf" srcId="{9E2960D6-D67C-D94D-886D-8896CE8876AF}" destId="{5E4E6AC8-B734-FB46-98A5-C70C348AEDC6}" srcOrd="2" destOrd="0" presId="urn:microsoft.com/office/officeart/2005/8/layout/vList2"/>
    <dgm:cxn modelId="{368E9434-3309-2F4F-84C3-C9C501062CDB}" type="presParOf" srcId="{9E2960D6-D67C-D94D-886D-8896CE8876AF}" destId="{3B9DF961-DB7C-F841-80C3-60BAABE9272B}" srcOrd="3" destOrd="0" presId="urn:microsoft.com/office/officeart/2005/8/layout/vList2"/>
    <dgm:cxn modelId="{73EA8580-6DA4-684B-BEE9-DE2FE9F542C7}" type="presParOf" srcId="{9E2960D6-D67C-D94D-886D-8896CE8876AF}" destId="{4B4411B8-70E5-EF4A-87F9-E8AFCF0BE498}" srcOrd="4" destOrd="0" presId="urn:microsoft.com/office/officeart/2005/8/layout/vList2"/>
    <dgm:cxn modelId="{C85A4DED-7AF4-5244-8830-D156BDF60E8E}" type="presParOf" srcId="{9E2960D6-D67C-D94D-886D-8896CE8876AF}" destId="{3700E715-413D-AD46-8038-00FA08E4EAB3}" srcOrd="5" destOrd="0" presId="urn:microsoft.com/office/officeart/2005/8/layout/vList2"/>
    <dgm:cxn modelId="{4A11A0E9-C185-EF46-8FBF-343E1E0137F5}" type="presParOf" srcId="{9E2960D6-D67C-D94D-886D-8896CE8876AF}" destId="{E9F5B143-0B11-8A40-8029-F09E3B014C19}" srcOrd="6" destOrd="0" presId="urn:microsoft.com/office/officeart/2005/8/layout/vList2"/>
    <dgm:cxn modelId="{62023F39-1194-9049-BF86-6458498E3157}" type="presParOf" srcId="{9E2960D6-D67C-D94D-886D-8896CE8876AF}" destId="{FA17DF39-F6A8-EE4A-9D23-54317BDDE540}" srcOrd="7" destOrd="0" presId="urn:microsoft.com/office/officeart/2005/8/layout/vList2"/>
    <dgm:cxn modelId="{6EB62EBC-B02F-5C40-BF87-0CDADB37744D}" type="presParOf" srcId="{9E2960D6-D67C-D94D-886D-8896CE8876AF}" destId="{BDDD974D-6429-6348-A854-C5ED26FDC7BA}" srcOrd="8" destOrd="0" presId="urn:microsoft.com/office/officeart/2005/8/layout/vList2"/>
    <dgm:cxn modelId="{225DC595-A77E-BB46-B069-EA70051F114A}" type="presParOf" srcId="{9E2960D6-D67C-D94D-886D-8896CE8876AF}" destId="{4523B3B1-5B67-F248-AF8A-FAAC4C576CD3}" srcOrd="9" destOrd="0" presId="urn:microsoft.com/office/officeart/2005/8/layout/vList2"/>
    <dgm:cxn modelId="{3250FDCB-1C36-2C45-B0F9-0F177C0F9AA1}" type="presParOf" srcId="{9E2960D6-D67C-D94D-886D-8896CE8876AF}" destId="{347390A8-DF81-0646-A478-C138889709FD}" srcOrd="10" destOrd="0" presId="urn:microsoft.com/office/officeart/2005/8/layout/vList2"/>
    <dgm:cxn modelId="{1EB8A116-AFE5-AD44-9513-CA084A685932}" type="presParOf" srcId="{9E2960D6-D67C-D94D-886D-8896CE8876AF}" destId="{572C5DE3-23C3-EA44-98F0-088CC5BA8598}" srcOrd="11" destOrd="0" presId="urn:microsoft.com/office/officeart/2005/8/layout/vList2"/>
    <dgm:cxn modelId="{BC8262DE-3818-F945-99D4-46C2291597E6}" type="presParOf" srcId="{9E2960D6-D67C-D94D-886D-8896CE8876AF}" destId="{DB7BC16F-488F-9646-ADF2-81576272827B}" srcOrd="12" destOrd="0" presId="urn:microsoft.com/office/officeart/2005/8/layout/vList2"/>
    <dgm:cxn modelId="{F1E4828B-B9EC-FA4B-92C5-B757938EB44F}" type="presParOf" srcId="{9E2960D6-D67C-D94D-886D-8896CE8876AF}" destId="{5ED2B399-C242-8D43-BBD9-00DA4F0B6A18}" srcOrd="13" destOrd="0" presId="urn:microsoft.com/office/officeart/2005/8/layout/vList2"/>
    <dgm:cxn modelId="{4EB85AEA-75E0-AA4F-9800-A780EEAB1419}" type="presParOf" srcId="{9E2960D6-D67C-D94D-886D-8896CE8876AF}" destId="{DD445949-6F22-5645-8B37-F78691DDC132}" srcOrd="14" destOrd="0" presId="urn:microsoft.com/office/officeart/2005/8/layout/vList2"/>
    <dgm:cxn modelId="{F6B92233-3308-A743-BCB8-3F0813C0DFDE}" type="presParOf" srcId="{9E2960D6-D67C-D94D-886D-8896CE8876AF}" destId="{271574F7-916A-A046-8571-DB4BAA9871DA}" srcOrd="15" destOrd="0" presId="urn:microsoft.com/office/officeart/2005/8/layout/vList2"/>
    <dgm:cxn modelId="{A9D4BEF7-C27B-414B-9BF9-540DA8C3D7D6}" type="presParOf" srcId="{9E2960D6-D67C-D94D-886D-8896CE8876AF}" destId="{E19BA295-C0AB-144C-B542-F51B50F569D0}" srcOrd="16" destOrd="0" presId="urn:microsoft.com/office/officeart/2005/8/layout/vList2"/>
    <dgm:cxn modelId="{B237D0BB-F810-1E40-8B5A-51C2E7AB34D8}" type="presParOf" srcId="{9E2960D6-D67C-D94D-886D-8896CE8876AF}" destId="{DD48D25E-32A2-4F43-ACE2-FE9CFF207F87}" srcOrd="17" destOrd="0" presId="urn:microsoft.com/office/officeart/2005/8/layout/vList2"/>
    <dgm:cxn modelId="{2FFD6C34-CC50-1443-BF83-4C70947CFDFA}" type="presParOf" srcId="{9E2960D6-D67C-D94D-886D-8896CE8876AF}" destId="{824B3ECE-74BC-BF46-B7CA-CD30F996D08A}"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5CFB4-43AA-4E1B-80B6-0AC6A154DB45}">
      <dsp:nvSpPr>
        <dsp:cNvPr id="0" name=""/>
        <dsp:cNvSpPr/>
      </dsp:nvSpPr>
      <dsp:spPr>
        <a:xfrm>
          <a:off x="0" y="1698"/>
          <a:ext cx="7214068" cy="86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CCEDF-FF96-4326-9A6A-3571C3537F5E}">
      <dsp:nvSpPr>
        <dsp:cNvPr id="0" name=""/>
        <dsp:cNvSpPr/>
      </dsp:nvSpPr>
      <dsp:spPr>
        <a:xfrm>
          <a:off x="260359" y="195354"/>
          <a:ext cx="473381" cy="4733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106B27-A1A9-4D2B-9090-5F4B17B0CE36}">
      <dsp:nvSpPr>
        <dsp:cNvPr id="0" name=""/>
        <dsp:cNvSpPr/>
      </dsp:nvSpPr>
      <dsp:spPr>
        <a:xfrm>
          <a:off x="994100" y="1698"/>
          <a:ext cx="6219967" cy="86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90" tIns="91090" rIns="91090" bIns="91090" numCol="1" spcCol="1270" anchor="ctr" anchorCtr="0">
          <a:noAutofit/>
        </a:bodyPr>
        <a:lstStyle/>
        <a:p>
          <a:pPr marL="0" lvl="0" indent="0" algn="l" defTabSz="977900">
            <a:lnSpc>
              <a:spcPct val="100000"/>
            </a:lnSpc>
            <a:spcBef>
              <a:spcPct val="0"/>
            </a:spcBef>
            <a:spcAft>
              <a:spcPct val="35000"/>
            </a:spcAft>
            <a:buNone/>
          </a:pPr>
          <a:r>
            <a:rPr lang="en-US" sz="2200" b="1" i="0" kern="1200" baseline="0"/>
            <a:t>Metacognitive CQ</a:t>
          </a:r>
          <a:r>
            <a:rPr lang="en-US" sz="2200" b="0" i="0" kern="1200" baseline="0"/>
            <a:t> – Cultural awareness during interactions</a:t>
          </a:r>
          <a:endParaRPr lang="en-US" sz="2200" kern="1200"/>
        </a:p>
      </dsp:txBody>
      <dsp:txXfrm>
        <a:off x="994100" y="1698"/>
        <a:ext cx="6219967" cy="860692"/>
      </dsp:txXfrm>
    </dsp:sp>
    <dsp:sp modelId="{7519415D-DC49-4F3D-87D9-23D55172CB26}">
      <dsp:nvSpPr>
        <dsp:cNvPr id="0" name=""/>
        <dsp:cNvSpPr/>
      </dsp:nvSpPr>
      <dsp:spPr>
        <a:xfrm>
          <a:off x="0" y="1077564"/>
          <a:ext cx="7214068" cy="86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7BBE7-4A8E-417E-A9CA-AEB5CC046280}">
      <dsp:nvSpPr>
        <dsp:cNvPr id="0" name=""/>
        <dsp:cNvSpPr/>
      </dsp:nvSpPr>
      <dsp:spPr>
        <a:xfrm>
          <a:off x="260359" y="1271220"/>
          <a:ext cx="473381" cy="4733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CC12D6-1F83-4C72-9634-83EABAC04483}">
      <dsp:nvSpPr>
        <dsp:cNvPr id="0" name=""/>
        <dsp:cNvSpPr/>
      </dsp:nvSpPr>
      <dsp:spPr>
        <a:xfrm>
          <a:off x="994100" y="1077564"/>
          <a:ext cx="6219967" cy="86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90" tIns="91090" rIns="91090" bIns="91090" numCol="1" spcCol="1270" anchor="ctr" anchorCtr="0">
          <a:noAutofit/>
        </a:bodyPr>
        <a:lstStyle/>
        <a:p>
          <a:pPr marL="0" lvl="0" indent="0" algn="l" defTabSz="977900">
            <a:lnSpc>
              <a:spcPct val="100000"/>
            </a:lnSpc>
            <a:spcBef>
              <a:spcPct val="0"/>
            </a:spcBef>
            <a:spcAft>
              <a:spcPct val="35000"/>
            </a:spcAft>
            <a:buNone/>
          </a:pPr>
          <a:r>
            <a:rPr lang="en-US" sz="2200" b="1" i="0" kern="1200" baseline="0"/>
            <a:t>Cognitive CQ</a:t>
          </a:r>
          <a:r>
            <a:rPr lang="en-US" sz="2200" b="0" i="0" kern="1200" baseline="0"/>
            <a:t> – Knowledge of cultural norms</a:t>
          </a:r>
          <a:endParaRPr lang="en-US" sz="2200" kern="1200"/>
        </a:p>
      </dsp:txBody>
      <dsp:txXfrm>
        <a:off x="994100" y="1077564"/>
        <a:ext cx="6219967" cy="860692"/>
      </dsp:txXfrm>
    </dsp:sp>
    <dsp:sp modelId="{119A6C1D-CCB2-43C7-993C-3E8BA4333C11}">
      <dsp:nvSpPr>
        <dsp:cNvPr id="0" name=""/>
        <dsp:cNvSpPr/>
      </dsp:nvSpPr>
      <dsp:spPr>
        <a:xfrm>
          <a:off x="0" y="2153430"/>
          <a:ext cx="7214068" cy="86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614A3-6753-4050-8D1C-B03F84DBB896}">
      <dsp:nvSpPr>
        <dsp:cNvPr id="0" name=""/>
        <dsp:cNvSpPr/>
      </dsp:nvSpPr>
      <dsp:spPr>
        <a:xfrm>
          <a:off x="260359" y="2347085"/>
          <a:ext cx="473381" cy="4733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B96A4A-A56B-4A68-8CC5-2E7CA733F43C}">
      <dsp:nvSpPr>
        <dsp:cNvPr id="0" name=""/>
        <dsp:cNvSpPr/>
      </dsp:nvSpPr>
      <dsp:spPr>
        <a:xfrm>
          <a:off x="994100" y="2153430"/>
          <a:ext cx="6219967" cy="86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90" tIns="91090" rIns="91090" bIns="91090" numCol="1" spcCol="1270" anchor="ctr" anchorCtr="0">
          <a:noAutofit/>
        </a:bodyPr>
        <a:lstStyle/>
        <a:p>
          <a:pPr marL="0" lvl="0" indent="0" algn="l" defTabSz="977900">
            <a:lnSpc>
              <a:spcPct val="100000"/>
            </a:lnSpc>
            <a:spcBef>
              <a:spcPct val="0"/>
            </a:spcBef>
            <a:spcAft>
              <a:spcPct val="35000"/>
            </a:spcAft>
            <a:buNone/>
          </a:pPr>
          <a:r>
            <a:rPr lang="en-US" sz="2200" b="1" i="0" kern="1200" baseline="0"/>
            <a:t>Motivational CQ</a:t>
          </a:r>
          <a:r>
            <a:rPr lang="en-US" sz="2200" b="0" i="0" kern="1200" baseline="0"/>
            <a:t> – Interest and confidence in cross-cultural situations</a:t>
          </a:r>
          <a:endParaRPr lang="en-US" sz="2200" kern="1200"/>
        </a:p>
      </dsp:txBody>
      <dsp:txXfrm>
        <a:off x="994100" y="2153430"/>
        <a:ext cx="6219967" cy="860692"/>
      </dsp:txXfrm>
    </dsp:sp>
    <dsp:sp modelId="{FA2173AF-1B4C-435D-8E84-46764A7060B2}">
      <dsp:nvSpPr>
        <dsp:cNvPr id="0" name=""/>
        <dsp:cNvSpPr/>
      </dsp:nvSpPr>
      <dsp:spPr>
        <a:xfrm>
          <a:off x="0" y="3229296"/>
          <a:ext cx="7214068" cy="86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6C498D-5DFB-4BDD-A7C9-64A290BF7D14}">
      <dsp:nvSpPr>
        <dsp:cNvPr id="0" name=""/>
        <dsp:cNvSpPr/>
      </dsp:nvSpPr>
      <dsp:spPr>
        <a:xfrm>
          <a:off x="260359" y="3422951"/>
          <a:ext cx="473381" cy="4733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39567B-482F-4E4A-AA34-6D3C5E5B186D}">
      <dsp:nvSpPr>
        <dsp:cNvPr id="0" name=""/>
        <dsp:cNvSpPr/>
      </dsp:nvSpPr>
      <dsp:spPr>
        <a:xfrm>
          <a:off x="994100" y="3229296"/>
          <a:ext cx="6219967" cy="86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90" tIns="91090" rIns="91090" bIns="91090" numCol="1" spcCol="1270" anchor="ctr" anchorCtr="0">
          <a:noAutofit/>
        </a:bodyPr>
        <a:lstStyle/>
        <a:p>
          <a:pPr marL="0" lvl="0" indent="0" algn="l" defTabSz="977900">
            <a:lnSpc>
              <a:spcPct val="100000"/>
            </a:lnSpc>
            <a:spcBef>
              <a:spcPct val="0"/>
            </a:spcBef>
            <a:spcAft>
              <a:spcPct val="35000"/>
            </a:spcAft>
            <a:buNone/>
          </a:pPr>
          <a:r>
            <a:rPr lang="en-US" sz="2200" b="1" i="0" kern="1200" baseline="0" dirty="0" err="1"/>
            <a:t>Behavioural</a:t>
          </a:r>
          <a:r>
            <a:rPr lang="en-US" sz="2200" b="1" i="0" kern="1200" baseline="0" dirty="0"/>
            <a:t> CQ</a:t>
          </a:r>
          <a:r>
            <a:rPr lang="en-US" sz="2200" b="0" i="0" kern="1200" baseline="0" dirty="0"/>
            <a:t> – Ability to adapt </a:t>
          </a:r>
          <a:r>
            <a:rPr lang="en-US" sz="2200" b="0" i="0" kern="1200" baseline="0" dirty="0" err="1"/>
            <a:t>behaviour</a:t>
          </a:r>
          <a:endParaRPr lang="en-US" sz="2200" kern="1200" dirty="0"/>
        </a:p>
      </dsp:txBody>
      <dsp:txXfrm>
        <a:off x="994100" y="3229296"/>
        <a:ext cx="6219967" cy="860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F5AF7-97C8-C746-BD10-D82E8CA37660}">
      <dsp:nvSpPr>
        <dsp:cNvPr id="0" name=""/>
        <dsp:cNvSpPr/>
      </dsp:nvSpPr>
      <dsp:spPr>
        <a:xfrm>
          <a:off x="2813" y="980916"/>
          <a:ext cx="2009040" cy="12757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1CEBCE-161E-F146-AAED-512242CC9B78}">
      <dsp:nvSpPr>
        <dsp:cNvPr id="0" name=""/>
        <dsp:cNvSpPr/>
      </dsp:nvSpPr>
      <dsp:spPr>
        <a:xfrm>
          <a:off x="226040" y="1192981"/>
          <a:ext cx="2009040" cy="127574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Vision</a:t>
          </a:r>
        </a:p>
      </dsp:txBody>
      <dsp:txXfrm>
        <a:off x="263405" y="1230346"/>
        <a:ext cx="1934310" cy="1201010"/>
      </dsp:txXfrm>
    </dsp:sp>
    <dsp:sp modelId="{11850150-6C26-1D4A-BBD6-9FD89B985147}">
      <dsp:nvSpPr>
        <dsp:cNvPr id="0" name=""/>
        <dsp:cNvSpPr/>
      </dsp:nvSpPr>
      <dsp:spPr>
        <a:xfrm>
          <a:off x="2458307" y="980916"/>
          <a:ext cx="2009040" cy="12757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8F43BF-69F2-1543-95F9-67E276111993}">
      <dsp:nvSpPr>
        <dsp:cNvPr id="0" name=""/>
        <dsp:cNvSpPr/>
      </dsp:nvSpPr>
      <dsp:spPr>
        <a:xfrm>
          <a:off x="2681533" y="1192981"/>
          <a:ext cx="2009040" cy="127574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Inspiration</a:t>
          </a:r>
        </a:p>
      </dsp:txBody>
      <dsp:txXfrm>
        <a:off x="2718898" y="1230346"/>
        <a:ext cx="1934310" cy="1201010"/>
      </dsp:txXfrm>
    </dsp:sp>
    <dsp:sp modelId="{4FE5726D-821A-3B4C-A5F9-F7F9304B881B}">
      <dsp:nvSpPr>
        <dsp:cNvPr id="0" name=""/>
        <dsp:cNvSpPr/>
      </dsp:nvSpPr>
      <dsp:spPr>
        <a:xfrm>
          <a:off x="4913800" y="980916"/>
          <a:ext cx="2009040" cy="12757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65336F-08E9-2D42-900E-04CAA0278E18}">
      <dsp:nvSpPr>
        <dsp:cNvPr id="0" name=""/>
        <dsp:cNvSpPr/>
      </dsp:nvSpPr>
      <dsp:spPr>
        <a:xfrm>
          <a:off x="5137027" y="1192981"/>
          <a:ext cx="2009040" cy="127574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Individual Consideration</a:t>
          </a:r>
        </a:p>
      </dsp:txBody>
      <dsp:txXfrm>
        <a:off x="5174392" y="1230346"/>
        <a:ext cx="1934310" cy="1201010"/>
      </dsp:txXfrm>
    </dsp:sp>
    <dsp:sp modelId="{14BE523F-7575-AE45-9FC8-48E7D536F852}">
      <dsp:nvSpPr>
        <dsp:cNvPr id="0" name=""/>
        <dsp:cNvSpPr/>
      </dsp:nvSpPr>
      <dsp:spPr>
        <a:xfrm>
          <a:off x="7369294" y="980916"/>
          <a:ext cx="2009040" cy="12757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BD68DC-BD93-FB42-9318-1B16C981FEC8}">
      <dsp:nvSpPr>
        <dsp:cNvPr id="0" name=""/>
        <dsp:cNvSpPr/>
      </dsp:nvSpPr>
      <dsp:spPr>
        <a:xfrm>
          <a:off x="7592521" y="1192981"/>
          <a:ext cx="2009040" cy="127574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Performance</a:t>
          </a:r>
        </a:p>
      </dsp:txBody>
      <dsp:txXfrm>
        <a:off x="7629886" y="1230346"/>
        <a:ext cx="1934310" cy="12010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5F4C6-A6C5-4C69-9750-D3F2FE627454}">
      <dsp:nvSpPr>
        <dsp:cNvPr id="0" name=""/>
        <dsp:cNvSpPr/>
      </dsp:nvSpPr>
      <dsp:spPr>
        <a:xfrm>
          <a:off x="1744907" y="1596"/>
          <a:ext cx="1963020" cy="10534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b="0" i="0" kern="1200" baseline="0"/>
            <a:t>Sustainable Living Plan</a:t>
          </a:r>
          <a:endParaRPr lang="en-US" sz="2100" kern="1200"/>
        </a:p>
      </dsp:txBody>
      <dsp:txXfrm>
        <a:off x="1796334" y="53023"/>
        <a:ext cx="1860166" cy="950636"/>
      </dsp:txXfrm>
    </dsp:sp>
    <dsp:sp modelId="{1599AA6B-7412-498F-AB9A-A8BC08E1EBA3}">
      <dsp:nvSpPr>
        <dsp:cNvPr id="0" name=""/>
        <dsp:cNvSpPr/>
      </dsp:nvSpPr>
      <dsp:spPr>
        <a:xfrm>
          <a:off x="1744907" y="1107761"/>
          <a:ext cx="1963020" cy="10534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b="0" i="0" kern="1200" baseline="0"/>
            <a:t>Diverse leadership teams</a:t>
          </a:r>
          <a:endParaRPr lang="en-US" sz="2100" kern="1200"/>
        </a:p>
      </dsp:txBody>
      <dsp:txXfrm>
        <a:off x="1796334" y="1159188"/>
        <a:ext cx="1860166" cy="950636"/>
      </dsp:txXfrm>
    </dsp:sp>
    <dsp:sp modelId="{F787AC9E-7AD6-4519-B126-04A5F721EFA1}">
      <dsp:nvSpPr>
        <dsp:cNvPr id="0" name=""/>
        <dsp:cNvSpPr/>
      </dsp:nvSpPr>
      <dsp:spPr>
        <a:xfrm>
          <a:off x="1744907" y="2213926"/>
          <a:ext cx="1963020" cy="10534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b="0" i="0" kern="1200" baseline="0"/>
            <a:t>Global stakeholder engagement</a:t>
          </a:r>
          <a:endParaRPr lang="en-US" sz="2100" kern="1200"/>
        </a:p>
      </dsp:txBody>
      <dsp:txXfrm>
        <a:off x="1796334" y="2265353"/>
        <a:ext cx="1860166" cy="9506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A82EE-0DC7-4DDC-BA30-98D0F570402F}">
      <dsp:nvSpPr>
        <dsp:cNvPr id="0" name=""/>
        <dsp:cNvSpPr/>
      </dsp:nvSpPr>
      <dsp:spPr>
        <a:xfrm>
          <a:off x="1551552" y="1712"/>
          <a:ext cx="1745496" cy="11300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0" i="0" kern="1200" baseline="0"/>
            <a:t>Cross-cultural platform model</a:t>
          </a:r>
          <a:endParaRPr lang="en-US" sz="2000" kern="1200"/>
        </a:p>
      </dsp:txBody>
      <dsp:txXfrm>
        <a:off x="1606716" y="56876"/>
        <a:ext cx="1635168" cy="1019721"/>
      </dsp:txXfrm>
    </dsp:sp>
    <dsp:sp modelId="{8FF61C37-09C8-41EF-B293-98E4CA6543CD}">
      <dsp:nvSpPr>
        <dsp:cNvPr id="0" name=""/>
        <dsp:cNvSpPr/>
      </dsp:nvSpPr>
      <dsp:spPr>
        <a:xfrm>
          <a:off x="1551552" y="1188264"/>
          <a:ext cx="1745496" cy="11300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0" i="0" kern="1200" baseline="0" dirty="0"/>
            <a:t>Inclusion and belonging strategy</a:t>
          </a:r>
          <a:endParaRPr lang="en-US" sz="2000" kern="1200" dirty="0"/>
        </a:p>
      </dsp:txBody>
      <dsp:txXfrm>
        <a:off x="1606716" y="1243428"/>
        <a:ext cx="1635168" cy="1019721"/>
      </dsp:txXfrm>
    </dsp:sp>
    <dsp:sp modelId="{36BA290C-870D-433F-AD95-D18803130DF2}">
      <dsp:nvSpPr>
        <dsp:cNvPr id="0" name=""/>
        <dsp:cNvSpPr/>
      </dsp:nvSpPr>
      <dsp:spPr>
        <a:xfrm>
          <a:off x="1551552" y="2374816"/>
          <a:ext cx="1745496" cy="11300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0" i="0" kern="1200" baseline="0"/>
            <a:t>Community conflict management</a:t>
          </a:r>
          <a:endParaRPr lang="en-US" sz="2000" kern="1200"/>
        </a:p>
      </dsp:txBody>
      <dsp:txXfrm>
        <a:off x="1606716" y="2429980"/>
        <a:ext cx="1635168" cy="10197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E97EA-9FA2-44B0-B3A2-8461AD4FCD34}">
      <dsp:nvSpPr>
        <dsp:cNvPr id="0" name=""/>
        <dsp:cNvSpPr/>
      </dsp:nvSpPr>
      <dsp:spPr>
        <a:xfrm>
          <a:off x="1725791" y="1533"/>
          <a:ext cx="1941515" cy="7377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b="0" i="0" kern="1200" baseline="0"/>
            <a:t>Enhances trust</a:t>
          </a:r>
          <a:endParaRPr lang="en-US" sz="2100" kern="1200"/>
        </a:p>
      </dsp:txBody>
      <dsp:txXfrm>
        <a:off x="1761804" y="37546"/>
        <a:ext cx="1869489" cy="665695"/>
      </dsp:txXfrm>
    </dsp:sp>
    <dsp:sp modelId="{4E3C714B-8B39-4AE5-8F75-485F2AF332E4}">
      <dsp:nvSpPr>
        <dsp:cNvPr id="0" name=""/>
        <dsp:cNvSpPr/>
      </dsp:nvSpPr>
      <dsp:spPr>
        <a:xfrm>
          <a:off x="1725791" y="776141"/>
          <a:ext cx="1941515" cy="7377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b="0" i="0" kern="1200" baseline="0"/>
            <a:t>Improves team performance</a:t>
          </a:r>
          <a:endParaRPr lang="en-US" sz="2100" kern="1200"/>
        </a:p>
      </dsp:txBody>
      <dsp:txXfrm>
        <a:off x="1761804" y="812154"/>
        <a:ext cx="1869489" cy="665695"/>
      </dsp:txXfrm>
    </dsp:sp>
    <dsp:sp modelId="{6A7ADAEC-2B46-413A-AF85-81365EA5C80B}">
      <dsp:nvSpPr>
        <dsp:cNvPr id="0" name=""/>
        <dsp:cNvSpPr/>
      </dsp:nvSpPr>
      <dsp:spPr>
        <a:xfrm>
          <a:off x="1725791" y="1550749"/>
          <a:ext cx="1941515" cy="7377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b="0" i="0" kern="1200" baseline="0"/>
            <a:t>Supports global strategy</a:t>
          </a:r>
          <a:endParaRPr lang="en-US" sz="2100" kern="1200"/>
        </a:p>
      </dsp:txBody>
      <dsp:txXfrm>
        <a:off x="1761804" y="1586762"/>
        <a:ext cx="1869489" cy="665695"/>
      </dsp:txXfrm>
    </dsp:sp>
    <dsp:sp modelId="{AFF0B890-AE02-459B-A0EF-F4D94ABFA77A}">
      <dsp:nvSpPr>
        <dsp:cNvPr id="0" name=""/>
        <dsp:cNvSpPr/>
      </dsp:nvSpPr>
      <dsp:spPr>
        <a:xfrm>
          <a:off x="1725791" y="2325357"/>
          <a:ext cx="1941515" cy="7377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b="0" i="0" kern="1200" baseline="0"/>
            <a:t>Encourages innovation</a:t>
          </a:r>
          <a:endParaRPr lang="en-US" sz="2100" kern="1200"/>
        </a:p>
      </dsp:txBody>
      <dsp:txXfrm>
        <a:off x="1761804" y="2361370"/>
        <a:ext cx="1869489" cy="6656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CA7D-9389-44C4-A339-6E8F516E8908}">
      <dsp:nvSpPr>
        <dsp:cNvPr id="0" name=""/>
        <dsp:cNvSpPr/>
      </dsp:nvSpPr>
      <dsp:spPr>
        <a:xfrm>
          <a:off x="1889096" y="1533"/>
          <a:ext cx="2125233" cy="7377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0" i="0" kern="1200" baseline="0"/>
            <a:t>Difficult to measure</a:t>
          </a:r>
          <a:endParaRPr lang="en-US" sz="1800" kern="1200"/>
        </a:p>
      </dsp:txBody>
      <dsp:txXfrm>
        <a:off x="1925109" y="37546"/>
        <a:ext cx="2053207" cy="665695"/>
      </dsp:txXfrm>
    </dsp:sp>
    <dsp:sp modelId="{F5888CAF-362F-48CF-B577-F41F8293FE96}">
      <dsp:nvSpPr>
        <dsp:cNvPr id="0" name=""/>
        <dsp:cNvSpPr/>
      </dsp:nvSpPr>
      <dsp:spPr>
        <a:xfrm>
          <a:off x="1889096" y="776141"/>
          <a:ext cx="2125233" cy="7377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0" i="0" kern="1200" baseline="0"/>
            <a:t>Risk of cultural stereotyping</a:t>
          </a:r>
          <a:endParaRPr lang="en-US" sz="1800" kern="1200"/>
        </a:p>
      </dsp:txBody>
      <dsp:txXfrm>
        <a:off x="1925109" y="812154"/>
        <a:ext cx="2053207" cy="665695"/>
      </dsp:txXfrm>
    </dsp:sp>
    <dsp:sp modelId="{93C9E9DC-4622-47C4-9FC7-8B9F9233D9CE}">
      <dsp:nvSpPr>
        <dsp:cNvPr id="0" name=""/>
        <dsp:cNvSpPr/>
      </dsp:nvSpPr>
      <dsp:spPr>
        <a:xfrm>
          <a:off x="1889096" y="1550749"/>
          <a:ext cx="2125233" cy="7377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0" i="0" kern="1200" baseline="0"/>
            <a:t>Overemphasis on harmony</a:t>
          </a:r>
          <a:endParaRPr lang="en-US" sz="1800" kern="1200"/>
        </a:p>
      </dsp:txBody>
      <dsp:txXfrm>
        <a:off x="1925109" y="1586762"/>
        <a:ext cx="2053207" cy="665695"/>
      </dsp:txXfrm>
    </dsp:sp>
    <dsp:sp modelId="{21D40251-C616-46E2-BCD6-2083C317FE55}">
      <dsp:nvSpPr>
        <dsp:cNvPr id="0" name=""/>
        <dsp:cNvSpPr/>
      </dsp:nvSpPr>
      <dsp:spPr>
        <a:xfrm>
          <a:off x="1889096" y="2325357"/>
          <a:ext cx="2125233" cy="7377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b="0" i="0" kern="1200" baseline="0"/>
            <a:t>Context-dependent effectiveness</a:t>
          </a:r>
          <a:endParaRPr lang="en-US" sz="1800" kern="1200"/>
        </a:p>
      </dsp:txBody>
      <dsp:txXfrm>
        <a:off x="1925109" y="2361370"/>
        <a:ext cx="2053207" cy="6656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544E0-69BC-BB48-BE8D-A669F2128720}">
      <dsp:nvSpPr>
        <dsp:cNvPr id="0" name=""/>
        <dsp:cNvSpPr/>
      </dsp:nvSpPr>
      <dsp:spPr>
        <a:xfrm>
          <a:off x="0" y="51317"/>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Bowkett, S. (2017). </a:t>
          </a:r>
          <a:r>
            <a:rPr lang="en-US" sz="1200" i="1" kern="1200"/>
            <a:t>Emotional intelligence</a:t>
          </a:r>
          <a:r>
            <a:rPr lang="en-US" sz="1200" kern="1200"/>
            <a:t>. London: Network Continuum Education.</a:t>
          </a:r>
        </a:p>
      </dsp:txBody>
      <dsp:txXfrm>
        <a:off x="22275" y="73592"/>
        <a:ext cx="11203092" cy="411750"/>
      </dsp:txXfrm>
    </dsp:sp>
    <dsp:sp modelId="{5E4E6AC8-B734-FB46-98A5-C70C348AEDC6}">
      <dsp:nvSpPr>
        <dsp:cNvPr id="0" name=""/>
        <dsp:cNvSpPr/>
      </dsp:nvSpPr>
      <dsp:spPr>
        <a:xfrm>
          <a:off x="0" y="542177"/>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Carr, R. (2019). </a:t>
          </a:r>
          <a:r>
            <a:rPr lang="en-US" sz="1200" i="1" kern="1200"/>
            <a:t>Transformational Leadership</a:t>
          </a:r>
          <a:r>
            <a:rPr lang="en-US" sz="1200" kern="1200"/>
            <a:t>. Henley On Thames: Q Learning.</a:t>
          </a:r>
        </a:p>
      </dsp:txBody>
      <dsp:txXfrm>
        <a:off x="22275" y="564452"/>
        <a:ext cx="11203092" cy="411750"/>
      </dsp:txXfrm>
    </dsp:sp>
    <dsp:sp modelId="{4B4411B8-70E5-EF4A-87F9-E8AFCF0BE498}">
      <dsp:nvSpPr>
        <dsp:cNvPr id="0" name=""/>
        <dsp:cNvSpPr/>
      </dsp:nvSpPr>
      <dsp:spPr>
        <a:xfrm>
          <a:off x="0" y="1033037"/>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Goleman, D. and Boyatzis, R. (2017). </a:t>
          </a:r>
          <a:r>
            <a:rPr lang="en-US" sz="1200" i="1" kern="1200"/>
            <a:t>Emotional Intelligence Has 12 Elements. Which Do You Need to Work On?</a:t>
          </a:r>
          <a:r>
            <a:rPr lang="en-US" sz="1200" kern="1200"/>
            <a:t>.</a:t>
          </a:r>
        </a:p>
      </dsp:txBody>
      <dsp:txXfrm>
        <a:off x="22275" y="1055312"/>
        <a:ext cx="11203092" cy="411750"/>
      </dsp:txXfrm>
    </dsp:sp>
    <dsp:sp modelId="{E9F5B143-0B11-8A40-8029-F09E3B014C19}">
      <dsp:nvSpPr>
        <dsp:cNvPr id="0" name=""/>
        <dsp:cNvSpPr/>
      </dsp:nvSpPr>
      <dsp:spPr>
        <a:xfrm>
          <a:off x="0" y="1523897"/>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Gregory, J.R. (2018). Performance with purpose: The PepsiCo challenge. </a:t>
          </a:r>
          <a:r>
            <a:rPr lang="en-US" sz="1200" i="1" kern="1200"/>
            <a:t>Journal of brand strategy</a:t>
          </a:r>
          <a:r>
            <a:rPr lang="en-US" sz="1200" kern="1200"/>
            <a:t>, 6(4). doi:https://doi.org/10.69554/xozj8481.</a:t>
          </a:r>
        </a:p>
      </dsp:txBody>
      <dsp:txXfrm>
        <a:off x="22275" y="1546172"/>
        <a:ext cx="11203092" cy="411750"/>
      </dsp:txXfrm>
    </dsp:sp>
    <dsp:sp modelId="{BDDD974D-6429-6348-A854-C5ED26FDC7BA}">
      <dsp:nvSpPr>
        <dsp:cNvPr id="0" name=""/>
        <dsp:cNvSpPr/>
      </dsp:nvSpPr>
      <dsp:spPr>
        <a:xfrm>
          <a:off x="0" y="2014757"/>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Kanesan, P. and Fauzan, N. (2019). MODELS OF EMOTIONAL INTELLIGENCE: A REVIEW. </a:t>
          </a:r>
          <a:r>
            <a:rPr lang="en-US" sz="1200" i="1" kern="1200"/>
            <a:t>e-BANGI Journal</a:t>
          </a:r>
          <a:r>
            <a:rPr lang="en-US" sz="1200" kern="1200"/>
            <a:t>, 16(7).</a:t>
          </a:r>
        </a:p>
      </dsp:txBody>
      <dsp:txXfrm>
        <a:off x="22275" y="2037032"/>
        <a:ext cx="11203092" cy="411750"/>
      </dsp:txXfrm>
    </dsp:sp>
    <dsp:sp modelId="{347390A8-DF81-0646-A478-C138889709FD}">
      <dsp:nvSpPr>
        <dsp:cNvPr id="0" name=""/>
        <dsp:cNvSpPr/>
      </dsp:nvSpPr>
      <dsp:spPr>
        <a:xfrm>
          <a:off x="0" y="2505617"/>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MAX EDITORIAL (2024). </a:t>
          </a:r>
          <a:r>
            <a:rPr lang="en-US" sz="1200" i="1" kern="1200"/>
            <a:t>Airbnb : Evan Spiegel and Brian Chesky 's Journey into the Sharing Revolution</a:t>
          </a:r>
          <a:r>
            <a:rPr lang="en-US" sz="1200" kern="1200"/>
            <a:t>. Max Editorial.</a:t>
          </a:r>
        </a:p>
      </dsp:txBody>
      <dsp:txXfrm>
        <a:off x="22275" y="2527892"/>
        <a:ext cx="11203092" cy="411750"/>
      </dsp:txXfrm>
    </dsp:sp>
    <dsp:sp modelId="{DB7BC16F-488F-9646-ADF2-81576272827B}">
      <dsp:nvSpPr>
        <dsp:cNvPr id="0" name=""/>
        <dsp:cNvSpPr/>
      </dsp:nvSpPr>
      <dsp:spPr>
        <a:xfrm>
          <a:off x="0" y="2996476"/>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 Christopher Earley, Ang, S. and Tan, J.-S. (2006). </a:t>
          </a:r>
          <a:r>
            <a:rPr lang="en-US" sz="1200" i="1" kern="1200"/>
            <a:t>CQ</a:t>
          </a:r>
          <a:r>
            <a:rPr lang="en-US" sz="1200" kern="1200"/>
            <a:t>. </a:t>
          </a:r>
          <a:r>
            <a:rPr lang="en-US" sz="1200" i="1" kern="1200"/>
            <a:t>Stanford University Press eBooks</a:t>
          </a:r>
          <a:r>
            <a:rPr lang="en-US" sz="1200" kern="1200"/>
            <a:t>. Stanford University Press. doi:https://doi.org/10.1515/9781503619715.</a:t>
          </a:r>
        </a:p>
      </dsp:txBody>
      <dsp:txXfrm>
        <a:off x="22275" y="3018751"/>
        <a:ext cx="11203092" cy="411750"/>
      </dsp:txXfrm>
    </dsp:sp>
    <dsp:sp modelId="{DD445949-6F22-5645-8B37-F78691DDC132}">
      <dsp:nvSpPr>
        <dsp:cNvPr id="0" name=""/>
        <dsp:cNvSpPr/>
      </dsp:nvSpPr>
      <dsp:spPr>
        <a:xfrm>
          <a:off x="0" y="3487336"/>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Peterson, B. (2018). </a:t>
          </a:r>
          <a:r>
            <a:rPr lang="en-US" sz="1200" i="1" kern="1200"/>
            <a:t>Cultural intelligence : a guide to working with people from other cultures</a:t>
          </a:r>
          <a:r>
            <a:rPr lang="en-US" sz="1200" kern="1200"/>
            <a:t>. Across Cultures.</a:t>
          </a:r>
        </a:p>
      </dsp:txBody>
      <dsp:txXfrm>
        <a:off x="22275" y="3509611"/>
        <a:ext cx="11203092" cy="411750"/>
      </dsp:txXfrm>
    </dsp:sp>
    <dsp:sp modelId="{E19BA295-C0AB-144C-B542-F51B50F569D0}">
      <dsp:nvSpPr>
        <dsp:cNvPr id="0" name=""/>
        <dsp:cNvSpPr/>
      </dsp:nvSpPr>
      <dsp:spPr>
        <a:xfrm>
          <a:off x="0" y="3978196"/>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Prakash, D., Bisla, M. and Rastogi, S.G. (2021). Understanding Authentic Leadership Style: the Satya Nadella Microsoft Approach. </a:t>
          </a:r>
          <a:r>
            <a:rPr lang="en-US" sz="1200" i="1" kern="1200"/>
            <a:t>Open Journal of Leadership</a:t>
          </a:r>
          <a:r>
            <a:rPr lang="en-US" sz="1200" kern="1200"/>
            <a:t>, 10(02), pp.95–109. doi:https://doi.org/10.4236/ojl.2021.102007.</a:t>
          </a:r>
        </a:p>
      </dsp:txBody>
      <dsp:txXfrm>
        <a:off x="22275" y="4000471"/>
        <a:ext cx="11203092" cy="411750"/>
      </dsp:txXfrm>
    </dsp:sp>
    <dsp:sp modelId="{824B3ECE-74BC-BF46-B7CA-CD30F996D08A}">
      <dsp:nvSpPr>
        <dsp:cNvPr id="0" name=""/>
        <dsp:cNvSpPr/>
      </dsp:nvSpPr>
      <dsp:spPr>
        <a:xfrm>
          <a:off x="0" y="4469056"/>
          <a:ext cx="11247642" cy="4563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Smit, J. (2023). </a:t>
          </a:r>
          <a:r>
            <a:rPr lang="en-US" sz="1200" i="1" kern="1200"/>
            <a:t>The Lonely Quest of Unilever’s CEO Paul Polman</a:t>
          </a:r>
          <a:r>
            <a:rPr lang="en-US" sz="1200" kern="1200"/>
            <a:t>. Anthem Press.</a:t>
          </a:r>
        </a:p>
      </dsp:txBody>
      <dsp:txXfrm>
        <a:off x="22275" y="4491331"/>
        <a:ext cx="11203092" cy="4117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88F520-2D73-4760-A03B-C0583698E787}" type="datetimeFigureOut">
              <a:rPr lang="en-US" smtClean="0"/>
              <a:t>3/8/26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08B9CB-3592-4452-8E1E-FE2850FE0D11}" type="slidenum">
              <a:rPr lang="en-US" smtClean="0"/>
              <a:t>‹#›</a:t>
            </a:fld>
            <a:endParaRPr lang="en-US"/>
          </a:p>
        </p:txBody>
      </p:sp>
    </p:spTree>
    <p:extLst>
      <p:ext uri="{BB962C8B-B14F-4D97-AF65-F5344CB8AC3E}">
        <p14:creationId xmlns:p14="http://schemas.microsoft.com/office/powerpoint/2010/main" val="1622912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presentation overall examines the importance of emotional and cultural intelligence in leadership. The focus will be on examining the importance in a multicultural and collaborative environment. In the globalised economy of today, leaders usually manage diverse teams across cultures. Time zone and value system are also varied in the teams they lead. Traditionally the organisations mainly focused on technical competence when selecting their leaders. Emotional intelligence has also become one of the key focuses. Because leaders do not only manage their own emotions now-a-days, they also have to understand others. Thus, cultural intelligence also helps them navigate the cross-cultural differences effectively. In this presentation the concepts and their role in enhancing leadership will be explored.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2</a:t>
            </a:fld>
            <a:endParaRPr lang="en-US"/>
          </a:p>
        </p:txBody>
      </p:sp>
    </p:spTree>
    <p:extLst>
      <p:ext uri="{BB962C8B-B14F-4D97-AF65-F5344CB8AC3E}">
        <p14:creationId xmlns:p14="http://schemas.microsoft.com/office/powerpoint/2010/main" val="815956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Emotional Intelligence: Concept and Core Components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concept of emotional intelligence was popularized by Daniel Goleman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(Goleman and Boyatzis, 2017)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This refers to the ability to recognize, understand and manage one’s own emotions. This also results in the ability to influencing the emotions others. The five components model, proposed by Goleman is one of the effective frameworks in leadership studies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Kanesan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Fauzan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According to the framework, self-awareness forms the foundation. This allows the leaders to recognize emotional triggers and biases. Self-regulation also ensures measured responses instead of reactive decisions. Another trait is motivation, which is responsible for driving performance. Empathy and social skills are two other traits that helps greatly in relationship management.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3</a:t>
            </a:fld>
            <a:endParaRPr lang="en-US"/>
          </a:p>
        </p:txBody>
      </p:sp>
    </p:spTree>
    <p:extLst>
      <p:ext uri="{BB962C8B-B14F-4D97-AF65-F5344CB8AC3E}">
        <p14:creationId xmlns:p14="http://schemas.microsoft.com/office/powerpoint/2010/main" val="2773380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Cultural Intelligence: Framework and Dimensions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Cultural intelligence doesn’t only mean awareness of cultural differences. Rather it represents the capability function effectively in a multidimensional environment. These multidimensional environments can include various nationality, ethnicity and organisational cultures. The CQ model, proposed by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Earley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Ang</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frames CQ as a combination of four dimensions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 Christopher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Earley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Ang and Tan, 2006)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For example, metacognitive CQ refers to strategic thinking and cultural interactions. Cognitive CQ indicates the knowledge about social norms and legal systems. Motivational CQ indicates the confidence and will to initiate intercultural engagement. The behavioural CQ refers to the ability to adjust verbal and non-verbal actions proportionately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4</a:t>
            </a:fld>
            <a:endParaRPr lang="en-US"/>
          </a:p>
        </p:txBody>
      </p:sp>
    </p:spTree>
    <p:extLst>
      <p:ext uri="{BB962C8B-B14F-4D97-AF65-F5344CB8AC3E}">
        <p14:creationId xmlns:p14="http://schemas.microsoft.com/office/powerpoint/2010/main" val="3164782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Competitive Analysis: Emotional vs Cultural Intelligence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Emotional intelligence and cultural intelligence might sound related, but these are distinct constructs. These traits are complementary in leadership practice. Emotional intelligence mainly focusses on recognizing and managing emotions within interpersonal relationships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Bowkett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Cultural intelligence on the other hand mainly concentrates on understanding cultural context as well as adapting to it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(Peterson, 2018)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Leaders can possess strong emotional intelligence while lacking cultural awareness. On the other hand, cultural knowledge without emotional intelligence usually results in insensitive leadership.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5</a:t>
            </a:fld>
            <a:endParaRPr lang="en-US"/>
          </a:p>
        </p:txBody>
      </p:sp>
    </p:spTree>
    <p:extLst>
      <p:ext uri="{BB962C8B-B14F-4D97-AF65-F5344CB8AC3E}">
        <p14:creationId xmlns:p14="http://schemas.microsoft.com/office/powerpoint/2010/main" val="1493121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Leadership Theory Integration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Transformational leadership theory usually provides a useful framework on leadership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Carr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This theoretical framework explains leadership as a mean to empower the followers. The leader in this case understands his followers and convince them to follow a collective vision. So, in order to understand them first and convince them, the leader needs to understand them emotionally and culturally as well. Thus, for a transformative leadership, both emotional intelligence and cultural intelligence is important. Now, emotional intelligence is important for individual consideration. Cultural intelligence will help establishing an inclusive vision. On the other hand, inspirational motivation is enhanced by both of the traits.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6</a:t>
            </a:fld>
            <a:endParaRPr lang="en-US"/>
          </a:p>
        </p:txBody>
      </p:sp>
    </p:spTree>
    <p:extLst>
      <p:ext uri="{BB962C8B-B14F-4D97-AF65-F5344CB8AC3E}">
        <p14:creationId xmlns:p14="http://schemas.microsoft.com/office/powerpoint/2010/main" val="2074520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Business Example 1: Satya Nadella at Microsoft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Satya Nadella, the CEO of Microsoft, is known for practicing emotional intelligence in practice. After becoming CEO, he mainly focused on empathy and learning culture. While doing this, he also completely shifted from competitive internal environment. Rather, he turned it into an environment of collaboration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(Prakash,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Bisla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Rastogi, 2021)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Nadella heavily emphasized on understanding the perspective of the employees. He also ensured psychological safety for the employees so that they can speak out loud. The emotionally intelligent approach has boosted the innovation and employee engagement.  The case of Satya Nadella demonstrates how emotional intelligence and cultural intelligence can play role in building a sustainable organisation.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7</a:t>
            </a:fld>
            <a:endParaRPr lang="en-US"/>
          </a:p>
        </p:txBody>
      </p:sp>
    </p:spTree>
    <p:extLst>
      <p:ext uri="{BB962C8B-B14F-4D97-AF65-F5344CB8AC3E}">
        <p14:creationId xmlns:p14="http://schemas.microsoft.com/office/powerpoint/2010/main" val="3257357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Business Example 2: Indra Nooyi at PepsiCo</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Indra Nooyi demonstrates both emotional and cultural intelligence when dealing with her responsibilities. She is the former CEO of PepsiCo. She used to practice writing letters to employees’ families. This reflected high emotional awareness as well as appreciation of social context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(Gregory, 2018)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This also built loyalty and engagement. In terms of strategy, she implemented performance with purpose. This aligns profitability with social responsibility across different global markets. The cultural intelligence she possessed helped PepsiCo in adapting its products to local consumer preference.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308B9CB-3592-4452-8E1E-FE2850FE0D11}" type="slidenum">
              <a:rPr lang="en-US" smtClean="0"/>
              <a:t>8</a:t>
            </a:fld>
            <a:endParaRPr lang="en-US"/>
          </a:p>
        </p:txBody>
      </p:sp>
    </p:spTree>
    <p:extLst>
      <p:ext uri="{BB962C8B-B14F-4D97-AF65-F5344CB8AC3E}">
        <p14:creationId xmlns:p14="http://schemas.microsoft.com/office/powerpoint/2010/main" val="1879497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Business Example 3 &amp; 4: Unilever and Airbnb</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leadership of former CEO Paul Polman at Unilever is one of the most notable one. He integrated emotional and cultural intelligence into strategic decision making. He also emphasized long-term sustainability over short term shareholder returns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(Smit, 2023)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Another leadership example that can be provided here is the leadership of Brian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Chesky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Airbnb. His leadership style perfectly resembles emotional intelligence in crisis management. For example, during COVID-19 pandemic, he communicated transparently with the employees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(MAX EDITORIAL, 2024)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There were layoffs but employees understood the situation. On the other hand, as a global organisation, Airbnb surely requires high cultural intelligence to understand the hospitality norms of different countries.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308B9CB-3592-4452-8E1E-FE2850FE0D11}" type="slidenum">
              <a:rPr lang="en-US" smtClean="0"/>
              <a:t>9</a:t>
            </a:fld>
            <a:endParaRPr lang="en-US"/>
          </a:p>
        </p:txBody>
      </p:sp>
    </p:spTree>
    <p:extLst>
      <p:ext uri="{BB962C8B-B14F-4D97-AF65-F5344CB8AC3E}">
        <p14:creationId xmlns:p14="http://schemas.microsoft.com/office/powerpoint/2010/main" val="3381335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Critical Evaluation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Both emotional and cultural intelligence provide significant benefits. However, there are limitations as well. For example, there remains a significant lack of tools to measure these. Self-assessment is one of the tools but it is vulnerable to objectivity. Cultural intelligence sometimes causes reinforcement of stereotypes. Thus, one needs another level of intelligence to understand the excess use of cultural intelligence. On the other hand, emotionally intelligent ones are often seen avoiding conflicts. This, may damage the authority of his leadership.</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10</a:t>
            </a:fld>
            <a:endParaRPr lang="en-US"/>
          </a:p>
        </p:txBody>
      </p:sp>
    </p:spTree>
    <p:extLst>
      <p:ext uri="{BB962C8B-B14F-4D97-AF65-F5344CB8AC3E}">
        <p14:creationId xmlns:p14="http://schemas.microsoft.com/office/powerpoint/2010/main" val="8311635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Personal Leadership Development Reflection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As I reflect more on my own leadership development, I recognise that empathy and interpersonal communications are areas of my strength. However, I lack strengths in cultural exposure as well as adaptability. Developing emotional intelligence requires continuous self-reflection. So, in order to improve this, I plan to engage in reflective journaling. I also plan to seek structured feedback from peers. In order to enhance cultural intelligence, I plan to participate in cross-cultural teamwork. I also plan to pursue training in intercultural communication. Leadership development is also one of the goals of mine. However, it is not a fixed achievement, rather an ongoing process.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11</a:t>
            </a:fld>
            <a:endParaRPr lang="en-US"/>
          </a:p>
        </p:txBody>
      </p:sp>
    </p:spTree>
    <p:extLst>
      <p:ext uri="{BB962C8B-B14F-4D97-AF65-F5344CB8AC3E}">
        <p14:creationId xmlns:p14="http://schemas.microsoft.com/office/powerpoint/2010/main" val="26446111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conclude, both emotional and cultural intelligence are critical capabilities for contemporary leadership. Emotional intelligence significantly enables leaders to manage relationships. On the other hand, it also enables trust and team inspirations. Cultural intelligence is another trait which helps leaders to navigate diversity in the growing global complexity. Through application of theories related to leadership, the presentation demonstrated how both emotional intelligence and cultural intelligence can contribute in sustaining multinational organisations. Despite the advantages both of the traits have their own limitations. In the end, effective leadership depends on integrating emotional sensitivity with cultural adaptability.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12</a:t>
            </a:fld>
            <a:endParaRPr lang="en-US"/>
          </a:p>
        </p:txBody>
      </p:sp>
    </p:spTree>
    <p:extLst>
      <p:ext uri="{BB962C8B-B14F-4D97-AF65-F5344CB8AC3E}">
        <p14:creationId xmlns:p14="http://schemas.microsoft.com/office/powerpoint/2010/main" val="210747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Reference list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Bowkett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(2017).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Emotional intelligence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London: Network Continuum Education.</a:t>
            </a: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Carr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 (2019).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Transformational Leadership</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Henley On Thames: Q Learning.</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Goleman, D. and Boyatzis, R. (2017).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Emotional Intelligence Has 12 Elements. Which Do You Need to Work 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Gregory, J.R. (2018). Performance with purpose: The PepsiCo challenge.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brand strategy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6(4).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://doi.org/10.69554/xozj8481.</a:t>
            </a:r>
          </a:p>
          <a:p>
            <a:pPr marL="0" marR="0" algn="just">
              <a:lnSpc>
                <a:spcPct val="150000"/>
              </a:lnSpc>
              <a:spcBef>
                <a:spcPts val="0"/>
              </a:spcBef>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Kanesan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Fauzan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N. (2019). MODELS OF EMOTIONAL INTELLIGENCE: A REVIEW.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e-BANGI Journal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16(7).</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MAX EDITORIAL (2024).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Airbnb : Evan Spiegel and Brian Chesky 's Journey into the Sharing Revolution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Max Editorial.</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 Christopher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Earley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Ang, S. and Tan, J.-S. (2006).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CQ</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Stanford University Press eBooks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Stanford University Press.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://doi.org/10.1515/9781503619715.</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Peterson, B. (2018).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Cultural intelligence : a guide to working with people from other cultures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Across Cultures.</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Prakash, 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Bisla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 and Rastogi, S.G. (2021). Understanding Authentic Leadership Style: the Satya Nadella Microsoft Approach.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Open Journal of Leadership</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10(02), pp.95–109.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://doi.org/10.4236/ojl.2021.102007.</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Smit, J. (2023).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Lonely Quest of Unilever’s CEO Paul Polman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Anthem Press.</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B308B9CB-3592-4452-8E1E-FE2850FE0D11}" type="slidenum">
              <a:rPr lang="en-US" smtClean="0"/>
              <a:t>13</a:t>
            </a:fld>
            <a:endParaRPr lang="en-US"/>
          </a:p>
        </p:txBody>
      </p:sp>
    </p:spTree>
    <p:extLst>
      <p:ext uri="{BB962C8B-B14F-4D97-AF65-F5344CB8AC3E}">
        <p14:creationId xmlns:p14="http://schemas.microsoft.com/office/powerpoint/2010/main" val="2836051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D401469-060D-44B2-8D29-8A7F17F8A136}" type="datetimeFigureOut">
              <a:rPr lang="en-US" smtClean="0"/>
              <a:t>3/8/26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6127581-0DB4-4391-89E6-CDB19A33113E}"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79149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401469-060D-44B2-8D29-8A7F17F8A136}"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127581-0DB4-4391-89E6-CDB19A33113E}"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2957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401469-060D-44B2-8D29-8A7F17F8A136}"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127581-0DB4-4391-89E6-CDB19A33113E}"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17071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D401469-060D-44B2-8D29-8A7F17F8A136}" type="datetimeFigureOut">
              <a:rPr lang="en-US" smtClean="0"/>
              <a:t>3/8/26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127581-0DB4-4391-89E6-CDB19A33113E}"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07164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D401469-060D-44B2-8D29-8A7F17F8A136}" type="datetimeFigureOut">
              <a:rPr lang="en-US" smtClean="0"/>
              <a:t>3/8/26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6127581-0DB4-4391-89E6-CDB19A33113E}"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3512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D401469-060D-44B2-8D29-8A7F17F8A136}" type="datetimeFigureOut">
              <a:rPr lang="en-US" smtClean="0"/>
              <a:t>3/8/26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127581-0DB4-4391-89E6-CDB19A33113E}"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0670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401469-060D-44B2-8D29-8A7F17F8A136}" type="datetimeFigureOut">
              <a:rPr lang="en-US" smtClean="0"/>
              <a:t>3/8/26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6127581-0DB4-4391-89E6-CDB19A33113E}" type="slidenum">
              <a:rPr lang="en-US" smtClean="0"/>
              <a:t>‹#›</a:t>
            </a:fld>
            <a:endParaRPr lang="en-US"/>
          </a:p>
        </p:txBody>
      </p:sp>
    </p:spTree>
    <p:extLst>
      <p:ext uri="{BB962C8B-B14F-4D97-AF65-F5344CB8AC3E}">
        <p14:creationId xmlns:p14="http://schemas.microsoft.com/office/powerpoint/2010/main" val="280622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D401469-060D-44B2-8D29-8A7F17F8A136}" type="datetimeFigureOut">
              <a:rPr lang="en-US" smtClean="0"/>
              <a:t>3/8/26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127581-0DB4-4391-89E6-CDB19A33113E}"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8066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D401469-060D-44B2-8D29-8A7F17F8A136}" type="datetimeFigureOut">
              <a:rPr lang="en-US" smtClean="0"/>
              <a:t>3/8/26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6127581-0DB4-4391-89E6-CDB19A33113E}"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5440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401469-060D-44B2-8D29-8A7F17F8A136}"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127581-0DB4-4391-89E6-CDB19A33113E}"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3264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401469-060D-44B2-8D29-8A7F17F8A136}" type="datetimeFigureOut">
              <a:rPr lang="en-US" smtClean="0"/>
              <a:t>3/8/26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127581-0DB4-4391-89E6-CDB19A33113E}"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0250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D401469-060D-44B2-8D29-8A7F17F8A136}" type="datetimeFigureOut">
              <a:rPr lang="en-US" smtClean="0"/>
              <a:t>3/8/26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6127581-0DB4-4391-89E6-CDB19A33113E}"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839219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jp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18.jpe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image" Target="../media/image19.jpeg"/></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20.png"/><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6D07C-F156-4682-ABFA-62D144307A63}"/>
              </a:ext>
            </a:extLst>
          </p:cNvPr>
          <p:cNvSpPr>
            <a:spLocks noGrp="1"/>
          </p:cNvSpPr>
          <p:nvPr>
            <p:ph type="ctrTitle"/>
          </p:nvPr>
        </p:nvSpPr>
        <p:spPr>
          <a:xfrm>
            <a:off x="5078896" y="643467"/>
            <a:ext cx="5975956" cy="4127545"/>
          </a:xfrm>
        </p:spPr>
        <p:txBody>
          <a:bodyPr anchor="ctr">
            <a:normAutofit/>
          </a:bodyPr>
          <a:lstStyle/>
          <a:p>
            <a:r>
              <a:rPr lang="en-US" sz="4800"/>
              <a:t>Leadership and Management Theory and Practice </a:t>
            </a:r>
          </a:p>
        </p:txBody>
      </p:sp>
      <p:sp>
        <p:nvSpPr>
          <p:cNvPr id="14" name="Rectangle 13">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47172F1-3310-4A8E-81D8-940D600D6FC6}"/>
              </a:ext>
            </a:extLst>
          </p:cNvPr>
          <p:cNvSpPr>
            <a:spLocks noGrp="1"/>
          </p:cNvSpPr>
          <p:nvPr>
            <p:ph type="subTitle" idx="1"/>
          </p:nvPr>
        </p:nvSpPr>
        <p:spPr>
          <a:xfrm>
            <a:off x="5078896" y="5118231"/>
            <a:ext cx="5975956" cy="977621"/>
          </a:xfrm>
        </p:spPr>
        <p:txBody>
          <a:bodyPr>
            <a:normAutofit/>
          </a:bodyPr>
          <a:lstStyle/>
          <a:p>
            <a:r>
              <a:rPr lang="en-US">
                <a:solidFill>
                  <a:srgbClr val="FFFFFF"/>
                </a:solidFill>
              </a:rPr>
              <a:t>StudenT name: Kostadinka Stoyanova             </a:t>
            </a:r>
          </a:p>
          <a:p>
            <a:r>
              <a:rPr lang="en-US">
                <a:solidFill>
                  <a:srgbClr val="FFFFFF"/>
                </a:solidFill>
              </a:rPr>
              <a:t>Student ID: - 2309383</a:t>
            </a:r>
          </a:p>
        </p:txBody>
      </p:sp>
      <p:pic>
        <p:nvPicPr>
          <p:cNvPr id="15" name="Picture 14" descr="Red toy person in front of two lines of white figures">
            <a:extLst>
              <a:ext uri="{FF2B5EF4-FFF2-40B4-BE49-F238E27FC236}">
                <a16:creationId xmlns:a16="http://schemas.microsoft.com/office/drawing/2014/main" id="{6294A2D5-E9D8-F81C-5EF8-790FCDF500DB}"/>
              </a:ext>
            </a:extLst>
          </p:cNvPr>
          <p:cNvPicPr>
            <a:picLocks noChangeAspect="1"/>
          </p:cNvPicPr>
          <p:nvPr/>
        </p:nvPicPr>
        <p:blipFill>
          <a:blip r:embed="rId2"/>
          <a:srcRect l="29632" r="25776"/>
          <a:stretch>
            <a:fillRect/>
          </a:stretch>
        </p:blipFill>
        <p:spPr>
          <a:xfrm>
            <a:off x="3179" y="-2"/>
            <a:ext cx="4651117" cy="6858002"/>
          </a:xfrm>
          <a:prstGeom prst="rect">
            <a:avLst/>
          </a:prstGeom>
        </p:spPr>
      </p:pic>
    </p:spTree>
    <p:extLst>
      <p:ext uri="{BB962C8B-B14F-4D97-AF65-F5344CB8AC3E}">
        <p14:creationId xmlns:p14="http://schemas.microsoft.com/office/powerpoint/2010/main" val="331333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7" name="Straight Connector 2056">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E5EEE54-B0B8-41EE-93ED-1EB733CA7A98}"/>
              </a:ext>
            </a:extLst>
          </p:cNvPr>
          <p:cNvSpPr>
            <a:spLocks noGrp="1"/>
          </p:cNvSpPr>
          <p:nvPr>
            <p:ph type="title"/>
          </p:nvPr>
        </p:nvSpPr>
        <p:spPr>
          <a:xfrm>
            <a:off x="1451580" y="804520"/>
            <a:ext cx="5550355" cy="1049235"/>
          </a:xfrm>
        </p:spPr>
        <p:txBody>
          <a:bodyPr>
            <a:normAutofit/>
          </a:bodyPr>
          <a:lstStyle/>
          <a:p>
            <a:r>
              <a:rPr lang="en-US" dirty="0"/>
              <a:t>Introduction</a:t>
            </a:r>
          </a:p>
        </p:txBody>
      </p:sp>
      <p:sp>
        <p:nvSpPr>
          <p:cNvPr id="2059" name="Rectangle 2058">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8495B4DC-9B9C-498F-BB79-B83ECD41F393}"/>
              </a:ext>
            </a:extLst>
          </p:cNvPr>
          <p:cNvSpPr>
            <a:spLocks noGrp="1"/>
          </p:cNvSpPr>
          <p:nvPr>
            <p:ph idx="1"/>
          </p:nvPr>
        </p:nvSpPr>
        <p:spPr>
          <a:xfrm>
            <a:off x="1451580" y="2015732"/>
            <a:ext cx="5550355" cy="3450613"/>
          </a:xfrm>
        </p:spPr>
        <p:txBody>
          <a:bodyPr>
            <a:normAutofit/>
          </a:bodyPr>
          <a:lstStyle/>
          <a:p>
            <a:pPr marL="0" indent="0">
              <a:lnSpc>
                <a:spcPct val="110000"/>
              </a:lnSpc>
              <a:buNone/>
            </a:pPr>
            <a:r>
              <a:rPr lang="en-GB" sz="1400" kern="100">
                <a:effectLst/>
                <a:latin typeface="Times New Roman" panose="02020603050405020304" pitchFamily="18" charset="0"/>
                <a:ea typeface="Calibri" panose="020F0502020204030204" pitchFamily="34" charset="0"/>
                <a:cs typeface="Times New Roman" panose="02020603050405020304" pitchFamily="18" charset="0"/>
              </a:rPr>
              <a:t>The presentation overall examines the importance of emotional and cultural intelligence in leadership. The focus will be on examining the importance in a multicultural and collaborative environment. In the globalised economy of today, leaders usually manage diverse teams across cultures. Time zone and value system are also varied in the teams they lead. Traditionally the organisations mainly focused on technical competence when selecting their leaders. Emotional intelligence has also become one of the key focuses. Because leaders do not only manage their own emotions now-a-days, they also have to understand others. Thus, cultural intelligence also helps them navigate the cross-cultural differences effectively. In this presentation the concepts and their role in enhancing leadership will be explored. </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p:txBody>
      </p:sp>
      <p:grpSp>
        <p:nvGrpSpPr>
          <p:cNvPr id="2061" name="Group 2060">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2062" name="Rectangle 2061">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65" name="Rectangle 2064">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3AFBC328-7DA8-4A8D-971F-BE2A6C6FF40F}"/>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3788" r="90152">
                        <a14:foregroundMark x1="3030" y1="18636" x2="26515" y2="24091"/>
                        <a14:foregroundMark x1="26515" y1="24091" x2="28788" y2="41818"/>
                        <a14:foregroundMark x1="28788" y1="41818" x2="6061" y2="39545"/>
                        <a14:foregroundMark x1="6061" y1="39545" x2="3788" y2="23636"/>
                        <a14:foregroundMark x1="3788" y1="23636" x2="9848" y2="39545"/>
                        <a14:foregroundMark x1="9848" y1="39545" x2="17424" y2="25909"/>
                        <a14:foregroundMark x1="17424" y1="25909" x2="25000" y2="37727"/>
                        <a14:foregroundMark x1="84848" y1="36364" x2="84848" y2="36364"/>
                        <a14:foregroundMark x1="84848" y1="35000" x2="84848" y2="35000"/>
                        <a14:foregroundMark x1="86364" y1="34545" x2="86364" y2="34545"/>
                        <a14:foregroundMark x1="90152" y1="34091" x2="90152" y2="34091"/>
                      </a14:backgroundRemoval>
                    </a14:imgEffect>
                  </a14:imgLayer>
                </a14:imgProps>
              </a:ext>
              <a:ext uri="{28A0092B-C50C-407E-A947-70E740481C1C}">
                <a14:useLocalDpi xmlns:a14="http://schemas.microsoft.com/office/drawing/2010/main" val="0"/>
              </a:ext>
            </a:extLst>
          </a:blip>
          <a:stretch>
            <a:fillRect/>
          </a:stretch>
        </p:blipFill>
        <p:spPr bwMode="auto">
          <a:xfrm>
            <a:off x="8356073" y="1116345"/>
            <a:ext cx="2319702" cy="3866172"/>
          </a:xfrm>
          <a:prstGeom prst="rect">
            <a:avLst/>
          </a:prstGeom>
          <a:noFill/>
          <a:extLst>
            <a:ext uri="{909E8E84-426E-40DD-AFC4-6F175D3DCCD1}">
              <a14:hiddenFill xmlns:a14="http://schemas.microsoft.com/office/drawing/2010/main">
                <a:solidFill>
                  <a:srgbClr val="FFFFFF"/>
                </a:solidFill>
              </a14:hiddenFill>
            </a:ext>
          </a:extLst>
        </p:spPr>
      </p:pic>
      <p:pic>
        <p:nvPicPr>
          <p:cNvPr id="2067" name="Picture 2066">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9" name="Straight Connector 2068">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9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D621-6C62-4BB9-BF70-7F5B833D5A32}"/>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t>Emotional Intelligence</a:t>
            </a:r>
          </a:p>
        </p:txBody>
      </p:sp>
      <p:sp>
        <p:nvSpPr>
          <p:cNvPr id="5" name="TextBox 4">
            <a:extLst>
              <a:ext uri="{FF2B5EF4-FFF2-40B4-BE49-F238E27FC236}">
                <a16:creationId xmlns:a16="http://schemas.microsoft.com/office/drawing/2014/main" id="{82FE9D4B-20C6-4528-AC22-039E380A56B0}"/>
              </a:ext>
            </a:extLst>
          </p:cNvPr>
          <p:cNvSpPr txBox="1"/>
          <p:nvPr/>
        </p:nvSpPr>
        <p:spPr>
          <a:xfrm>
            <a:off x="1451579" y="2015734"/>
            <a:ext cx="4162555" cy="3450613"/>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solidFill>
                  <a:schemeClr val="tx1"/>
                </a:solidFill>
              </a:rPr>
              <a:t>The five components model, proposed by Goleman is one of the effective frameworks in leadership studies (Kanesan and Fauzan, 2019)</a:t>
            </a:r>
          </a:p>
        </p:txBody>
      </p:sp>
      <p:graphicFrame>
        <p:nvGraphicFramePr>
          <p:cNvPr id="4" name="Table 3">
            <a:extLst>
              <a:ext uri="{FF2B5EF4-FFF2-40B4-BE49-F238E27FC236}">
                <a16:creationId xmlns:a16="http://schemas.microsoft.com/office/drawing/2014/main" id="{A64DB48C-4559-459A-AE1D-F4771BEC7446}"/>
              </a:ext>
            </a:extLst>
          </p:cNvPr>
          <p:cNvGraphicFramePr>
            <a:graphicFrameLocks noGrp="1"/>
          </p:cNvGraphicFramePr>
          <p:nvPr>
            <p:extLst>
              <p:ext uri="{D42A27DB-BD31-4B8C-83A1-F6EECF244321}">
                <p14:modId xmlns:p14="http://schemas.microsoft.com/office/powerpoint/2010/main" val="1140055696"/>
              </p:ext>
            </p:extLst>
          </p:nvPr>
        </p:nvGraphicFramePr>
        <p:xfrm>
          <a:off x="6094411" y="2404259"/>
          <a:ext cx="4960444" cy="2673565"/>
        </p:xfrm>
        <a:graphic>
          <a:graphicData uri="http://schemas.openxmlformats.org/drawingml/2006/table">
            <a:tbl>
              <a:tblPr firstRow="1" bandRow="1">
                <a:solidFill>
                  <a:srgbClr val="F2F2F2">
                    <a:alpha val="45098"/>
                  </a:srgbClr>
                </a:solidFill>
                <a:tableStyleId>{5940675A-B579-460E-94D1-54222C63F5DA}</a:tableStyleId>
              </a:tblPr>
              <a:tblGrid>
                <a:gridCol w="1237178">
                  <a:extLst>
                    <a:ext uri="{9D8B030D-6E8A-4147-A177-3AD203B41FA5}">
                      <a16:colId xmlns:a16="http://schemas.microsoft.com/office/drawing/2014/main" val="3668330805"/>
                    </a:ext>
                  </a:extLst>
                </a:gridCol>
                <a:gridCol w="1999801">
                  <a:extLst>
                    <a:ext uri="{9D8B030D-6E8A-4147-A177-3AD203B41FA5}">
                      <a16:colId xmlns:a16="http://schemas.microsoft.com/office/drawing/2014/main" val="181577579"/>
                    </a:ext>
                  </a:extLst>
                </a:gridCol>
                <a:gridCol w="1723465">
                  <a:extLst>
                    <a:ext uri="{9D8B030D-6E8A-4147-A177-3AD203B41FA5}">
                      <a16:colId xmlns:a16="http://schemas.microsoft.com/office/drawing/2014/main" val="578132399"/>
                    </a:ext>
                  </a:extLst>
                </a:gridCol>
              </a:tblGrid>
              <a:tr h="583916">
                <a:tc>
                  <a:txBody>
                    <a:bodyPr/>
                    <a:lstStyle/>
                    <a:p>
                      <a:r>
                        <a:rPr lang="en-US" sz="1400" b="0" cap="none" spc="0">
                          <a:solidFill>
                            <a:schemeClr val="bg1"/>
                          </a:solidFill>
                        </a:rPr>
                        <a:t>Component</a:t>
                      </a:r>
                    </a:p>
                  </a:txBody>
                  <a:tcPr marL="88921" marR="88921" marT="88921" marB="44461" anchor="ctr">
                    <a:lnL w="12700" cmpd="sng">
                      <a:noFill/>
                    </a:lnL>
                    <a:lnR w="12700" cmpd="sng">
                      <a:noFill/>
                    </a:lnR>
                    <a:lnT w="19050" cap="flat" cmpd="sng" algn="ctr">
                      <a:noFill/>
                      <a:prstDash val="solid"/>
                    </a:lnT>
                    <a:lnB w="38100" cmpd="sng">
                      <a:noFill/>
                    </a:lnB>
                    <a:solidFill>
                      <a:schemeClr val="tx1"/>
                    </a:solidFill>
                  </a:tcPr>
                </a:tc>
                <a:tc>
                  <a:txBody>
                    <a:bodyPr/>
                    <a:lstStyle/>
                    <a:p>
                      <a:r>
                        <a:rPr lang="en-US" sz="1400" b="0" cap="none" spc="0">
                          <a:solidFill>
                            <a:schemeClr val="bg1"/>
                          </a:solidFill>
                        </a:rPr>
                        <a:t>Description</a:t>
                      </a:r>
                    </a:p>
                  </a:txBody>
                  <a:tcPr marL="88921" marR="88921" marT="88921" marB="44461" anchor="ctr">
                    <a:lnL w="12700" cmpd="sng">
                      <a:noFill/>
                    </a:lnL>
                    <a:lnR w="12700" cmpd="sng">
                      <a:noFill/>
                    </a:lnR>
                    <a:lnT w="19050" cap="flat" cmpd="sng" algn="ctr">
                      <a:noFill/>
                      <a:prstDash val="solid"/>
                    </a:lnT>
                    <a:lnB w="38100" cmpd="sng">
                      <a:noFill/>
                    </a:lnB>
                    <a:solidFill>
                      <a:schemeClr val="tx1"/>
                    </a:solidFill>
                  </a:tcPr>
                </a:tc>
                <a:tc>
                  <a:txBody>
                    <a:bodyPr/>
                    <a:lstStyle/>
                    <a:p>
                      <a:r>
                        <a:rPr lang="en-US" sz="1400" b="0" cap="none" spc="0">
                          <a:solidFill>
                            <a:schemeClr val="bg1"/>
                          </a:solidFill>
                        </a:rPr>
                        <a:t>Leadership Relevance</a:t>
                      </a:r>
                    </a:p>
                  </a:txBody>
                  <a:tcPr marL="88921" marR="88921" marT="88921" marB="44461"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1515958365"/>
                  </a:ext>
                </a:extLst>
              </a:tr>
              <a:tr h="524635">
                <a:tc>
                  <a:txBody>
                    <a:bodyPr/>
                    <a:lstStyle/>
                    <a:p>
                      <a:r>
                        <a:rPr lang="en-US" sz="1200" cap="none" spc="0">
                          <a:solidFill>
                            <a:schemeClr val="tx1"/>
                          </a:solidFill>
                        </a:rPr>
                        <a:t>Self-awareness</a:t>
                      </a:r>
                    </a:p>
                  </a:txBody>
                  <a:tcPr marL="88921" marR="88921" marT="88921" marB="44461"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US" sz="1200" cap="none" spc="0">
                          <a:solidFill>
                            <a:schemeClr val="tx1"/>
                          </a:solidFill>
                        </a:rPr>
                        <a:t>Understanding own emotions</a:t>
                      </a:r>
                    </a:p>
                  </a:txBody>
                  <a:tcPr marL="88921" marR="88921" marT="88921" marB="44461"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US" sz="1200" cap="none" spc="0">
                          <a:solidFill>
                            <a:schemeClr val="tx1"/>
                          </a:solidFill>
                        </a:rPr>
                        <a:t>Improves decision quality</a:t>
                      </a:r>
                    </a:p>
                  </a:txBody>
                  <a:tcPr marL="88921" marR="88921" marT="88921" marB="44461"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550224019"/>
                  </a:ext>
                </a:extLst>
              </a:tr>
              <a:tr h="346793">
                <a:tc>
                  <a:txBody>
                    <a:bodyPr/>
                    <a:lstStyle/>
                    <a:p>
                      <a:r>
                        <a:rPr lang="en-US" sz="1200" cap="none" spc="0">
                          <a:solidFill>
                            <a:schemeClr val="tx1"/>
                          </a:solidFill>
                        </a:rPr>
                        <a:t>Self-regulation</a:t>
                      </a:r>
                    </a:p>
                  </a:txBody>
                  <a:tcPr marL="88921" marR="88921" marT="88921" marB="4446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US" sz="1200" cap="none" spc="0">
                          <a:solidFill>
                            <a:schemeClr val="tx1"/>
                          </a:solidFill>
                        </a:rPr>
                        <a:t>Managing impulses</a:t>
                      </a:r>
                    </a:p>
                  </a:txBody>
                  <a:tcPr marL="88921" marR="88921" marT="88921" marB="4446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US" sz="1200" cap="none" spc="0">
                          <a:solidFill>
                            <a:schemeClr val="tx1"/>
                          </a:solidFill>
                        </a:rPr>
                        <a:t>Builds trust</a:t>
                      </a:r>
                    </a:p>
                  </a:txBody>
                  <a:tcPr marL="88921" marR="88921" marT="88921" marB="4446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1870821665"/>
                  </a:ext>
                </a:extLst>
              </a:tr>
              <a:tr h="346793">
                <a:tc>
                  <a:txBody>
                    <a:bodyPr/>
                    <a:lstStyle/>
                    <a:p>
                      <a:r>
                        <a:rPr lang="en-US" sz="1200" cap="none" spc="0">
                          <a:solidFill>
                            <a:schemeClr val="tx1"/>
                          </a:solidFill>
                        </a:rPr>
                        <a:t>Motivation</a:t>
                      </a:r>
                    </a:p>
                  </a:txBody>
                  <a:tcPr marL="88921" marR="88921" marT="88921" marB="44461"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r>
                        <a:rPr lang="en-US" sz="1200" cap="none" spc="0">
                          <a:solidFill>
                            <a:schemeClr val="tx1"/>
                          </a:solidFill>
                        </a:rPr>
                        <a:t>Internal drive</a:t>
                      </a:r>
                    </a:p>
                  </a:txBody>
                  <a:tcPr marL="88921" marR="88921" marT="88921" marB="44461"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r>
                        <a:rPr lang="en-US" sz="1200" cap="none" spc="0">
                          <a:solidFill>
                            <a:schemeClr val="tx1"/>
                          </a:solidFill>
                        </a:rPr>
                        <a:t>Sustains performance</a:t>
                      </a:r>
                    </a:p>
                  </a:txBody>
                  <a:tcPr marL="88921" marR="88921" marT="88921" marB="44461"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786104095"/>
                  </a:ext>
                </a:extLst>
              </a:tr>
              <a:tr h="524635">
                <a:tc>
                  <a:txBody>
                    <a:bodyPr/>
                    <a:lstStyle/>
                    <a:p>
                      <a:r>
                        <a:rPr lang="en-US" sz="1200" cap="none" spc="0">
                          <a:solidFill>
                            <a:schemeClr val="tx1"/>
                          </a:solidFill>
                        </a:rPr>
                        <a:t>Empathy</a:t>
                      </a:r>
                    </a:p>
                  </a:txBody>
                  <a:tcPr marL="88921" marR="88921" marT="88921" marB="4446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US" sz="1200" cap="none" spc="0">
                          <a:solidFill>
                            <a:schemeClr val="tx1"/>
                          </a:solidFill>
                        </a:rPr>
                        <a:t>Understanding others</a:t>
                      </a:r>
                    </a:p>
                  </a:txBody>
                  <a:tcPr marL="88921" marR="88921" marT="88921" marB="4446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US" sz="1200" cap="none" spc="0">
                          <a:solidFill>
                            <a:schemeClr val="tx1"/>
                          </a:solidFill>
                        </a:rPr>
                        <a:t>Enhances team cohesion</a:t>
                      </a:r>
                    </a:p>
                  </a:txBody>
                  <a:tcPr marL="88921" marR="88921" marT="88921" marB="4446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141953158"/>
                  </a:ext>
                </a:extLst>
              </a:tr>
              <a:tr h="346793">
                <a:tc>
                  <a:txBody>
                    <a:bodyPr/>
                    <a:lstStyle/>
                    <a:p>
                      <a:r>
                        <a:rPr lang="en-US" sz="1200" cap="none" spc="0">
                          <a:solidFill>
                            <a:schemeClr val="tx1"/>
                          </a:solidFill>
                        </a:rPr>
                        <a:t>Social Skills</a:t>
                      </a:r>
                    </a:p>
                  </a:txBody>
                  <a:tcPr marL="88921" marR="88921" marT="88921" marB="44461"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US" sz="1200" cap="none" spc="0">
                          <a:solidFill>
                            <a:schemeClr val="tx1"/>
                          </a:solidFill>
                        </a:rPr>
                        <a:t>Relationship management</a:t>
                      </a:r>
                    </a:p>
                  </a:txBody>
                  <a:tcPr marL="88921" marR="88921" marT="88921" marB="44461"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US" sz="1200" cap="none" spc="0">
                          <a:solidFill>
                            <a:schemeClr val="tx1"/>
                          </a:solidFill>
                        </a:rPr>
                        <a:t>Enables influence</a:t>
                      </a:r>
                    </a:p>
                  </a:txBody>
                  <a:tcPr marL="88921" marR="88921" marT="88921" marB="44461"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806051997"/>
                  </a:ext>
                </a:extLst>
              </a:tr>
            </a:tbl>
          </a:graphicData>
        </a:graphic>
      </p:graphicFrame>
    </p:spTree>
    <p:extLst>
      <p:ext uri="{BB962C8B-B14F-4D97-AF65-F5344CB8AC3E}">
        <p14:creationId xmlns:p14="http://schemas.microsoft.com/office/powerpoint/2010/main" val="2793150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DA23-C8A7-45A1-AA7B-9E163ECEF8A1}"/>
              </a:ext>
            </a:extLst>
          </p:cNvPr>
          <p:cNvSpPr>
            <a:spLocks noGrp="1"/>
          </p:cNvSpPr>
          <p:nvPr>
            <p:ph type="title"/>
          </p:nvPr>
        </p:nvSpPr>
        <p:spPr>
          <a:xfrm>
            <a:off x="387918" y="702156"/>
            <a:ext cx="11029616" cy="1013800"/>
          </a:xfrm>
        </p:spPr>
        <p:txBody>
          <a:bodyPr/>
          <a:lstStyle/>
          <a:p>
            <a:r>
              <a:rPr lang="en-US" dirty="0"/>
              <a:t>Cultural Intelligence</a:t>
            </a:r>
          </a:p>
        </p:txBody>
      </p:sp>
      <p:graphicFrame>
        <p:nvGraphicFramePr>
          <p:cNvPr id="5" name="Content Placeholder 4">
            <a:extLst>
              <a:ext uri="{FF2B5EF4-FFF2-40B4-BE49-F238E27FC236}">
                <a16:creationId xmlns:a16="http://schemas.microsoft.com/office/drawing/2014/main" id="{F9912DD6-02C2-493E-8A94-66F0F9322E38}"/>
              </a:ext>
            </a:extLst>
          </p:cNvPr>
          <p:cNvGraphicFramePr>
            <a:graphicFrameLocks noGrp="1"/>
          </p:cNvGraphicFramePr>
          <p:nvPr>
            <p:ph idx="1"/>
            <p:extLst>
              <p:ext uri="{D42A27DB-BD31-4B8C-83A1-F6EECF244321}">
                <p14:modId xmlns:p14="http://schemas.microsoft.com/office/powerpoint/2010/main" val="2704126689"/>
              </p:ext>
            </p:extLst>
          </p:nvPr>
        </p:nvGraphicFramePr>
        <p:xfrm>
          <a:off x="4977932" y="1917227"/>
          <a:ext cx="7214068" cy="4091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rrow: Right 5">
            <a:extLst>
              <a:ext uri="{FF2B5EF4-FFF2-40B4-BE49-F238E27FC236}">
                <a16:creationId xmlns:a16="http://schemas.microsoft.com/office/drawing/2014/main" id="{B6F9B6A0-D22C-4883-9593-E5BE317163AE}"/>
              </a:ext>
            </a:extLst>
          </p:cNvPr>
          <p:cNvSpPr/>
          <p:nvPr/>
        </p:nvSpPr>
        <p:spPr>
          <a:xfrm>
            <a:off x="387918" y="3429000"/>
            <a:ext cx="4363696" cy="2125980"/>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Four Quadrant Model </a:t>
            </a:r>
            <a:r>
              <a:rPr lang="en-US" sz="2400" dirty="0">
                <a:effectLst/>
                <a:latin typeface="Times New Roman" panose="02020603050405020304" pitchFamily="18" charset="0"/>
                <a:ea typeface="Calibri" panose="020F0502020204030204" pitchFamily="34" charset="0"/>
              </a:rPr>
              <a:t>(P. Christopher </a:t>
            </a:r>
            <a:r>
              <a:rPr lang="en-US" sz="2400" dirty="0" err="1">
                <a:effectLst/>
                <a:latin typeface="Times New Roman" panose="02020603050405020304" pitchFamily="18" charset="0"/>
                <a:ea typeface="Calibri" panose="020F0502020204030204" pitchFamily="34" charset="0"/>
              </a:rPr>
              <a:t>Earley</a:t>
            </a:r>
            <a:r>
              <a:rPr lang="en-US" sz="2400" dirty="0">
                <a:effectLst/>
                <a:latin typeface="Times New Roman" panose="02020603050405020304" pitchFamily="18" charset="0"/>
                <a:ea typeface="Calibri" panose="020F0502020204030204" pitchFamily="34" charset="0"/>
              </a:rPr>
              <a:t>, Ang and Tan, 2006)</a:t>
            </a:r>
            <a:endParaRPr lang="en-US" sz="2400" dirty="0"/>
          </a:p>
        </p:txBody>
      </p:sp>
    </p:spTree>
    <p:extLst>
      <p:ext uri="{BB962C8B-B14F-4D97-AF65-F5344CB8AC3E}">
        <p14:creationId xmlns:p14="http://schemas.microsoft.com/office/powerpoint/2010/main" val="3340640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8" name="Picture 27">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1" name="Rectangle 30">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8BBAE7D-B1E3-4131-BA9D-2B91482793B1}"/>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Competitive Analysis</a:t>
            </a:r>
          </a:p>
        </p:txBody>
      </p:sp>
      <p:cxnSp>
        <p:nvCxnSpPr>
          <p:cNvPr id="33" name="Straight Connector 32">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4" name="Picture 3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93B87E3D-29AB-4B93-A633-D65503370742}"/>
              </a:ext>
            </a:extLst>
          </p:cNvPr>
          <p:cNvGraphicFramePr>
            <a:graphicFrameLocks noGrp="1"/>
          </p:cNvGraphicFramePr>
          <p:nvPr>
            <p:extLst>
              <p:ext uri="{D42A27DB-BD31-4B8C-83A1-F6EECF244321}">
                <p14:modId xmlns:p14="http://schemas.microsoft.com/office/powerpoint/2010/main" val="278421592"/>
              </p:ext>
            </p:extLst>
          </p:nvPr>
        </p:nvGraphicFramePr>
        <p:xfrm>
          <a:off x="6094411" y="1932909"/>
          <a:ext cx="4960443" cy="2406115"/>
        </p:xfrm>
        <a:graphic>
          <a:graphicData uri="http://schemas.openxmlformats.org/drawingml/2006/table">
            <a:tbl>
              <a:tblPr firstRow="1" bandRow="1">
                <a:tableStyleId>{D27102A9-8310-4765-A935-A1911B00CA55}</a:tableStyleId>
              </a:tblPr>
              <a:tblGrid>
                <a:gridCol w="1282168">
                  <a:extLst>
                    <a:ext uri="{9D8B030D-6E8A-4147-A177-3AD203B41FA5}">
                      <a16:colId xmlns:a16="http://schemas.microsoft.com/office/drawing/2014/main" val="2858981279"/>
                    </a:ext>
                  </a:extLst>
                </a:gridCol>
                <a:gridCol w="1805037">
                  <a:extLst>
                    <a:ext uri="{9D8B030D-6E8A-4147-A177-3AD203B41FA5}">
                      <a16:colId xmlns:a16="http://schemas.microsoft.com/office/drawing/2014/main" val="461777154"/>
                    </a:ext>
                  </a:extLst>
                </a:gridCol>
                <a:gridCol w="1873238">
                  <a:extLst>
                    <a:ext uri="{9D8B030D-6E8A-4147-A177-3AD203B41FA5}">
                      <a16:colId xmlns:a16="http://schemas.microsoft.com/office/drawing/2014/main" val="3808151720"/>
                    </a:ext>
                  </a:extLst>
                </a:gridCol>
              </a:tblGrid>
              <a:tr h="605620">
                <a:tc>
                  <a:txBody>
                    <a:bodyPr/>
                    <a:lstStyle/>
                    <a:p>
                      <a:r>
                        <a:rPr lang="en-US" sz="1600"/>
                        <a:t>Criteria</a:t>
                      </a:r>
                    </a:p>
                  </a:txBody>
                  <a:tcPr marL="81840" marR="81840" marT="40920" marB="40920" anchor="ctr">
                    <a:solidFill>
                      <a:schemeClr val="accent2">
                        <a:lumMod val="40000"/>
                        <a:lumOff val="60000"/>
                      </a:schemeClr>
                    </a:solidFill>
                  </a:tcPr>
                </a:tc>
                <a:tc>
                  <a:txBody>
                    <a:bodyPr/>
                    <a:lstStyle/>
                    <a:p>
                      <a:r>
                        <a:rPr lang="en-US" sz="1600"/>
                        <a:t>Emotional Intelligence (EI)</a:t>
                      </a:r>
                    </a:p>
                  </a:txBody>
                  <a:tcPr marL="81840" marR="81840" marT="40920" marB="40920" anchor="ctr">
                    <a:solidFill>
                      <a:schemeClr val="accent2">
                        <a:lumMod val="40000"/>
                        <a:lumOff val="60000"/>
                      </a:schemeClr>
                    </a:solidFill>
                  </a:tcPr>
                </a:tc>
                <a:tc>
                  <a:txBody>
                    <a:bodyPr/>
                    <a:lstStyle/>
                    <a:p>
                      <a:r>
                        <a:rPr lang="en-US" sz="1600"/>
                        <a:t>Cultural Intelligence (CQ)</a:t>
                      </a:r>
                    </a:p>
                  </a:txBody>
                  <a:tcPr marL="81840" marR="81840" marT="40920" marB="40920" anchor="ctr">
                    <a:solidFill>
                      <a:schemeClr val="accent2">
                        <a:lumMod val="40000"/>
                        <a:lumOff val="60000"/>
                      </a:schemeClr>
                    </a:solidFill>
                  </a:tcPr>
                </a:tc>
                <a:extLst>
                  <a:ext uri="{0D108BD9-81ED-4DB2-BD59-A6C34878D82A}">
                    <a16:rowId xmlns:a16="http://schemas.microsoft.com/office/drawing/2014/main" val="1429437687"/>
                  </a:ext>
                </a:extLst>
              </a:tr>
              <a:tr h="360099">
                <a:tc>
                  <a:txBody>
                    <a:bodyPr/>
                    <a:lstStyle/>
                    <a:p>
                      <a:r>
                        <a:rPr lang="en-US" sz="1600"/>
                        <a:t>Focus</a:t>
                      </a:r>
                    </a:p>
                  </a:txBody>
                  <a:tcPr marL="81840" marR="81840" marT="40920" marB="40920" anchor="ctr"/>
                </a:tc>
                <a:tc>
                  <a:txBody>
                    <a:bodyPr/>
                    <a:lstStyle/>
                    <a:p>
                      <a:r>
                        <a:rPr lang="en-US" sz="1600"/>
                        <a:t>Emotions</a:t>
                      </a:r>
                    </a:p>
                  </a:txBody>
                  <a:tcPr marL="81840" marR="81840" marT="40920" marB="40920" anchor="ctr"/>
                </a:tc>
                <a:tc>
                  <a:txBody>
                    <a:bodyPr/>
                    <a:lstStyle/>
                    <a:p>
                      <a:r>
                        <a:rPr lang="en-US" sz="1600"/>
                        <a:t>Culture</a:t>
                      </a:r>
                    </a:p>
                  </a:txBody>
                  <a:tcPr marL="81840" marR="81840" marT="40920" marB="40920" anchor="ctr"/>
                </a:tc>
                <a:extLst>
                  <a:ext uri="{0D108BD9-81ED-4DB2-BD59-A6C34878D82A}">
                    <a16:rowId xmlns:a16="http://schemas.microsoft.com/office/drawing/2014/main" val="2754398422"/>
                  </a:ext>
                </a:extLst>
              </a:tr>
              <a:tr h="360099">
                <a:tc>
                  <a:txBody>
                    <a:bodyPr/>
                    <a:lstStyle/>
                    <a:p>
                      <a:r>
                        <a:rPr lang="en-US" sz="1600"/>
                        <a:t>Scope</a:t>
                      </a:r>
                    </a:p>
                  </a:txBody>
                  <a:tcPr marL="81840" marR="81840" marT="40920" marB="40920" anchor="ctr"/>
                </a:tc>
                <a:tc>
                  <a:txBody>
                    <a:bodyPr/>
                    <a:lstStyle/>
                    <a:p>
                      <a:r>
                        <a:rPr lang="en-US" sz="1600"/>
                        <a:t>Interpersonal</a:t>
                      </a:r>
                    </a:p>
                  </a:txBody>
                  <a:tcPr marL="81840" marR="81840" marT="40920" marB="40920" anchor="ctr"/>
                </a:tc>
                <a:tc>
                  <a:txBody>
                    <a:bodyPr/>
                    <a:lstStyle/>
                    <a:p>
                      <a:r>
                        <a:rPr lang="en-US" sz="1600"/>
                        <a:t>Cross-cultural</a:t>
                      </a:r>
                    </a:p>
                  </a:txBody>
                  <a:tcPr marL="81840" marR="81840" marT="40920" marB="40920" anchor="ctr"/>
                </a:tc>
                <a:extLst>
                  <a:ext uri="{0D108BD9-81ED-4DB2-BD59-A6C34878D82A}">
                    <a16:rowId xmlns:a16="http://schemas.microsoft.com/office/drawing/2014/main" val="1787161437"/>
                  </a:ext>
                </a:extLst>
              </a:tr>
              <a:tr h="360099">
                <a:tc>
                  <a:txBody>
                    <a:bodyPr/>
                    <a:lstStyle/>
                    <a:p>
                      <a:r>
                        <a:rPr lang="en-US" sz="1600"/>
                        <a:t>Core Skill</a:t>
                      </a:r>
                    </a:p>
                  </a:txBody>
                  <a:tcPr marL="81840" marR="81840" marT="40920" marB="40920" anchor="ctr"/>
                </a:tc>
                <a:tc>
                  <a:txBody>
                    <a:bodyPr/>
                    <a:lstStyle/>
                    <a:p>
                      <a:r>
                        <a:rPr lang="en-US" sz="1600"/>
                        <a:t>Empathy</a:t>
                      </a:r>
                    </a:p>
                  </a:txBody>
                  <a:tcPr marL="81840" marR="81840" marT="40920" marB="40920" anchor="ctr"/>
                </a:tc>
                <a:tc>
                  <a:txBody>
                    <a:bodyPr/>
                    <a:lstStyle/>
                    <a:p>
                      <a:r>
                        <a:rPr lang="en-US" sz="1600"/>
                        <a:t>Adaptability</a:t>
                      </a:r>
                    </a:p>
                  </a:txBody>
                  <a:tcPr marL="81840" marR="81840" marT="40920" marB="40920" anchor="ctr"/>
                </a:tc>
                <a:extLst>
                  <a:ext uri="{0D108BD9-81ED-4DB2-BD59-A6C34878D82A}">
                    <a16:rowId xmlns:a16="http://schemas.microsoft.com/office/drawing/2014/main" val="3102111157"/>
                  </a:ext>
                </a:extLst>
              </a:tr>
              <a:tr h="360099">
                <a:tc>
                  <a:txBody>
                    <a:bodyPr/>
                    <a:lstStyle/>
                    <a:p>
                      <a:r>
                        <a:rPr lang="en-US" sz="1600"/>
                        <a:t>Application</a:t>
                      </a:r>
                    </a:p>
                  </a:txBody>
                  <a:tcPr marL="81840" marR="81840" marT="40920" marB="40920" anchor="ctr"/>
                </a:tc>
                <a:tc>
                  <a:txBody>
                    <a:bodyPr/>
                    <a:lstStyle/>
                    <a:p>
                      <a:r>
                        <a:rPr lang="en-US" sz="1600"/>
                        <a:t>Team leadership</a:t>
                      </a:r>
                    </a:p>
                  </a:txBody>
                  <a:tcPr marL="81840" marR="81840" marT="40920" marB="40920" anchor="ctr"/>
                </a:tc>
                <a:tc>
                  <a:txBody>
                    <a:bodyPr/>
                    <a:lstStyle/>
                    <a:p>
                      <a:r>
                        <a:rPr lang="en-US" sz="1600"/>
                        <a:t>Global leadership</a:t>
                      </a:r>
                    </a:p>
                  </a:txBody>
                  <a:tcPr marL="81840" marR="81840" marT="40920" marB="40920" anchor="ctr"/>
                </a:tc>
                <a:extLst>
                  <a:ext uri="{0D108BD9-81ED-4DB2-BD59-A6C34878D82A}">
                    <a16:rowId xmlns:a16="http://schemas.microsoft.com/office/drawing/2014/main" val="1113122518"/>
                  </a:ext>
                </a:extLst>
              </a:tr>
              <a:tr h="360099">
                <a:tc>
                  <a:txBody>
                    <a:bodyPr/>
                    <a:lstStyle/>
                    <a:p>
                      <a:r>
                        <a:rPr lang="en-US" sz="1600"/>
                        <a:t>Risk if Low</a:t>
                      </a:r>
                    </a:p>
                  </a:txBody>
                  <a:tcPr marL="81840" marR="81840" marT="40920" marB="40920" anchor="ctr"/>
                </a:tc>
                <a:tc>
                  <a:txBody>
                    <a:bodyPr/>
                    <a:lstStyle/>
                    <a:p>
                      <a:r>
                        <a:rPr lang="en-US" sz="1600"/>
                        <a:t>Conflict</a:t>
                      </a:r>
                    </a:p>
                  </a:txBody>
                  <a:tcPr marL="81840" marR="81840" marT="40920" marB="40920" anchor="ctr"/>
                </a:tc>
                <a:tc>
                  <a:txBody>
                    <a:bodyPr/>
                    <a:lstStyle/>
                    <a:p>
                      <a:r>
                        <a:rPr lang="en-US" sz="1600"/>
                        <a:t>Misalignment</a:t>
                      </a:r>
                    </a:p>
                  </a:txBody>
                  <a:tcPr marL="81840" marR="81840" marT="40920" marB="40920" anchor="ctr"/>
                </a:tc>
                <a:extLst>
                  <a:ext uri="{0D108BD9-81ED-4DB2-BD59-A6C34878D82A}">
                    <a16:rowId xmlns:a16="http://schemas.microsoft.com/office/drawing/2014/main" val="3869240044"/>
                  </a:ext>
                </a:extLst>
              </a:tr>
            </a:tbl>
          </a:graphicData>
        </a:graphic>
      </p:graphicFrame>
    </p:spTree>
    <p:extLst>
      <p:ext uri="{BB962C8B-B14F-4D97-AF65-F5344CB8AC3E}">
        <p14:creationId xmlns:p14="http://schemas.microsoft.com/office/powerpoint/2010/main" val="144724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4ECFB-782F-41BD-9647-7A49BCA3719C}"/>
              </a:ext>
            </a:extLst>
          </p:cNvPr>
          <p:cNvSpPr>
            <a:spLocks noGrp="1"/>
          </p:cNvSpPr>
          <p:nvPr>
            <p:ph type="title"/>
          </p:nvPr>
        </p:nvSpPr>
        <p:spPr/>
        <p:txBody>
          <a:bodyPr/>
          <a:lstStyle/>
          <a:p>
            <a:r>
              <a:rPr lang="en-US" dirty="0"/>
              <a:t>Leadership theory integration</a:t>
            </a:r>
          </a:p>
        </p:txBody>
      </p:sp>
      <p:graphicFrame>
        <p:nvGraphicFramePr>
          <p:cNvPr id="4" name="Content Placeholder 3">
            <a:extLst>
              <a:ext uri="{FF2B5EF4-FFF2-40B4-BE49-F238E27FC236}">
                <a16:creationId xmlns:a16="http://schemas.microsoft.com/office/drawing/2014/main" id="{FAB15FE7-D1E0-466A-8CFC-491B7D04D0EB}"/>
              </a:ext>
            </a:extLst>
          </p:cNvPr>
          <p:cNvGraphicFramePr>
            <a:graphicFrameLocks noGrp="1"/>
          </p:cNvGraphicFramePr>
          <p:nvPr>
            <p:ph idx="1"/>
            <p:extLst>
              <p:ext uri="{D42A27DB-BD31-4B8C-83A1-F6EECF244321}">
                <p14:modId xmlns:p14="http://schemas.microsoft.com/office/powerpoint/2010/main" val="1492175987"/>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F008843-EB48-42EB-99ED-FDC43037D38B}"/>
              </a:ext>
            </a:extLst>
          </p:cNvPr>
          <p:cNvSpPr txBox="1"/>
          <p:nvPr/>
        </p:nvSpPr>
        <p:spPr>
          <a:xfrm>
            <a:off x="4621530" y="5324847"/>
            <a:ext cx="2948940" cy="83099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sz="2400" dirty="0"/>
              <a:t>Transformational Leadership </a:t>
            </a:r>
          </a:p>
        </p:txBody>
      </p:sp>
    </p:spTree>
    <p:extLst>
      <p:ext uri="{BB962C8B-B14F-4D97-AF65-F5344CB8AC3E}">
        <p14:creationId xmlns:p14="http://schemas.microsoft.com/office/powerpoint/2010/main" val="1236295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490B0-8B9C-4FB3-AE3F-EA13FFCE32B8}"/>
              </a:ext>
            </a:extLst>
          </p:cNvPr>
          <p:cNvSpPr>
            <a:spLocks noGrp="1"/>
          </p:cNvSpPr>
          <p:nvPr>
            <p:ph type="title"/>
          </p:nvPr>
        </p:nvSpPr>
        <p:spPr/>
        <p:txBody>
          <a:bodyPr/>
          <a:lstStyle/>
          <a:p>
            <a:r>
              <a:rPr lang="en-US" dirty="0"/>
              <a:t>Business Example 1: Satya Nadella at Microsoft</a:t>
            </a:r>
          </a:p>
        </p:txBody>
      </p:sp>
      <p:graphicFrame>
        <p:nvGraphicFramePr>
          <p:cNvPr id="4" name="Table 4">
            <a:extLst>
              <a:ext uri="{FF2B5EF4-FFF2-40B4-BE49-F238E27FC236}">
                <a16:creationId xmlns:a16="http://schemas.microsoft.com/office/drawing/2014/main" id="{7C2CBF1F-6B51-4D1D-B36D-66DEA68696C5}"/>
              </a:ext>
            </a:extLst>
          </p:cNvPr>
          <p:cNvGraphicFramePr>
            <a:graphicFrameLocks noGrp="1"/>
          </p:cNvGraphicFramePr>
          <p:nvPr>
            <p:ph idx="1"/>
            <p:extLst>
              <p:ext uri="{D42A27DB-BD31-4B8C-83A1-F6EECF244321}">
                <p14:modId xmlns:p14="http://schemas.microsoft.com/office/powerpoint/2010/main" val="799648546"/>
              </p:ext>
            </p:extLst>
          </p:nvPr>
        </p:nvGraphicFramePr>
        <p:xfrm>
          <a:off x="809625" y="4245743"/>
          <a:ext cx="11029950" cy="2573027"/>
        </p:xfrm>
        <a:graphic>
          <a:graphicData uri="http://schemas.openxmlformats.org/drawingml/2006/table">
            <a:tbl>
              <a:tblPr firstRow="1" bandRow="1">
                <a:tableStyleId>{1E171933-4619-4E11-9A3F-F7608DF75F80}</a:tableStyleId>
              </a:tblPr>
              <a:tblGrid>
                <a:gridCol w="3676650">
                  <a:extLst>
                    <a:ext uri="{9D8B030D-6E8A-4147-A177-3AD203B41FA5}">
                      <a16:colId xmlns:a16="http://schemas.microsoft.com/office/drawing/2014/main" val="2646758956"/>
                    </a:ext>
                  </a:extLst>
                </a:gridCol>
                <a:gridCol w="3676650">
                  <a:extLst>
                    <a:ext uri="{9D8B030D-6E8A-4147-A177-3AD203B41FA5}">
                      <a16:colId xmlns:a16="http://schemas.microsoft.com/office/drawing/2014/main" val="3675433728"/>
                    </a:ext>
                  </a:extLst>
                </a:gridCol>
                <a:gridCol w="3676650">
                  <a:extLst>
                    <a:ext uri="{9D8B030D-6E8A-4147-A177-3AD203B41FA5}">
                      <a16:colId xmlns:a16="http://schemas.microsoft.com/office/drawing/2014/main" val="2881021869"/>
                    </a:ext>
                  </a:extLst>
                </a:gridCol>
              </a:tblGrid>
              <a:tr h="652787">
                <a:tc>
                  <a:txBody>
                    <a:bodyPr/>
                    <a:lstStyle/>
                    <a:p>
                      <a:r>
                        <a:rPr lang="en-US" sz="2400" dirty="0"/>
                        <a:t>Before </a:t>
                      </a:r>
                    </a:p>
                  </a:txBody>
                  <a:tcPr/>
                </a:tc>
                <a:tc>
                  <a:txBody>
                    <a:bodyPr/>
                    <a:lstStyle/>
                    <a:p>
                      <a:r>
                        <a:rPr lang="en-US" sz="2400" dirty="0"/>
                        <a:t>After</a:t>
                      </a:r>
                    </a:p>
                  </a:txBody>
                  <a:tcPr/>
                </a:tc>
                <a:tc>
                  <a:txBody>
                    <a:bodyPr/>
                    <a:lstStyle/>
                    <a:p>
                      <a:r>
                        <a:rPr lang="en-US" sz="2400" dirty="0"/>
                        <a:t>Impact Areas</a:t>
                      </a:r>
                    </a:p>
                  </a:txBody>
                  <a:tcPr/>
                </a:tc>
                <a:extLst>
                  <a:ext uri="{0D108BD9-81ED-4DB2-BD59-A6C34878D82A}">
                    <a16:rowId xmlns:a16="http://schemas.microsoft.com/office/drawing/2014/main" val="2918915113"/>
                  </a:ext>
                </a:extLst>
              </a:tr>
              <a:tr h="1120769">
                <a:tc>
                  <a:txBody>
                    <a:bodyPr/>
                    <a:lstStyle/>
                    <a:p>
                      <a:pPr marL="342900" indent="-342900">
                        <a:buFont typeface="Arial" panose="020B0604020202020204" pitchFamily="34" charset="0"/>
                        <a:buChar char="•"/>
                      </a:pPr>
                      <a:r>
                        <a:rPr lang="en-US" sz="2400" dirty="0"/>
                        <a:t>Competitive Internal Culture</a:t>
                      </a:r>
                    </a:p>
                    <a:p>
                      <a:pPr marL="342900" indent="-342900">
                        <a:buFont typeface="Arial" panose="020B0604020202020204" pitchFamily="34" charset="0"/>
                        <a:buChar char="•"/>
                      </a:pPr>
                      <a:r>
                        <a:rPr lang="en-US" sz="2400" dirty="0"/>
                        <a:t>Low Collaboration</a:t>
                      </a:r>
                    </a:p>
                  </a:txBody>
                  <a:tcPr/>
                </a:tc>
                <a:tc>
                  <a:txBody>
                    <a:bodyPr/>
                    <a:lstStyle/>
                    <a:p>
                      <a:pPr marL="342900" indent="-342900">
                        <a:buFont typeface="Arial" panose="020B0604020202020204" pitchFamily="34" charset="0"/>
                        <a:buChar char="•"/>
                      </a:pPr>
                      <a:r>
                        <a:rPr lang="en-US" sz="2400" dirty="0"/>
                        <a:t>Growth Mindset Culture</a:t>
                      </a:r>
                    </a:p>
                    <a:p>
                      <a:pPr marL="342900" indent="-342900">
                        <a:buFont typeface="Arial" panose="020B0604020202020204" pitchFamily="34" charset="0"/>
                        <a:buChar char="•"/>
                      </a:pPr>
                      <a:r>
                        <a:rPr lang="en-US" sz="2400" dirty="0"/>
                        <a:t>Empathy-Driven Leadership</a:t>
                      </a:r>
                    </a:p>
                    <a:p>
                      <a:pPr marL="342900" indent="-342900">
                        <a:buFont typeface="Arial" panose="020B0604020202020204" pitchFamily="34" charset="0"/>
                        <a:buChar char="•"/>
                      </a:pPr>
                      <a:r>
                        <a:rPr lang="en-US" sz="2400" dirty="0"/>
                        <a:t>Increased Global Inclusion</a:t>
                      </a:r>
                    </a:p>
                  </a:txBody>
                  <a:tcPr/>
                </a:tc>
                <a:tc>
                  <a:txBody>
                    <a:bodyPr/>
                    <a:lstStyle/>
                    <a:p>
                      <a:pPr marL="342900" indent="-342900">
                        <a:buFont typeface="Arial" panose="020B0604020202020204" pitchFamily="34" charset="0"/>
                        <a:buChar char="•"/>
                      </a:pPr>
                      <a:r>
                        <a:rPr lang="en-US" sz="2400" dirty="0"/>
                        <a:t>Employee Engagement</a:t>
                      </a:r>
                    </a:p>
                    <a:p>
                      <a:pPr marL="342900" indent="-342900">
                        <a:buFont typeface="Arial" panose="020B0604020202020204" pitchFamily="34" charset="0"/>
                        <a:buChar char="•"/>
                      </a:pPr>
                      <a:r>
                        <a:rPr lang="en-US" sz="2400" dirty="0"/>
                        <a:t>Innovation</a:t>
                      </a:r>
                    </a:p>
                    <a:p>
                      <a:pPr marL="342900" indent="-342900">
                        <a:buFont typeface="Arial" panose="020B0604020202020204" pitchFamily="34" charset="0"/>
                        <a:buChar char="•"/>
                      </a:pPr>
                      <a:r>
                        <a:rPr lang="en-US" sz="2400" dirty="0"/>
                        <a:t>Financial Turnaround</a:t>
                      </a:r>
                    </a:p>
                  </a:txBody>
                  <a:tcPr/>
                </a:tc>
                <a:extLst>
                  <a:ext uri="{0D108BD9-81ED-4DB2-BD59-A6C34878D82A}">
                    <a16:rowId xmlns:a16="http://schemas.microsoft.com/office/drawing/2014/main" val="712618954"/>
                  </a:ext>
                </a:extLst>
              </a:tr>
            </a:tbl>
          </a:graphicData>
        </a:graphic>
      </p:graphicFrame>
      <p:pic>
        <p:nvPicPr>
          <p:cNvPr id="8194" name="Picture 2" descr="Microsoft CEO Satya Nadella on fuelling ...">
            <a:extLst>
              <a:ext uri="{FF2B5EF4-FFF2-40B4-BE49-F238E27FC236}">
                <a16:creationId xmlns:a16="http://schemas.microsoft.com/office/drawing/2014/main" id="{381DC2B3-A59B-4F1E-848F-30D665ED59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7793" y="1992631"/>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Satya Nadella ...">
            <a:extLst>
              <a:ext uri="{FF2B5EF4-FFF2-40B4-BE49-F238E27FC236}">
                <a16:creationId xmlns:a16="http://schemas.microsoft.com/office/drawing/2014/main" id="{29E0C4B0-2AB2-44C1-ADE5-7517723EF4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6325" y="2121218"/>
            <a:ext cx="2876550" cy="1590675"/>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Microsoft | Microsoft Wiki | Fandom">
            <a:extLst>
              <a:ext uri="{FF2B5EF4-FFF2-40B4-BE49-F238E27FC236}">
                <a16:creationId xmlns:a16="http://schemas.microsoft.com/office/drawing/2014/main" id="{5DED235F-15E4-4035-8D71-063E444725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58756" y="2487111"/>
            <a:ext cx="3651885" cy="941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6951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490B0-8B9C-4FB3-AE3F-EA13FFCE32B8}"/>
              </a:ext>
            </a:extLst>
          </p:cNvPr>
          <p:cNvSpPr>
            <a:spLocks noGrp="1"/>
          </p:cNvSpPr>
          <p:nvPr>
            <p:ph type="title"/>
          </p:nvPr>
        </p:nvSpPr>
        <p:spPr/>
        <p:txBody>
          <a:bodyPr/>
          <a:lstStyle/>
          <a:p>
            <a:r>
              <a:rPr lang="en-US" dirty="0"/>
              <a:t>Business Example 2: Indra Nooyi at PepsiCo</a:t>
            </a:r>
          </a:p>
        </p:txBody>
      </p:sp>
      <p:graphicFrame>
        <p:nvGraphicFramePr>
          <p:cNvPr id="4" name="Table 4">
            <a:extLst>
              <a:ext uri="{FF2B5EF4-FFF2-40B4-BE49-F238E27FC236}">
                <a16:creationId xmlns:a16="http://schemas.microsoft.com/office/drawing/2014/main" id="{126F7ECE-972E-43C2-89CF-DB7A0DD7B4DE}"/>
              </a:ext>
            </a:extLst>
          </p:cNvPr>
          <p:cNvGraphicFramePr>
            <a:graphicFrameLocks noGrp="1"/>
          </p:cNvGraphicFramePr>
          <p:nvPr>
            <p:ph idx="1"/>
            <p:extLst>
              <p:ext uri="{D42A27DB-BD31-4B8C-83A1-F6EECF244321}">
                <p14:modId xmlns:p14="http://schemas.microsoft.com/office/powerpoint/2010/main" val="2373139499"/>
              </p:ext>
            </p:extLst>
          </p:nvPr>
        </p:nvGraphicFramePr>
        <p:xfrm>
          <a:off x="878205" y="4362265"/>
          <a:ext cx="11029950" cy="2011680"/>
        </p:xfrm>
        <a:graphic>
          <a:graphicData uri="http://schemas.openxmlformats.org/drawingml/2006/table">
            <a:tbl>
              <a:tblPr firstRow="1" bandRow="1">
                <a:tableStyleId>{5C22544A-7EE6-4342-B048-85BDC9FD1C3A}</a:tableStyleId>
              </a:tblPr>
              <a:tblGrid>
                <a:gridCol w="5514975">
                  <a:extLst>
                    <a:ext uri="{9D8B030D-6E8A-4147-A177-3AD203B41FA5}">
                      <a16:colId xmlns:a16="http://schemas.microsoft.com/office/drawing/2014/main" val="4204706180"/>
                    </a:ext>
                  </a:extLst>
                </a:gridCol>
                <a:gridCol w="5514975">
                  <a:extLst>
                    <a:ext uri="{9D8B030D-6E8A-4147-A177-3AD203B41FA5}">
                      <a16:colId xmlns:a16="http://schemas.microsoft.com/office/drawing/2014/main" val="759639258"/>
                    </a:ext>
                  </a:extLst>
                </a:gridCol>
              </a:tblGrid>
              <a:tr h="370840">
                <a:tc>
                  <a:txBody>
                    <a:bodyPr/>
                    <a:lstStyle/>
                    <a:p>
                      <a:pPr algn="ctr"/>
                      <a:r>
                        <a:rPr lang="en-US" sz="2400" dirty="0"/>
                        <a:t>Leadership Practices</a:t>
                      </a:r>
                    </a:p>
                  </a:txBody>
                  <a:tcPr/>
                </a:tc>
                <a:tc>
                  <a:txBody>
                    <a:bodyPr/>
                    <a:lstStyle/>
                    <a:p>
                      <a:pPr algn="ctr"/>
                      <a:r>
                        <a:rPr lang="en-US" sz="2400" dirty="0"/>
                        <a:t>CQ Application</a:t>
                      </a:r>
                    </a:p>
                  </a:txBody>
                  <a:tcPr/>
                </a:tc>
                <a:extLst>
                  <a:ext uri="{0D108BD9-81ED-4DB2-BD59-A6C34878D82A}">
                    <a16:rowId xmlns:a16="http://schemas.microsoft.com/office/drawing/2014/main" val="1014335051"/>
                  </a:ext>
                </a:extLst>
              </a:tr>
              <a:tr h="370840">
                <a:tc>
                  <a:txBody>
                    <a:bodyPr/>
                    <a:lstStyle/>
                    <a:p>
                      <a:pPr marL="342900" indent="-342900">
                        <a:buFont typeface="Arial" panose="020B0604020202020204" pitchFamily="34" charset="0"/>
                        <a:buChar char="•"/>
                      </a:pPr>
                      <a:r>
                        <a:rPr lang="en-US" sz="2400" dirty="0"/>
                        <a:t>Personal letters to employees’ families</a:t>
                      </a:r>
                    </a:p>
                    <a:p>
                      <a:pPr marL="342900" indent="-342900">
                        <a:buFont typeface="Arial" panose="020B0604020202020204" pitchFamily="34" charset="0"/>
                        <a:buChar char="•"/>
                      </a:pPr>
                      <a:r>
                        <a:rPr lang="en-US" sz="2400" dirty="0"/>
                        <a:t>Performance with Purpose strategy</a:t>
                      </a:r>
                    </a:p>
                    <a:p>
                      <a:pPr marL="342900" indent="-342900">
                        <a:buFont typeface="Arial" panose="020B0604020202020204" pitchFamily="34" charset="0"/>
                        <a:buChar char="•"/>
                      </a:pPr>
                      <a:r>
                        <a:rPr lang="en-US" sz="2400" dirty="0"/>
                        <a:t>Global brand adaptation</a:t>
                      </a:r>
                    </a:p>
                    <a:p>
                      <a:endParaRPr lang="en-US" sz="2400" dirty="0"/>
                    </a:p>
                  </a:txBody>
                  <a:tcPr/>
                </a:tc>
                <a:tc>
                  <a:txBody>
                    <a:bodyPr/>
                    <a:lstStyle/>
                    <a:p>
                      <a:pPr marL="342900" indent="-342900">
                        <a:buFont typeface="Arial" panose="020B0604020202020204" pitchFamily="34" charset="0"/>
                        <a:buChar char="•"/>
                      </a:pPr>
                      <a:r>
                        <a:rPr lang="en-US" sz="2400" dirty="0"/>
                        <a:t>Managing global markets</a:t>
                      </a:r>
                    </a:p>
                    <a:p>
                      <a:pPr marL="342900" indent="-342900">
                        <a:buFont typeface="Arial" panose="020B0604020202020204" pitchFamily="34" charset="0"/>
                        <a:buChar char="•"/>
                      </a:pPr>
                      <a:r>
                        <a:rPr lang="en-US" sz="2400" dirty="0"/>
                        <a:t>Cultural brand sensitivity</a:t>
                      </a:r>
                    </a:p>
                    <a:p>
                      <a:endParaRPr lang="en-US" sz="2400" dirty="0"/>
                    </a:p>
                  </a:txBody>
                  <a:tcPr/>
                </a:tc>
                <a:extLst>
                  <a:ext uri="{0D108BD9-81ED-4DB2-BD59-A6C34878D82A}">
                    <a16:rowId xmlns:a16="http://schemas.microsoft.com/office/drawing/2014/main" val="781947599"/>
                  </a:ext>
                </a:extLst>
              </a:tr>
            </a:tbl>
          </a:graphicData>
        </a:graphic>
      </p:graphicFrame>
      <p:pic>
        <p:nvPicPr>
          <p:cNvPr id="9218" name="Picture 2" descr="PepsiCo under outgoing CEO Indra Nooyi ...">
            <a:extLst>
              <a:ext uri="{FF2B5EF4-FFF2-40B4-BE49-F238E27FC236}">
                <a16:creationId xmlns:a16="http://schemas.microsoft.com/office/drawing/2014/main" id="{0554B617-0533-4DB5-96EB-52AE6CD2AD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9999" y="2167573"/>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Meet Indra — Indra Nooyi">
            <a:extLst>
              <a:ext uri="{FF2B5EF4-FFF2-40B4-BE49-F238E27FC236}">
                <a16:creationId xmlns:a16="http://schemas.microsoft.com/office/drawing/2014/main" id="{3D518B52-633B-4E38-A5D8-D7859FAB45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3479" y="2060038"/>
            <a:ext cx="2023353" cy="1978786"/>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PepsiCo | World Economic Forum">
            <a:extLst>
              <a:ext uri="{FF2B5EF4-FFF2-40B4-BE49-F238E27FC236}">
                <a16:creationId xmlns:a16="http://schemas.microsoft.com/office/drawing/2014/main" id="{04F52CF9-F6B4-4038-9292-80DA2FD618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69993" y="2353310"/>
            <a:ext cx="3333750"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386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490B0-8B9C-4FB3-AE3F-EA13FFCE32B8}"/>
              </a:ext>
            </a:extLst>
          </p:cNvPr>
          <p:cNvSpPr>
            <a:spLocks noGrp="1"/>
          </p:cNvSpPr>
          <p:nvPr>
            <p:ph type="title"/>
          </p:nvPr>
        </p:nvSpPr>
        <p:spPr/>
        <p:txBody>
          <a:bodyPr/>
          <a:lstStyle/>
          <a:p>
            <a:r>
              <a:rPr lang="en-US" dirty="0"/>
              <a:t>Business Example 3 &amp; 4: Paul Polman at Unilever and Brian Chesky at Airbnb</a:t>
            </a:r>
          </a:p>
        </p:txBody>
      </p:sp>
      <p:sp>
        <p:nvSpPr>
          <p:cNvPr id="4" name="Text Placeholder 3">
            <a:extLst>
              <a:ext uri="{FF2B5EF4-FFF2-40B4-BE49-F238E27FC236}">
                <a16:creationId xmlns:a16="http://schemas.microsoft.com/office/drawing/2014/main" id="{419F0173-7078-43C1-A57C-E6CA05CD3036}"/>
              </a:ext>
            </a:extLst>
          </p:cNvPr>
          <p:cNvSpPr>
            <a:spLocks noGrp="1"/>
          </p:cNvSpPr>
          <p:nvPr>
            <p:ph type="body" idx="1"/>
          </p:nvPr>
        </p:nvSpPr>
        <p:spPr>
          <a:xfrm>
            <a:off x="1445327" y="2459571"/>
            <a:ext cx="5087075" cy="536005"/>
          </a:xfrm>
        </p:spPr>
        <p:txBody>
          <a:bodyPr/>
          <a:lstStyle/>
          <a:p>
            <a:r>
              <a:rPr lang="en-US" sz="2800" dirty="0"/>
              <a:t>Unilever</a:t>
            </a:r>
          </a:p>
        </p:txBody>
      </p:sp>
      <p:graphicFrame>
        <p:nvGraphicFramePr>
          <p:cNvPr id="10" name="Content Placeholder 9">
            <a:extLst>
              <a:ext uri="{FF2B5EF4-FFF2-40B4-BE49-F238E27FC236}">
                <a16:creationId xmlns:a16="http://schemas.microsoft.com/office/drawing/2014/main" id="{393DE9A7-6D45-4463-85ED-2E733EDC2967}"/>
              </a:ext>
            </a:extLst>
          </p:cNvPr>
          <p:cNvGraphicFramePr>
            <a:graphicFrameLocks noGrp="1"/>
          </p:cNvGraphicFramePr>
          <p:nvPr>
            <p:ph sz="half" idx="2"/>
            <p:extLst>
              <p:ext uri="{D42A27DB-BD31-4B8C-83A1-F6EECF244321}">
                <p14:modId xmlns:p14="http://schemas.microsoft.com/office/powerpoint/2010/main" val="1123679611"/>
              </p:ext>
            </p:extLst>
          </p:nvPr>
        </p:nvGraphicFramePr>
        <p:xfrm>
          <a:off x="-560796" y="3054242"/>
          <a:ext cx="5452835" cy="3269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 Placeholder 5">
            <a:extLst>
              <a:ext uri="{FF2B5EF4-FFF2-40B4-BE49-F238E27FC236}">
                <a16:creationId xmlns:a16="http://schemas.microsoft.com/office/drawing/2014/main" id="{32015441-3941-49E8-9C06-2A09894CBE15}"/>
              </a:ext>
            </a:extLst>
          </p:cNvPr>
          <p:cNvSpPr>
            <a:spLocks noGrp="1"/>
          </p:cNvSpPr>
          <p:nvPr>
            <p:ph type="body" sz="quarter" idx="3"/>
          </p:nvPr>
        </p:nvSpPr>
        <p:spPr>
          <a:xfrm>
            <a:off x="10293564" y="2271564"/>
            <a:ext cx="1317245" cy="553373"/>
          </a:xfrm>
        </p:spPr>
        <p:txBody>
          <a:bodyPr/>
          <a:lstStyle/>
          <a:p>
            <a:r>
              <a:rPr lang="en-US" dirty="0"/>
              <a:t>Airbnb</a:t>
            </a:r>
          </a:p>
        </p:txBody>
      </p:sp>
      <p:graphicFrame>
        <p:nvGraphicFramePr>
          <p:cNvPr id="11" name="Content Placeholder 10">
            <a:extLst>
              <a:ext uri="{FF2B5EF4-FFF2-40B4-BE49-F238E27FC236}">
                <a16:creationId xmlns:a16="http://schemas.microsoft.com/office/drawing/2014/main" id="{AC0AED32-E6FE-4D6A-A035-E4A5C1FA4CEE}"/>
              </a:ext>
            </a:extLst>
          </p:cNvPr>
          <p:cNvGraphicFramePr>
            <a:graphicFrameLocks noGrp="1"/>
          </p:cNvGraphicFramePr>
          <p:nvPr>
            <p:ph sz="quarter" idx="4"/>
            <p:extLst>
              <p:ext uri="{D42A27DB-BD31-4B8C-83A1-F6EECF244321}">
                <p14:modId xmlns:p14="http://schemas.microsoft.com/office/powerpoint/2010/main" val="1492919379"/>
              </p:ext>
            </p:extLst>
          </p:nvPr>
        </p:nvGraphicFramePr>
        <p:xfrm>
          <a:off x="8264006" y="3054242"/>
          <a:ext cx="4848602" cy="35065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124" name="Picture 4" descr="Paul Polman - Wikipedia">
            <a:extLst>
              <a:ext uri="{FF2B5EF4-FFF2-40B4-BE49-F238E27FC236}">
                <a16:creationId xmlns:a16="http://schemas.microsoft.com/office/drawing/2014/main" id="{58785D1B-6131-4389-B598-3F9CC6BF3E5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463347" y="3171574"/>
            <a:ext cx="2076450" cy="220027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0EC2DA8E-C0BB-4253-B809-4ABC1281548F}"/>
              </a:ext>
            </a:extLst>
          </p:cNvPr>
          <p:cNvSpPr txBox="1"/>
          <p:nvPr/>
        </p:nvSpPr>
        <p:spPr>
          <a:xfrm>
            <a:off x="3463347" y="5457893"/>
            <a:ext cx="2076450" cy="923330"/>
          </a:xfrm>
          <a:prstGeom prst="rect">
            <a:avLst/>
          </a:prstGeom>
          <a:noFill/>
        </p:spPr>
        <p:txBody>
          <a:bodyPr wrap="square" rtlCol="0">
            <a:spAutoFit/>
          </a:bodyPr>
          <a:lstStyle/>
          <a:p>
            <a:pPr algn="ctr"/>
            <a:r>
              <a:rPr lang="en-US" dirty="0"/>
              <a:t>Paul Polman, Former CEO at Unilever</a:t>
            </a:r>
          </a:p>
        </p:txBody>
      </p:sp>
      <p:pic>
        <p:nvPicPr>
          <p:cNvPr id="5126" name="Picture 6" descr="Brian Chesky Unveils Airbnb's Vision: A ...">
            <a:extLst>
              <a:ext uri="{FF2B5EF4-FFF2-40B4-BE49-F238E27FC236}">
                <a16:creationId xmlns:a16="http://schemas.microsoft.com/office/drawing/2014/main" id="{539C2AB4-C17B-46BC-A505-F197CA566F0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770618" y="3191988"/>
            <a:ext cx="3963832" cy="221974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6707C183-AF0C-4597-8659-B1482B300CA3}"/>
              </a:ext>
            </a:extLst>
          </p:cNvPr>
          <p:cNvSpPr txBox="1"/>
          <p:nvPr/>
        </p:nvSpPr>
        <p:spPr>
          <a:xfrm>
            <a:off x="6835314" y="5482011"/>
            <a:ext cx="2076450" cy="646331"/>
          </a:xfrm>
          <a:prstGeom prst="rect">
            <a:avLst/>
          </a:prstGeom>
          <a:noFill/>
        </p:spPr>
        <p:txBody>
          <a:bodyPr wrap="square" rtlCol="0">
            <a:spAutoFit/>
          </a:bodyPr>
          <a:lstStyle/>
          <a:p>
            <a:pPr algn="ctr"/>
            <a:r>
              <a:rPr lang="en-US" dirty="0"/>
              <a:t>Brian Chesky, CEO of Airbnb</a:t>
            </a:r>
          </a:p>
        </p:txBody>
      </p:sp>
    </p:spTree>
    <p:extLst>
      <p:ext uri="{BB962C8B-B14F-4D97-AF65-F5344CB8AC3E}">
        <p14:creationId xmlns:p14="http://schemas.microsoft.com/office/powerpoint/2010/main" val="2914755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1B996-E605-435C-9426-4732CBE67A06}"/>
              </a:ext>
            </a:extLst>
          </p:cNvPr>
          <p:cNvSpPr>
            <a:spLocks noGrp="1"/>
          </p:cNvSpPr>
          <p:nvPr>
            <p:ph type="title"/>
          </p:nvPr>
        </p:nvSpPr>
        <p:spPr/>
        <p:txBody>
          <a:bodyPr/>
          <a:lstStyle/>
          <a:p>
            <a:r>
              <a:rPr lang="en-US" dirty="0"/>
              <a:t>Critical Evaluation</a:t>
            </a:r>
          </a:p>
        </p:txBody>
      </p:sp>
      <p:sp>
        <p:nvSpPr>
          <p:cNvPr id="4" name="Text Placeholder 3">
            <a:extLst>
              <a:ext uri="{FF2B5EF4-FFF2-40B4-BE49-F238E27FC236}">
                <a16:creationId xmlns:a16="http://schemas.microsoft.com/office/drawing/2014/main" id="{11849FBA-E3A1-46C4-AF89-29F12C2BC05A}"/>
              </a:ext>
            </a:extLst>
          </p:cNvPr>
          <p:cNvSpPr>
            <a:spLocks noGrp="1"/>
          </p:cNvSpPr>
          <p:nvPr>
            <p:ph type="body" idx="1"/>
          </p:nvPr>
        </p:nvSpPr>
        <p:spPr>
          <a:xfrm>
            <a:off x="2235959" y="2390047"/>
            <a:ext cx="5087075" cy="536005"/>
          </a:xfrm>
        </p:spPr>
        <p:txBody>
          <a:bodyPr/>
          <a:lstStyle/>
          <a:p>
            <a:r>
              <a:rPr lang="en-US" dirty="0"/>
              <a:t>Strengths</a:t>
            </a:r>
          </a:p>
        </p:txBody>
      </p:sp>
      <p:graphicFrame>
        <p:nvGraphicFramePr>
          <p:cNvPr id="9" name="Content Placeholder 8">
            <a:extLst>
              <a:ext uri="{FF2B5EF4-FFF2-40B4-BE49-F238E27FC236}">
                <a16:creationId xmlns:a16="http://schemas.microsoft.com/office/drawing/2014/main" id="{C46650DD-6550-4F98-8DD7-BCFDC2F18D83}"/>
              </a:ext>
            </a:extLst>
          </p:cNvPr>
          <p:cNvGraphicFramePr>
            <a:graphicFrameLocks noGrp="1"/>
          </p:cNvGraphicFramePr>
          <p:nvPr>
            <p:ph sz="half" idx="2"/>
            <p:extLst>
              <p:ext uri="{D42A27DB-BD31-4B8C-83A1-F6EECF244321}">
                <p14:modId xmlns:p14="http://schemas.microsoft.com/office/powerpoint/2010/main" val="3936447417"/>
              </p:ext>
            </p:extLst>
          </p:nvPr>
        </p:nvGraphicFramePr>
        <p:xfrm>
          <a:off x="192574" y="3063729"/>
          <a:ext cx="5393098" cy="3064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 Placeholder 5">
            <a:extLst>
              <a:ext uri="{FF2B5EF4-FFF2-40B4-BE49-F238E27FC236}">
                <a16:creationId xmlns:a16="http://schemas.microsoft.com/office/drawing/2014/main" id="{FC30BAD8-718B-4E5F-B946-92607DCE747E}"/>
              </a:ext>
            </a:extLst>
          </p:cNvPr>
          <p:cNvSpPr>
            <a:spLocks noGrp="1"/>
          </p:cNvSpPr>
          <p:nvPr>
            <p:ph type="body" sz="quarter" idx="3"/>
          </p:nvPr>
        </p:nvSpPr>
        <p:spPr>
          <a:xfrm>
            <a:off x="8535415" y="2372679"/>
            <a:ext cx="5087073" cy="553373"/>
          </a:xfrm>
        </p:spPr>
        <p:txBody>
          <a:bodyPr/>
          <a:lstStyle/>
          <a:p>
            <a:r>
              <a:rPr lang="en-US" dirty="0"/>
              <a:t>Limitations</a:t>
            </a:r>
          </a:p>
        </p:txBody>
      </p:sp>
      <p:graphicFrame>
        <p:nvGraphicFramePr>
          <p:cNvPr id="11" name="Content Placeholder 10">
            <a:extLst>
              <a:ext uri="{FF2B5EF4-FFF2-40B4-BE49-F238E27FC236}">
                <a16:creationId xmlns:a16="http://schemas.microsoft.com/office/drawing/2014/main" id="{2FFDCFFD-864F-4905-86E4-22DA987C73AC}"/>
              </a:ext>
            </a:extLst>
          </p:cNvPr>
          <p:cNvGraphicFramePr>
            <a:graphicFrameLocks noGrp="1"/>
          </p:cNvGraphicFramePr>
          <p:nvPr>
            <p:ph sz="quarter" idx="4"/>
            <p:extLst>
              <p:ext uri="{D42A27DB-BD31-4B8C-83A1-F6EECF244321}">
                <p14:modId xmlns:p14="http://schemas.microsoft.com/office/powerpoint/2010/main" val="3681252466"/>
              </p:ext>
            </p:extLst>
          </p:nvPr>
        </p:nvGraphicFramePr>
        <p:xfrm>
          <a:off x="6288574" y="3063729"/>
          <a:ext cx="5903426" cy="306461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148" name="Picture 4" descr="Emotional and Cultural Intelligence Concept Icon Stock ...">
            <a:extLst>
              <a:ext uri="{FF2B5EF4-FFF2-40B4-BE49-F238E27FC236}">
                <a16:creationId xmlns:a16="http://schemas.microsoft.com/office/drawing/2014/main" id="{FD6F0F80-8915-40E6-BF81-758F688DE777}"/>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b="21803"/>
          <a:stretch/>
        </p:blipFill>
        <p:spPr bwMode="auto">
          <a:xfrm>
            <a:off x="3958284" y="3033576"/>
            <a:ext cx="3957679" cy="3094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400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34" name="Picture 33">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8AEF2B0-BC36-42B5-BBB2-17E9EB25F30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2800"/>
              <a:t>Personal Leadership Development reflection</a:t>
            </a:r>
          </a:p>
        </p:txBody>
      </p:sp>
      <p:cxnSp>
        <p:nvCxnSpPr>
          <p:cNvPr id="21" name="Straight Connector 20">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3" name="Group 22">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4" name="Rectangle 23">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9" name="Straight Connector 38">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42E136B9-4478-42BE-BFD2-54E7307FA4E4}"/>
              </a:ext>
            </a:extLst>
          </p:cNvPr>
          <p:cNvGraphicFramePr>
            <a:graphicFrameLocks noGrp="1"/>
          </p:cNvGraphicFramePr>
          <p:nvPr>
            <p:extLst>
              <p:ext uri="{D42A27DB-BD31-4B8C-83A1-F6EECF244321}">
                <p14:modId xmlns:p14="http://schemas.microsoft.com/office/powerpoint/2010/main" val="2546867413"/>
              </p:ext>
            </p:extLst>
          </p:nvPr>
        </p:nvGraphicFramePr>
        <p:xfrm>
          <a:off x="4618374" y="1823440"/>
          <a:ext cx="6282920" cy="2451985"/>
        </p:xfrm>
        <a:graphic>
          <a:graphicData uri="http://schemas.openxmlformats.org/drawingml/2006/table">
            <a:tbl>
              <a:tblPr firstRow="1" bandRow="1">
                <a:solidFill>
                  <a:srgbClr val="F2F2F2">
                    <a:alpha val="30196"/>
                  </a:srgbClr>
                </a:solidFill>
                <a:tableStyleId>{5940675A-B579-460E-94D1-54222C63F5DA}</a:tableStyleId>
              </a:tblPr>
              <a:tblGrid>
                <a:gridCol w="2035549">
                  <a:extLst>
                    <a:ext uri="{9D8B030D-6E8A-4147-A177-3AD203B41FA5}">
                      <a16:colId xmlns:a16="http://schemas.microsoft.com/office/drawing/2014/main" val="3608127650"/>
                    </a:ext>
                  </a:extLst>
                </a:gridCol>
                <a:gridCol w="1576882">
                  <a:extLst>
                    <a:ext uri="{9D8B030D-6E8A-4147-A177-3AD203B41FA5}">
                      <a16:colId xmlns:a16="http://schemas.microsoft.com/office/drawing/2014/main" val="3397218564"/>
                    </a:ext>
                  </a:extLst>
                </a:gridCol>
                <a:gridCol w="2670489">
                  <a:extLst>
                    <a:ext uri="{9D8B030D-6E8A-4147-A177-3AD203B41FA5}">
                      <a16:colId xmlns:a16="http://schemas.microsoft.com/office/drawing/2014/main" val="4049829767"/>
                    </a:ext>
                  </a:extLst>
                </a:gridCol>
              </a:tblGrid>
              <a:tr h="490397">
                <a:tc>
                  <a:txBody>
                    <a:bodyPr/>
                    <a:lstStyle/>
                    <a:p>
                      <a:r>
                        <a:rPr lang="en-US" sz="1600" b="0" cap="none" spc="0">
                          <a:solidFill>
                            <a:schemeClr val="bg1"/>
                          </a:solidFill>
                        </a:rPr>
                        <a:t>Development Area</a:t>
                      </a:r>
                    </a:p>
                  </a:txBody>
                  <a:tcPr marL="134686" marR="103605" marT="103605" marB="103605"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US" sz="1600" b="0" cap="none" spc="0">
                          <a:solidFill>
                            <a:schemeClr val="bg1"/>
                          </a:solidFill>
                        </a:rPr>
                        <a:t>Current Level</a:t>
                      </a:r>
                    </a:p>
                  </a:txBody>
                  <a:tcPr marL="134686" marR="103605" marT="103605" marB="103605" anchor="ctr">
                    <a:lnL w="12700" cmpd="sng">
                      <a:noFill/>
                    </a:lnL>
                    <a:lnR w="12700" cmpd="sng">
                      <a:noFill/>
                    </a:lnR>
                    <a:lnT w="19050" cap="flat" cmpd="sng" algn="ctr">
                      <a:noFill/>
                      <a:prstDash val="solid"/>
                    </a:lnT>
                    <a:lnB w="38100" cmpd="sng">
                      <a:noFill/>
                    </a:lnB>
                    <a:solidFill>
                      <a:schemeClr val="accent1"/>
                    </a:solidFill>
                  </a:tcPr>
                </a:tc>
                <a:tc>
                  <a:txBody>
                    <a:bodyPr/>
                    <a:lstStyle/>
                    <a:p>
                      <a:r>
                        <a:rPr lang="en-US" sz="1600" b="0" cap="none" spc="0">
                          <a:solidFill>
                            <a:schemeClr val="bg1"/>
                          </a:solidFill>
                        </a:rPr>
                        <a:t>Action Plan</a:t>
                      </a:r>
                    </a:p>
                  </a:txBody>
                  <a:tcPr marL="134686" marR="103605" marT="103605" marB="103605"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1706335958"/>
                  </a:ext>
                </a:extLst>
              </a:tr>
              <a:tr h="490397">
                <a:tc>
                  <a:txBody>
                    <a:bodyPr/>
                    <a:lstStyle/>
                    <a:p>
                      <a:r>
                        <a:rPr lang="en-US" sz="1600" cap="none" spc="0">
                          <a:solidFill>
                            <a:schemeClr val="tx1"/>
                          </a:solidFill>
                        </a:rPr>
                        <a:t>Self-awareness</a:t>
                      </a:r>
                    </a:p>
                  </a:txBody>
                  <a:tcPr marL="134686" marR="103605" marT="103605" marB="103605" anchor="ctr">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US" sz="1600" cap="none" spc="0">
                          <a:solidFill>
                            <a:schemeClr val="tx1"/>
                          </a:solidFill>
                        </a:rPr>
                        <a:t>Moderate</a:t>
                      </a:r>
                    </a:p>
                  </a:txBody>
                  <a:tcPr marL="134686" marR="103605" marT="103605" marB="103605"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US" sz="1600" cap="none" spc="0">
                          <a:solidFill>
                            <a:schemeClr val="tx1"/>
                          </a:solidFill>
                        </a:rPr>
                        <a:t>Reflective journaling</a:t>
                      </a:r>
                    </a:p>
                  </a:txBody>
                  <a:tcPr marL="134686" marR="103605" marT="103605" marB="103605" anchor="ctr">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006787439"/>
                  </a:ext>
                </a:extLst>
              </a:tr>
              <a:tr h="490397">
                <a:tc>
                  <a:txBody>
                    <a:bodyPr/>
                    <a:lstStyle/>
                    <a:p>
                      <a:r>
                        <a:rPr lang="en-US" sz="1600" cap="none" spc="0">
                          <a:solidFill>
                            <a:schemeClr val="tx1"/>
                          </a:solidFill>
                        </a:rPr>
                        <a:t>Empathy</a:t>
                      </a:r>
                    </a:p>
                  </a:txBody>
                  <a:tcPr marL="134686" marR="103605" marT="103605" marB="103605"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US" sz="1600" cap="none" spc="0">
                          <a:solidFill>
                            <a:schemeClr val="tx1"/>
                          </a:solidFill>
                        </a:rPr>
                        <a:t>Strong</a:t>
                      </a:r>
                    </a:p>
                  </a:txBody>
                  <a:tcPr marL="134686" marR="103605" marT="103605" marB="103605"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US" sz="1600" cap="none" spc="0">
                          <a:solidFill>
                            <a:schemeClr val="tx1"/>
                          </a:solidFill>
                        </a:rPr>
                        <a:t>Active listening practice</a:t>
                      </a:r>
                    </a:p>
                  </a:txBody>
                  <a:tcPr marL="134686" marR="103605" marT="103605" marB="103605" anchor="ctr">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68057694"/>
                  </a:ext>
                </a:extLst>
              </a:tr>
              <a:tr h="490397">
                <a:tc>
                  <a:txBody>
                    <a:bodyPr/>
                    <a:lstStyle/>
                    <a:p>
                      <a:r>
                        <a:rPr lang="en-US" sz="1600" cap="none" spc="0">
                          <a:solidFill>
                            <a:schemeClr val="tx1"/>
                          </a:solidFill>
                        </a:rPr>
                        <a:t>Cultural Exposure</a:t>
                      </a:r>
                    </a:p>
                  </a:txBody>
                  <a:tcPr marL="134686" marR="103605" marT="103605" marB="103605" anchor="ctr">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US" sz="1600" cap="none" spc="0">
                          <a:solidFill>
                            <a:schemeClr val="tx1"/>
                          </a:solidFill>
                        </a:rPr>
                        <a:t>Limited</a:t>
                      </a:r>
                    </a:p>
                  </a:txBody>
                  <a:tcPr marL="134686" marR="103605" marT="103605" marB="103605"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US" sz="1600" cap="none" spc="0">
                          <a:solidFill>
                            <a:schemeClr val="tx1"/>
                          </a:solidFill>
                        </a:rPr>
                        <a:t>International collaboration</a:t>
                      </a:r>
                    </a:p>
                  </a:txBody>
                  <a:tcPr marL="134686" marR="103605" marT="103605" marB="103605" anchor="ctr">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100405277"/>
                  </a:ext>
                </a:extLst>
              </a:tr>
              <a:tr h="490397">
                <a:tc>
                  <a:txBody>
                    <a:bodyPr/>
                    <a:lstStyle/>
                    <a:p>
                      <a:r>
                        <a:rPr lang="en-US" sz="1600" cap="none" spc="0">
                          <a:solidFill>
                            <a:schemeClr val="tx1"/>
                          </a:solidFill>
                        </a:rPr>
                        <a:t>Adaptability</a:t>
                      </a:r>
                    </a:p>
                  </a:txBody>
                  <a:tcPr marL="134686" marR="103605" marT="103605" marB="103605"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US" sz="1600" cap="none" spc="0">
                          <a:solidFill>
                            <a:schemeClr val="tx1"/>
                          </a:solidFill>
                        </a:rPr>
                        <a:t>Developing</a:t>
                      </a:r>
                    </a:p>
                  </a:txBody>
                  <a:tcPr marL="134686" marR="103605" marT="103605" marB="103605"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US" sz="1600" cap="none" spc="0">
                          <a:solidFill>
                            <a:schemeClr val="tx1"/>
                          </a:solidFill>
                        </a:rPr>
                        <a:t>Cross-cultural training</a:t>
                      </a:r>
                    </a:p>
                  </a:txBody>
                  <a:tcPr marL="134686" marR="103605" marT="103605" marB="103605" anchor="ctr">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151627078"/>
                  </a:ext>
                </a:extLst>
              </a:tr>
            </a:tbl>
          </a:graphicData>
        </a:graphic>
      </p:graphicFrame>
    </p:spTree>
    <p:extLst>
      <p:ext uri="{BB962C8B-B14F-4D97-AF65-F5344CB8AC3E}">
        <p14:creationId xmlns:p14="http://schemas.microsoft.com/office/powerpoint/2010/main" val="194014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0242" name="Picture 2" descr="Conclusion Presentation: Over 1,686 Royalty-Free Licensable ...">
            <a:extLst>
              <a:ext uri="{FF2B5EF4-FFF2-40B4-BE49-F238E27FC236}">
                <a16:creationId xmlns:a16="http://schemas.microsoft.com/office/drawing/2014/main" id="{1F557B91-A852-431D-970C-08DA3639AE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51579" y="2381512"/>
            <a:ext cx="4960443" cy="27190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6A4351A-9E8A-41BD-AE92-3CDE87D44E7D}"/>
              </a:ext>
            </a:extLst>
          </p:cNvPr>
          <p:cNvSpPr>
            <a:spLocks noGrp="1"/>
          </p:cNvSpPr>
          <p:nvPr>
            <p:ph idx="1"/>
          </p:nvPr>
        </p:nvSpPr>
        <p:spPr>
          <a:xfrm>
            <a:off x="6892299" y="2015734"/>
            <a:ext cx="4162555" cy="3450613"/>
          </a:xfrm>
        </p:spPr>
        <p:txBody>
          <a:bodyPr>
            <a:normAutofit/>
          </a:bodyPr>
          <a:lstStyle/>
          <a:p>
            <a:pPr marL="0" marR="0" indent="0">
              <a:lnSpc>
                <a:spcPct val="110000"/>
              </a:lnSpc>
              <a:spcBef>
                <a:spcPts val="0"/>
              </a:spcBef>
              <a:spcAft>
                <a:spcPts val="800"/>
              </a:spcAft>
              <a:buNone/>
            </a:pPr>
            <a:r>
              <a:rPr lang="en-GB" sz="1300" kern="100">
                <a:effectLst/>
                <a:latin typeface="Times New Roman" panose="02020603050405020304" pitchFamily="18" charset="0"/>
                <a:ea typeface="Calibri" panose="020F0502020204030204" pitchFamily="34" charset="0"/>
                <a:cs typeface="Times New Roman" panose="02020603050405020304" pitchFamily="18" charset="0"/>
              </a:rPr>
              <a:t>To conclude, both emotional and cultural intelligence are critical capabilities for contemporary leadership. Emotional intelligence significantly enables leaders to manage relationships. On the other hand, it also enables trust and team inspirations. Cultural intelligence is another trait which helps leaders to navigate diversity in the growing global complexity. Through application of theories related to leadership, the presentation demonstrated how both emotional intelligence and cultural intelligence can contribute in sustaining multinational organisations. Despite the advantages both of the traits have their own limitations. In the end, effective leadership depends on integrating emotional sensitivity with cultural adaptability.</a:t>
            </a:r>
            <a:endParaRPr lang="en-US" sz="1300" kern="1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0000"/>
              </a:lnSpc>
            </a:pPr>
            <a:endParaRPr lang="en-US" sz="1300"/>
          </a:p>
        </p:txBody>
      </p:sp>
    </p:spTree>
    <p:extLst>
      <p:ext uri="{BB962C8B-B14F-4D97-AF65-F5344CB8AC3E}">
        <p14:creationId xmlns:p14="http://schemas.microsoft.com/office/powerpoint/2010/main" val="3334091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42009-E586-41C8-B087-7CAA750F9F91}"/>
              </a:ext>
            </a:extLst>
          </p:cNvPr>
          <p:cNvSpPr>
            <a:spLocks noGrp="1"/>
          </p:cNvSpPr>
          <p:nvPr>
            <p:ph type="title"/>
          </p:nvPr>
        </p:nvSpPr>
        <p:spPr/>
        <p:txBody>
          <a:bodyPr/>
          <a:lstStyle/>
          <a:p>
            <a:r>
              <a:rPr lang="en-US"/>
              <a:t>References</a:t>
            </a:r>
            <a:endParaRPr lang="en-US" dirty="0"/>
          </a:p>
        </p:txBody>
      </p:sp>
      <p:graphicFrame>
        <p:nvGraphicFramePr>
          <p:cNvPr id="5" name="Content Placeholder 2">
            <a:extLst>
              <a:ext uri="{FF2B5EF4-FFF2-40B4-BE49-F238E27FC236}">
                <a16:creationId xmlns:a16="http://schemas.microsoft.com/office/drawing/2014/main" id="{F010CF58-4FBC-3B20-79D1-4124876F285F}"/>
              </a:ext>
            </a:extLst>
          </p:cNvPr>
          <p:cNvGraphicFramePr>
            <a:graphicFrameLocks noGrp="1"/>
          </p:cNvGraphicFramePr>
          <p:nvPr>
            <p:ph idx="1"/>
          </p:nvPr>
        </p:nvGraphicFramePr>
        <p:xfrm>
          <a:off x="472179" y="1715956"/>
          <a:ext cx="11247642" cy="49766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818598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42</TotalTime>
  <Words>2440</Words>
  <Application>Microsoft Macintosh PowerPoint</Application>
  <PresentationFormat>Widescreen</PresentationFormat>
  <Paragraphs>172</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Times New Roman</vt:lpstr>
      <vt:lpstr>Gallery</vt:lpstr>
      <vt:lpstr>Leadership and Management Theory and Practice </vt:lpstr>
      <vt:lpstr>Introduction</vt:lpstr>
      <vt:lpstr>Emotional Intelligence</vt:lpstr>
      <vt:lpstr>Cultural Intelligence</vt:lpstr>
      <vt:lpstr>Competitive Analysis</vt:lpstr>
      <vt:lpstr>Leadership theory integration</vt:lpstr>
      <vt:lpstr>Business Example 1: Satya Nadella at Microsoft</vt:lpstr>
      <vt:lpstr>Business Example 2: Indra Nooyi at PepsiCo</vt:lpstr>
      <vt:lpstr>Business Example 3 &amp; 4: Paul Polman at Unilever and Brian Chesky at Airbnb</vt:lpstr>
      <vt:lpstr>Critical Evaluation</vt:lpstr>
      <vt:lpstr>Personal Leadership Development reflection</vt:lpstr>
      <vt:lpstr>PowerPoint Presentation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dc:title>
  <dc:subject/>
  <dc:creator>User</dc:creator>
  <cp:keywords/>
  <dc:description/>
  <cp:lastModifiedBy>Kostadinka Lazarova Stoyanova (2309383)</cp:lastModifiedBy>
  <cp:revision>2</cp:revision>
  <dcterms:created xsi:type="dcterms:W3CDTF">2026-02-25T21:08:35Z</dcterms:created>
  <dcterms:modified xsi:type="dcterms:W3CDTF">2026-03-08T12:18:48Z</dcterms:modified>
  <cp:category/>
</cp:coreProperties>
</file>