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594" r:id="rId8"/>
    <p:sldId id="263" r:id="rId9"/>
    <p:sldId id="262" r:id="rId10"/>
    <p:sldId id="266" r:id="rId11"/>
    <p:sldId id="596" r:id="rId12"/>
    <p:sldId id="595" r:id="rId13"/>
    <p:sldId id="59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019" autoAdjust="0"/>
  </p:normalViewPr>
  <p:slideViewPr>
    <p:cSldViewPr snapToGrid="0">
      <p:cViewPr varScale="1">
        <p:scale>
          <a:sx n="58" d="100"/>
          <a:sy n="58" d="100"/>
        </p:scale>
        <p:origin x="12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29D8AF-DD32-4ACC-A814-689632DA6A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F71A32-4C2A-4E7D-BE28-0288C58A6B24}">
      <dgm:prSet/>
      <dgm:spPr/>
      <dgm:t>
        <a:bodyPr/>
        <a:lstStyle/>
        <a:p>
          <a:r>
            <a:rPr lang="en-US"/>
            <a:t>The three PESTEL factors I consider most important for my business would be social ,economic and legal.</a:t>
          </a:r>
        </a:p>
      </dgm:t>
    </dgm:pt>
    <dgm:pt modelId="{6963B1F0-FBE7-48A9-BFE5-3CE220D0B669}" type="parTrans" cxnId="{2568CF8B-C6CA-457E-A66D-46EC2DED0A42}">
      <dgm:prSet/>
      <dgm:spPr/>
      <dgm:t>
        <a:bodyPr/>
        <a:lstStyle/>
        <a:p>
          <a:endParaRPr lang="en-US"/>
        </a:p>
      </dgm:t>
    </dgm:pt>
    <dgm:pt modelId="{C79CDC02-168F-4BB4-8290-C699F8564916}" type="sibTrans" cxnId="{2568CF8B-C6CA-457E-A66D-46EC2DED0A42}">
      <dgm:prSet/>
      <dgm:spPr/>
      <dgm:t>
        <a:bodyPr/>
        <a:lstStyle/>
        <a:p>
          <a:endParaRPr lang="en-US"/>
        </a:p>
      </dgm:t>
    </dgm:pt>
    <dgm:pt modelId="{5D7629E3-E8B0-48DA-BB77-71D0D0C2B604}">
      <dgm:prSet/>
      <dgm:spPr/>
      <dgm:t>
        <a:bodyPr/>
        <a:lstStyle/>
        <a:p>
          <a:r>
            <a:rPr lang="en-US"/>
            <a:t>Economically , my hair salon  needs to remain affordable while controlling costs such as wages, rent and stock. This is particularly important because minimum wage rates increase in April 2026.</a:t>
          </a:r>
        </a:p>
      </dgm:t>
    </dgm:pt>
    <dgm:pt modelId="{E60D5216-5AD1-4108-A744-BAF870B3FA52}" type="parTrans" cxnId="{A105C33B-01DF-40FE-9EB8-8D0ABF7A50B7}">
      <dgm:prSet/>
      <dgm:spPr/>
      <dgm:t>
        <a:bodyPr/>
        <a:lstStyle/>
        <a:p>
          <a:endParaRPr lang="en-US"/>
        </a:p>
      </dgm:t>
    </dgm:pt>
    <dgm:pt modelId="{8EF20F5D-445B-42F0-B9E6-54AD00D7F21D}" type="sibTrans" cxnId="{A105C33B-01DF-40FE-9EB8-8D0ABF7A50B7}">
      <dgm:prSet/>
      <dgm:spPr/>
      <dgm:t>
        <a:bodyPr/>
        <a:lstStyle/>
        <a:p>
          <a:endParaRPr lang="en-US"/>
        </a:p>
      </dgm:t>
    </dgm:pt>
    <dgm:pt modelId="{ED69820A-B72C-48C2-8FD0-27B75F15AED0}">
      <dgm:prSet/>
      <dgm:spPr/>
      <dgm:t>
        <a:bodyPr/>
        <a:lstStyle/>
        <a:p>
          <a:r>
            <a:rPr lang="en-US"/>
            <a:t>Social factors create an opportunity because Afro-textured hairstyles are influenced by culture, fashion and social media .By specialising in protective styling in protective styles and natural hair care rather than trying to appeal to every type of customer.</a:t>
          </a:r>
        </a:p>
      </dgm:t>
    </dgm:pt>
    <dgm:pt modelId="{AA1E67C7-B816-4E60-BA01-ABBC936362D5}" type="parTrans" cxnId="{3A5CDC15-E72C-4235-A0A7-317FB52B1ACA}">
      <dgm:prSet/>
      <dgm:spPr/>
      <dgm:t>
        <a:bodyPr/>
        <a:lstStyle/>
        <a:p>
          <a:endParaRPr lang="en-US"/>
        </a:p>
      </dgm:t>
    </dgm:pt>
    <dgm:pt modelId="{7501FFA2-D0A1-45DB-BA85-BD985013BCCD}" type="sibTrans" cxnId="{3A5CDC15-E72C-4235-A0A7-317FB52B1ACA}">
      <dgm:prSet/>
      <dgm:spPr/>
      <dgm:t>
        <a:bodyPr/>
        <a:lstStyle/>
        <a:p>
          <a:endParaRPr lang="en-US"/>
        </a:p>
      </dgm:t>
    </dgm:pt>
    <dgm:pt modelId="{C5872E79-C428-433F-96CD-B544489E09F2}">
      <dgm:prSet/>
      <dgm:spPr/>
      <dgm:t>
        <a:bodyPr/>
        <a:lstStyle/>
        <a:p>
          <a:r>
            <a:rPr lang="en-US"/>
            <a:t>Legal factors are important because the salon must operate safely and responsibly. For example COSHH is relevant to hair products, while data protection is relevant to the customer information collected through bookings. Therefore legal compliance  is an important cost and way of [protection my salons reputation.</a:t>
          </a:r>
        </a:p>
      </dgm:t>
    </dgm:pt>
    <dgm:pt modelId="{2EA7C61A-9894-4AC7-AB9D-BC5455D82B6C}" type="parTrans" cxnId="{698BC833-94BB-4674-A6AF-733DB5EEB83C}">
      <dgm:prSet/>
      <dgm:spPr/>
      <dgm:t>
        <a:bodyPr/>
        <a:lstStyle/>
        <a:p>
          <a:endParaRPr lang="en-US"/>
        </a:p>
      </dgm:t>
    </dgm:pt>
    <dgm:pt modelId="{CE65AAC2-B0BE-4732-8A37-571E569F7CAC}" type="sibTrans" cxnId="{698BC833-94BB-4674-A6AF-733DB5EEB83C}">
      <dgm:prSet/>
      <dgm:spPr/>
      <dgm:t>
        <a:bodyPr/>
        <a:lstStyle/>
        <a:p>
          <a:endParaRPr lang="en-US"/>
        </a:p>
      </dgm:t>
    </dgm:pt>
    <dgm:pt modelId="{3281DCAE-4D2F-450F-9345-4BE47B88E12C}" type="pres">
      <dgm:prSet presAssocID="{E429D8AF-DD32-4ACC-A814-689632DA6A75}" presName="linear" presStyleCnt="0">
        <dgm:presLayoutVars>
          <dgm:animLvl val="lvl"/>
          <dgm:resizeHandles val="exact"/>
        </dgm:presLayoutVars>
      </dgm:prSet>
      <dgm:spPr/>
    </dgm:pt>
    <dgm:pt modelId="{20061FFF-F4D1-4FEC-AB27-4689D26FBD31}" type="pres">
      <dgm:prSet presAssocID="{AFF71A32-4C2A-4E7D-BE28-0288C58A6B24}" presName="parentText" presStyleLbl="node1" presStyleIdx="0" presStyleCnt="4" custLinFactNeighborX="-23874" custLinFactNeighborY="-64142">
        <dgm:presLayoutVars>
          <dgm:chMax val="0"/>
          <dgm:bulletEnabled val="1"/>
        </dgm:presLayoutVars>
      </dgm:prSet>
      <dgm:spPr/>
    </dgm:pt>
    <dgm:pt modelId="{7D80C2C3-91AE-46E0-9F9D-A8DBD95E32EB}" type="pres">
      <dgm:prSet presAssocID="{C79CDC02-168F-4BB4-8290-C699F8564916}" presName="spacer" presStyleCnt="0"/>
      <dgm:spPr/>
    </dgm:pt>
    <dgm:pt modelId="{E64D5D50-6CF0-49E0-90F7-E52BFC11E071}" type="pres">
      <dgm:prSet presAssocID="{5D7629E3-E8B0-48DA-BB77-71D0D0C2B604}" presName="parentText" presStyleLbl="node1" presStyleIdx="1" presStyleCnt="4">
        <dgm:presLayoutVars>
          <dgm:chMax val="0"/>
          <dgm:bulletEnabled val="1"/>
        </dgm:presLayoutVars>
      </dgm:prSet>
      <dgm:spPr/>
    </dgm:pt>
    <dgm:pt modelId="{901C4CA2-E7BC-4E70-A051-687AC37DE07C}" type="pres">
      <dgm:prSet presAssocID="{8EF20F5D-445B-42F0-B9E6-54AD00D7F21D}" presName="spacer" presStyleCnt="0"/>
      <dgm:spPr/>
    </dgm:pt>
    <dgm:pt modelId="{97526F7B-E018-4878-A32B-F914FB3EE961}" type="pres">
      <dgm:prSet presAssocID="{ED69820A-B72C-48C2-8FD0-27B75F15AED0}" presName="parentText" presStyleLbl="node1" presStyleIdx="2" presStyleCnt="4">
        <dgm:presLayoutVars>
          <dgm:chMax val="0"/>
          <dgm:bulletEnabled val="1"/>
        </dgm:presLayoutVars>
      </dgm:prSet>
      <dgm:spPr/>
    </dgm:pt>
    <dgm:pt modelId="{02F5F994-465A-431F-AB8B-57DD46CB7282}" type="pres">
      <dgm:prSet presAssocID="{7501FFA2-D0A1-45DB-BA85-BD985013BCCD}" presName="spacer" presStyleCnt="0"/>
      <dgm:spPr/>
    </dgm:pt>
    <dgm:pt modelId="{1DEB6A0B-4DEE-44A1-9CA4-B4E9419C3BE6}" type="pres">
      <dgm:prSet presAssocID="{C5872E79-C428-433F-96CD-B544489E09F2}" presName="parentText" presStyleLbl="node1" presStyleIdx="3" presStyleCnt="4">
        <dgm:presLayoutVars>
          <dgm:chMax val="0"/>
          <dgm:bulletEnabled val="1"/>
        </dgm:presLayoutVars>
      </dgm:prSet>
      <dgm:spPr/>
    </dgm:pt>
  </dgm:ptLst>
  <dgm:cxnLst>
    <dgm:cxn modelId="{3A5CDC15-E72C-4235-A0A7-317FB52B1ACA}" srcId="{E429D8AF-DD32-4ACC-A814-689632DA6A75}" destId="{ED69820A-B72C-48C2-8FD0-27B75F15AED0}" srcOrd="2" destOrd="0" parTransId="{AA1E67C7-B816-4E60-BA01-ABBC936362D5}" sibTransId="{7501FFA2-D0A1-45DB-BA85-BD985013BCCD}"/>
    <dgm:cxn modelId="{698BC833-94BB-4674-A6AF-733DB5EEB83C}" srcId="{E429D8AF-DD32-4ACC-A814-689632DA6A75}" destId="{C5872E79-C428-433F-96CD-B544489E09F2}" srcOrd="3" destOrd="0" parTransId="{2EA7C61A-9894-4AC7-AB9D-BC5455D82B6C}" sibTransId="{CE65AAC2-B0BE-4732-8A37-571E569F7CAC}"/>
    <dgm:cxn modelId="{A105C33B-01DF-40FE-9EB8-8D0ABF7A50B7}" srcId="{E429D8AF-DD32-4ACC-A814-689632DA6A75}" destId="{5D7629E3-E8B0-48DA-BB77-71D0D0C2B604}" srcOrd="1" destOrd="0" parTransId="{E60D5216-5AD1-4108-A744-BAF870B3FA52}" sibTransId="{8EF20F5D-445B-42F0-B9E6-54AD00D7F21D}"/>
    <dgm:cxn modelId="{43BC1983-669B-4616-A337-B524A80CADB6}" type="presOf" srcId="{AFF71A32-4C2A-4E7D-BE28-0288C58A6B24}" destId="{20061FFF-F4D1-4FEC-AB27-4689D26FBD31}" srcOrd="0" destOrd="0" presId="urn:microsoft.com/office/officeart/2005/8/layout/vList2"/>
    <dgm:cxn modelId="{5F3E9C83-1358-46B3-BCE8-8C8D09B40D8F}" type="presOf" srcId="{C5872E79-C428-433F-96CD-B544489E09F2}" destId="{1DEB6A0B-4DEE-44A1-9CA4-B4E9419C3BE6}" srcOrd="0" destOrd="0" presId="urn:microsoft.com/office/officeart/2005/8/layout/vList2"/>
    <dgm:cxn modelId="{38CBF485-7F8C-428B-B2B3-9F16CCE09BC6}" type="presOf" srcId="{E429D8AF-DD32-4ACC-A814-689632DA6A75}" destId="{3281DCAE-4D2F-450F-9345-4BE47B88E12C}" srcOrd="0" destOrd="0" presId="urn:microsoft.com/office/officeart/2005/8/layout/vList2"/>
    <dgm:cxn modelId="{2568CF8B-C6CA-457E-A66D-46EC2DED0A42}" srcId="{E429D8AF-DD32-4ACC-A814-689632DA6A75}" destId="{AFF71A32-4C2A-4E7D-BE28-0288C58A6B24}" srcOrd="0" destOrd="0" parTransId="{6963B1F0-FBE7-48A9-BFE5-3CE220D0B669}" sibTransId="{C79CDC02-168F-4BB4-8290-C699F8564916}"/>
    <dgm:cxn modelId="{C3BB9CBA-209B-4C09-ACCE-BA74433ABF22}" type="presOf" srcId="{ED69820A-B72C-48C2-8FD0-27B75F15AED0}" destId="{97526F7B-E018-4878-A32B-F914FB3EE961}" srcOrd="0" destOrd="0" presId="urn:microsoft.com/office/officeart/2005/8/layout/vList2"/>
    <dgm:cxn modelId="{4EE57DD3-3EAF-49A1-B746-2013DC12D128}" type="presOf" srcId="{5D7629E3-E8B0-48DA-BB77-71D0D0C2B604}" destId="{E64D5D50-6CF0-49E0-90F7-E52BFC11E071}" srcOrd="0" destOrd="0" presId="urn:microsoft.com/office/officeart/2005/8/layout/vList2"/>
    <dgm:cxn modelId="{CD0D9130-0466-4903-8BF4-60E9751782B2}" type="presParOf" srcId="{3281DCAE-4D2F-450F-9345-4BE47B88E12C}" destId="{20061FFF-F4D1-4FEC-AB27-4689D26FBD31}" srcOrd="0" destOrd="0" presId="urn:microsoft.com/office/officeart/2005/8/layout/vList2"/>
    <dgm:cxn modelId="{AC2F17C1-9463-449D-8603-32E56652EBE3}" type="presParOf" srcId="{3281DCAE-4D2F-450F-9345-4BE47B88E12C}" destId="{7D80C2C3-91AE-46E0-9F9D-A8DBD95E32EB}" srcOrd="1" destOrd="0" presId="urn:microsoft.com/office/officeart/2005/8/layout/vList2"/>
    <dgm:cxn modelId="{D0937B34-8038-4A9B-ADBD-4900B33DD954}" type="presParOf" srcId="{3281DCAE-4D2F-450F-9345-4BE47B88E12C}" destId="{E64D5D50-6CF0-49E0-90F7-E52BFC11E071}" srcOrd="2" destOrd="0" presId="urn:microsoft.com/office/officeart/2005/8/layout/vList2"/>
    <dgm:cxn modelId="{7FF5B6A9-C0CA-4B0C-A38A-2DD6613A16E7}" type="presParOf" srcId="{3281DCAE-4D2F-450F-9345-4BE47B88E12C}" destId="{901C4CA2-E7BC-4E70-A051-687AC37DE07C}" srcOrd="3" destOrd="0" presId="urn:microsoft.com/office/officeart/2005/8/layout/vList2"/>
    <dgm:cxn modelId="{236CCC6E-009B-4CCA-B8BD-68976DF2D4E2}" type="presParOf" srcId="{3281DCAE-4D2F-450F-9345-4BE47B88E12C}" destId="{97526F7B-E018-4878-A32B-F914FB3EE961}" srcOrd="4" destOrd="0" presId="urn:microsoft.com/office/officeart/2005/8/layout/vList2"/>
    <dgm:cxn modelId="{A62C223F-FAC6-418E-80A0-EAE19B4ED1CA}" type="presParOf" srcId="{3281DCAE-4D2F-450F-9345-4BE47B88E12C}" destId="{02F5F994-465A-431F-AB8B-57DD46CB7282}" srcOrd="5" destOrd="0" presId="urn:microsoft.com/office/officeart/2005/8/layout/vList2"/>
    <dgm:cxn modelId="{41CB7FA2-D58C-4552-A23E-F273B93FE920}" type="presParOf" srcId="{3281DCAE-4D2F-450F-9345-4BE47B88E12C}" destId="{1DEB6A0B-4DEE-44A1-9CA4-B4E9419C3BE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61FFF-F4D1-4FEC-AB27-4689D26FBD31}">
      <dsp:nvSpPr>
        <dsp:cNvPr id="0" name=""/>
        <dsp:cNvSpPr/>
      </dsp:nvSpPr>
      <dsp:spPr>
        <a:xfrm>
          <a:off x="0" y="53571"/>
          <a:ext cx="10515600" cy="10055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three PESTEL factors I consider most important for my business would be social ,economic and legal.</a:t>
          </a:r>
        </a:p>
      </dsp:txBody>
      <dsp:txXfrm>
        <a:off x="49087" y="102658"/>
        <a:ext cx="10417426" cy="907369"/>
      </dsp:txXfrm>
    </dsp:sp>
    <dsp:sp modelId="{E64D5D50-6CF0-49E0-90F7-E52BFC11E071}">
      <dsp:nvSpPr>
        <dsp:cNvPr id="0" name=""/>
        <dsp:cNvSpPr/>
      </dsp:nvSpPr>
      <dsp:spPr>
        <a:xfrm>
          <a:off x="0" y="1144205"/>
          <a:ext cx="10515600" cy="1005543"/>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Economically , my hair salon  needs to remain affordable while controlling costs such as wages, rent and stock. This is particularly important because minimum wage rates increase in April 2026.</a:t>
          </a:r>
        </a:p>
      </dsp:txBody>
      <dsp:txXfrm>
        <a:off x="49087" y="1193292"/>
        <a:ext cx="10417426" cy="907369"/>
      </dsp:txXfrm>
    </dsp:sp>
    <dsp:sp modelId="{97526F7B-E018-4878-A32B-F914FB3EE961}">
      <dsp:nvSpPr>
        <dsp:cNvPr id="0" name=""/>
        <dsp:cNvSpPr/>
      </dsp:nvSpPr>
      <dsp:spPr>
        <a:xfrm>
          <a:off x="0" y="2201589"/>
          <a:ext cx="10515600" cy="1005543"/>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Social factors create an opportunity because Afro-textured hairstyles are influenced by culture, fashion and social media .By specialising in protective styling in protective styles and natural hair care rather than trying to appeal to every type of customer.</a:t>
          </a:r>
        </a:p>
      </dsp:txBody>
      <dsp:txXfrm>
        <a:off x="49087" y="2250676"/>
        <a:ext cx="10417426" cy="907369"/>
      </dsp:txXfrm>
    </dsp:sp>
    <dsp:sp modelId="{1DEB6A0B-4DEE-44A1-9CA4-B4E9419C3BE6}">
      <dsp:nvSpPr>
        <dsp:cNvPr id="0" name=""/>
        <dsp:cNvSpPr/>
      </dsp:nvSpPr>
      <dsp:spPr>
        <a:xfrm>
          <a:off x="0" y="3258972"/>
          <a:ext cx="10515600" cy="100554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Legal factors are important because the salon must operate safely and responsibly. For example COSHH is relevant to hair products, while data protection is relevant to the customer information collected through bookings. Therefore legal compliance  is an important cost and way of [protection my salons reputation.</a:t>
          </a:r>
        </a:p>
      </dsp:txBody>
      <dsp:txXfrm>
        <a:off x="49087" y="3308059"/>
        <a:ext cx="10417426" cy="907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asa.org.uk/" TargetMode="External"/><Relationship Id="rId2" Type="http://schemas.openxmlformats.org/officeDocument/2006/relationships/hyperlink" Target="http://www.gov.uk/" TargetMode="External"/><Relationship Id="rId1" Type="http://schemas.openxmlformats.org/officeDocument/2006/relationships/slideLayout" Target="../slideLayouts/slideLayout2.xml"/><Relationship Id="rId4" Type="http://schemas.openxmlformats.org/officeDocument/2006/relationships/hyperlink" Target="http://www.hs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A16F22E-4716-CA29-1F53-4AAD52955E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503" y="-18309"/>
            <a:ext cx="4438566" cy="6883029"/>
            <a:chOff x="7760503" y="-18309"/>
            <a:chExt cx="4438566" cy="6883029"/>
          </a:xfrm>
        </p:grpSpPr>
        <p:sp>
          <p:nvSpPr>
            <p:cNvPr id="12" name="Rectangle 11">
              <a:extLst>
                <a:ext uri="{FF2B5EF4-FFF2-40B4-BE49-F238E27FC236}">
                  <a16:creationId xmlns:a16="http://schemas.microsoft.com/office/drawing/2014/main" id="{59412336-19ED-F153-443B-C46CDBED6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12" y="-11580"/>
              <a:ext cx="4431490" cy="6876300"/>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506AA53-E761-6881-5941-313119CC7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760503" y="1713600"/>
              <a:ext cx="4431496"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44707E7-29B6-36B5-B4C4-6160DFDB9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09" y="-11586"/>
              <a:ext cx="3264743"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A8476-48ED-D7D6-F383-338B2F00A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547151" y="1202115"/>
              <a:ext cx="6872341" cy="4431494"/>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8328214" y="7854041"/>
            <a:ext cx="3310215" cy="735852"/>
          </a:xfrm>
        </p:spPr>
        <p:txBody>
          <a:bodyPr anchor="t">
            <a:normAutofit/>
          </a:bodyPr>
          <a:lstStyle/>
          <a:p>
            <a:pPr algn="l"/>
            <a:endParaRPr lang="en-GB" sz="3200" b="1" dirty="0">
              <a:solidFill>
                <a:srgbClr val="FFFFFF"/>
              </a:solidFill>
            </a:endParaRPr>
          </a:p>
        </p:txBody>
      </p:sp>
      <p:pic>
        <p:nvPicPr>
          <p:cNvPr id="6" name="Picture 5">
            <a:extLst>
              <a:ext uri="{FF2B5EF4-FFF2-40B4-BE49-F238E27FC236}">
                <a16:creationId xmlns:a16="http://schemas.microsoft.com/office/drawing/2014/main" id="{FF3F7DDB-1469-9FA4-88D0-5A91CCD9DC0D}"/>
              </a:ext>
            </a:extLst>
          </p:cNvPr>
          <p:cNvPicPr>
            <a:picLocks noChangeAspect="1"/>
          </p:cNvPicPr>
          <p:nvPr/>
        </p:nvPicPr>
        <p:blipFill>
          <a:blip r:embed="rId2">
            <a:extLst>
              <a:ext uri="{28A0092B-C50C-407E-A947-70E740481C1C}">
                <a14:useLocalDpi xmlns:a14="http://schemas.microsoft.com/office/drawing/2010/main" val="0"/>
              </a:ext>
            </a:extLst>
          </a:blip>
          <a:srcRect t="11445" r="-1" b="-1"/>
          <a:stretch>
            <a:fillRect/>
          </a:stretch>
        </p:blipFill>
        <p:spPr>
          <a:xfrm>
            <a:off x="1" y="-7623"/>
            <a:ext cx="7760508" cy="6872343"/>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a:bodyPr>
          <a:lstStyle/>
          <a:p>
            <a:r>
              <a:rPr lang="en-GB" dirty="0"/>
              <a:t>NAME-JUMOKE-BALOGUN                                                                        STUDEND ID-2513139                                                                                MODULE CODE-LCLM4006                                                               MODULE TITLE-ENTERPRISE&amp;ENTREPRENEURSHIP                                   LECTURER NAME-</a:t>
            </a:r>
          </a:p>
          <a:p>
            <a:pPr marL="0" indent="0">
              <a:buNone/>
            </a:pPr>
            <a:endParaRPr lang="en-GB" dirty="0"/>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Slide 2 - </a:t>
            </a:r>
            <a:r>
              <a:rPr lang="en-US" sz="4400" b="1" i="0" kern="1200">
                <a:solidFill>
                  <a:srgbClr val="FFFFFF"/>
                </a:solidFill>
                <a:effectLst/>
                <a:latin typeface="+mj-lt"/>
                <a:ea typeface="+mj-ea"/>
                <a:cs typeface="+mj-cs"/>
              </a:rPr>
              <a:t>Table of Contents</a:t>
            </a:r>
            <a:endParaRPr lang="en-US" sz="4400" kern="1200">
              <a:solidFill>
                <a:srgbClr val="FFFFFF"/>
              </a:solidFill>
              <a:latin typeface="+mj-lt"/>
              <a:ea typeface="+mj-ea"/>
              <a:cs typeface="+mj-cs"/>
            </a:endParaRPr>
          </a:p>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Title page </a:t>
            </a:r>
          </a:p>
          <a:p>
            <a:r>
              <a:rPr lang="en-US"/>
              <a:t>Business idea</a:t>
            </a:r>
          </a:p>
          <a:p>
            <a:r>
              <a:rPr lang="en-US"/>
              <a:t>Three important PESTEL factors </a:t>
            </a:r>
          </a:p>
          <a:p>
            <a:r>
              <a:rPr lang="en-US"/>
              <a:t>Two major marketing strategies </a:t>
            </a:r>
          </a:p>
          <a:p>
            <a:r>
              <a:rPr lang="en-US"/>
              <a:t>Funding requirements and allocation</a:t>
            </a:r>
          </a:p>
          <a:p>
            <a:endParaRPr lang="en-US"/>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a:solidFill>
                  <a:schemeClr val="tx1"/>
                </a:solidFill>
                <a:effectLst/>
                <a:latin typeface="+mj-lt"/>
                <a:ea typeface="+mj-ea"/>
                <a:cs typeface="+mj-cs"/>
              </a:rPr>
              <a:t>Introduction</a:t>
            </a:r>
            <a:endParaRPr lang="en-US" sz="4400" kern="1200">
              <a:solidFill>
                <a:schemeClr val="tx1"/>
              </a:solidFill>
              <a:latin typeface="+mj-lt"/>
              <a:ea typeface="+mj-ea"/>
              <a:cs typeface="+mj-cs"/>
            </a:endParaRPr>
          </a:p>
          <a:p>
            <a:pPr>
              <a:lnSpc>
                <a:spcPct val="90000"/>
              </a:lnSpc>
              <a:spcBef>
                <a:spcPct val="0"/>
              </a:spcBef>
              <a:spcAft>
                <a:spcPts val="600"/>
              </a:spcAft>
            </a:pPr>
            <a:endParaRPr lang="en-US" sz="4400" b="1" kern="1200">
              <a:solidFill>
                <a:schemeClr val="tx1"/>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200" y="1825625"/>
            <a:ext cx="10515600" cy="4351338"/>
          </a:xfrm>
        </p:spPr>
        <p:txBody>
          <a:bodyPr vert="horz" lIns="91440" tIns="45720" rIns="91440" bIns="45720" rtlCol="0">
            <a:normAutofit/>
          </a:bodyPr>
          <a:lstStyle/>
          <a:p>
            <a:pPr marL="0"/>
            <a:r>
              <a:rPr lang="en-US"/>
              <a:t>Good morning, my business idea is Jummys’ African hair salon which is a specialist salon providing professional services for afro-textured hair care and styling. The purpose of my presentation is to explain my business idea the external factors affecting my business ,marketing strategies and the funding which will be needed to launch my salon successfully.</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38200" y="365125"/>
            <a:ext cx="555848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Section 1 - </a:t>
            </a:r>
            <a:r>
              <a:rPr lang="en-US" sz="4400" b="1" i="0" kern="1200">
                <a:solidFill>
                  <a:schemeClr val="tx1"/>
                </a:solidFill>
                <a:effectLst/>
                <a:latin typeface="+mj-lt"/>
                <a:ea typeface="+mj-ea"/>
                <a:cs typeface="+mj-cs"/>
              </a:rPr>
              <a:t>Overview of the Business Idea</a:t>
            </a:r>
            <a:endParaRPr lang="en-US" sz="4400" b="1" kern="1200">
              <a:solidFill>
                <a:schemeClr val="tx1"/>
              </a:solidFill>
              <a:latin typeface="+mj-lt"/>
              <a:ea typeface="+mj-ea"/>
              <a:cs typeface="+mj-cs"/>
            </a:endParaRPr>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25625"/>
            <a:ext cx="5558489" cy="4351338"/>
          </a:xfrm>
        </p:spPr>
        <p:txBody>
          <a:bodyPr vert="horz" lIns="91440" tIns="45720" rIns="91440" bIns="45720" rtlCol="0">
            <a:normAutofit/>
          </a:bodyPr>
          <a:lstStyle/>
          <a:p>
            <a:pPr marL="0"/>
            <a:r>
              <a:rPr lang="en-US" sz="2400" dirty="0" err="1"/>
              <a:t>Jummys</a:t>
            </a:r>
            <a:r>
              <a:rPr lang="en-US" sz="2400" dirty="0"/>
              <a:t>’ African hair salon will specialize in caring for afro textured hair types. This will be done by offering protective styles for example braids and twists in addition to this natural hair treatments will be offered as well .The main  unique selling point is my  business is offering personalized consultations and hair health advice. This creates additional value because customers are not simply paying for a hairstyle they are receiving a service designed around their hair care needs.</a:t>
            </a:r>
          </a:p>
          <a:p>
            <a:pPr marL="0"/>
            <a:endParaRPr lang="en-US" sz="2400" dirty="0"/>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a:solidFill>
                  <a:schemeClr val="tx1"/>
                </a:solidFill>
                <a:latin typeface="+mj-lt"/>
                <a:ea typeface="+mj-ea"/>
                <a:cs typeface="+mj-cs"/>
              </a:rPr>
              <a:t>Section 2 - </a:t>
            </a:r>
            <a:r>
              <a:rPr lang="en-US" sz="4100" kern="1200">
                <a:solidFill>
                  <a:schemeClr val="tx1"/>
                </a:solidFill>
                <a:latin typeface="+mj-lt"/>
                <a:ea typeface="+mj-ea"/>
                <a:cs typeface="+mj-cs"/>
              </a:rPr>
              <a:t>Legal Format and Management Structure</a:t>
            </a:r>
          </a:p>
          <a:p>
            <a:pPr>
              <a:lnSpc>
                <a:spcPct val="90000"/>
              </a:lnSpc>
              <a:spcBef>
                <a:spcPct val="0"/>
              </a:spcBef>
              <a:spcAft>
                <a:spcPts val="600"/>
              </a:spcAft>
            </a:pPr>
            <a:endParaRPr lang="en-US" sz="4100" b="1" kern="1200">
              <a:solidFill>
                <a:schemeClr val="tx1"/>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838200" y="1825625"/>
            <a:ext cx="10515600" cy="4351338"/>
          </a:xfrm>
        </p:spPr>
        <p:txBody>
          <a:bodyPr vert="horz" lIns="91440" tIns="45720" rIns="91440" bIns="45720" rtlCol="0">
            <a:normAutofit/>
          </a:bodyPr>
          <a:lstStyle/>
          <a:p>
            <a:pPr marL="0"/>
            <a:r>
              <a:rPr lang="en-US" dirty="0" err="1"/>
              <a:t>Jummys</a:t>
            </a:r>
            <a:r>
              <a:rPr lang="en-US" dirty="0"/>
              <a:t>’ hair salon will operate as a private limited company this is the best choice because it provides a separate legal identity and its more suitable for future investment and expanding my business. </a:t>
            </a:r>
            <a:r>
              <a:rPr lang="en-US" dirty="0" err="1"/>
              <a:t>jummys</a:t>
            </a:r>
            <a:r>
              <a:rPr lang="en-US" dirty="0"/>
              <a:t>’ hair salon will also  initially have a  simple management structure. I will act as the owner and oversee finance ,marketing, suppliers and strategic decisions .Qualified afro-hair stylists will provide services while a receptionist will manage appointments ,customer enquire and payments.</a:t>
            </a:r>
          </a:p>
          <a:p>
            <a:pPr marL="0"/>
            <a:br>
              <a:rPr lang="en-US" dirty="0"/>
            </a:br>
            <a:endParaRPr lang="en-US" dirty="0"/>
          </a:p>
          <a:p>
            <a:endParaRPr lang="en-US"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365125"/>
            <a:ext cx="10515600" cy="619613"/>
          </a:xfrm>
        </p:spPr>
        <p:txBody>
          <a:bodyPr>
            <a:normAutofit/>
          </a:bodyPr>
          <a:lstStyle/>
          <a:p>
            <a:pPr algn="l"/>
            <a:r>
              <a:rPr lang="en-GB" sz="3600" dirty="0"/>
              <a:t> Organisational chart for my hair salon </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pic>
        <p:nvPicPr>
          <p:cNvPr id="13" name="Content Placeholder 12">
            <a:extLst>
              <a:ext uri="{FF2B5EF4-FFF2-40B4-BE49-F238E27FC236}">
                <a16:creationId xmlns:a16="http://schemas.microsoft.com/office/drawing/2014/main" id="{8F9E59FA-22F0-B889-8812-9C823B2D8EE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40878" y="826477"/>
            <a:ext cx="8475784" cy="5894998"/>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06CB3224-DEE7-1DC9-CB26-C24C3CFC0BAB}"/>
              </a:ext>
            </a:extLst>
          </p:cNvPr>
          <p:cNvPicPr>
            <a:picLocks noChangeAspect="1"/>
          </p:cNvPicPr>
          <p:nvPr/>
        </p:nvPicPr>
        <p:blipFill>
          <a:blip r:embed="rId3">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Section 3 – </a:t>
            </a:r>
            <a:r>
              <a:rPr lang="en-US" sz="4400">
                <a:latin typeface="+mj-lt"/>
                <a:ea typeface="+mj-ea"/>
                <a:cs typeface="+mj-cs"/>
              </a:rPr>
              <a:t>PESTEL Analysis</a:t>
            </a:r>
            <a:endParaRPr lang="en-US" sz="4400" b="1">
              <a:latin typeface="+mj-lt"/>
              <a:ea typeface="+mj-ea"/>
              <a:cs typeface="+mj-cs"/>
            </a:endParaRPr>
          </a:p>
        </p:txBody>
      </p:sp>
      <p:graphicFrame>
        <p:nvGraphicFramePr>
          <p:cNvPr id="23" name="TextBox 20">
            <a:extLst>
              <a:ext uri="{FF2B5EF4-FFF2-40B4-BE49-F238E27FC236}">
                <a16:creationId xmlns:a16="http://schemas.microsoft.com/office/drawing/2014/main" id="{2851F60B-4256-2B9E-7F43-934DCF39CBC4}"/>
              </a:ext>
            </a:extLst>
          </p:cNvPr>
          <p:cNvGraphicFramePr/>
          <p:nvPr>
            <p:extLst>
              <p:ext uri="{D42A27DB-BD31-4B8C-83A1-F6EECF244321}">
                <p14:modId xmlns:p14="http://schemas.microsoft.com/office/powerpoint/2010/main" val="2239686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Section 4 - </a:t>
            </a:r>
            <a:r>
              <a:rPr lang="en-US" sz="4400" kern="1200">
                <a:solidFill>
                  <a:srgbClr val="FFFFFF"/>
                </a:solidFill>
                <a:latin typeface="+mj-lt"/>
                <a:ea typeface="+mj-ea"/>
                <a:cs typeface="+mj-cs"/>
              </a:rPr>
              <a:t>Marketing Strategies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a:endParaRPr lang="en-US" sz="2200"/>
          </a:p>
          <a:p>
            <a:r>
              <a:rPr lang="en-US" sz="2200"/>
              <a:t>My primary target  market is customers aged 16 and above who require specialist afro textured hair services .My unique selling point is my hair salons specialist focus on afro textured hair care combined with personalised consultations protective styling and advice. This  differentiates the business from salons that provide more generalised hair care  services . My first marketing strategy is marketing through Instagram, tiktok and facebook. Because hair is highly visual, these platforms allow potential customers to see the quality of my work and be influenced to book hair appointments.</a:t>
            </a:r>
          </a:p>
          <a:p>
            <a:r>
              <a:rPr lang="en-US" sz="2200"/>
              <a:t>My second strategy is loyalty schemes and birthday discounts this will influence existing customers to come back .therefore the two strategies work together social media helps me attract customers while loyalty schemes help me to retain them.</a:t>
            </a:r>
          </a:p>
          <a:p>
            <a:endParaRPr lang="en-US" sz="220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739755231"/>
              </p:ext>
            </p:extLst>
          </p:nvPr>
        </p:nvGraphicFramePr>
        <p:xfrm>
          <a:off x="6994525" y="642938"/>
          <a:ext cx="4551362" cy="6338522"/>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£1,300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insurance</a:t>
                      </a:r>
                    </a:p>
                  </a:txBody>
                  <a:tcPr marL="15716" marR="15716" marT="15716" marB="0" anchor="ctr"/>
                </a:tc>
                <a:tc>
                  <a:txBody>
                    <a:bodyPr/>
                    <a:lstStyle/>
                    <a:p>
                      <a:pPr algn="r" rtl="0" fontAlgn="ctr"/>
                      <a:r>
                        <a:rPr lang="en-GB" sz="3300" u="none" strike="noStrike" dirty="0">
                          <a:effectLst/>
                        </a:rPr>
                        <a:t>£100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u="none" strike="noStrike" dirty="0">
                          <a:effectLst/>
                        </a:rPr>
                        <a:t> Electric and gas bill</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u="none" strike="noStrike" dirty="0">
                          <a:effectLst/>
                        </a:rPr>
                        <a:t>Four Emp Salary</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£7,500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Hair products and stock</a:t>
                      </a:r>
                    </a:p>
                  </a:txBody>
                  <a:tcPr marL="15716" marR="15716" marT="15716" marB="0" anchor="ctr"/>
                </a:tc>
                <a:tc>
                  <a:txBody>
                    <a:bodyPr/>
                    <a:lstStyle/>
                    <a:p>
                      <a:pPr algn="r" rtl="0" fontAlgn="ctr"/>
                      <a:r>
                        <a:rPr lang="en-GB" sz="3300" u="none" strike="noStrike" dirty="0">
                          <a:effectLst/>
                        </a:rPr>
                        <a:t>£4000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£9600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63728612"/>
              </p:ext>
            </p:extLst>
          </p:nvPr>
        </p:nvGraphicFramePr>
        <p:xfrm>
          <a:off x="980902" y="1130531"/>
          <a:ext cx="4854633" cy="6230913"/>
        </p:xfrm>
        <a:graphic>
          <a:graphicData uri="http://schemas.openxmlformats.org/drawingml/2006/table">
            <a:tbl>
              <a:tblPr firstRow="1"/>
              <a:tblGrid>
                <a:gridCol w="2763988">
                  <a:extLst>
                    <a:ext uri="{9D8B030D-6E8A-4147-A177-3AD203B41FA5}">
                      <a16:colId xmlns:a16="http://schemas.microsoft.com/office/drawing/2014/main" val="3173173661"/>
                    </a:ext>
                  </a:extLst>
                </a:gridCol>
                <a:gridCol w="2090645">
                  <a:extLst>
                    <a:ext uri="{9D8B030D-6E8A-4147-A177-3AD203B41FA5}">
                      <a16:colId xmlns:a16="http://schemas.microsoft.com/office/drawing/2014/main" val="896379705"/>
                    </a:ext>
                  </a:extLst>
                </a:gridCol>
              </a:tblGrid>
              <a:tr h="890394">
                <a:tc>
                  <a:txBody>
                    <a:bodyPr/>
                    <a:lstStyle/>
                    <a:p>
                      <a:pPr algn="l" rtl="0" fontAlgn="ctr">
                        <a:spcBef>
                          <a:spcPts val="0"/>
                        </a:spcBef>
                        <a:spcAft>
                          <a:spcPts val="0"/>
                        </a:spcAft>
                      </a:pPr>
                      <a:r>
                        <a:rPr lang="en-GB" sz="3300" b="1" i="0" u="none" strike="noStrike" dirty="0">
                          <a:solidFill>
                            <a:srgbClr val="000000"/>
                          </a:solidFill>
                          <a:effectLst/>
                          <a:highlight>
                            <a:srgbClr val="83CCEB"/>
                          </a:highlight>
                          <a:latin typeface="Calibri" panose="020F0502020204030204" pitchFamily="34" charset="0"/>
                        </a:rPr>
                        <a:t>Startup</a:t>
                      </a:r>
                      <a:r>
                        <a:rPr lang="en-GB" sz="3300" b="0" i="0" u="none" strike="noStrike" dirty="0">
                          <a:solidFill>
                            <a:srgbClr val="000000"/>
                          </a:solidFill>
                          <a:effectLst/>
                          <a:highlight>
                            <a:srgbClr val="83CCEB"/>
                          </a:highlight>
                          <a:latin typeface="Calibri" panose="020F0502020204030204" pitchFamily="34" charset="0"/>
                        </a:rPr>
                        <a:t> </a:t>
                      </a:r>
                      <a:r>
                        <a:rPr lang="en-GB" sz="3300" b="1" i="0" u="none" strike="noStrike" dirty="0">
                          <a:solidFill>
                            <a:srgbClr val="000000"/>
                          </a:solidFill>
                          <a:effectLst/>
                          <a:highlight>
                            <a:srgbClr val="83CCEB"/>
                          </a:highlight>
                          <a:latin typeface="Calibri" panose="020F0502020204030204" pitchFamily="34" charset="0"/>
                        </a:rPr>
                        <a:t>Cost</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dirty="0">
                          <a:solidFill>
                            <a:srgbClr val="000000"/>
                          </a:solidFill>
                          <a:effectLst/>
                          <a:highlight>
                            <a:srgbClr val="83CCEB"/>
                          </a:highlight>
                          <a:latin typeface="Calibri" panose="020F0502020204030204" pitchFamily="34" charset="0"/>
                        </a:rPr>
                        <a:t> 22,000</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77200">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Furniture and equipment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£6000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890394">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Salon deposit </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77200">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Website, branding and advertising </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£9000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77200">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Hair products &amp;initial stock </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£4000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890394">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£22,000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8">
            <a:extLst>
              <a:ext uri="{FF2B5EF4-FFF2-40B4-BE49-F238E27FC236}">
                <a16:creationId xmlns:a16="http://schemas.microsoft.com/office/drawing/2014/main" id="{C551388C-49B0-B58D-A15C-586DC841E900}"/>
              </a:ext>
            </a:extLst>
          </p:cNvPr>
          <p:cNvGraphicFramePr>
            <a:graphicFrameLocks noGrp="1"/>
          </p:cNvGraphicFramePr>
          <p:nvPr>
            <p:ph idx="1"/>
            <p:extLst>
              <p:ext uri="{D42A27DB-BD31-4B8C-83A1-F6EECF244321}">
                <p14:modId xmlns:p14="http://schemas.microsoft.com/office/powerpoint/2010/main" val="3294969153"/>
              </p:ext>
            </p:extLst>
          </p:nvPr>
        </p:nvGraphicFramePr>
        <p:xfrm>
          <a:off x="643467" y="1615180"/>
          <a:ext cx="10905067" cy="3627640"/>
        </p:xfrm>
        <a:graphic>
          <a:graphicData uri="http://schemas.openxmlformats.org/drawingml/2006/table">
            <a:tbl>
              <a:tblPr firstRow="1" bandRow="1">
                <a:noFill/>
                <a:tableStyleId>{5C22544A-7EE6-4342-B048-85BDC9FD1C3A}</a:tableStyleId>
              </a:tblPr>
              <a:tblGrid>
                <a:gridCol w="5937913">
                  <a:extLst>
                    <a:ext uri="{9D8B030D-6E8A-4147-A177-3AD203B41FA5}">
                      <a16:colId xmlns:a16="http://schemas.microsoft.com/office/drawing/2014/main" val="3446738678"/>
                    </a:ext>
                  </a:extLst>
                </a:gridCol>
                <a:gridCol w="4967154">
                  <a:extLst>
                    <a:ext uri="{9D8B030D-6E8A-4147-A177-3AD203B41FA5}">
                      <a16:colId xmlns:a16="http://schemas.microsoft.com/office/drawing/2014/main" val="4166080550"/>
                    </a:ext>
                  </a:extLst>
                </a:gridCol>
              </a:tblGrid>
              <a:tr h="800583">
                <a:tc>
                  <a:txBody>
                    <a:bodyPr/>
                    <a:lstStyle/>
                    <a:p>
                      <a:r>
                        <a:rPr lang="en-GB" sz="3300" b="0" cap="none" spc="0">
                          <a:solidFill>
                            <a:schemeClr val="tx1"/>
                          </a:solidFill>
                        </a:rPr>
                        <a:t>Variable costs</a:t>
                      </a:r>
                    </a:p>
                  </a:txBody>
                  <a:tcPr marL="0" marR="187636" marT="37527" marB="187636" anchor="b">
                    <a:lnL w="12700" cmpd="sng">
                      <a:noFill/>
                    </a:lnL>
                    <a:lnR w="12700" cmpd="sng">
                      <a:noFill/>
                    </a:lnR>
                    <a:lnT w="9525" cap="flat" cmpd="sng" algn="ctr">
                      <a:noFill/>
                      <a:prstDash val="solid"/>
                    </a:lnT>
                    <a:lnB w="38100" cmpd="sng">
                      <a:noFill/>
                    </a:lnB>
                    <a:noFill/>
                  </a:tcPr>
                </a:tc>
                <a:tc>
                  <a:txBody>
                    <a:bodyPr/>
                    <a:lstStyle/>
                    <a:p>
                      <a:r>
                        <a:rPr lang="en-GB" sz="3300" b="0" cap="none" spc="0">
                          <a:solidFill>
                            <a:schemeClr val="tx1"/>
                          </a:solidFill>
                        </a:rPr>
                        <a:t>Estimated monthly costs</a:t>
                      </a:r>
                    </a:p>
                  </a:txBody>
                  <a:tcPr marL="0" marR="187636" marT="37527" marB="187636"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269733094"/>
                  </a:ext>
                </a:extLst>
              </a:tr>
              <a:tr h="694255">
                <a:tc>
                  <a:txBody>
                    <a:bodyPr/>
                    <a:lstStyle/>
                    <a:p>
                      <a:r>
                        <a:rPr lang="en-GB" sz="2500" cap="none" spc="0">
                          <a:solidFill>
                            <a:schemeClr val="tx1"/>
                          </a:solidFill>
                        </a:rPr>
                        <a:t>Hair extensions/braiding hair </a:t>
                      </a:r>
                    </a:p>
                  </a:txBody>
                  <a:tcPr marL="0" marR="187636" marT="56291" marB="187636">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r>
                        <a:rPr lang="en-GB" sz="2500" cap="none" spc="0">
                          <a:solidFill>
                            <a:schemeClr val="tx1"/>
                          </a:solidFill>
                        </a:rPr>
                        <a:t>£4000</a:t>
                      </a:r>
                    </a:p>
                  </a:txBody>
                  <a:tcPr marL="0" marR="187636" marT="56291" marB="187636">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3847754249"/>
                  </a:ext>
                </a:extLst>
              </a:tr>
              <a:tr h="694255">
                <a:tc>
                  <a:txBody>
                    <a:bodyPr/>
                    <a:lstStyle/>
                    <a:p>
                      <a:r>
                        <a:rPr lang="en-GB" sz="2500" cap="none" spc="0" dirty="0">
                          <a:solidFill>
                            <a:schemeClr val="tx1"/>
                          </a:solidFill>
                        </a:rPr>
                        <a:t>Shampoo, conditioner &amp; treatments </a:t>
                      </a:r>
                    </a:p>
                  </a:txBody>
                  <a:tcPr marL="0" marR="187636" marT="56291" marB="187636">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r>
                        <a:rPr lang="en-GB" sz="2500" cap="none" spc="0">
                          <a:solidFill>
                            <a:schemeClr val="tx1"/>
                          </a:solidFill>
                        </a:rPr>
                        <a:t>£400</a:t>
                      </a:r>
                    </a:p>
                  </a:txBody>
                  <a:tcPr marL="0" marR="187636" marT="56291" marB="187636">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904598144"/>
                  </a:ext>
                </a:extLst>
              </a:tr>
              <a:tr h="694255">
                <a:tc>
                  <a:txBody>
                    <a:bodyPr/>
                    <a:lstStyle/>
                    <a:p>
                      <a:r>
                        <a:rPr lang="en-GB" sz="2500" cap="none" spc="0">
                          <a:solidFill>
                            <a:schemeClr val="tx1"/>
                          </a:solidFill>
                        </a:rPr>
                        <a:t>Disposable towels/gloves/other supplies</a:t>
                      </a:r>
                    </a:p>
                  </a:txBody>
                  <a:tcPr marL="0" marR="187636" marT="56291" marB="187636">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r>
                        <a:rPr lang="en-GB" sz="2500" cap="none" spc="0">
                          <a:solidFill>
                            <a:schemeClr val="tx1"/>
                          </a:solidFill>
                        </a:rPr>
                        <a:t>£500</a:t>
                      </a:r>
                    </a:p>
                  </a:txBody>
                  <a:tcPr marL="0" marR="187636" marT="56291" marB="187636">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2996775923"/>
                  </a:ext>
                </a:extLst>
              </a:tr>
              <a:tr h="744292">
                <a:tc>
                  <a:txBody>
                    <a:bodyPr/>
                    <a:lstStyle/>
                    <a:p>
                      <a:r>
                        <a:rPr lang="en-GB" sz="2500" cap="none" spc="0" dirty="0">
                          <a:solidFill>
                            <a:schemeClr val="tx1"/>
                          </a:solidFill>
                        </a:rPr>
                        <a:t>Total </a:t>
                      </a:r>
                    </a:p>
                  </a:txBody>
                  <a:tcPr marL="0" marR="187636" marT="56291" marB="187636">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r>
                        <a:rPr lang="en-GB" sz="2500" cap="none" spc="0" dirty="0">
                          <a:solidFill>
                            <a:schemeClr val="tx1"/>
                          </a:solidFill>
                        </a:rPr>
                        <a:t>4900</a:t>
                      </a:r>
                    </a:p>
                  </a:txBody>
                  <a:tcPr marL="0" marR="187636" marT="56291" marB="187636">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556062613"/>
                  </a:ext>
                </a:extLst>
              </a:tr>
            </a:tbl>
          </a:graphicData>
        </a:graphic>
      </p:graphicFrame>
    </p:spTree>
    <p:extLst>
      <p:ext uri="{BB962C8B-B14F-4D97-AF65-F5344CB8AC3E}">
        <p14:creationId xmlns:p14="http://schemas.microsoft.com/office/powerpoint/2010/main" val="545509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BBC50-A8C0-8EAA-B719-E89C30A61AA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4AE8F7F-D578-5B68-F958-23D6A538A343}"/>
              </a:ext>
            </a:extLst>
          </p:cNvPr>
          <p:cNvSpPr>
            <a:spLocks noGrp="1"/>
          </p:cNvSpPr>
          <p:nvPr>
            <p:ph idx="1"/>
          </p:nvPr>
        </p:nvSpPr>
        <p:spPr/>
        <p:txBody>
          <a:bodyPr/>
          <a:lstStyle/>
          <a:p>
            <a:pPr marL="0" indent="0">
              <a:buNone/>
            </a:pPr>
            <a:endParaRPr lang="en-GB" dirty="0"/>
          </a:p>
          <a:p>
            <a:r>
              <a:rPr lang="en-GB" dirty="0"/>
              <a:t>Uk government national minimum wage rates 2026- available at </a:t>
            </a:r>
            <a:r>
              <a:rPr lang="en-GB" dirty="0" err="1"/>
              <a:t>www,gov.uk</a:t>
            </a:r>
            <a:endParaRPr lang="en-GB" dirty="0"/>
          </a:p>
          <a:p>
            <a:r>
              <a:rPr lang="en-GB" dirty="0"/>
              <a:t>Uk government(2026)set up a private limited company –available at </a:t>
            </a:r>
            <a:r>
              <a:rPr lang="en-GB" dirty="0">
                <a:hlinkClick r:id="rId2"/>
              </a:rPr>
              <a:t>www.gov.uk</a:t>
            </a:r>
            <a:endParaRPr lang="en-GB" dirty="0"/>
          </a:p>
          <a:p>
            <a:r>
              <a:rPr lang="en-GB" dirty="0"/>
              <a:t>Advertising standards authority (2026) social media advertising-available at </a:t>
            </a:r>
            <a:r>
              <a:rPr lang="en-GB" dirty="0">
                <a:hlinkClick r:id="rId3"/>
              </a:rPr>
              <a:t>www.asa.org.uk</a:t>
            </a:r>
            <a:endParaRPr lang="en-GB" dirty="0"/>
          </a:p>
          <a:p>
            <a:r>
              <a:rPr lang="en-GB" dirty="0"/>
              <a:t>Health and safety executive (2026)COSHH and hairdressers- available at </a:t>
            </a:r>
            <a:r>
              <a:rPr lang="en-GB" dirty="0">
                <a:hlinkClick r:id="rId4"/>
              </a:rPr>
              <a:t>www.hse.gov.uk</a:t>
            </a:r>
            <a:endParaRPr lang="en-GB" dirty="0"/>
          </a:p>
          <a:p>
            <a:endParaRPr lang="en-GB" dirty="0"/>
          </a:p>
          <a:p>
            <a:endParaRPr lang="en-GB" dirty="0"/>
          </a:p>
        </p:txBody>
      </p:sp>
    </p:spTree>
    <p:extLst>
      <p:ext uri="{BB962C8B-B14F-4D97-AF65-F5344CB8AC3E}">
        <p14:creationId xmlns:p14="http://schemas.microsoft.com/office/powerpoint/2010/main" val="223466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5247</TotalTime>
  <Words>1506</Words>
  <Application>Microsoft Office PowerPoint</Application>
  <PresentationFormat>Widescreen</PresentationFormat>
  <Paragraphs>128</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PowerPoint Presentation</vt:lpstr>
      <vt:lpstr>Business Plan</vt:lpstr>
      <vt:lpstr>PowerPoint Presentation</vt:lpstr>
      <vt:lpstr>PowerPoint Presentation</vt:lpstr>
      <vt:lpstr>PowerPoint Presentation</vt:lpstr>
      <vt:lpstr>PowerPoint Presentation</vt:lpstr>
      <vt:lpstr> Organisational chart for my hair salon </vt:lpstr>
      <vt:lpstr>PowerPoint Presentation</vt:lpstr>
      <vt:lpstr>PowerPoint Presentation</vt:lpstr>
      <vt:lpstr>PowerPoint Presentation</vt:lpstr>
      <vt:lpstr>PowerPoint Presentation</vt:lpstr>
      <vt:lpstr>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Jumoke Balogun (2513139)</cp:lastModifiedBy>
  <cp:revision>59</cp:revision>
  <dcterms:created xsi:type="dcterms:W3CDTF">2023-07-31T07:37:43Z</dcterms:created>
  <dcterms:modified xsi:type="dcterms:W3CDTF">2026-08-08T23:00:30Z</dcterms:modified>
</cp:coreProperties>
</file>