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16"/>
  </p:notesMasterIdLst>
  <p:handoutMasterIdLst>
    <p:handoutMasterId r:id="rId17"/>
  </p:handoutMasterIdLst>
  <p:sldIdLst>
    <p:sldId id="257" r:id="rId5"/>
    <p:sldId id="286" r:id="rId6"/>
    <p:sldId id="272" r:id="rId7"/>
    <p:sldId id="307" r:id="rId8"/>
    <p:sldId id="303" r:id="rId9"/>
    <p:sldId id="305" r:id="rId10"/>
    <p:sldId id="308" r:id="rId11"/>
    <p:sldId id="287" r:id="rId12"/>
    <p:sldId id="306" r:id="rId13"/>
    <p:sldId id="304" r:id="rId14"/>
    <p:sldId id="278" r:id="rId1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373" autoAdjust="0"/>
  </p:normalViewPr>
  <p:slideViewPr>
    <p:cSldViewPr>
      <p:cViewPr varScale="1">
        <p:scale>
          <a:sx n="87" d="100"/>
          <a:sy n="87" d="100"/>
        </p:scale>
        <p:origin x="90" y="39"/>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10/8/2018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10/8/2018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2</a:t>
            </a:fld>
            <a:endParaRPr lang="en-GB"/>
          </a:p>
        </p:txBody>
      </p:sp>
    </p:spTree>
    <p:extLst>
      <p:ext uri="{BB962C8B-B14F-4D97-AF65-F5344CB8AC3E}">
        <p14:creationId xmlns:p14="http://schemas.microsoft.com/office/powerpoint/2010/main" val="478151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smtClean="0"/>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accent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5337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580090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57656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677600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164560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022762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8509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3" y="1447800"/>
            <a:ext cx="3400178" cy="1447800"/>
          </a:xfrm>
        </p:spPr>
        <p:txBody>
          <a:bodyPr anchor="b"/>
          <a:lstStyle>
            <a:lvl1pPr algn="l">
              <a:defRPr sz="2399" b="0"/>
            </a:lvl1pPr>
          </a:lstStyle>
          <a:p>
            <a:r>
              <a:rPr lang="en-US" smtClean="0"/>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654"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CD9712D-992A-4AB1-A5C2-575F75921AA2}" type="datetimeFigureOut">
              <a:rPr lang="en-US" smtClean="0"/>
              <a:pPr/>
              <a:t>10/8/2018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82587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2928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1826517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81979622"/>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29898" y="3771174"/>
            <a:ext cx="7277753"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
        <p:nvSpPr>
          <p:cNvPr id="9" name="TextBox 8"/>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
        <p:nvSpPr>
          <p:cNvPr id="13" name="TextBox 12"/>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815159728"/>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34881125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12388901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10/8/2018</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172697976"/>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903762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10/8/2018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744198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6770"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D9712D-992A-4AB1-A5C2-575F75921AA2}" type="datetimeFigureOut">
              <a:rPr lang="en-US" smtClean="0"/>
              <a:pPr/>
              <a:t>10/8/2018</a:t>
            </a:fld>
            <a:endParaRPr lang="en-US" dirty="0"/>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461172466"/>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accent1"/>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3846"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accent5">
                    <a:lumMod val="20000"/>
                    <a:lumOff val="80000"/>
                  </a:schemeClr>
                </a:solidFill>
              </a:rPr>
              <a:t>Personal Development 1</a:t>
            </a:r>
            <a:br>
              <a:rPr lang="en-US" dirty="0" smtClean="0">
                <a:solidFill>
                  <a:schemeClr val="accent5">
                    <a:lumMod val="20000"/>
                    <a:lumOff val="80000"/>
                  </a:schemeClr>
                </a:solidFill>
              </a:rPr>
            </a:br>
            <a:r>
              <a:rPr lang="en-US" dirty="0" smtClean="0">
                <a:solidFill>
                  <a:schemeClr val="accent5">
                    <a:lumMod val="20000"/>
                    <a:lumOff val="80000"/>
                  </a:schemeClr>
                </a:solidFill>
              </a:rPr>
              <a:t>ECHC4003</a:t>
            </a:r>
            <a:endParaRPr lang="en-US" dirty="0">
              <a:solidFill>
                <a:schemeClr val="accent5">
                  <a:lumMod val="20000"/>
                  <a:lumOff val="80000"/>
                </a:schemeClr>
              </a:solidFill>
            </a:endParaRPr>
          </a:p>
        </p:txBody>
      </p:sp>
      <p:sp>
        <p:nvSpPr>
          <p:cNvPr id="3" name="Subtitle 2"/>
          <p:cNvSpPr>
            <a:spLocks noGrp="1"/>
          </p:cNvSpPr>
          <p:nvPr>
            <p:ph type="subTitle" idx="1"/>
          </p:nvPr>
        </p:nvSpPr>
        <p:spPr/>
        <p:txBody>
          <a:bodyPr/>
          <a:lstStyle/>
          <a:p>
            <a:r>
              <a:rPr lang="en-US" dirty="0" smtClean="0">
                <a:solidFill>
                  <a:schemeClr val="accent5">
                    <a:lumMod val="20000"/>
                    <a:lumOff val="80000"/>
                  </a:schemeClr>
                </a:solidFill>
              </a:rPr>
              <a:t>Module Leader: Andrea Williams</a:t>
            </a:r>
            <a:endParaRPr lang="en-US" dirty="0">
              <a:solidFill>
                <a:schemeClr val="accent5">
                  <a:lumMod val="20000"/>
                  <a:lumOff val="80000"/>
                </a:schemeClr>
              </a:solidFill>
            </a:endParaRP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796" y="980728"/>
            <a:ext cx="9793089" cy="5877272"/>
          </a:xfrm>
        </p:spPr>
        <p:txBody>
          <a:bodyPr>
            <a:normAutofit/>
          </a:bodyPr>
          <a:lstStyle/>
          <a:p>
            <a:pPr marL="0" indent="0" algn="ctr">
              <a:buNone/>
            </a:pPr>
            <a:endParaRPr lang="en-GB" sz="3200" b="1" dirty="0"/>
          </a:p>
          <a:p>
            <a:pPr marL="0" indent="0" algn="ctr">
              <a:buNone/>
            </a:pPr>
            <a:r>
              <a:rPr lang="en-GB" sz="2800" b="1" dirty="0" smtClean="0">
                <a:solidFill>
                  <a:schemeClr val="accent5">
                    <a:lumMod val="20000"/>
                    <a:lumOff val="80000"/>
                  </a:schemeClr>
                </a:solidFill>
              </a:rPr>
              <a:t>Module Lead: Andrea Williams</a:t>
            </a:r>
            <a:endParaRPr lang="en-GB" sz="2800" b="1" dirty="0">
              <a:solidFill>
                <a:schemeClr val="accent5">
                  <a:lumMod val="20000"/>
                  <a:lumOff val="80000"/>
                </a:schemeClr>
              </a:solidFill>
            </a:endParaRPr>
          </a:p>
          <a:p>
            <a:pPr marL="0" indent="0" algn="ctr">
              <a:buNone/>
            </a:pPr>
            <a:r>
              <a:rPr lang="en-GB" sz="2800" b="1" dirty="0">
                <a:solidFill>
                  <a:schemeClr val="accent5">
                    <a:lumMod val="20000"/>
                    <a:lumOff val="80000"/>
                  </a:schemeClr>
                </a:solidFill>
              </a:rPr>
              <a:t>Contact details:</a:t>
            </a:r>
          </a:p>
          <a:p>
            <a:pPr marL="0" indent="0" algn="ctr">
              <a:buNone/>
            </a:pPr>
            <a:r>
              <a:rPr lang="en-GB" sz="2800" b="1" dirty="0" smtClean="0">
                <a:solidFill>
                  <a:schemeClr val="accent5">
                    <a:lumMod val="20000"/>
                    <a:lumOff val="80000"/>
                  </a:schemeClr>
                </a:solidFill>
              </a:rPr>
              <a:t>email</a:t>
            </a:r>
            <a:r>
              <a:rPr lang="en-GB" sz="2800" b="1" dirty="0">
                <a:solidFill>
                  <a:schemeClr val="accent5">
                    <a:lumMod val="20000"/>
                    <a:lumOff val="80000"/>
                  </a:schemeClr>
                </a:solidFill>
              </a:rPr>
              <a:t>:</a:t>
            </a:r>
          </a:p>
          <a:p>
            <a:pPr marL="0" indent="0" algn="ctr">
              <a:buNone/>
            </a:pPr>
            <a:r>
              <a:rPr lang="en-GB" sz="2800" b="1" dirty="0">
                <a:solidFill>
                  <a:schemeClr val="accent5">
                    <a:lumMod val="20000"/>
                    <a:lumOff val="80000"/>
                  </a:schemeClr>
                </a:solidFill>
              </a:rPr>
              <a:t>andrea.williams@uwtsd.ac.uk</a:t>
            </a:r>
          </a:p>
          <a:p>
            <a:pPr marL="0" indent="0" algn="ctr">
              <a:buNone/>
            </a:pPr>
            <a:r>
              <a:rPr lang="en-GB" sz="2800" b="1" dirty="0">
                <a:solidFill>
                  <a:schemeClr val="accent5">
                    <a:lumMod val="20000"/>
                    <a:lumOff val="80000"/>
                  </a:schemeClr>
                </a:solidFill>
              </a:rPr>
              <a:t>Tel: 01792 482057</a:t>
            </a:r>
          </a:p>
        </p:txBody>
      </p:sp>
    </p:spTree>
    <p:extLst>
      <p:ext uri="{BB962C8B-B14F-4D97-AF65-F5344CB8AC3E}">
        <p14:creationId xmlns:p14="http://schemas.microsoft.com/office/powerpoint/2010/main" val="23224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b="1" dirty="0" smtClean="0">
                <a:solidFill>
                  <a:schemeClr val="accent4">
                    <a:lumMod val="20000"/>
                    <a:lumOff val="80000"/>
                  </a:schemeClr>
                </a:solidFill>
              </a:rPr>
              <a:t>Schedule for today’s lesson:</a:t>
            </a:r>
            <a:endParaRPr lang="en-US" b="1" dirty="0">
              <a:solidFill>
                <a:schemeClr val="accent4">
                  <a:lumMod val="20000"/>
                  <a:lumOff val="80000"/>
                </a:schemeClr>
              </a:solidFill>
            </a:endParaRPr>
          </a:p>
        </p:txBody>
      </p:sp>
      <p:sp>
        <p:nvSpPr>
          <p:cNvPr id="14" name="Content Placeholder 13"/>
          <p:cNvSpPr>
            <a:spLocks noGrp="1"/>
          </p:cNvSpPr>
          <p:nvPr>
            <p:ph idx="1"/>
          </p:nvPr>
        </p:nvSpPr>
        <p:spPr/>
        <p:txBody>
          <a:bodyPr>
            <a:normAutofit fontScale="92500" lnSpcReduction="10000"/>
          </a:bodyPr>
          <a:lstStyle/>
          <a:p>
            <a:pPr>
              <a:lnSpc>
                <a:spcPct val="150000"/>
              </a:lnSpc>
              <a:spcBef>
                <a:spcPts val="0"/>
              </a:spcBef>
              <a:buFont typeface="Wingdings" panose="05000000000000000000" pitchFamily="2" charset="2"/>
              <a:buChar char="v"/>
            </a:pPr>
            <a:r>
              <a:rPr lang="en-US" sz="2800" dirty="0" smtClean="0">
                <a:solidFill>
                  <a:schemeClr val="accent4">
                    <a:lumMod val="20000"/>
                    <a:lumOff val="80000"/>
                  </a:schemeClr>
                </a:solidFill>
              </a:rPr>
              <a:t>Opening round</a:t>
            </a:r>
          </a:p>
          <a:p>
            <a:pPr>
              <a:lnSpc>
                <a:spcPct val="150000"/>
              </a:lnSpc>
              <a:spcBef>
                <a:spcPts val="0"/>
              </a:spcBef>
              <a:buFont typeface="Wingdings" panose="05000000000000000000" pitchFamily="2" charset="2"/>
              <a:buChar char="v"/>
            </a:pPr>
            <a:r>
              <a:rPr lang="en-US" sz="2800" dirty="0" smtClean="0">
                <a:solidFill>
                  <a:schemeClr val="accent4">
                    <a:lumMod val="20000"/>
                    <a:lumOff val="80000"/>
                  </a:schemeClr>
                </a:solidFill>
              </a:rPr>
              <a:t>Group Contract</a:t>
            </a:r>
          </a:p>
          <a:p>
            <a:pPr>
              <a:lnSpc>
                <a:spcPct val="150000"/>
              </a:lnSpc>
              <a:spcBef>
                <a:spcPts val="0"/>
              </a:spcBef>
              <a:buFont typeface="Wingdings" panose="05000000000000000000" pitchFamily="2" charset="2"/>
              <a:buChar char="v"/>
            </a:pPr>
            <a:r>
              <a:rPr lang="en-GB" sz="2800" dirty="0"/>
              <a:t>Elect Course representatives</a:t>
            </a:r>
          </a:p>
          <a:p>
            <a:pPr>
              <a:buFont typeface="Wingdings" panose="05000000000000000000" pitchFamily="2" charset="2"/>
              <a:buChar char="v"/>
            </a:pPr>
            <a:r>
              <a:rPr lang="en-GB" sz="2800" dirty="0" smtClean="0"/>
              <a:t>This </a:t>
            </a:r>
            <a:r>
              <a:rPr lang="en-GB" sz="2800" dirty="0"/>
              <a:t>week, we shall explore the concept of personal development and consider the nature and purpose of personal development and group </a:t>
            </a:r>
            <a:r>
              <a:rPr lang="en-GB" sz="2800" dirty="0" smtClean="0"/>
              <a:t>process</a:t>
            </a:r>
          </a:p>
          <a:p>
            <a:pPr>
              <a:buFont typeface="Wingdings" panose="05000000000000000000" pitchFamily="2" charset="2"/>
              <a:buChar char="v"/>
            </a:pPr>
            <a:r>
              <a:rPr lang="en-GB" sz="2800" dirty="0" smtClean="0"/>
              <a:t>Self Evaluation</a:t>
            </a:r>
          </a:p>
          <a:p>
            <a:pPr>
              <a:buFont typeface="Wingdings" panose="05000000000000000000" pitchFamily="2" charset="2"/>
              <a:buChar char="v"/>
            </a:pPr>
            <a:r>
              <a:rPr lang="en-GB" sz="2800" dirty="0" smtClean="0"/>
              <a:t>Personal Development plan</a:t>
            </a:r>
          </a:p>
          <a:p>
            <a:pPr>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Personal Development?</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Developing physically, emotionally,  spiritually, academically</a:t>
            </a:r>
          </a:p>
          <a:p>
            <a:r>
              <a:rPr lang="en-GB" dirty="0" smtClean="0"/>
              <a:t>Constructive criticism</a:t>
            </a:r>
          </a:p>
          <a:p>
            <a:r>
              <a:rPr lang="en-GB" dirty="0" smtClean="0"/>
              <a:t>Self-acceptance</a:t>
            </a:r>
          </a:p>
          <a:p>
            <a:r>
              <a:rPr lang="en-GB" dirty="0" smtClean="0"/>
              <a:t>Self Awareness</a:t>
            </a:r>
          </a:p>
          <a:p>
            <a:r>
              <a:rPr lang="en-GB" dirty="0" smtClean="0"/>
              <a:t>Change</a:t>
            </a:r>
          </a:p>
          <a:p>
            <a:r>
              <a:rPr lang="en-GB" dirty="0" smtClean="0"/>
              <a:t>Journey of Improvement</a:t>
            </a:r>
          </a:p>
          <a:p>
            <a:r>
              <a:rPr lang="en-GB" dirty="0" smtClean="0"/>
              <a:t>Growth mind-set</a:t>
            </a:r>
          </a:p>
          <a:p>
            <a:r>
              <a:rPr lang="en-GB" dirty="0" smtClean="0"/>
              <a:t>Resilience</a:t>
            </a:r>
          </a:p>
          <a:p>
            <a:r>
              <a:rPr lang="en-GB" dirty="0" smtClean="0"/>
              <a:t>Courage</a:t>
            </a:r>
          </a:p>
          <a:p>
            <a:r>
              <a:rPr lang="en-GB" dirty="0" smtClean="0"/>
              <a:t>Self-care</a:t>
            </a:r>
          </a:p>
          <a:p>
            <a:r>
              <a:rPr lang="en-GB" dirty="0" smtClean="0"/>
              <a:t>Goal-setting</a:t>
            </a:r>
            <a:endParaRPr lang="en-GB" dirty="0"/>
          </a:p>
        </p:txBody>
      </p:sp>
    </p:spTree>
    <p:extLst>
      <p:ext uri="{BB962C8B-B14F-4D97-AF65-F5344CB8AC3E}">
        <p14:creationId xmlns:p14="http://schemas.microsoft.com/office/powerpoint/2010/main" val="2051468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43" y="116632"/>
            <a:ext cx="9402274" cy="1008112"/>
          </a:xfrm>
        </p:spPr>
        <p:txBody>
          <a:bodyPr/>
          <a:lstStyle/>
          <a:p>
            <a:r>
              <a:rPr lang="en-GB" sz="2400" dirty="0" smtClean="0"/>
              <a:t>GROUP CONTRACT</a:t>
            </a:r>
            <a:r>
              <a:rPr lang="en-GB" dirty="0" smtClean="0"/>
              <a:t/>
            </a:r>
            <a:br>
              <a:rPr lang="en-GB" dirty="0" smtClean="0"/>
            </a:br>
            <a:r>
              <a:rPr lang="en-GB" sz="1800" dirty="0" smtClean="0"/>
              <a:t>Demonstrate </a:t>
            </a:r>
            <a:r>
              <a:rPr lang="en-GB" sz="1800" dirty="0"/>
              <a:t>a consistent commitment to continuing professional and personal development, including self-awareness and fitness to practice</a:t>
            </a:r>
          </a:p>
        </p:txBody>
      </p:sp>
      <p:sp>
        <p:nvSpPr>
          <p:cNvPr id="3" name="Content Placeholder 2"/>
          <p:cNvSpPr>
            <a:spLocks noGrp="1"/>
          </p:cNvSpPr>
          <p:nvPr>
            <p:ph sz="half" idx="1"/>
          </p:nvPr>
        </p:nvSpPr>
        <p:spPr>
          <a:xfrm>
            <a:off x="189756" y="1268760"/>
            <a:ext cx="5308463" cy="4987579"/>
          </a:xfrm>
        </p:spPr>
        <p:txBody>
          <a:bodyPr>
            <a:noAutofit/>
          </a:bodyPr>
          <a:lstStyle/>
          <a:p>
            <a:pPr lvl="0"/>
            <a:r>
              <a:rPr lang="en-GB" sz="1200" dirty="0" smtClean="0"/>
              <a:t>Take </a:t>
            </a:r>
            <a:r>
              <a:rPr lang="en-GB" sz="1200" dirty="0"/>
              <a:t>responsibility for own learning and experience</a:t>
            </a:r>
          </a:p>
          <a:p>
            <a:pPr lvl="0"/>
            <a:r>
              <a:rPr lang="en-GB" sz="1200" dirty="0"/>
              <a:t>Be aware of UWTSD Attendance Policy and commit to 100% attendance</a:t>
            </a:r>
          </a:p>
          <a:p>
            <a:pPr lvl="0"/>
            <a:r>
              <a:rPr lang="en-GB" sz="1200" dirty="0"/>
              <a:t>Attend, be punctual and be present</a:t>
            </a:r>
          </a:p>
          <a:p>
            <a:pPr lvl="0"/>
            <a:r>
              <a:rPr lang="en-GB" sz="1200" dirty="0"/>
              <a:t>Be aware of the UWTSD ‘Fitness to Practice’ </a:t>
            </a:r>
            <a:r>
              <a:rPr lang="en-GB" sz="1200" dirty="0" smtClean="0"/>
              <a:t>‘Fitness to </a:t>
            </a:r>
            <a:r>
              <a:rPr lang="en-GB" sz="1200" dirty="0" err="1" smtClean="0"/>
              <a:t>Study’policies</a:t>
            </a:r>
            <a:endParaRPr lang="en-GB" sz="1200" dirty="0"/>
          </a:p>
          <a:p>
            <a:pPr lvl="0"/>
            <a:r>
              <a:rPr lang="en-GB" sz="1200" dirty="0"/>
              <a:t>Hold a safe confidential space for each other</a:t>
            </a:r>
          </a:p>
          <a:p>
            <a:pPr lvl="0"/>
            <a:r>
              <a:rPr lang="en-GB" sz="1200" dirty="0"/>
              <a:t>Be mindful of the UWTSD ‘Recording of </a:t>
            </a:r>
            <a:r>
              <a:rPr lang="en-GB" sz="1200" dirty="0" smtClean="0"/>
              <a:t>Lectures’ policy and </a:t>
            </a:r>
            <a:r>
              <a:rPr lang="en-GB" sz="1200" dirty="0"/>
              <a:t>protocol</a:t>
            </a:r>
          </a:p>
          <a:p>
            <a:pPr lvl="0"/>
            <a:r>
              <a:rPr lang="en-GB" sz="1200" dirty="0"/>
              <a:t>Be aware of appropriate boundaries</a:t>
            </a:r>
          </a:p>
          <a:p>
            <a:pPr lvl="0"/>
            <a:r>
              <a:rPr lang="en-GB" sz="1200" dirty="0"/>
              <a:t>Be trustworthy</a:t>
            </a:r>
          </a:p>
          <a:p>
            <a:pPr lvl="0"/>
            <a:r>
              <a:rPr lang="en-GB" sz="1200" dirty="0"/>
              <a:t>Be inclusive</a:t>
            </a:r>
          </a:p>
          <a:p>
            <a:pPr lvl="0"/>
            <a:r>
              <a:rPr lang="en-GB" sz="1200" dirty="0"/>
              <a:t>Be aware of </a:t>
            </a:r>
            <a:r>
              <a:rPr lang="en-GB" sz="1200" dirty="0" smtClean="0"/>
              <a:t>others views, feelings</a:t>
            </a:r>
            <a:endParaRPr lang="en-GB" sz="1200" dirty="0"/>
          </a:p>
          <a:p>
            <a:pPr lvl="0"/>
            <a:r>
              <a:rPr lang="en-GB" sz="1200" dirty="0"/>
              <a:t>Listen to what each person has to say</a:t>
            </a:r>
          </a:p>
          <a:p>
            <a:pPr lvl="0"/>
            <a:r>
              <a:rPr lang="en-GB" sz="1200" dirty="0"/>
              <a:t>Be honest</a:t>
            </a:r>
          </a:p>
          <a:p>
            <a:pPr lvl="0"/>
            <a:r>
              <a:rPr lang="en-GB" sz="1200" dirty="0"/>
              <a:t>Be congruent/ real/ authentic</a:t>
            </a:r>
          </a:p>
          <a:p>
            <a:pPr lvl="0"/>
            <a:r>
              <a:rPr lang="en-GB" sz="1200" dirty="0"/>
              <a:t>Be open, but mindful of appropriate disclosure</a:t>
            </a:r>
          </a:p>
          <a:p>
            <a:pPr lvl="0"/>
            <a:r>
              <a:rPr lang="en-GB" sz="1200" dirty="0"/>
              <a:t>Be </a:t>
            </a:r>
            <a:r>
              <a:rPr lang="en-GB" sz="1200" dirty="0" smtClean="0"/>
              <a:t>respectful</a:t>
            </a:r>
          </a:p>
          <a:p>
            <a:pPr lvl="0"/>
            <a:r>
              <a:rPr lang="en-GB" sz="1200" dirty="0" smtClean="0"/>
              <a:t>Stay in the room</a:t>
            </a:r>
            <a:endParaRPr lang="en-GB" sz="1200" dirty="0"/>
          </a:p>
        </p:txBody>
      </p:sp>
      <p:sp>
        <p:nvSpPr>
          <p:cNvPr id="4" name="Content Placeholder 3"/>
          <p:cNvSpPr>
            <a:spLocks noGrp="1"/>
          </p:cNvSpPr>
          <p:nvPr>
            <p:ph sz="half" idx="2"/>
          </p:nvPr>
        </p:nvSpPr>
        <p:spPr>
          <a:xfrm>
            <a:off x="5653020" y="1268761"/>
            <a:ext cx="6130023" cy="4987578"/>
          </a:xfrm>
        </p:spPr>
        <p:txBody>
          <a:bodyPr>
            <a:normAutofit fontScale="62500" lnSpcReduction="20000"/>
          </a:bodyPr>
          <a:lstStyle/>
          <a:p>
            <a:pPr lvl="0"/>
            <a:r>
              <a:rPr lang="en-GB" dirty="0"/>
              <a:t>Be non-judgemental</a:t>
            </a:r>
          </a:p>
          <a:p>
            <a:pPr lvl="0"/>
            <a:r>
              <a:rPr lang="en-GB" dirty="0"/>
              <a:t>Encourage and empower </a:t>
            </a:r>
            <a:r>
              <a:rPr lang="en-GB" dirty="0" smtClean="0"/>
              <a:t> self and others</a:t>
            </a:r>
            <a:endParaRPr lang="en-GB" dirty="0"/>
          </a:p>
          <a:p>
            <a:pPr lvl="0"/>
            <a:r>
              <a:rPr lang="en-GB" dirty="0"/>
              <a:t>Take turns to speak and listen – one voice at a time and no raised voices</a:t>
            </a:r>
          </a:p>
          <a:p>
            <a:pPr lvl="0"/>
            <a:r>
              <a:rPr lang="en-GB" dirty="0"/>
              <a:t>Supportive of each other</a:t>
            </a:r>
          </a:p>
          <a:p>
            <a:pPr lvl="0"/>
            <a:r>
              <a:rPr lang="en-GB" dirty="0"/>
              <a:t>Be empathic and understanding</a:t>
            </a:r>
          </a:p>
          <a:p>
            <a:pPr lvl="0"/>
            <a:r>
              <a:rPr lang="en-GB" dirty="0"/>
              <a:t>Value and accept others views and perspectives</a:t>
            </a:r>
          </a:p>
          <a:p>
            <a:pPr lvl="0"/>
            <a:r>
              <a:rPr lang="en-GB" dirty="0"/>
              <a:t>Be prepared to step out of own comfort zone</a:t>
            </a:r>
          </a:p>
          <a:p>
            <a:pPr lvl="0"/>
            <a:r>
              <a:rPr lang="en-GB" dirty="0"/>
              <a:t>Be prepared to agree to disagree</a:t>
            </a:r>
          </a:p>
          <a:p>
            <a:pPr lvl="0"/>
            <a:r>
              <a:rPr lang="en-GB" dirty="0"/>
              <a:t>Embrace diversity and inclusivity</a:t>
            </a:r>
          </a:p>
          <a:p>
            <a:pPr lvl="0"/>
            <a:r>
              <a:rPr lang="en-GB" dirty="0"/>
              <a:t>Develop an understanding of self and others</a:t>
            </a:r>
          </a:p>
          <a:p>
            <a:pPr lvl="0"/>
            <a:r>
              <a:rPr lang="en-GB" dirty="0"/>
              <a:t>Be able to laugh at yourself and not be afraid to make mistakes</a:t>
            </a:r>
          </a:p>
          <a:p>
            <a:pPr lvl="0"/>
            <a:r>
              <a:rPr lang="en-GB" dirty="0"/>
              <a:t>Be able to take criticism</a:t>
            </a:r>
          </a:p>
          <a:p>
            <a:pPr lvl="0"/>
            <a:r>
              <a:rPr lang="en-GB" dirty="0"/>
              <a:t>Be humble</a:t>
            </a:r>
          </a:p>
          <a:p>
            <a:pPr lvl="0"/>
            <a:r>
              <a:rPr lang="en-GB" dirty="0"/>
              <a:t>Take a leap of faith</a:t>
            </a:r>
          </a:p>
          <a:p>
            <a:pPr lvl="0"/>
            <a:r>
              <a:rPr lang="en-GB" dirty="0"/>
              <a:t>Develop intuitiveness, but don’t make assumptions</a:t>
            </a:r>
          </a:p>
          <a:p>
            <a:pPr lvl="0"/>
            <a:r>
              <a:rPr lang="en-GB" dirty="0"/>
              <a:t>Embrace immediacy and be present in the moment</a:t>
            </a:r>
          </a:p>
          <a:p>
            <a:pPr lvl="0"/>
            <a:r>
              <a:rPr lang="en-GB" dirty="0"/>
              <a:t>Hold the Space</a:t>
            </a:r>
          </a:p>
          <a:p>
            <a:pPr lvl="0"/>
            <a:r>
              <a:rPr lang="en-GB" dirty="0"/>
              <a:t>Be OK with silence</a:t>
            </a:r>
          </a:p>
          <a:p>
            <a:pPr lvl="0"/>
            <a:r>
              <a:rPr lang="en-GB" dirty="0"/>
              <a:t>Not use PD for assignment guidance, or admin and attendance issues </a:t>
            </a:r>
          </a:p>
          <a:p>
            <a:endParaRPr lang="en-GB" dirty="0"/>
          </a:p>
          <a:p>
            <a:endParaRPr lang="en-GB" dirty="0"/>
          </a:p>
        </p:txBody>
      </p:sp>
    </p:spTree>
    <p:extLst>
      <p:ext uri="{BB962C8B-B14F-4D97-AF65-F5344CB8AC3E}">
        <p14:creationId xmlns:p14="http://schemas.microsoft.com/office/powerpoint/2010/main" val="472751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it Safe in here?</a:t>
            </a:r>
            <a:endParaRPr lang="en-GB" dirty="0"/>
          </a:p>
        </p:txBody>
      </p:sp>
      <p:sp>
        <p:nvSpPr>
          <p:cNvPr id="5" name="Content Placeholder 4"/>
          <p:cNvSpPr>
            <a:spLocks noGrp="1"/>
          </p:cNvSpPr>
          <p:nvPr>
            <p:ph idx="1"/>
          </p:nvPr>
        </p:nvSpPr>
        <p:spPr/>
        <p:txBody>
          <a:bodyPr/>
          <a:lstStyle/>
          <a:p>
            <a:r>
              <a:rPr lang="en-GB" dirty="0" smtClean="0"/>
              <a:t>Hold a confidential space</a:t>
            </a:r>
          </a:p>
          <a:p>
            <a:r>
              <a:rPr lang="en-GB" dirty="0" smtClean="0"/>
              <a:t>STAY IN THE ROOM</a:t>
            </a:r>
            <a:endParaRPr lang="en-GB" dirty="0"/>
          </a:p>
        </p:txBody>
      </p:sp>
    </p:spTree>
    <p:extLst>
      <p:ext uri="{BB962C8B-B14F-4D97-AF65-F5344CB8AC3E}">
        <p14:creationId xmlns:p14="http://schemas.microsoft.com/office/powerpoint/2010/main" val="1688185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45976382"/>
              </p:ext>
            </p:extLst>
          </p:nvPr>
        </p:nvGraphicFramePr>
        <p:xfrm>
          <a:off x="765821" y="1239027"/>
          <a:ext cx="9505055" cy="5070293"/>
        </p:xfrm>
        <a:graphic>
          <a:graphicData uri="http://schemas.openxmlformats.org/drawingml/2006/table">
            <a:tbl>
              <a:tblPr firstRow="1" firstCol="1" lastRow="1" lastCol="1" bandRow="1" bandCol="1">
                <a:tableStyleId>{5C22544A-7EE6-4342-B048-85BDC9FD1C3A}</a:tableStyleId>
              </a:tblPr>
              <a:tblGrid>
                <a:gridCol w="1478248">
                  <a:extLst>
                    <a:ext uri="{9D8B030D-6E8A-4147-A177-3AD203B41FA5}">
                      <a16:colId xmlns:a16="http://schemas.microsoft.com/office/drawing/2014/main" val="3635683113"/>
                    </a:ext>
                  </a:extLst>
                </a:gridCol>
                <a:gridCol w="2053120">
                  <a:extLst>
                    <a:ext uri="{9D8B030D-6E8A-4147-A177-3AD203B41FA5}">
                      <a16:colId xmlns:a16="http://schemas.microsoft.com/office/drawing/2014/main" val="3601234793"/>
                    </a:ext>
                  </a:extLst>
                </a:gridCol>
                <a:gridCol w="903372">
                  <a:extLst>
                    <a:ext uri="{9D8B030D-6E8A-4147-A177-3AD203B41FA5}">
                      <a16:colId xmlns:a16="http://schemas.microsoft.com/office/drawing/2014/main" val="3857112997"/>
                    </a:ext>
                  </a:extLst>
                </a:gridCol>
                <a:gridCol w="1149748">
                  <a:extLst>
                    <a:ext uri="{9D8B030D-6E8A-4147-A177-3AD203B41FA5}">
                      <a16:colId xmlns:a16="http://schemas.microsoft.com/office/drawing/2014/main" val="255193735"/>
                    </a:ext>
                  </a:extLst>
                </a:gridCol>
                <a:gridCol w="3920567">
                  <a:extLst>
                    <a:ext uri="{9D8B030D-6E8A-4147-A177-3AD203B41FA5}">
                      <a16:colId xmlns:a16="http://schemas.microsoft.com/office/drawing/2014/main" val="1843769292"/>
                    </a:ext>
                  </a:extLst>
                </a:gridCol>
              </a:tblGrid>
              <a:tr h="825063">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Module Code</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Module Title</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Level</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Credits</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Assessment Details</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83544053"/>
                  </a:ext>
                </a:extLst>
              </a:tr>
              <a:tr h="4245230">
                <a:tc>
                  <a:txBody>
                    <a:bodyPr/>
                    <a:lstStyle/>
                    <a:p>
                      <a:pPr fontAlgn="base" hangingPunct="0">
                        <a:lnSpc>
                          <a:spcPct val="150000"/>
                        </a:lnSpc>
                        <a:spcAft>
                          <a:spcPts val="0"/>
                        </a:spcAft>
                        <a:tabLst>
                          <a:tab pos="-914400" algn="l"/>
                        </a:tabLst>
                      </a:pPr>
                      <a:r>
                        <a:rPr lang="en-US" sz="1800" dirty="0" smtClean="0">
                          <a:solidFill>
                            <a:schemeClr val="bg2">
                              <a:lumMod val="75000"/>
                            </a:schemeClr>
                          </a:solidFill>
                          <a:effectLst/>
                        </a:rPr>
                        <a:t>ECHC4003</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smtClean="0">
                          <a:solidFill>
                            <a:schemeClr val="bg2">
                              <a:lumMod val="75000"/>
                            </a:schemeClr>
                          </a:solidFill>
                          <a:effectLst/>
                          <a:latin typeface="+mn-lt"/>
                          <a:ea typeface="+mn-ea"/>
                          <a:cs typeface="+mn-cs"/>
                        </a:rPr>
                        <a:t>Personal</a:t>
                      </a:r>
                      <a:r>
                        <a:rPr lang="en-US" sz="1800" baseline="0" dirty="0" smtClean="0">
                          <a:solidFill>
                            <a:schemeClr val="bg2">
                              <a:lumMod val="75000"/>
                            </a:schemeClr>
                          </a:solidFill>
                          <a:effectLst/>
                          <a:latin typeface="+mn-lt"/>
                          <a:ea typeface="+mn-ea"/>
                          <a:cs typeface="+mn-cs"/>
                        </a:rPr>
                        <a:t> Development 1</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smtClean="0">
                          <a:solidFill>
                            <a:schemeClr val="bg2">
                              <a:lumMod val="75000"/>
                            </a:schemeClr>
                          </a:solidFill>
                          <a:effectLst/>
                          <a:latin typeface="+mn-lt"/>
                          <a:ea typeface="+mn-ea"/>
                          <a:cs typeface="+mn-cs"/>
                        </a:rPr>
                        <a:t>4</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fontAlgn="base" hangingPunct="0">
                        <a:lnSpc>
                          <a:spcPct val="150000"/>
                        </a:lnSpc>
                        <a:spcAft>
                          <a:spcPts val="0"/>
                        </a:spcAft>
                        <a:tabLst>
                          <a:tab pos="-914400" algn="l"/>
                        </a:tabLst>
                      </a:pPr>
                      <a:r>
                        <a:rPr lang="en-US" sz="1800" dirty="0">
                          <a:solidFill>
                            <a:schemeClr val="bg2">
                              <a:lumMod val="75000"/>
                            </a:schemeClr>
                          </a:solidFill>
                          <a:effectLst/>
                        </a:rPr>
                        <a:t>2</a:t>
                      </a:r>
                      <a:r>
                        <a:rPr lang="en-US" sz="1800" dirty="0" smtClean="0">
                          <a:solidFill>
                            <a:schemeClr val="bg2">
                              <a:lumMod val="75000"/>
                            </a:schemeClr>
                          </a:solidFill>
                          <a:effectLst/>
                        </a:rPr>
                        <a:t>0</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US" sz="1800" b="1" kern="1200" dirty="0" smtClean="0">
                          <a:solidFill>
                            <a:schemeClr val="bg2">
                              <a:lumMod val="75000"/>
                            </a:schemeClr>
                          </a:solidFill>
                          <a:effectLst/>
                          <a:latin typeface="+mn-lt"/>
                          <a:ea typeface="+mn-ea"/>
                          <a:cs typeface="+mn-cs"/>
                        </a:rPr>
                        <a:t>Assessment Component 1: 50%</a:t>
                      </a:r>
                      <a:endParaRPr lang="en-GB" sz="1800" b="1" kern="1200" dirty="0" smtClean="0">
                        <a:solidFill>
                          <a:schemeClr val="bg2">
                            <a:lumMod val="75000"/>
                          </a:schemeClr>
                        </a:solidFill>
                        <a:effectLst/>
                        <a:latin typeface="+mn-lt"/>
                        <a:ea typeface="+mn-ea"/>
                        <a:cs typeface="+mn-cs"/>
                      </a:endParaRPr>
                    </a:p>
                    <a:p>
                      <a:r>
                        <a:rPr lang="en-US" sz="1800" b="1" kern="1200" dirty="0" smtClean="0">
                          <a:solidFill>
                            <a:schemeClr val="bg2">
                              <a:lumMod val="75000"/>
                            </a:schemeClr>
                          </a:solidFill>
                          <a:effectLst/>
                          <a:latin typeface="+mn-lt"/>
                          <a:ea typeface="+mn-ea"/>
                          <a:cs typeface="+mn-cs"/>
                        </a:rPr>
                        <a:t>Practical</a:t>
                      </a:r>
                      <a:r>
                        <a:rPr lang="en-US" sz="1800" b="1" kern="1200" baseline="0" dirty="0" smtClean="0">
                          <a:solidFill>
                            <a:schemeClr val="bg2">
                              <a:lumMod val="75000"/>
                            </a:schemeClr>
                          </a:solidFill>
                          <a:effectLst/>
                          <a:latin typeface="+mn-lt"/>
                          <a:ea typeface="+mn-ea"/>
                          <a:cs typeface="+mn-cs"/>
                        </a:rPr>
                        <a:t> </a:t>
                      </a:r>
                      <a:r>
                        <a:rPr lang="en-US" sz="1800" b="1" kern="1200" dirty="0" smtClean="0">
                          <a:solidFill>
                            <a:schemeClr val="bg2">
                              <a:lumMod val="75000"/>
                            </a:schemeClr>
                          </a:solidFill>
                          <a:effectLst/>
                          <a:latin typeface="+mn-lt"/>
                          <a:ea typeface="+mn-ea"/>
                          <a:cs typeface="+mn-cs"/>
                        </a:rPr>
                        <a:t>Performance (</a:t>
                      </a:r>
                      <a:r>
                        <a:rPr lang="en-US" sz="1800" b="1" kern="1200" dirty="0" smtClean="0">
                          <a:solidFill>
                            <a:schemeClr val="bg2">
                              <a:lumMod val="75000"/>
                            </a:schemeClr>
                          </a:solidFill>
                          <a:effectLst/>
                          <a:latin typeface="+mn-lt"/>
                          <a:ea typeface="+mn-ea"/>
                          <a:cs typeface="+mn-cs"/>
                        </a:rPr>
                        <a:t>5 </a:t>
                      </a:r>
                      <a:r>
                        <a:rPr lang="en-US" sz="1800" b="1" kern="1200" dirty="0" smtClean="0">
                          <a:solidFill>
                            <a:schemeClr val="bg2">
                              <a:lumMod val="75000"/>
                            </a:schemeClr>
                          </a:solidFill>
                          <a:effectLst/>
                          <a:latin typeface="+mn-lt"/>
                          <a:ea typeface="+mn-ea"/>
                          <a:cs typeface="+mn-cs"/>
                        </a:rPr>
                        <a:t>minutes</a:t>
                      </a:r>
                      <a:r>
                        <a:rPr lang="en-US" sz="1800" b="1" kern="1200" dirty="0" smtClean="0">
                          <a:solidFill>
                            <a:schemeClr val="bg2">
                              <a:lumMod val="75000"/>
                            </a:schemeClr>
                          </a:solidFill>
                          <a:effectLst/>
                          <a:latin typeface="+mn-lt"/>
                          <a:ea typeface="+mn-ea"/>
                          <a:cs typeface="+mn-cs"/>
                        </a:rPr>
                        <a:t>) </a:t>
                      </a:r>
                      <a:endParaRPr lang="en-US" sz="1800" b="1" kern="1200" dirty="0" smtClean="0">
                        <a:solidFill>
                          <a:schemeClr val="bg2">
                            <a:lumMod val="75000"/>
                          </a:schemeClr>
                        </a:solidFill>
                        <a:effectLst/>
                        <a:latin typeface="+mn-lt"/>
                        <a:ea typeface="+mn-ea"/>
                        <a:cs typeface="+mn-cs"/>
                      </a:endParaRPr>
                    </a:p>
                    <a:p>
                      <a:r>
                        <a:rPr lang="en-US" sz="1800" b="1" kern="1200" dirty="0" smtClean="0">
                          <a:solidFill>
                            <a:schemeClr val="bg2">
                              <a:lumMod val="75000"/>
                            </a:schemeClr>
                          </a:solidFill>
                          <a:effectLst/>
                          <a:latin typeface="+mn-lt"/>
                          <a:ea typeface="+mn-ea"/>
                          <a:cs typeface="+mn-cs"/>
                        </a:rPr>
                        <a:t>‘ </a:t>
                      </a:r>
                      <a:r>
                        <a:rPr lang="en-US" sz="1800" b="1" kern="1200" dirty="0" smtClean="0">
                          <a:solidFill>
                            <a:schemeClr val="bg2">
                              <a:lumMod val="75000"/>
                            </a:schemeClr>
                          </a:solidFill>
                          <a:effectLst/>
                          <a:latin typeface="+mn-lt"/>
                          <a:ea typeface="+mn-ea"/>
                          <a:cs typeface="+mn-cs"/>
                        </a:rPr>
                        <a:t>Reflect on concept of </a:t>
                      </a:r>
                      <a:r>
                        <a:rPr lang="en-US" sz="1800" b="1" kern="1200" dirty="0" smtClean="0">
                          <a:solidFill>
                            <a:schemeClr val="bg2">
                              <a:lumMod val="75000"/>
                            </a:schemeClr>
                          </a:solidFill>
                          <a:effectLst/>
                          <a:latin typeface="+mn-lt"/>
                          <a:ea typeface="+mn-ea"/>
                          <a:cs typeface="+mn-cs"/>
                        </a:rPr>
                        <a:t>self: Who am I?’</a:t>
                      </a:r>
                    </a:p>
                    <a:p>
                      <a:r>
                        <a:rPr lang="en-US" sz="1800" b="1" kern="1200" dirty="0" smtClean="0">
                          <a:solidFill>
                            <a:schemeClr val="bg2">
                              <a:lumMod val="75000"/>
                            </a:schemeClr>
                          </a:solidFill>
                          <a:effectLst/>
                          <a:latin typeface="+mn-lt"/>
                          <a:ea typeface="+mn-ea"/>
                          <a:cs typeface="+mn-cs"/>
                        </a:rPr>
                        <a:t>Date:</a:t>
                      </a:r>
                      <a:r>
                        <a:rPr lang="en-US" sz="1800" b="1" kern="1200" baseline="0" dirty="0" smtClean="0">
                          <a:solidFill>
                            <a:schemeClr val="bg2">
                              <a:lumMod val="75000"/>
                            </a:schemeClr>
                          </a:solidFill>
                          <a:effectLst/>
                          <a:latin typeface="+mn-lt"/>
                          <a:ea typeface="+mn-ea"/>
                          <a:cs typeface="+mn-cs"/>
                        </a:rPr>
                        <a:t> 20</a:t>
                      </a:r>
                      <a:r>
                        <a:rPr lang="en-US" sz="1800" b="1" kern="1200" baseline="30000" dirty="0" smtClean="0">
                          <a:solidFill>
                            <a:schemeClr val="bg2">
                              <a:lumMod val="75000"/>
                            </a:schemeClr>
                          </a:solidFill>
                          <a:effectLst/>
                          <a:latin typeface="+mn-lt"/>
                          <a:ea typeface="+mn-ea"/>
                          <a:cs typeface="+mn-cs"/>
                        </a:rPr>
                        <a:t>th</a:t>
                      </a:r>
                      <a:r>
                        <a:rPr lang="en-US" sz="1800" b="1" kern="1200" baseline="0" dirty="0" smtClean="0">
                          <a:solidFill>
                            <a:schemeClr val="bg2">
                              <a:lumMod val="75000"/>
                            </a:schemeClr>
                          </a:solidFill>
                          <a:effectLst/>
                          <a:latin typeface="+mn-lt"/>
                          <a:ea typeface="+mn-ea"/>
                          <a:cs typeface="+mn-cs"/>
                        </a:rPr>
                        <a:t> November 2018</a:t>
                      </a:r>
                      <a:endParaRPr lang="en-US" sz="1800" b="1" kern="1200" dirty="0" smtClean="0">
                        <a:solidFill>
                          <a:schemeClr val="bg2">
                            <a:lumMod val="75000"/>
                          </a:schemeClr>
                        </a:solidFill>
                        <a:effectLst/>
                        <a:latin typeface="+mn-lt"/>
                        <a:ea typeface="+mn-ea"/>
                        <a:cs typeface="+mn-cs"/>
                      </a:endParaRPr>
                    </a:p>
                    <a:p>
                      <a:endParaRPr lang="en-US" sz="1800" dirty="0" smtClean="0">
                        <a:solidFill>
                          <a:schemeClr val="bg2">
                            <a:lumMod val="75000"/>
                          </a:schemeClr>
                        </a:solidFill>
                        <a:effectLst/>
                      </a:endParaRPr>
                    </a:p>
                    <a:p>
                      <a:pPr>
                        <a:lnSpc>
                          <a:spcPct val="115000"/>
                        </a:lnSpc>
                        <a:spcAft>
                          <a:spcPts val="0"/>
                        </a:spcAft>
                      </a:pPr>
                      <a:r>
                        <a:rPr lang="en-US" sz="1800" dirty="0" smtClean="0">
                          <a:solidFill>
                            <a:schemeClr val="bg2">
                              <a:lumMod val="75000"/>
                            </a:schemeClr>
                          </a:solidFill>
                          <a:effectLst/>
                        </a:rPr>
                        <a:t>Assessment </a:t>
                      </a:r>
                      <a:r>
                        <a:rPr lang="en-US" sz="1800" dirty="0">
                          <a:solidFill>
                            <a:schemeClr val="bg2">
                              <a:lumMod val="75000"/>
                            </a:schemeClr>
                          </a:solidFill>
                          <a:effectLst/>
                        </a:rPr>
                        <a:t>Component 2 – 50%</a:t>
                      </a:r>
                      <a:endParaRPr lang="en-GB" sz="1800" dirty="0">
                        <a:solidFill>
                          <a:schemeClr val="bg2">
                            <a:lumMod val="75000"/>
                          </a:schemeClr>
                        </a:solidFill>
                        <a:effectLst/>
                      </a:endParaRPr>
                    </a:p>
                    <a:p>
                      <a:pPr fontAlgn="base" hangingPunct="0">
                        <a:lnSpc>
                          <a:spcPct val="150000"/>
                        </a:lnSpc>
                        <a:spcAft>
                          <a:spcPts val="0"/>
                        </a:spcAft>
                        <a:tabLst>
                          <a:tab pos="-914400" algn="l"/>
                        </a:tabLst>
                      </a:pPr>
                      <a:r>
                        <a:rPr lang="en-GB" sz="1800" dirty="0" smtClean="0">
                          <a:solidFill>
                            <a:schemeClr val="bg2">
                              <a:lumMod val="75000"/>
                            </a:schemeClr>
                          </a:solidFill>
                          <a:effectLst/>
                        </a:rPr>
                        <a:t>Assessment</a:t>
                      </a:r>
                      <a:r>
                        <a:rPr lang="en-GB" sz="1800" baseline="0" dirty="0" smtClean="0">
                          <a:solidFill>
                            <a:schemeClr val="bg2">
                              <a:lumMod val="75000"/>
                            </a:schemeClr>
                          </a:solidFill>
                          <a:effectLst/>
                        </a:rPr>
                        <a:t> Task: </a:t>
                      </a:r>
                      <a:r>
                        <a:rPr lang="en-GB" sz="1800" baseline="0" dirty="0" smtClean="0">
                          <a:solidFill>
                            <a:schemeClr val="bg2">
                              <a:lumMod val="75000"/>
                            </a:schemeClr>
                          </a:solidFill>
                          <a:effectLst/>
                        </a:rPr>
                        <a:t>Presentation </a:t>
                      </a:r>
                    </a:p>
                    <a:p>
                      <a:pPr fontAlgn="base" hangingPunct="0">
                        <a:lnSpc>
                          <a:spcPct val="150000"/>
                        </a:lnSpc>
                        <a:spcAft>
                          <a:spcPts val="0"/>
                        </a:spcAft>
                        <a:tabLst>
                          <a:tab pos="-914400" algn="l"/>
                        </a:tabLst>
                      </a:pPr>
                      <a:r>
                        <a:rPr lang="en-GB" sz="1800" baseline="0" dirty="0" smtClean="0">
                          <a:solidFill>
                            <a:schemeClr val="bg2">
                              <a:lumMod val="75000"/>
                            </a:schemeClr>
                          </a:solidFill>
                          <a:effectLst/>
                        </a:rPr>
                        <a:t>(</a:t>
                      </a:r>
                      <a:r>
                        <a:rPr lang="en-GB" sz="1800" baseline="0" dirty="0" smtClean="0">
                          <a:solidFill>
                            <a:schemeClr val="bg2">
                              <a:lumMod val="75000"/>
                            </a:schemeClr>
                          </a:solidFill>
                          <a:effectLst/>
                        </a:rPr>
                        <a:t>15 Minutes</a:t>
                      </a:r>
                      <a:r>
                        <a:rPr lang="en-GB" sz="1800" baseline="0" dirty="0" smtClean="0">
                          <a:solidFill>
                            <a:schemeClr val="bg2">
                              <a:lumMod val="75000"/>
                            </a:schemeClr>
                          </a:solidFill>
                          <a:effectLst/>
                        </a:rPr>
                        <a:t>)</a:t>
                      </a:r>
                    </a:p>
                    <a:p>
                      <a:pPr fontAlgn="base" hangingPunct="0">
                        <a:lnSpc>
                          <a:spcPct val="150000"/>
                        </a:lnSpc>
                        <a:spcAft>
                          <a:spcPts val="0"/>
                        </a:spcAft>
                        <a:tabLst>
                          <a:tab pos="-914400" algn="l"/>
                        </a:tabLst>
                      </a:pPr>
                      <a:r>
                        <a:rPr lang="en-GB" sz="1800" baseline="0" dirty="0" smtClean="0">
                          <a:solidFill>
                            <a:schemeClr val="bg2">
                              <a:lumMod val="75000"/>
                            </a:schemeClr>
                          </a:solidFill>
                          <a:effectLst/>
                        </a:rPr>
                        <a:t>‘Reflect on own values and beliefs’</a:t>
                      </a:r>
                    </a:p>
                    <a:p>
                      <a:pPr fontAlgn="base" hangingPunct="0">
                        <a:lnSpc>
                          <a:spcPct val="150000"/>
                        </a:lnSpc>
                        <a:spcAft>
                          <a:spcPts val="0"/>
                        </a:spcAft>
                        <a:tabLst>
                          <a:tab pos="-914400" algn="l"/>
                        </a:tabLst>
                      </a:pPr>
                      <a:r>
                        <a:rPr lang="en-GB" sz="1800" baseline="0" dirty="0" smtClean="0">
                          <a:solidFill>
                            <a:schemeClr val="bg2">
                              <a:lumMod val="75000"/>
                            </a:schemeClr>
                          </a:solidFill>
                          <a:effectLst/>
                        </a:rPr>
                        <a:t>Date: 2</a:t>
                      </a:r>
                      <a:r>
                        <a:rPr lang="en-GB" sz="1800" baseline="30000" dirty="0" smtClean="0">
                          <a:solidFill>
                            <a:schemeClr val="bg2">
                              <a:lumMod val="75000"/>
                            </a:schemeClr>
                          </a:solidFill>
                          <a:effectLst/>
                        </a:rPr>
                        <a:t>nd</a:t>
                      </a:r>
                      <a:r>
                        <a:rPr lang="en-GB" sz="1800" baseline="0" dirty="0" smtClean="0">
                          <a:solidFill>
                            <a:schemeClr val="bg2">
                              <a:lumMod val="75000"/>
                            </a:schemeClr>
                          </a:solidFill>
                          <a:effectLst/>
                        </a:rPr>
                        <a:t> &amp; 9</a:t>
                      </a:r>
                      <a:r>
                        <a:rPr lang="en-GB" sz="1800" baseline="30000" dirty="0" smtClean="0">
                          <a:solidFill>
                            <a:schemeClr val="bg2">
                              <a:lumMod val="75000"/>
                            </a:schemeClr>
                          </a:solidFill>
                          <a:effectLst/>
                        </a:rPr>
                        <a:t>th</a:t>
                      </a:r>
                      <a:r>
                        <a:rPr lang="en-GB" sz="1800" baseline="0" dirty="0" smtClean="0">
                          <a:solidFill>
                            <a:schemeClr val="bg2">
                              <a:lumMod val="75000"/>
                            </a:schemeClr>
                          </a:solidFill>
                          <a:effectLst/>
                        </a:rPr>
                        <a:t> May 2019</a:t>
                      </a:r>
                      <a:endParaRPr lang="en-GB" sz="1800" dirty="0">
                        <a:solidFill>
                          <a:schemeClr val="bg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80948979"/>
                  </a:ext>
                </a:extLst>
              </a:tr>
            </a:tbl>
          </a:graphicData>
        </a:graphic>
      </p:graphicFrame>
    </p:spTree>
    <p:extLst>
      <p:ext uri="{BB962C8B-B14F-4D97-AF65-F5344CB8AC3E}">
        <p14:creationId xmlns:p14="http://schemas.microsoft.com/office/powerpoint/2010/main" val="3698084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Personal Development?</a:t>
            </a:r>
            <a:endParaRPr lang="en-GB" dirty="0"/>
          </a:p>
        </p:txBody>
      </p:sp>
      <p:sp>
        <p:nvSpPr>
          <p:cNvPr id="3" name="Content Placeholder 2"/>
          <p:cNvSpPr>
            <a:spLocks noGrp="1"/>
          </p:cNvSpPr>
          <p:nvPr>
            <p:ph idx="1"/>
          </p:nvPr>
        </p:nvSpPr>
        <p:spPr/>
        <p:txBody>
          <a:bodyPr>
            <a:normAutofit/>
          </a:bodyPr>
          <a:lstStyle/>
          <a:p>
            <a:r>
              <a:rPr lang="en-GB" sz="2400" dirty="0" smtClean="0"/>
              <a:t>Emphasise upon relationality and the link between personal and professional development PPD</a:t>
            </a:r>
          </a:p>
          <a:p>
            <a:r>
              <a:rPr lang="en-GB" sz="2400" dirty="0" smtClean="0"/>
              <a:t>Self reflectivity and reflexivity</a:t>
            </a:r>
          </a:p>
          <a:p>
            <a:r>
              <a:rPr lang="en-GB" sz="2400" dirty="0" smtClean="0"/>
              <a:t>Demands emotional engagement, intellectual effort and creativity</a:t>
            </a:r>
          </a:p>
          <a:p>
            <a:r>
              <a:rPr lang="en-GB" sz="2400" dirty="0" smtClean="0"/>
              <a:t>Challenges avoidance, complacency and stagnation </a:t>
            </a:r>
          </a:p>
          <a:p>
            <a:r>
              <a:rPr lang="en-GB" sz="2400" dirty="0" smtClean="0"/>
              <a:t>Being present and in the moment</a:t>
            </a:r>
            <a:endParaRPr lang="en-GB" sz="2400" dirty="0"/>
          </a:p>
        </p:txBody>
      </p:sp>
    </p:spTree>
    <p:extLst>
      <p:ext uri="{BB962C8B-B14F-4D97-AF65-F5344CB8AC3E}">
        <p14:creationId xmlns:p14="http://schemas.microsoft.com/office/powerpoint/2010/main" val="2198626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Therapy responds to a deep-seated need for relatedness</a:t>
            </a:r>
            <a:br>
              <a:rPr lang="en-GB" sz="4400" dirty="0"/>
            </a:b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 </a:t>
            </a:r>
            <a:r>
              <a:rPr lang="en-GB" sz="2400" i="1" dirty="0" smtClean="0"/>
              <a:t>‘ If we are to know our experience in reflective terms, if we are to be able not to construct narratives, but to be aware of the narrative we construct, we do need to feel that we are known by the other… our witness is our partner in thought’ </a:t>
            </a:r>
          </a:p>
          <a:p>
            <a:pPr marL="0" indent="0">
              <a:buNone/>
            </a:pPr>
            <a:r>
              <a:rPr lang="en-GB" sz="2400" i="1" dirty="0"/>
              <a:t> </a:t>
            </a:r>
            <a:r>
              <a:rPr lang="en-GB" sz="2400" i="1" dirty="0" smtClean="0"/>
              <a:t>   </a:t>
            </a:r>
            <a:r>
              <a:rPr lang="en-GB" sz="2400" dirty="0" smtClean="0"/>
              <a:t>(</a:t>
            </a:r>
            <a:r>
              <a:rPr lang="en-GB" sz="2400" dirty="0"/>
              <a:t>Stern, 2011, p111)</a:t>
            </a:r>
          </a:p>
          <a:p>
            <a:endParaRPr lang="en-GB" sz="2400" i="1" dirty="0" smtClean="0"/>
          </a:p>
        </p:txBody>
      </p:sp>
    </p:spTree>
    <p:extLst>
      <p:ext uri="{BB962C8B-B14F-4D97-AF65-F5344CB8AC3E}">
        <p14:creationId xmlns:p14="http://schemas.microsoft.com/office/powerpoint/2010/main" val="4024140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Creative Writing (Dorothea </a:t>
            </a:r>
            <a:r>
              <a:rPr lang="en-GB" dirty="0" err="1" smtClean="0"/>
              <a:t>Brande</a:t>
            </a:r>
            <a:r>
              <a:rPr lang="en-GB" dirty="0"/>
              <a:t>)</a:t>
            </a:r>
          </a:p>
        </p:txBody>
      </p:sp>
      <p:sp>
        <p:nvSpPr>
          <p:cNvPr id="5" name="Content Placeholder 4"/>
          <p:cNvSpPr>
            <a:spLocks noGrp="1"/>
          </p:cNvSpPr>
          <p:nvPr>
            <p:ph idx="1"/>
          </p:nvPr>
        </p:nvSpPr>
        <p:spPr/>
        <p:txBody>
          <a:bodyPr/>
          <a:lstStyle/>
          <a:p>
            <a:r>
              <a:rPr lang="en-GB" dirty="0" smtClean="0"/>
              <a:t>‘ You are near a door.. Put the book aside, get up and go through the door.  From the moment you stand on the threshold, turn yourself into your own object of attention.  What do you look like, standing there? How do you walk? What if you knew nothing about yourself, could be gathered of you, your character, your background, your purpose, just there, at just that minute?  If </a:t>
            </a:r>
            <a:r>
              <a:rPr lang="en-GB" dirty="0" err="1" smtClean="0"/>
              <a:t>ther</a:t>
            </a:r>
            <a:r>
              <a:rPr lang="en-GB" dirty="0" smtClean="0"/>
              <a:t> are people in the room whom you must greet, how do you meet them? How do your attitudes to them vary?  Do you give any overt sign that you are fonder of one, or more aware of one than the rest?’</a:t>
            </a:r>
          </a:p>
          <a:p>
            <a:endParaRPr lang="en-GB" dirty="0"/>
          </a:p>
          <a:p>
            <a:r>
              <a:rPr lang="en-GB" dirty="0" smtClean="0"/>
              <a:t>Try to capture your impression of yourself in the doorway.  Write down as much as you can and reflect on what you have written.</a:t>
            </a:r>
            <a:endParaRPr lang="en-GB" dirty="0"/>
          </a:p>
        </p:txBody>
      </p:sp>
    </p:spTree>
    <p:extLst>
      <p:ext uri="{BB962C8B-B14F-4D97-AF65-F5344CB8AC3E}">
        <p14:creationId xmlns:p14="http://schemas.microsoft.com/office/powerpoint/2010/main" val="2249280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27720"/>
          </a:xfrm>
        </p:spPr>
        <p:txBody>
          <a:bodyPr>
            <a:normAutofit fontScale="90000"/>
          </a:bodyPr>
          <a:lstStyle/>
          <a:p>
            <a:r>
              <a:rPr lang="en-GB" dirty="0" smtClean="0"/>
              <a:t>Resources</a:t>
            </a:r>
            <a:endParaRPr lang="en-GB" dirty="0"/>
          </a:p>
        </p:txBody>
      </p:sp>
      <p:sp>
        <p:nvSpPr>
          <p:cNvPr id="3" name="Content Placeholder 2"/>
          <p:cNvSpPr>
            <a:spLocks noGrp="1"/>
          </p:cNvSpPr>
          <p:nvPr>
            <p:ph idx="1"/>
          </p:nvPr>
        </p:nvSpPr>
        <p:spPr>
          <a:xfrm>
            <a:off x="1293813" y="908720"/>
            <a:ext cx="9601200" cy="5832648"/>
          </a:xfrm>
        </p:spPr>
        <p:txBody>
          <a:bodyPr>
            <a:noAutofit/>
          </a:bodyPr>
          <a:lstStyle/>
          <a:p>
            <a:pPr marL="0" indent="0">
              <a:buNone/>
            </a:pPr>
            <a:endParaRPr lang="en-GB" sz="1600" dirty="0" smtClean="0"/>
          </a:p>
          <a:p>
            <a:r>
              <a:rPr lang="en-GB" sz="1600" dirty="0" err="1"/>
              <a:t>Bager-Charleson</a:t>
            </a:r>
            <a:r>
              <a:rPr lang="en-GB" sz="1600" dirty="0"/>
              <a:t>, F. (2012) Personal Development in Counselling and Psychotherapy. London. Sage Publications </a:t>
            </a:r>
            <a:r>
              <a:rPr lang="en-GB" sz="1600" dirty="0" smtClean="0"/>
              <a:t>Limited</a:t>
            </a:r>
          </a:p>
          <a:p>
            <a:r>
              <a:rPr lang="en-GB" sz="1600" dirty="0"/>
              <a:t>Feltham, C., Hanley, T and Winter, L.A. (2017) The Sage Handbook of Counselling and Psychotherapy 4th </a:t>
            </a:r>
            <a:r>
              <a:rPr lang="en-GB" sz="1600" dirty="0" err="1"/>
              <a:t>edn</a:t>
            </a:r>
            <a:r>
              <a:rPr lang="en-GB" sz="1600" dirty="0"/>
              <a:t>. London: Sage Chapter </a:t>
            </a:r>
            <a:r>
              <a:rPr lang="en-GB" sz="1600" dirty="0" smtClean="0"/>
              <a:t>4.2</a:t>
            </a:r>
            <a:endParaRPr lang="en-GB" sz="1600" dirty="0"/>
          </a:p>
          <a:p>
            <a:r>
              <a:rPr lang="en-GB" sz="1600" dirty="0"/>
              <a:t>Johns, H. (2007) Personal Development in Counsellor Training. London. Sage Publications Limited.</a:t>
            </a:r>
          </a:p>
          <a:p>
            <a:r>
              <a:rPr lang="en-GB" sz="1600" dirty="0"/>
              <a:t>McLeod, J. and McLeod, J. (2014) Personal Professional Development for Counsellors Psychotherapists and Mental Health Practitioners. Berkshire, England. Open University Press</a:t>
            </a:r>
            <a:r>
              <a:rPr lang="en-GB" sz="1600" dirty="0" smtClean="0"/>
              <a:t>.</a:t>
            </a:r>
          </a:p>
          <a:p>
            <a:r>
              <a:rPr lang="en-GB" sz="1600" dirty="0"/>
              <a:t>McLeod, J &amp; McLeod, J. </a:t>
            </a:r>
            <a:r>
              <a:rPr lang="en-GB" sz="1600" dirty="0" smtClean="0"/>
              <a:t>(2011) Counselling </a:t>
            </a:r>
            <a:r>
              <a:rPr lang="en-GB" sz="1600" dirty="0"/>
              <a:t>Skills: A Practical Guide for Counsellors and Helping Professionals. Open University Press</a:t>
            </a:r>
          </a:p>
          <a:p>
            <a:r>
              <a:rPr lang="en-GB" sz="1600" dirty="0" smtClean="0"/>
              <a:t>Therapy Today</a:t>
            </a:r>
            <a:endParaRPr lang="en-GB" sz="1600"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2.xml><?xml version="1.0" encoding="utf-8"?>
<ds:datastoreItem xmlns:ds="http://schemas.openxmlformats.org/officeDocument/2006/customXml" ds:itemID="{0F249165-F638-412C-8E0A-DFB7045CA2E0}">
  <ds:schemaRefs>
    <ds:schemaRef ds:uri="4873beb7-5857-4685-be1f-d57550cc96cc"/>
    <ds:schemaRef ds:uri="http://schemas.microsoft.com/office/2006/documentManagement/types"/>
    <ds:schemaRef ds:uri="http://schemas.microsoft.com/office/2006/metadata/properties"/>
    <ds:schemaRef ds:uri="http://purl.org/dc/terms/"/>
    <ds:schemaRef ds:uri="http://schemas.microsoft.com/office/infopath/2007/PartnerControls"/>
    <ds:schemaRef ds:uri="http://purl.org/dc/elements/1.1/"/>
    <ds:schemaRef ds:uri="http://purl.org/dc/dcmitype/"/>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TM02836342[[fn=Ion]]</Template>
  <TotalTime>568</TotalTime>
  <Words>815</Words>
  <Application>Microsoft Office PowerPoint</Application>
  <PresentationFormat>Custom</PresentationFormat>
  <Paragraphs>108</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Century Gothic</vt:lpstr>
      <vt:lpstr>Euphemia</vt:lpstr>
      <vt:lpstr>Times New Roman</vt:lpstr>
      <vt:lpstr>Wingdings</vt:lpstr>
      <vt:lpstr>Wingdings 3</vt:lpstr>
      <vt:lpstr>Ion</vt:lpstr>
      <vt:lpstr>Personal Development 1 ECHC4003</vt:lpstr>
      <vt:lpstr>PowerPoint Presentation</vt:lpstr>
      <vt:lpstr>Schedule for today’s lesson:</vt:lpstr>
      <vt:lpstr>What is Personal Development?</vt:lpstr>
      <vt:lpstr>GROUP CONTRACT Demonstrate a consistent commitment to continuing professional and personal development, including self-awareness and fitness to practice</vt:lpstr>
      <vt:lpstr>Is it Safe in here?</vt:lpstr>
      <vt:lpstr>PowerPoint Presentation</vt:lpstr>
      <vt:lpstr>What is Personal Development?</vt:lpstr>
      <vt:lpstr>Therapy responds to a deep-seated need for relatedness </vt:lpstr>
      <vt:lpstr>Exercise: Creative Writing (Dorothea Brande)</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29</cp:revision>
  <dcterms:created xsi:type="dcterms:W3CDTF">2016-10-14T08:21:04Z</dcterms:created>
  <dcterms:modified xsi:type="dcterms:W3CDTF">2018-10-08T21:24:34Z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