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54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E9344-8F50-4832-B638-68F841F03C30}" type="datetimeFigureOut">
              <a:rPr lang="en-GB" smtClean="0"/>
              <a:t>08/12/2010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2EC45-FD98-45A7-949B-EDDA6F860FD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E9344-8F50-4832-B638-68F841F03C30}" type="datetimeFigureOut">
              <a:rPr lang="en-GB" smtClean="0"/>
              <a:t>08/12/2010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2EC45-FD98-45A7-949B-EDDA6F860FD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E9344-8F50-4832-B638-68F841F03C30}" type="datetimeFigureOut">
              <a:rPr lang="en-GB" smtClean="0"/>
              <a:t>08/12/2010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2EC45-FD98-45A7-949B-EDDA6F860FD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E9344-8F50-4832-B638-68F841F03C30}" type="datetimeFigureOut">
              <a:rPr lang="en-GB" smtClean="0"/>
              <a:t>08/12/2010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2EC45-FD98-45A7-949B-EDDA6F860FD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E9344-8F50-4832-B638-68F841F03C30}" type="datetimeFigureOut">
              <a:rPr lang="en-GB" smtClean="0"/>
              <a:t>08/12/2010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2EC45-FD98-45A7-949B-EDDA6F860FD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E9344-8F50-4832-B638-68F841F03C30}" type="datetimeFigureOut">
              <a:rPr lang="en-GB" smtClean="0"/>
              <a:t>08/12/2010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2EC45-FD98-45A7-949B-EDDA6F860FD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E9344-8F50-4832-B638-68F841F03C30}" type="datetimeFigureOut">
              <a:rPr lang="en-GB" smtClean="0"/>
              <a:t>08/12/2010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2EC45-FD98-45A7-949B-EDDA6F860FD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E9344-8F50-4832-B638-68F841F03C30}" type="datetimeFigureOut">
              <a:rPr lang="en-GB" smtClean="0"/>
              <a:t>08/12/2010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2EC45-FD98-45A7-949B-EDDA6F860FD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E9344-8F50-4832-B638-68F841F03C30}" type="datetimeFigureOut">
              <a:rPr lang="en-GB" smtClean="0"/>
              <a:t>08/12/2010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2EC45-FD98-45A7-949B-EDDA6F860FD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E9344-8F50-4832-B638-68F841F03C30}" type="datetimeFigureOut">
              <a:rPr lang="en-GB" smtClean="0"/>
              <a:t>08/12/2010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2EC45-FD98-45A7-949B-EDDA6F860FD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E9344-8F50-4832-B638-68F841F03C30}" type="datetimeFigureOut">
              <a:rPr lang="en-GB" smtClean="0"/>
              <a:t>08/12/2010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2EC45-FD98-45A7-949B-EDDA6F860FD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E9344-8F50-4832-B638-68F841F03C30}" type="datetimeFigureOut">
              <a:rPr lang="en-GB" smtClean="0"/>
              <a:t>08/12/2010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12EC45-FD98-45A7-949B-EDDA6F860FDB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 smtClean="0"/>
              <a:t>HR’s Role in Strategy and Performance</a:t>
            </a:r>
            <a:endParaRPr lang="en-GB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/>
            <a:r>
              <a:rPr lang="en-GB" b="1" dirty="0" smtClean="0"/>
              <a:t>Caroline </a:t>
            </a:r>
            <a:r>
              <a:rPr lang="en-GB" b="1" dirty="0" err="1" smtClean="0"/>
              <a:t>Usei</a:t>
            </a:r>
            <a:endParaRPr lang="en-GB" b="1" dirty="0" smtClean="0"/>
          </a:p>
          <a:p>
            <a:pPr algn="l"/>
            <a:r>
              <a:rPr lang="en-GB" b="1" dirty="0" smtClean="0"/>
              <a:t>CIPD</a:t>
            </a:r>
            <a:endParaRPr lang="en-GB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b="1" dirty="0" smtClean="0"/>
              <a:t>Can HR make a difference?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HR won a seat at Senior Mgt table in early 1990s</a:t>
            </a:r>
          </a:p>
          <a:p>
            <a:r>
              <a:rPr lang="en-GB" dirty="0"/>
              <a:t>R</a:t>
            </a:r>
            <a:r>
              <a:rPr lang="en-GB" dirty="0" smtClean="0"/>
              <a:t>esearch (</a:t>
            </a:r>
            <a:r>
              <a:rPr lang="en-GB" dirty="0" err="1" smtClean="0"/>
              <a:t>Huselid</a:t>
            </a:r>
            <a:r>
              <a:rPr lang="en-GB" dirty="0" smtClean="0"/>
              <a:t>, 1995; West and Patterson, 1998; Thompson, 2000) concluded that:</a:t>
            </a:r>
          </a:p>
          <a:p>
            <a:pPr lvl="1"/>
            <a:r>
              <a:rPr lang="en-GB" dirty="0" smtClean="0"/>
              <a:t>HR practices are critical to business performance</a:t>
            </a:r>
          </a:p>
          <a:p>
            <a:pPr lvl="1"/>
            <a:r>
              <a:rPr lang="en-GB" dirty="0" smtClean="0"/>
              <a:t>High-performing companies tend to use innovative HR practices.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b="1" dirty="0" smtClean="0"/>
              <a:t>How can HR raise performance?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r>
              <a:rPr lang="en-GB" sz="3600" u="sng" dirty="0" smtClean="0"/>
              <a:t>Two main approaches:</a:t>
            </a:r>
          </a:p>
          <a:p>
            <a:pPr>
              <a:buNone/>
            </a:pPr>
            <a:endParaRPr lang="en-GB" sz="3600" b="1" dirty="0"/>
          </a:p>
          <a:p>
            <a:pPr>
              <a:buNone/>
            </a:pPr>
            <a:r>
              <a:rPr lang="en-GB" sz="3600" b="1" dirty="0" smtClean="0"/>
              <a:t>Best-practice Approach</a:t>
            </a:r>
          </a:p>
          <a:p>
            <a:pPr>
              <a:buNone/>
            </a:pPr>
            <a:endParaRPr lang="en-GB" sz="3600" b="1" dirty="0" smtClean="0"/>
          </a:p>
          <a:p>
            <a:r>
              <a:rPr lang="en-GB" dirty="0" smtClean="0"/>
              <a:t>Organisation uses a ‘bundle’ of HR practices to raise performance</a:t>
            </a:r>
          </a:p>
          <a:p>
            <a:r>
              <a:rPr lang="en-GB" dirty="0" smtClean="0"/>
              <a:t>Dependent on commitment from employees.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88640"/>
            <a:ext cx="8712968" cy="6480720"/>
          </a:xfrm>
        </p:spPr>
        <p:txBody>
          <a:bodyPr>
            <a:normAutofit/>
          </a:bodyPr>
          <a:lstStyle/>
          <a:p>
            <a:r>
              <a:rPr lang="en-GB" b="1" dirty="0" smtClean="0"/>
              <a:t>Commitment achieved through practices such as:</a:t>
            </a:r>
          </a:p>
          <a:p>
            <a:pPr>
              <a:buNone/>
            </a:pPr>
            <a:endParaRPr lang="en-GB" sz="1200" b="1" dirty="0" smtClean="0"/>
          </a:p>
          <a:p>
            <a:pPr lvl="1"/>
            <a:r>
              <a:rPr lang="en-GB" b="1" dirty="0" smtClean="0"/>
              <a:t>Employee involvement: </a:t>
            </a:r>
            <a:r>
              <a:rPr lang="en-GB" dirty="0" smtClean="0"/>
              <a:t>briefing groups, staff surveys, focus groups, quality circles, recognition schemes, employee share-ownership</a:t>
            </a:r>
          </a:p>
          <a:p>
            <a:pPr lvl="1"/>
            <a:r>
              <a:rPr lang="en-GB" b="1" dirty="0" smtClean="0"/>
              <a:t>Employee voice: </a:t>
            </a:r>
            <a:r>
              <a:rPr lang="en-GB" dirty="0" smtClean="0"/>
              <a:t>recognition of importance of employee viewpoints and suggestions</a:t>
            </a:r>
          </a:p>
          <a:p>
            <a:pPr lvl="1"/>
            <a:r>
              <a:rPr lang="en-GB" b="1" dirty="0" smtClean="0"/>
              <a:t>Harmonisation of terms and conditions: </a:t>
            </a:r>
            <a:r>
              <a:rPr lang="en-GB" dirty="0" smtClean="0"/>
              <a:t>same level of holiday entitlement, same uniform, etc.</a:t>
            </a:r>
          </a:p>
          <a:p>
            <a:pPr lvl="1"/>
            <a:r>
              <a:rPr lang="en-GB" b="1" dirty="0" smtClean="0"/>
              <a:t>Employment security: </a:t>
            </a:r>
            <a:r>
              <a:rPr lang="en-GB" dirty="0" smtClean="0"/>
              <a:t>redundancies last resort, internal transfers, skills retraining, short-time working.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260648"/>
            <a:ext cx="8712968" cy="6597352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GB" dirty="0" smtClean="0"/>
              <a:t>	</a:t>
            </a:r>
            <a:r>
              <a:rPr lang="en-GB" b="1" dirty="0" smtClean="0"/>
              <a:t>‘Bundle’ will also contain practices that integrate clearly with organisational strategies:</a:t>
            </a:r>
          </a:p>
          <a:p>
            <a:r>
              <a:rPr lang="en-GB" b="1" dirty="0" smtClean="0"/>
              <a:t>Sophisticated recruitment and selection </a:t>
            </a:r>
            <a:r>
              <a:rPr lang="en-GB" dirty="0" smtClean="0"/>
              <a:t>– people matched to organisational culture, job and team</a:t>
            </a:r>
          </a:p>
          <a:p>
            <a:r>
              <a:rPr lang="en-GB" b="1" dirty="0" smtClean="0"/>
              <a:t>Extensive training and development </a:t>
            </a:r>
            <a:r>
              <a:rPr lang="en-GB" dirty="0" smtClean="0"/>
              <a:t>– developing skills and knowledge through ‘learning’ rather than ‘training’</a:t>
            </a:r>
          </a:p>
          <a:p>
            <a:r>
              <a:rPr lang="en-GB" b="1" dirty="0" smtClean="0"/>
              <a:t>Self-managed teams </a:t>
            </a:r>
            <a:r>
              <a:rPr lang="en-GB" dirty="0" smtClean="0"/>
              <a:t>– make decisions about improvements, work rotas, breaks, changes in processes, etc.</a:t>
            </a:r>
          </a:p>
          <a:p>
            <a:r>
              <a:rPr lang="en-GB" b="1" dirty="0" smtClean="0"/>
              <a:t>Extensive systems of flexibility </a:t>
            </a:r>
            <a:r>
              <a:rPr lang="en-GB" dirty="0" smtClean="0"/>
              <a:t>– multi skilled staff, recruitment on basis of flexible hours or ability to be redeployed, temporary/short-term contracts, outsourcing</a:t>
            </a:r>
          </a:p>
          <a:p>
            <a:r>
              <a:rPr lang="en-GB" b="1" dirty="0" smtClean="0"/>
              <a:t>Performance pay </a:t>
            </a:r>
            <a:r>
              <a:rPr lang="en-GB" dirty="0" smtClean="0"/>
              <a:t>– bonus schemes, incentive schemes, executive bonuses.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260648"/>
            <a:ext cx="8640960" cy="6264696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But, no definitive list of practices – that is, a very varied set of ‘bundles’</a:t>
            </a:r>
          </a:p>
          <a:p>
            <a:r>
              <a:rPr lang="en-GB" dirty="0" smtClean="0"/>
              <a:t>What works well in one organisation may not necessarily work in another</a:t>
            </a:r>
          </a:p>
          <a:p>
            <a:r>
              <a:rPr lang="en-GB" dirty="0" smtClean="0"/>
              <a:t>So, how will the organisation know which HR practices to adopt for success?</a:t>
            </a:r>
          </a:p>
          <a:p>
            <a:endParaRPr lang="en-GB" sz="1300" dirty="0"/>
          </a:p>
          <a:p>
            <a:r>
              <a:rPr lang="en-GB" b="1" dirty="0" smtClean="0"/>
              <a:t>Answer</a:t>
            </a:r>
            <a:r>
              <a:rPr lang="en-GB" dirty="0" smtClean="0"/>
              <a:t> : combination of</a:t>
            </a:r>
          </a:p>
          <a:p>
            <a:pPr>
              <a:buNone/>
            </a:pPr>
            <a:endParaRPr lang="en-GB" dirty="0" smtClean="0"/>
          </a:p>
          <a:p>
            <a:pPr algn="ctr">
              <a:buNone/>
            </a:pPr>
            <a:r>
              <a:rPr lang="en-GB" dirty="0" smtClean="0"/>
              <a:t>knowing and understanding true nature of organisation</a:t>
            </a:r>
          </a:p>
          <a:p>
            <a:pPr algn="ctr">
              <a:buNone/>
            </a:pPr>
            <a:r>
              <a:rPr lang="en-GB" dirty="0" smtClean="0"/>
              <a:t>+</a:t>
            </a:r>
          </a:p>
          <a:p>
            <a:pPr algn="ctr">
              <a:buNone/>
            </a:pPr>
            <a:r>
              <a:rPr lang="en-GB" dirty="0" smtClean="0"/>
              <a:t>	experimentation</a:t>
            </a:r>
          </a:p>
          <a:p>
            <a:endParaRPr lang="en-GB" dirty="0" smtClean="0"/>
          </a:p>
          <a:p>
            <a:r>
              <a:rPr lang="en-GB" dirty="0" smtClean="0"/>
              <a:t>That is, the </a:t>
            </a:r>
            <a:r>
              <a:rPr lang="en-GB" b="1" dirty="0" smtClean="0"/>
              <a:t>Best-fit Approach</a:t>
            </a:r>
            <a:r>
              <a:rPr lang="en-GB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220</Words>
  <Application>Microsoft Office PowerPoint</Application>
  <PresentationFormat>On-screen Show (4:3)</PresentationFormat>
  <Paragraphs>38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HR’s Role in Strategy and Performance</vt:lpstr>
      <vt:lpstr>Can HR make a difference?</vt:lpstr>
      <vt:lpstr>How can HR raise performance?</vt:lpstr>
      <vt:lpstr>Slide 4</vt:lpstr>
      <vt:lpstr>Slide 5</vt:lpstr>
      <vt:lpstr>Slide 6</vt:lpstr>
    </vt:vector>
  </TitlesOfParts>
  <Company>SIHE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HR’s Role in Strategy and Performance</dc:title>
  <dc:creator>SMU</dc:creator>
  <cp:lastModifiedBy>SMU</cp:lastModifiedBy>
  <cp:revision>8</cp:revision>
  <dcterms:created xsi:type="dcterms:W3CDTF">2010-12-08T21:54:53Z</dcterms:created>
  <dcterms:modified xsi:type="dcterms:W3CDTF">2010-12-08T22:37:27Z</dcterms:modified>
</cp:coreProperties>
</file>